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6"/>
  </p:notesMasterIdLst>
  <p:sldIdLst>
    <p:sldId id="270" r:id="rId2"/>
    <p:sldId id="275" r:id="rId3"/>
    <p:sldId id="274" r:id="rId4"/>
    <p:sldId id="279" r:id="rId5"/>
    <p:sldId id="280" r:id="rId6"/>
    <p:sldId id="281" r:id="rId7"/>
    <p:sldId id="282" r:id="rId8"/>
    <p:sldId id="283" r:id="rId9"/>
    <p:sldId id="325" r:id="rId10"/>
    <p:sldId id="326" r:id="rId11"/>
    <p:sldId id="327" r:id="rId12"/>
    <p:sldId id="328" r:id="rId13"/>
    <p:sldId id="329" r:id="rId14"/>
    <p:sldId id="728" r:id="rId15"/>
    <p:sldId id="729" r:id="rId16"/>
    <p:sldId id="333" r:id="rId17"/>
    <p:sldId id="334" r:id="rId18"/>
    <p:sldId id="336" r:id="rId19"/>
    <p:sldId id="337" r:id="rId20"/>
    <p:sldId id="730" r:id="rId21"/>
    <p:sldId id="339" r:id="rId22"/>
    <p:sldId id="340" r:id="rId23"/>
    <p:sldId id="341" r:id="rId24"/>
    <p:sldId id="342" r:id="rId25"/>
    <p:sldId id="343" r:id="rId26"/>
    <p:sldId id="344" r:id="rId27"/>
    <p:sldId id="345" r:id="rId28"/>
    <p:sldId id="346" r:id="rId29"/>
    <p:sldId id="347" r:id="rId30"/>
    <p:sldId id="348" r:id="rId31"/>
    <p:sldId id="349" r:id="rId32"/>
    <p:sldId id="350" r:id="rId33"/>
    <p:sldId id="351" r:id="rId34"/>
    <p:sldId id="352" r:id="rId35"/>
    <p:sldId id="752" r:id="rId36"/>
    <p:sldId id="753" r:id="rId37"/>
    <p:sldId id="754" r:id="rId38"/>
    <p:sldId id="755" r:id="rId39"/>
    <p:sldId id="756" r:id="rId40"/>
    <p:sldId id="757" r:id="rId41"/>
    <p:sldId id="758" r:id="rId42"/>
    <p:sldId id="759" r:id="rId43"/>
    <p:sldId id="760" r:id="rId44"/>
    <p:sldId id="761" r:id="rId45"/>
    <p:sldId id="762" r:id="rId46"/>
    <p:sldId id="804" r:id="rId47"/>
    <p:sldId id="805" r:id="rId48"/>
    <p:sldId id="806" r:id="rId49"/>
    <p:sldId id="764" r:id="rId50"/>
    <p:sldId id="765" r:id="rId51"/>
    <p:sldId id="766" r:id="rId52"/>
    <p:sldId id="767" r:id="rId53"/>
    <p:sldId id="768" r:id="rId54"/>
    <p:sldId id="769" r:id="rId55"/>
    <p:sldId id="770" r:id="rId56"/>
    <p:sldId id="771" r:id="rId57"/>
    <p:sldId id="772" r:id="rId58"/>
    <p:sldId id="773" r:id="rId59"/>
    <p:sldId id="774" r:id="rId60"/>
    <p:sldId id="775" r:id="rId61"/>
    <p:sldId id="776" r:id="rId62"/>
    <p:sldId id="777" r:id="rId63"/>
    <p:sldId id="778" r:id="rId64"/>
    <p:sldId id="788" r:id="rId65"/>
    <p:sldId id="789" r:id="rId66"/>
    <p:sldId id="790" r:id="rId67"/>
    <p:sldId id="791" r:id="rId68"/>
    <p:sldId id="792" r:id="rId69"/>
    <p:sldId id="793" r:id="rId70"/>
    <p:sldId id="794" r:id="rId71"/>
    <p:sldId id="795" r:id="rId72"/>
    <p:sldId id="796" r:id="rId73"/>
    <p:sldId id="797" r:id="rId74"/>
    <p:sldId id="798" r:id="rId75"/>
    <p:sldId id="807" r:id="rId76"/>
    <p:sldId id="799" r:id="rId77"/>
    <p:sldId id="800" r:id="rId78"/>
    <p:sldId id="801" r:id="rId79"/>
    <p:sldId id="802" r:id="rId80"/>
    <p:sldId id="803" r:id="rId81"/>
    <p:sldId id="566" r:id="rId82"/>
    <p:sldId id="567" r:id="rId83"/>
    <p:sldId id="568" r:id="rId84"/>
    <p:sldId id="569" r:id="rId85"/>
    <p:sldId id="570" r:id="rId86"/>
    <p:sldId id="571" r:id="rId87"/>
    <p:sldId id="572" r:id="rId88"/>
    <p:sldId id="573" r:id="rId89"/>
    <p:sldId id="574" r:id="rId90"/>
    <p:sldId id="575" r:id="rId91"/>
    <p:sldId id="576" r:id="rId92"/>
    <p:sldId id="577" r:id="rId93"/>
    <p:sldId id="578" r:id="rId94"/>
    <p:sldId id="579" r:id="rId95"/>
    <p:sldId id="580" r:id="rId96"/>
    <p:sldId id="581" r:id="rId97"/>
    <p:sldId id="582" r:id="rId98"/>
    <p:sldId id="583" r:id="rId99"/>
    <p:sldId id="584" r:id="rId100"/>
    <p:sldId id="585" r:id="rId101"/>
    <p:sldId id="586" r:id="rId102"/>
    <p:sldId id="587" r:id="rId103"/>
    <p:sldId id="588" r:id="rId104"/>
    <p:sldId id="589" r:id="rId105"/>
  </p:sldIdLst>
  <p:sldSz cx="9144000" cy="6858000" type="screen4x3"/>
  <p:notesSz cx="7010400" cy="9296400"/>
  <p:defaultTextStyle>
    <a:defPPr>
      <a:defRPr lang="en-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6A9BDE"/>
    <a:srgbClr val="003366"/>
    <a:srgbClr val="3677D3"/>
    <a:srgbClr val="FFFFFF"/>
    <a:srgbClr val="DFE9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34" autoAdjust="0"/>
    <p:restoredTop sz="93190" autoAdjust="0"/>
  </p:normalViewPr>
  <p:slideViewPr>
    <p:cSldViewPr>
      <p:cViewPr varScale="1">
        <p:scale>
          <a:sx n="74" d="100"/>
          <a:sy n="74" d="100"/>
        </p:scale>
        <p:origin x="164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180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6888"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defTabSz="931863">
              <a:defRPr sz="1200"/>
            </a:lvl1pPr>
          </a:lstStyle>
          <a:p>
            <a:endParaRPr lang="en-CA"/>
          </a:p>
        </p:txBody>
      </p:sp>
      <p:sp>
        <p:nvSpPr>
          <p:cNvPr id="3075" name="Rectangle 3"/>
          <p:cNvSpPr>
            <a:spLocks noGrp="1" noChangeArrowheads="1"/>
          </p:cNvSpPr>
          <p:nvPr>
            <p:ph type="dt" idx="1"/>
          </p:nvPr>
        </p:nvSpPr>
        <p:spPr bwMode="auto">
          <a:xfrm>
            <a:off x="3971925" y="0"/>
            <a:ext cx="3036888"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defTabSz="931863">
              <a:defRPr sz="1200"/>
            </a:lvl1pPr>
          </a:lstStyle>
          <a:p>
            <a:endParaRPr lang="en-CA"/>
          </a:p>
        </p:txBody>
      </p:sp>
      <p:sp>
        <p:nvSpPr>
          <p:cNvPr id="3076"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700088" y="4416425"/>
            <a:ext cx="5610225" cy="4181475"/>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3078" name="Rectangle 6"/>
          <p:cNvSpPr>
            <a:spLocks noGrp="1" noChangeArrowheads="1"/>
          </p:cNvSpPr>
          <p:nvPr>
            <p:ph type="ftr" sz="quarter" idx="4"/>
          </p:nvPr>
        </p:nvSpPr>
        <p:spPr bwMode="auto">
          <a:xfrm>
            <a:off x="0" y="8831263"/>
            <a:ext cx="3036888"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defTabSz="931863">
              <a:defRPr sz="1200"/>
            </a:lvl1pPr>
          </a:lstStyle>
          <a:p>
            <a:endParaRPr lang="en-CA"/>
          </a:p>
        </p:txBody>
      </p:sp>
      <p:sp>
        <p:nvSpPr>
          <p:cNvPr id="3079" name="Rectangle 7"/>
          <p:cNvSpPr>
            <a:spLocks noGrp="1" noChangeArrowheads="1"/>
          </p:cNvSpPr>
          <p:nvPr>
            <p:ph type="sldNum" sz="quarter" idx="5"/>
          </p:nvPr>
        </p:nvSpPr>
        <p:spPr bwMode="auto">
          <a:xfrm>
            <a:off x="3971925" y="8831263"/>
            <a:ext cx="3036888"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defTabSz="931863">
              <a:defRPr sz="1200"/>
            </a:lvl1pPr>
          </a:lstStyle>
          <a:p>
            <a:fld id="{558EF188-CC9E-412E-A85B-0E8211CCF146}" type="slidenum">
              <a:rPr lang="en-CA"/>
              <a:pPr/>
              <a:t>‹#›</a:t>
            </a:fld>
            <a:endParaRPr lang="en-CA"/>
          </a:p>
        </p:txBody>
      </p:sp>
    </p:spTree>
    <p:extLst>
      <p:ext uri="{BB962C8B-B14F-4D97-AF65-F5344CB8AC3E}">
        <p14:creationId xmlns:p14="http://schemas.microsoft.com/office/powerpoint/2010/main" val="22771666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2"/>
          <p:cNvSpPr>
            <a:spLocks noGrp="1" noChangeArrowheads="1"/>
          </p:cNvSpPr>
          <p:nvPr>
            <p:ph type="body" idx="1"/>
          </p:nvPr>
        </p:nvSpPr>
        <p:spPr>
          <a:noFill/>
          <a:ln w="9525"/>
        </p:spPr>
        <p:txBody>
          <a:bodyPr/>
          <a:lstStyle/>
          <a:p>
            <a:endParaRPr lang="en-CA" altLang="en-US" smtClean="0"/>
          </a:p>
        </p:txBody>
      </p:sp>
      <p:sp>
        <p:nvSpPr>
          <p:cNvPr id="459779"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585514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DBE16-98B3-49CA-B129-12E812406757}" type="slidenum">
              <a:rPr lang="fr-CA"/>
              <a:pPr/>
              <a:t>47</a:t>
            </a:fld>
            <a:endParaRPr lang="fr-CA"/>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98005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DBE16-98B3-49CA-B129-12E812406757}" type="slidenum">
              <a:rPr lang="fr-CA"/>
              <a:pPr/>
              <a:t>48</a:t>
            </a:fld>
            <a:endParaRPr lang="fr-CA"/>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11947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Rot="1" noChangeAspect="1" noChangeArrowheads="1" noTextEdit="1"/>
          </p:cNvSpPr>
          <p:nvPr>
            <p:ph type="sldImg"/>
          </p:nvPr>
        </p:nvSpPr>
        <p:spPr>
          <a:ln/>
        </p:spPr>
      </p:sp>
      <p:sp>
        <p:nvSpPr>
          <p:cNvPr id="482307" name="Rectangle 3"/>
          <p:cNvSpPr>
            <a:spLocks noGrp="1" noChangeArrowheads="1"/>
          </p:cNvSpPr>
          <p:nvPr>
            <p:ph type="body" idx="1"/>
          </p:nvPr>
        </p:nvSpPr>
        <p:spPr>
          <a:noFill/>
          <a:ln w="9525"/>
        </p:spPr>
        <p:txBody>
          <a:bodyPr/>
          <a:lstStyle/>
          <a:p>
            <a:endParaRPr lang="en-CA" altLang="en-US" smtClean="0"/>
          </a:p>
        </p:txBody>
      </p:sp>
    </p:spTree>
    <p:extLst>
      <p:ext uri="{BB962C8B-B14F-4D97-AF65-F5344CB8AC3E}">
        <p14:creationId xmlns:p14="http://schemas.microsoft.com/office/powerpoint/2010/main" val="21838212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0" name="Rectangle 2"/>
          <p:cNvSpPr>
            <a:spLocks noGrp="1" noRot="1" noChangeAspect="1" noChangeArrowheads="1" noTextEdit="1"/>
          </p:cNvSpPr>
          <p:nvPr>
            <p:ph type="sldImg"/>
          </p:nvPr>
        </p:nvSpPr>
        <p:spPr>
          <a:ln/>
        </p:spPr>
      </p:sp>
      <p:sp>
        <p:nvSpPr>
          <p:cNvPr id="483331" name="Rectangle 3"/>
          <p:cNvSpPr>
            <a:spLocks noGrp="1" noChangeArrowheads="1"/>
          </p:cNvSpPr>
          <p:nvPr>
            <p:ph type="body" idx="1"/>
          </p:nvPr>
        </p:nvSpPr>
        <p:spPr>
          <a:noFill/>
          <a:ln w="9525"/>
        </p:spPr>
        <p:txBody>
          <a:bodyPr/>
          <a:lstStyle/>
          <a:p>
            <a:endParaRPr lang="en-CA" altLang="en-US" smtClean="0"/>
          </a:p>
        </p:txBody>
      </p:sp>
    </p:spTree>
    <p:extLst>
      <p:ext uri="{BB962C8B-B14F-4D97-AF65-F5344CB8AC3E}">
        <p14:creationId xmlns:p14="http://schemas.microsoft.com/office/powerpoint/2010/main" val="3843967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Rectangle 2"/>
          <p:cNvSpPr>
            <a:spLocks noGrp="1" noRot="1" noChangeAspect="1" noChangeArrowheads="1" noTextEdit="1"/>
          </p:cNvSpPr>
          <p:nvPr>
            <p:ph type="sldImg"/>
          </p:nvPr>
        </p:nvSpPr>
        <p:spPr>
          <a:ln cap="flat"/>
        </p:spPr>
      </p:sp>
      <p:sp>
        <p:nvSpPr>
          <p:cNvPr id="489475" name="Rectangle 3"/>
          <p:cNvSpPr>
            <a:spLocks noGrp="1" noChangeArrowheads="1"/>
          </p:cNvSpPr>
          <p:nvPr>
            <p:ph type="body" idx="1"/>
          </p:nvPr>
        </p:nvSpPr>
        <p:spPr>
          <a:noFill/>
          <a:ln w="9525"/>
        </p:spPr>
        <p:txBody>
          <a:bodyPr/>
          <a:lstStyle/>
          <a:p>
            <a:endParaRPr lang="en-CA" altLang="en-US" smtClean="0"/>
          </a:p>
        </p:txBody>
      </p:sp>
    </p:spTree>
    <p:extLst>
      <p:ext uri="{BB962C8B-B14F-4D97-AF65-F5344CB8AC3E}">
        <p14:creationId xmlns:p14="http://schemas.microsoft.com/office/powerpoint/2010/main" val="387091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498" name="Rectangle 2"/>
          <p:cNvSpPr>
            <a:spLocks noGrp="1" noRot="1" noChangeAspect="1" noChangeArrowheads="1" noTextEdit="1"/>
          </p:cNvSpPr>
          <p:nvPr>
            <p:ph type="sldImg"/>
          </p:nvPr>
        </p:nvSpPr>
        <p:spPr>
          <a:ln cap="flat"/>
        </p:spPr>
      </p:sp>
      <p:sp>
        <p:nvSpPr>
          <p:cNvPr id="490499" name="Rectangle 3"/>
          <p:cNvSpPr>
            <a:spLocks noGrp="1" noChangeArrowheads="1"/>
          </p:cNvSpPr>
          <p:nvPr>
            <p:ph type="body" idx="1"/>
          </p:nvPr>
        </p:nvSpPr>
        <p:spPr>
          <a:noFill/>
          <a:ln w="9525"/>
        </p:spPr>
        <p:txBody>
          <a:bodyPr/>
          <a:lstStyle/>
          <a:p>
            <a:endParaRPr lang="en-CA" altLang="en-US" smtClean="0"/>
          </a:p>
        </p:txBody>
      </p:sp>
    </p:spTree>
    <p:extLst>
      <p:ext uri="{BB962C8B-B14F-4D97-AF65-F5344CB8AC3E}">
        <p14:creationId xmlns:p14="http://schemas.microsoft.com/office/powerpoint/2010/main" val="2668775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2" name="Rectangle 2"/>
          <p:cNvSpPr>
            <a:spLocks noGrp="1" noChangeArrowheads="1"/>
          </p:cNvSpPr>
          <p:nvPr>
            <p:ph type="body" idx="1"/>
          </p:nvPr>
        </p:nvSpPr>
        <p:spPr>
          <a:noFill/>
          <a:ln w="9525"/>
        </p:spPr>
        <p:txBody>
          <a:bodyPr/>
          <a:lstStyle/>
          <a:p>
            <a:endParaRPr lang="en-CA" altLang="en-US" smtClean="0"/>
          </a:p>
        </p:txBody>
      </p:sp>
      <p:sp>
        <p:nvSpPr>
          <p:cNvPr id="460803"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4080963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2"/>
          <p:cNvSpPr>
            <a:spLocks noGrp="1" noChangeArrowheads="1"/>
          </p:cNvSpPr>
          <p:nvPr>
            <p:ph type="body" idx="1"/>
          </p:nvPr>
        </p:nvSpPr>
        <p:spPr>
          <a:noFill/>
          <a:ln w="9525"/>
        </p:spPr>
        <p:txBody>
          <a:bodyPr/>
          <a:lstStyle/>
          <a:p>
            <a:endParaRPr lang="en-CA" altLang="en-US" smtClean="0"/>
          </a:p>
        </p:txBody>
      </p:sp>
      <p:sp>
        <p:nvSpPr>
          <p:cNvPr id="46182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021250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a:noFill/>
          <a:ln w="9525"/>
        </p:spPr>
        <p:txBody>
          <a:bodyPr/>
          <a:lstStyle/>
          <a:p>
            <a:endParaRPr lang="en-CA" altLang="en-US" smtClean="0"/>
          </a:p>
        </p:txBody>
      </p:sp>
    </p:spTree>
    <p:extLst>
      <p:ext uri="{BB962C8B-B14F-4D97-AF65-F5344CB8AC3E}">
        <p14:creationId xmlns:p14="http://schemas.microsoft.com/office/powerpoint/2010/main" val="3988872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Rectangle 2"/>
          <p:cNvSpPr>
            <a:spLocks noGrp="1" noRot="1" noChangeAspect="1" noChangeArrowheads="1" noTextEdit="1"/>
          </p:cNvSpPr>
          <p:nvPr>
            <p:ph type="sldImg"/>
          </p:nvPr>
        </p:nvSpPr>
        <p:spPr>
          <a:ln/>
        </p:spPr>
      </p:sp>
      <p:sp>
        <p:nvSpPr>
          <p:cNvPr id="474115" name="Rectangle 3"/>
          <p:cNvSpPr>
            <a:spLocks noGrp="1" noChangeArrowheads="1"/>
          </p:cNvSpPr>
          <p:nvPr>
            <p:ph type="body" idx="1"/>
          </p:nvPr>
        </p:nvSpPr>
        <p:spPr>
          <a:noFill/>
          <a:ln w="9525"/>
        </p:spPr>
        <p:txBody>
          <a:bodyPr/>
          <a:lstStyle/>
          <a:p>
            <a:endParaRPr lang="en-CA" altLang="en-US" smtClean="0"/>
          </a:p>
        </p:txBody>
      </p:sp>
    </p:spTree>
    <p:extLst>
      <p:ext uri="{BB962C8B-B14F-4D97-AF65-F5344CB8AC3E}">
        <p14:creationId xmlns:p14="http://schemas.microsoft.com/office/powerpoint/2010/main" val="2343220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Grp="1" noRot="1" noChangeAspect="1" noChangeArrowheads="1" noTextEdit="1"/>
          </p:cNvSpPr>
          <p:nvPr>
            <p:ph type="sldImg"/>
          </p:nvPr>
        </p:nvSpPr>
        <p:spPr>
          <a:ln/>
        </p:spPr>
      </p:sp>
      <p:sp>
        <p:nvSpPr>
          <p:cNvPr id="476163" name="Rectangle 3"/>
          <p:cNvSpPr>
            <a:spLocks noGrp="1" noChangeArrowheads="1"/>
          </p:cNvSpPr>
          <p:nvPr>
            <p:ph type="body" idx="1"/>
          </p:nvPr>
        </p:nvSpPr>
        <p:spPr>
          <a:noFill/>
          <a:ln w="9525"/>
        </p:spPr>
        <p:txBody>
          <a:bodyPr/>
          <a:lstStyle/>
          <a:p>
            <a:endParaRPr lang="en-CA" altLang="en-US" smtClean="0"/>
          </a:p>
        </p:txBody>
      </p:sp>
    </p:spTree>
    <p:extLst>
      <p:ext uri="{BB962C8B-B14F-4D97-AF65-F5344CB8AC3E}">
        <p14:creationId xmlns:p14="http://schemas.microsoft.com/office/powerpoint/2010/main" val="3760145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Rot="1" noChangeAspect="1" noChangeArrowheads="1" noTextEdit="1"/>
          </p:cNvSpPr>
          <p:nvPr>
            <p:ph type="sldImg"/>
          </p:nvPr>
        </p:nvSpPr>
        <p:spPr>
          <a:ln/>
        </p:spPr>
      </p:sp>
      <p:sp>
        <p:nvSpPr>
          <p:cNvPr id="477187" name="Rectangle 3"/>
          <p:cNvSpPr>
            <a:spLocks noGrp="1" noChangeArrowheads="1"/>
          </p:cNvSpPr>
          <p:nvPr>
            <p:ph type="body" idx="1"/>
          </p:nvPr>
        </p:nvSpPr>
        <p:spPr>
          <a:noFill/>
          <a:ln w="9525"/>
        </p:spPr>
        <p:txBody>
          <a:bodyPr/>
          <a:lstStyle/>
          <a:p>
            <a:endParaRPr lang="en-CA" altLang="en-US" smtClean="0"/>
          </a:p>
        </p:txBody>
      </p:sp>
    </p:spTree>
    <p:extLst>
      <p:ext uri="{BB962C8B-B14F-4D97-AF65-F5344CB8AC3E}">
        <p14:creationId xmlns:p14="http://schemas.microsoft.com/office/powerpoint/2010/main" val="158567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2"/>
          <p:cNvSpPr>
            <a:spLocks noGrp="1" noRot="1" noChangeAspect="1" noChangeArrowheads="1" noTextEdit="1"/>
          </p:cNvSpPr>
          <p:nvPr>
            <p:ph type="sldImg"/>
          </p:nvPr>
        </p:nvSpPr>
        <p:spPr>
          <a:ln/>
        </p:spPr>
      </p:sp>
      <p:sp>
        <p:nvSpPr>
          <p:cNvPr id="478211" name="Rectangle 3"/>
          <p:cNvSpPr>
            <a:spLocks noGrp="1" noChangeArrowheads="1"/>
          </p:cNvSpPr>
          <p:nvPr>
            <p:ph type="body" idx="1"/>
          </p:nvPr>
        </p:nvSpPr>
        <p:spPr>
          <a:noFill/>
          <a:ln w="9525"/>
        </p:spPr>
        <p:txBody>
          <a:bodyPr/>
          <a:lstStyle/>
          <a:p>
            <a:r>
              <a:rPr lang="en-CA" altLang="en-US" smtClean="0"/>
              <a:t>Updating the BR, very demanding</a:t>
            </a:r>
          </a:p>
        </p:txBody>
      </p:sp>
    </p:spTree>
    <p:extLst>
      <p:ext uri="{BB962C8B-B14F-4D97-AF65-F5344CB8AC3E}">
        <p14:creationId xmlns:p14="http://schemas.microsoft.com/office/powerpoint/2010/main" val="2931935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DBE16-98B3-49CA-B129-12E812406757}" type="slidenum">
              <a:rPr lang="fr-CA"/>
              <a:pPr/>
              <a:t>46</a:t>
            </a:fld>
            <a:endParaRPr lang="fr-CA"/>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05276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fld id="{D6BE0B23-9BFB-44E6-AEA5-FAFB24F5ABDC}" type="datetime1">
              <a:rPr lang="en-CA" smtClean="0"/>
              <a:pPr/>
              <a:t>27/09/2019</a:t>
            </a:fld>
            <a:endParaRPr lang="en-CA"/>
          </a:p>
        </p:txBody>
      </p:sp>
      <p:sp>
        <p:nvSpPr>
          <p:cNvPr id="5" name="Footer Placeholder 4"/>
          <p:cNvSpPr>
            <a:spLocks noGrp="1"/>
          </p:cNvSpPr>
          <p:nvPr>
            <p:ph type="ftr" sz="quarter" idx="11"/>
          </p:nvPr>
        </p:nvSpPr>
        <p:spPr/>
        <p:txBody>
          <a:bodyPr/>
          <a:lstStyle>
            <a:lvl1pPr>
              <a:defRPr/>
            </a:lvl1pPr>
          </a:lstStyle>
          <a:p>
            <a:r>
              <a:rPr lang="en-CA"/>
              <a:t>Statistics Canada • Statistique Canada</a:t>
            </a:r>
          </a:p>
        </p:txBody>
      </p:sp>
      <p:sp>
        <p:nvSpPr>
          <p:cNvPr id="6" name="Slide Number Placeholder 5"/>
          <p:cNvSpPr>
            <a:spLocks noGrp="1"/>
          </p:cNvSpPr>
          <p:nvPr>
            <p:ph type="sldNum" sz="quarter" idx="12"/>
          </p:nvPr>
        </p:nvSpPr>
        <p:spPr/>
        <p:txBody>
          <a:bodyPr/>
          <a:lstStyle>
            <a:lvl1pPr>
              <a:defRPr/>
            </a:lvl1pPr>
          </a:lstStyle>
          <a:p>
            <a:fld id="{E67B4945-A6DD-47A7-AC27-07CFEAAC818F}" type="slidenum">
              <a:rPr lang="en-CA"/>
              <a:pPr/>
              <a:t>‹#›</a:t>
            </a:fld>
            <a:endParaRPr lang="en-CA"/>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83499C51-1C5D-4796-A7F8-4D2A35CFDF58}" type="datetime1">
              <a:rPr lang="en-CA" smtClean="0"/>
              <a:pPr/>
              <a:t>27/09/2019</a:t>
            </a:fld>
            <a:endParaRPr lang="en-CA"/>
          </a:p>
        </p:txBody>
      </p:sp>
      <p:sp>
        <p:nvSpPr>
          <p:cNvPr id="6" name="Footer Placeholder 5"/>
          <p:cNvSpPr>
            <a:spLocks noGrp="1"/>
          </p:cNvSpPr>
          <p:nvPr>
            <p:ph type="ftr" sz="quarter" idx="11"/>
          </p:nvPr>
        </p:nvSpPr>
        <p:spPr/>
        <p:txBody>
          <a:bodyPr/>
          <a:lstStyle>
            <a:lvl1pPr>
              <a:defRPr/>
            </a:lvl1pPr>
          </a:lstStyle>
          <a:p>
            <a:r>
              <a:rPr lang="en-CA"/>
              <a:t>Statistics Canada • Statistique Canada</a:t>
            </a:r>
          </a:p>
        </p:txBody>
      </p:sp>
      <p:sp>
        <p:nvSpPr>
          <p:cNvPr id="7" name="Slide Number Placeholder 6"/>
          <p:cNvSpPr>
            <a:spLocks noGrp="1"/>
          </p:cNvSpPr>
          <p:nvPr>
            <p:ph type="sldNum" sz="quarter" idx="12"/>
          </p:nvPr>
        </p:nvSpPr>
        <p:spPr/>
        <p:txBody>
          <a:bodyPr/>
          <a:lstStyle>
            <a:lvl1pPr>
              <a:defRPr/>
            </a:lvl1pPr>
          </a:lstStyle>
          <a:p>
            <a:fld id="{EA2D0104-9750-4182-A2B9-E10268008C62}" type="slidenum">
              <a:rPr lang="en-CA"/>
              <a:pPr/>
              <a:t>‹#›</a:t>
            </a:fld>
            <a:endParaRPr lang="en-CA"/>
          </a:p>
        </p:txBody>
      </p:sp>
      <p:pic>
        <p:nvPicPr>
          <p:cNvPr id="8"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fld id="{9206BD2E-5D2B-4EF5-B4D3-F20CB5703857}" type="datetime1">
              <a:rPr lang="en-CA" smtClean="0"/>
              <a:pPr/>
              <a:t>27/09/2019</a:t>
            </a:fld>
            <a:endParaRPr lang="en-CA"/>
          </a:p>
        </p:txBody>
      </p:sp>
      <p:sp>
        <p:nvSpPr>
          <p:cNvPr id="5" name="Footer Placeholder 4"/>
          <p:cNvSpPr>
            <a:spLocks noGrp="1"/>
          </p:cNvSpPr>
          <p:nvPr>
            <p:ph type="ftr" sz="quarter" idx="11"/>
          </p:nvPr>
        </p:nvSpPr>
        <p:spPr/>
        <p:txBody>
          <a:bodyPr/>
          <a:lstStyle>
            <a:lvl1pPr>
              <a:defRPr/>
            </a:lvl1pPr>
          </a:lstStyle>
          <a:p>
            <a:r>
              <a:rPr lang="en-CA"/>
              <a:t>Statistics Canada • Statistique Canada</a:t>
            </a:r>
          </a:p>
        </p:txBody>
      </p:sp>
      <p:sp>
        <p:nvSpPr>
          <p:cNvPr id="6" name="Slide Number Placeholder 5"/>
          <p:cNvSpPr>
            <a:spLocks noGrp="1"/>
          </p:cNvSpPr>
          <p:nvPr>
            <p:ph type="sldNum" sz="quarter" idx="12"/>
          </p:nvPr>
        </p:nvSpPr>
        <p:spPr/>
        <p:txBody>
          <a:bodyPr/>
          <a:lstStyle>
            <a:lvl1pPr>
              <a:defRPr/>
            </a:lvl1pPr>
          </a:lstStyle>
          <a:p>
            <a:fld id="{1FDE5FC9-D44B-4F6B-ADBD-97BA8B00228A}" type="slidenum">
              <a:rPr lang="en-CA"/>
              <a:pPr/>
              <a:t>‹#›</a:t>
            </a:fld>
            <a:endParaRPr lang="en-CA"/>
          </a:p>
        </p:txBody>
      </p:sp>
      <p:pic>
        <p:nvPicPr>
          <p:cNvPr id="7"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a:prstGeom prst="rect">
            <a:avLst/>
          </a:prstGeom>
        </p:spPr>
        <p:txBody>
          <a:bodyPr/>
          <a:lstStyle/>
          <a:p>
            <a:r>
              <a:rPr lang="en-US" smtClean="0"/>
              <a:t>Click to edit Master title style</a:t>
            </a:r>
            <a:endParaRPr lang="en-CA"/>
          </a:p>
        </p:txBody>
      </p:sp>
      <p:sp>
        <p:nvSpPr>
          <p:cNvPr id="3" name="ClipArt Placeholder 2"/>
          <p:cNvSpPr>
            <a:spLocks noGrp="1"/>
          </p:cNvSpPr>
          <p:nvPr>
            <p:ph type="clipArt" sz="half" idx="1"/>
          </p:nvPr>
        </p:nvSpPr>
        <p:spPr>
          <a:xfrm>
            <a:off x="685800" y="1981200"/>
            <a:ext cx="3810000" cy="4114800"/>
          </a:xfrm>
          <a:prstGeom prst="rect">
            <a:avLst/>
          </a:prstGeom>
        </p:spPr>
        <p:txBody>
          <a:bodyPr/>
          <a:lstStyle/>
          <a:p>
            <a:pPr lvl="0"/>
            <a:endParaRPr lang="en-CA" noProof="0" smtClean="0"/>
          </a:p>
        </p:txBody>
      </p:sp>
      <p:sp>
        <p:nvSpPr>
          <p:cNvPr id="4" name="Text Placeholder 3"/>
          <p:cNvSpPr>
            <a:spLocks noGrp="1"/>
          </p:cNvSpPr>
          <p:nvPr>
            <p:ph type="body" sz="half" idx="2"/>
          </p:nvPr>
        </p:nvSpPr>
        <p:spPr>
          <a:xfrm>
            <a:off x="4648200" y="1981200"/>
            <a:ext cx="3810000" cy="41148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0268" y="836712"/>
            <a:ext cx="8398196" cy="580926"/>
          </a:xfrm>
          <a:prstGeom prst="rect">
            <a:avLst/>
          </a:prstGeom>
        </p:spPr>
        <p:txBody>
          <a:bodyPr/>
          <a:lstStyle>
            <a:lvl1pPr>
              <a:defRPr>
                <a:solidFill>
                  <a:srgbClr val="669900"/>
                </a:solidFill>
              </a:defRPr>
            </a:lvl1pPr>
          </a:lstStyle>
          <a:p>
            <a:r>
              <a:rPr lang="en-US" dirty="0" smtClean="0"/>
              <a:t>Overview</a:t>
            </a:r>
            <a:endParaRPr lang="en-CA" dirty="0"/>
          </a:p>
        </p:txBody>
      </p:sp>
      <p:sp>
        <p:nvSpPr>
          <p:cNvPr id="3" name="Content Placeholder 2"/>
          <p:cNvSpPr>
            <a:spLocks noGrp="1"/>
          </p:cNvSpPr>
          <p:nvPr>
            <p:ph idx="1" hasCustomPrompt="1"/>
          </p:nvPr>
        </p:nvSpPr>
        <p:spPr>
          <a:xfrm>
            <a:off x="350267" y="1600200"/>
            <a:ext cx="8398197" cy="4525963"/>
          </a:xfrm>
          <a:prstGeom prst="rect">
            <a:avLst/>
          </a:prstGeom>
        </p:spPr>
        <p:txBody>
          <a:bodyPr/>
          <a:lstStyle>
            <a:lvl1pPr marL="514350" indent="-514350">
              <a:buClr>
                <a:srgbClr val="669900"/>
              </a:buClr>
              <a:buFont typeface="+mj-lt"/>
              <a:buAutoNum type="arabicPeriod"/>
              <a:defRPr baseline="0"/>
            </a:lvl1pPr>
            <a:lvl2pPr marL="914400" marR="0" indent="-45720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000"/>
            </a:lvl2pPr>
            <a:lvl3pPr marL="1371600" indent="-457200">
              <a:buClr>
                <a:srgbClr val="669900"/>
              </a:buClr>
              <a:buFont typeface="+mj-lt"/>
              <a:buAutoNum type="arabicPeriod"/>
              <a:defRPr/>
            </a:lvl3pPr>
            <a:lvl4pPr marL="1714500" indent="-342900">
              <a:buClr>
                <a:srgbClr val="669900"/>
              </a:buClr>
              <a:buFont typeface="+mj-lt"/>
              <a:buAutoNum type="arabicPeriod"/>
              <a:defRPr/>
            </a:lvl4pPr>
            <a:lvl5pPr marL="2171700" indent="-342900">
              <a:buClr>
                <a:srgbClr val="669900"/>
              </a:buClr>
              <a:buFont typeface="+mj-lt"/>
              <a:buAutoNum type="arabicPeriod"/>
              <a:defRPr/>
            </a:lvl5pPr>
          </a:lstStyle>
          <a:p>
            <a:pPr lvl="0"/>
            <a:r>
              <a:rPr lang="en-US" dirty="0" smtClean="0"/>
              <a:t>First level - Text </a:t>
            </a:r>
          </a:p>
          <a:p>
            <a:pPr marL="914400" marR="0" lvl="1" indent="-45720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 </a:t>
            </a:r>
          </a:p>
        </p:txBody>
      </p:sp>
      <p:sp>
        <p:nvSpPr>
          <p:cNvPr id="4" name="Date Placeholder 3"/>
          <p:cNvSpPr>
            <a:spLocks noGrp="1"/>
          </p:cNvSpPr>
          <p:nvPr>
            <p:ph type="dt" sz="half" idx="10"/>
          </p:nvPr>
        </p:nvSpPr>
        <p:spPr/>
        <p:txBody>
          <a:bodyPr/>
          <a:lstStyle>
            <a:lvl1pPr>
              <a:defRPr/>
            </a:lvl1pPr>
          </a:lstStyle>
          <a:p>
            <a:fld id="{C80E5A70-DEF2-49FE-AF66-9E8F2F6217BD}" type="datetime1">
              <a:rPr lang="en-CA" smtClean="0"/>
              <a:pPr/>
              <a:t>27/09/2019</a:t>
            </a:fld>
            <a:endParaRPr lang="en-CA"/>
          </a:p>
        </p:txBody>
      </p:sp>
      <p:sp>
        <p:nvSpPr>
          <p:cNvPr id="5" name="Footer Placeholder 4"/>
          <p:cNvSpPr>
            <a:spLocks noGrp="1"/>
          </p:cNvSpPr>
          <p:nvPr>
            <p:ph type="ftr" sz="quarter" idx="11"/>
          </p:nvPr>
        </p:nvSpPr>
        <p:spPr/>
        <p:txBody>
          <a:bodyPr/>
          <a:lstStyle>
            <a:lvl1pPr>
              <a:defRPr/>
            </a:lvl1pPr>
          </a:lstStyle>
          <a:p>
            <a:r>
              <a:rPr lang="en-CA"/>
              <a:t>Statistics Canada • Statistique Canada</a:t>
            </a:r>
          </a:p>
        </p:txBody>
      </p:sp>
      <p:sp>
        <p:nvSpPr>
          <p:cNvPr id="6" name="Slide Number Placeholder 5"/>
          <p:cNvSpPr>
            <a:spLocks noGrp="1"/>
          </p:cNvSpPr>
          <p:nvPr>
            <p:ph type="sldNum" sz="quarter" idx="12"/>
          </p:nvPr>
        </p:nvSpPr>
        <p:spPr/>
        <p:txBody>
          <a:bodyPr/>
          <a:lstStyle>
            <a:lvl1pPr>
              <a:defRPr/>
            </a:lvl1pPr>
          </a:lstStyle>
          <a:p>
            <a:fld id="{2B6E738E-267A-4344-8BF4-552BF5255FBB}" type="slidenum">
              <a:rPr lang="en-CA"/>
              <a:pPr/>
              <a:t>‹#›</a:t>
            </a:fld>
            <a:endParaRPr lang="en-CA"/>
          </a:p>
        </p:txBody>
      </p:sp>
      <p:pic>
        <p:nvPicPr>
          <p:cNvPr id="8"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extLst>
      <p:ext uri="{BB962C8B-B14F-4D97-AF65-F5344CB8AC3E}">
        <p14:creationId xmlns:p14="http://schemas.microsoft.com/office/powerpoint/2010/main" val="319406125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0268" y="836712"/>
            <a:ext cx="8398196" cy="580926"/>
          </a:xfrm>
          <a:prstGeom prst="rect">
            <a:avLst/>
          </a:prstGeom>
        </p:spPr>
        <p:txBody>
          <a:bodyPr/>
          <a:lstStyle>
            <a:lvl1pPr>
              <a:defRPr>
                <a:solidFill>
                  <a:srgbClr val="669900"/>
                </a:solidFill>
              </a:defRPr>
            </a:lvl1pPr>
          </a:lstStyle>
          <a:p>
            <a:r>
              <a:rPr lang="en-US" dirty="0" smtClean="0"/>
              <a:t>Title of the slide</a:t>
            </a:r>
            <a:endParaRPr lang="en-CA" dirty="0"/>
          </a:p>
        </p:txBody>
      </p:sp>
      <p:sp>
        <p:nvSpPr>
          <p:cNvPr id="3" name="Content Placeholder 2"/>
          <p:cNvSpPr>
            <a:spLocks noGrp="1"/>
          </p:cNvSpPr>
          <p:nvPr>
            <p:ph idx="1" hasCustomPrompt="1"/>
          </p:nvPr>
        </p:nvSpPr>
        <p:spPr>
          <a:xfrm>
            <a:off x="350267" y="1600200"/>
            <a:ext cx="8398197" cy="4525963"/>
          </a:xfrm>
          <a:prstGeom prst="rect">
            <a:avLst/>
          </a:prstGeom>
        </p:spPr>
        <p:txBody>
          <a:bodyPr/>
          <a:lstStyle>
            <a:lvl1pPr>
              <a:buClr>
                <a:srgbClr val="669900"/>
              </a:buClr>
              <a:defRPr baseline="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200"/>
            </a:lvl2pPr>
            <a:lvl3pPr marL="1200150" indent="-342900">
              <a:buClr>
                <a:srgbClr val="669900"/>
              </a:buClr>
              <a:buFont typeface="Arial" panose="020B0604020202020204" pitchFamily="34" charset="0"/>
              <a:buChar char="•"/>
              <a:defRPr sz="1800" baseline="0"/>
            </a:lvl3pPr>
            <a:lvl4pPr>
              <a:buClr>
                <a:srgbClr val="669900"/>
              </a:buClr>
              <a:defRPr/>
            </a:lvl4pPr>
            <a:lvl5pPr>
              <a:buClr>
                <a:srgbClr val="669900"/>
              </a:buClr>
              <a:defRPr/>
            </a:lvl5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4" name="Date Placeholder 3"/>
          <p:cNvSpPr>
            <a:spLocks noGrp="1"/>
          </p:cNvSpPr>
          <p:nvPr>
            <p:ph type="dt" sz="half" idx="10"/>
          </p:nvPr>
        </p:nvSpPr>
        <p:spPr/>
        <p:txBody>
          <a:bodyPr/>
          <a:lstStyle>
            <a:lvl1pPr>
              <a:defRPr/>
            </a:lvl1pPr>
          </a:lstStyle>
          <a:p>
            <a:fld id="{5EBAF329-57D6-420F-9923-BDCE3CCDF925}" type="datetime1">
              <a:rPr lang="en-CA" smtClean="0"/>
              <a:pPr/>
              <a:t>27/09/2019</a:t>
            </a:fld>
            <a:endParaRPr lang="en-CA"/>
          </a:p>
        </p:txBody>
      </p:sp>
      <p:sp>
        <p:nvSpPr>
          <p:cNvPr id="5" name="Footer Placeholder 4"/>
          <p:cNvSpPr>
            <a:spLocks noGrp="1"/>
          </p:cNvSpPr>
          <p:nvPr>
            <p:ph type="ftr" sz="quarter" idx="11"/>
          </p:nvPr>
        </p:nvSpPr>
        <p:spPr/>
        <p:txBody>
          <a:bodyPr/>
          <a:lstStyle>
            <a:lvl1pPr>
              <a:defRPr/>
            </a:lvl1pPr>
          </a:lstStyle>
          <a:p>
            <a:r>
              <a:rPr lang="en-CA"/>
              <a:t>Statistics Canada • Statistique Canada</a:t>
            </a:r>
          </a:p>
        </p:txBody>
      </p:sp>
      <p:sp>
        <p:nvSpPr>
          <p:cNvPr id="6" name="Slide Number Placeholder 5"/>
          <p:cNvSpPr>
            <a:spLocks noGrp="1"/>
          </p:cNvSpPr>
          <p:nvPr>
            <p:ph type="sldNum" sz="quarter" idx="12"/>
          </p:nvPr>
        </p:nvSpPr>
        <p:spPr/>
        <p:txBody>
          <a:bodyPr/>
          <a:lstStyle>
            <a:lvl1pPr>
              <a:defRPr/>
            </a:lvl1pPr>
          </a:lstStyle>
          <a:p>
            <a:fld id="{2B6E738E-267A-4344-8BF4-552BF5255FBB}" type="slidenum">
              <a:rPr lang="en-CA"/>
              <a:pPr/>
              <a:t>‹#›</a:t>
            </a:fld>
            <a:endParaRPr lang="en-CA"/>
          </a:p>
        </p:txBody>
      </p:sp>
      <p:pic>
        <p:nvPicPr>
          <p:cNvPr id="8"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FD42C01-C12A-4D82-A1B9-55F59881A858}" type="datetime1">
              <a:rPr lang="en-CA" smtClean="0"/>
              <a:pPr/>
              <a:t>27/09/2019</a:t>
            </a:fld>
            <a:endParaRPr lang="en-CA"/>
          </a:p>
        </p:txBody>
      </p:sp>
      <p:sp>
        <p:nvSpPr>
          <p:cNvPr id="5" name="Footer Placeholder 4"/>
          <p:cNvSpPr>
            <a:spLocks noGrp="1"/>
          </p:cNvSpPr>
          <p:nvPr>
            <p:ph type="ftr" sz="quarter" idx="11"/>
          </p:nvPr>
        </p:nvSpPr>
        <p:spPr/>
        <p:txBody>
          <a:bodyPr/>
          <a:lstStyle>
            <a:lvl1pPr>
              <a:defRPr/>
            </a:lvl1pPr>
          </a:lstStyle>
          <a:p>
            <a:r>
              <a:rPr lang="en-CA"/>
              <a:t>Statistics Canada • Statistique Canada</a:t>
            </a:r>
          </a:p>
        </p:txBody>
      </p:sp>
      <p:sp>
        <p:nvSpPr>
          <p:cNvPr id="6" name="Slide Number Placeholder 5"/>
          <p:cNvSpPr>
            <a:spLocks noGrp="1"/>
          </p:cNvSpPr>
          <p:nvPr>
            <p:ph type="sldNum" sz="quarter" idx="12"/>
          </p:nvPr>
        </p:nvSpPr>
        <p:spPr/>
        <p:txBody>
          <a:bodyPr/>
          <a:lstStyle>
            <a:lvl1pPr>
              <a:defRPr/>
            </a:lvl1pPr>
          </a:lstStyle>
          <a:p>
            <a:fld id="{25F2285F-31D0-461E-A612-B719B60CAAEC}" type="slidenum">
              <a:rPr lang="en-CA"/>
              <a:pPr/>
              <a:t>‹#›</a:t>
            </a:fld>
            <a:endParaRPr lang="en-CA"/>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95536" y="758824"/>
            <a:ext cx="8229600" cy="658813"/>
          </a:xfrm>
          <a:prstGeom prst="rect">
            <a:avLst/>
          </a:prstGeom>
        </p:spPr>
        <p:txBody>
          <a:bodyPr/>
          <a:lstStyle>
            <a:lvl1pPr>
              <a:defRPr>
                <a:solidFill>
                  <a:srgbClr val="669900"/>
                </a:solidFill>
              </a:defRPr>
            </a:lvl1pPr>
          </a:lstStyle>
          <a:p>
            <a:r>
              <a:rPr lang="en-US" dirty="0" smtClean="0"/>
              <a:t>Click to edit Master title style</a:t>
            </a:r>
            <a:endParaRPr lang="en-CA" dirty="0"/>
          </a:p>
        </p:txBody>
      </p:sp>
      <p:sp>
        <p:nvSpPr>
          <p:cNvPr id="3" name="Content Placeholder 2"/>
          <p:cNvSpPr>
            <a:spLocks noGrp="1"/>
          </p:cNvSpPr>
          <p:nvPr>
            <p:ph sz="half" idx="1" hasCustomPrompt="1"/>
          </p:nvPr>
        </p:nvSpPr>
        <p:spPr>
          <a:xfrm>
            <a:off x="395536" y="1600200"/>
            <a:ext cx="4038600" cy="4525963"/>
          </a:xfrm>
          <a:prstGeom prst="rect">
            <a:avLst/>
          </a:prstGeom>
        </p:spPr>
        <p:txBody>
          <a:bodyPr/>
          <a:lstStyle>
            <a:lvl1pPr>
              <a:buClr>
                <a:srgbClr val="669900"/>
              </a:buClr>
              <a:defRPr sz="280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400"/>
            </a:lvl2pPr>
            <a:lvl3pPr marL="114300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4" name="Content Placeholder 3"/>
          <p:cNvSpPr>
            <a:spLocks noGrp="1"/>
          </p:cNvSpPr>
          <p:nvPr>
            <p:ph sz="half" idx="2" hasCustomPrompt="1"/>
          </p:nvPr>
        </p:nvSpPr>
        <p:spPr>
          <a:xfrm>
            <a:off x="4648200" y="1600200"/>
            <a:ext cx="4038600" cy="4525963"/>
          </a:xfrm>
          <a:prstGeom prst="rect">
            <a:avLst/>
          </a:prstGeom>
        </p:spPr>
        <p:txBody>
          <a:bodyPr/>
          <a:lstStyle>
            <a:lvl1pPr>
              <a:buClr>
                <a:srgbClr val="669900"/>
              </a:buClr>
              <a:defRPr sz="280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400"/>
            </a:lvl2pPr>
            <a:lvl3pPr marL="114300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5" name="Date Placeholder 4"/>
          <p:cNvSpPr>
            <a:spLocks noGrp="1"/>
          </p:cNvSpPr>
          <p:nvPr>
            <p:ph type="dt" sz="half" idx="10"/>
          </p:nvPr>
        </p:nvSpPr>
        <p:spPr/>
        <p:txBody>
          <a:bodyPr/>
          <a:lstStyle>
            <a:lvl1pPr>
              <a:defRPr/>
            </a:lvl1pPr>
          </a:lstStyle>
          <a:p>
            <a:fld id="{5DAB4B93-C834-4C45-8057-75D7B5E7A030}" type="datetime1">
              <a:rPr lang="en-CA" smtClean="0"/>
              <a:pPr/>
              <a:t>27/09/2019</a:t>
            </a:fld>
            <a:endParaRPr lang="en-CA"/>
          </a:p>
        </p:txBody>
      </p:sp>
      <p:sp>
        <p:nvSpPr>
          <p:cNvPr id="6" name="Footer Placeholder 5"/>
          <p:cNvSpPr>
            <a:spLocks noGrp="1"/>
          </p:cNvSpPr>
          <p:nvPr>
            <p:ph type="ftr" sz="quarter" idx="11"/>
          </p:nvPr>
        </p:nvSpPr>
        <p:spPr/>
        <p:txBody>
          <a:bodyPr/>
          <a:lstStyle>
            <a:lvl1pPr>
              <a:defRPr/>
            </a:lvl1pPr>
          </a:lstStyle>
          <a:p>
            <a:r>
              <a:rPr lang="en-CA"/>
              <a:t>Statistics Canada • Statistique Canada</a:t>
            </a:r>
          </a:p>
        </p:txBody>
      </p:sp>
      <p:sp>
        <p:nvSpPr>
          <p:cNvPr id="7" name="Slide Number Placeholder 6"/>
          <p:cNvSpPr>
            <a:spLocks noGrp="1"/>
          </p:cNvSpPr>
          <p:nvPr>
            <p:ph type="sldNum" sz="quarter" idx="12"/>
          </p:nvPr>
        </p:nvSpPr>
        <p:spPr/>
        <p:txBody>
          <a:bodyPr/>
          <a:lstStyle>
            <a:lvl1pPr>
              <a:defRPr/>
            </a:lvl1pPr>
          </a:lstStyle>
          <a:p>
            <a:fld id="{72630904-BBCA-40AA-A376-EBDAECF7FA88}" type="slidenum">
              <a:rPr lang="en-CA"/>
              <a:pPr/>
              <a:t>‹#›</a:t>
            </a:fld>
            <a:endParaRPr lang="en-CA"/>
          </a:p>
        </p:txBody>
      </p:sp>
      <p:pic>
        <p:nvPicPr>
          <p:cNvPr id="8"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4848" y="825971"/>
            <a:ext cx="8229600" cy="658813"/>
          </a:xfrm>
          <a:prstGeom prst="rect">
            <a:avLst/>
          </a:prstGeom>
        </p:spPr>
        <p:txBody>
          <a:bodyPr/>
          <a:lstStyle>
            <a:lvl1pPr>
              <a:defRPr>
                <a:solidFill>
                  <a:srgbClr val="669900"/>
                </a:solidFill>
              </a:defRPr>
            </a:lvl1pPr>
          </a:lstStyle>
          <a:p>
            <a:r>
              <a:rPr lang="en-US" dirty="0" smtClean="0"/>
              <a:t>Title of slide</a:t>
            </a:r>
            <a:endParaRPr lang="en-CA" dirty="0"/>
          </a:p>
        </p:txBody>
      </p:sp>
      <p:sp>
        <p:nvSpPr>
          <p:cNvPr id="3" name="Text Placeholder 2"/>
          <p:cNvSpPr>
            <a:spLocks noGrp="1"/>
          </p:cNvSpPr>
          <p:nvPr>
            <p:ph type="body" idx="1" hasCustomPrompt="1"/>
          </p:nvPr>
        </p:nvSpPr>
        <p:spPr>
          <a:xfrm>
            <a:off x="387796" y="1535113"/>
            <a:ext cx="4040188" cy="639762"/>
          </a:xfrm>
          <a:prstGeom prst="rect">
            <a:avLst/>
          </a:prstGeo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Sub-title</a:t>
            </a:r>
          </a:p>
        </p:txBody>
      </p:sp>
      <p:sp>
        <p:nvSpPr>
          <p:cNvPr id="4" name="Content Placeholder 3"/>
          <p:cNvSpPr>
            <a:spLocks noGrp="1"/>
          </p:cNvSpPr>
          <p:nvPr>
            <p:ph sz="half" idx="2" hasCustomPrompt="1"/>
          </p:nvPr>
        </p:nvSpPr>
        <p:spPr>
          <a:xfrm>
            <a:off x="387796" y="2174875"/>
            <a:ext cx="4040188" cy="3951288"/>
          </a:xfrm>
          <a:prstGeom prst="rect">
            <a:avLst/>
          </a:prstGeom>
        </p:spPr>
        <p:txBody>
          <a:bodyPr/>
          <a:lstStyle>
            <a:lvl1pPr>
              <a:buClr>
                <a:srgbClr val="669900"/>
              </a:buClr>
              <a:defRPr sz="240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000"/>
            </a:lvl2pPr>
            <a:lvl3pPr marL="114300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5" name="Text Placeholder 4"/>
          <p:cNvSpPr>
            <a:spLocks noGrp="1"/>
          </p:cNvSpPr>
          <p:nvPr>
            <p:ph type="body" sz="quarter" idx="3" hasCustomPrompt="1"/>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Sub-title</a:t>
            </a:r>
          </a:p>
        </p:txBody>
      </p:sp>
      <p:sp>
        <p:nvSpPr>
          <p:cNvPr id="6" name="Content Placeholder 5"/>
          <p:cNvSpPr>
            <a:spLocks noGrp="1"/>
          </p:cNvSpPr>
          <p:nvPr>
            <p:ph sz="quarter" idx="4" hasCustomPrompt="1"/>
          </p:nvPr>
        </p:nvSpPr>
        <p:spPr>
          <a:xfrm>
            <a:off x="4645025" y="2174875"/>
            <a:ext cx="4041775" cy="3951288"/>
          </a:xfrm>
          <a:prstGeom prst="rect">
            <a:avLst/>
          </a:prstGeom>
        </p:spPr>
        <p:txBody>
          <a:bodyPr/>
          <a:lstStyle>
            <a:lvl1pPr>
              <a:buClr>
                <a:srgbClr val="669900"/>
              </a:buClr>
              <a:defRPr sz="240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000"/>
            </a:lvl2pPr>
            <a:lvl3pPr marL="114300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7" name="Date Placeholder 6"/>
          <p:cNvSpPr>
            <a:spLocks noGrp="1"/>
          </p:cNvSpPr>
          <p:nvPr>
            <p:ph type="dt" sz="half" idx="10"/>
          </p:nvPr>
        </p:nvSpPr>
        <p:spPr/>
        <p:txBody>
          <a:bodyPr/>
          <a:lstStyle>
            <a:lvl1pPr>
              <a:defRPr/>
            </a:lvl1pPr>
          </a:lstStyle>
          <a:p>
            <a:fld id="{CBE395CD-2AF4-4E57-B255-554C6F0E3EDC}" type="datetime1">
              <a:rPr lang="en-CA" smtClean="0"/>
              <a:pPr/>
              <a:t>27/09/2019</a:t>
            </a:fld>
            <a:endParaRPr lang="en-CA"/>
          </a:p>
        </p:txBody>
      </p:sp>
      <p:sp>
        <p:nvSpPr>
          <p:cNvPr id="8" name="Footer Placeholder 7"/>
          <p:cNvSpPr>
            <a:spLocks noGrp="1"/>
          </p:cNvSpPr>
          <p:nvPr>
            <p:ph type="ftr" sz="quarter" idx="11"/>
          </p:nvPr>
        </p:nvSpPr>
        <p:spPr/>
        <p:txBody>
          <a:bodyPr/>
          <a:lstStyle>
            <a:lvl1pPr>
              <a:defRPr/>
            </a:lvl1pPr>
          </a:lstStyle>
          <a:p>
            <a:r>
              <a:rPr lang="en-CA"/>
              <a:t>Statistics Canada • Statistique Canada</a:t>
            </a:r>
          </a:p>
        </p:txBody>
      </p:sp>
      <p:sp>
        <p:nvSpPr>
          <p:cNvPr id="9" name="Slide Number Placeholder 8"/>
          <p:cNvSpPr>
            <a:spLocks noGrp="1"/>
          </p:cNvSpPr>
          <p:nvPr>
            <p:ph type="sldNum" sz="quarter" idx="12"/>
          </p:nvPr>
        </p:nvSpPr>
        <p:spPr/>
        <p:txBody>
          <a:bodyPr/>
          <a:lstStyle>
            <a:lvl1pPr>
              <a:defRPr/>
            </a:lvl1pPr>
          </a:lstStyle>
          <a:p>
            <a:fld id="{BC0B20F3-7F40-4B14-BBD2-E2E599FCC423}" type="slidenum">
              <a:rPr lang="en-CA"/>
              <a:pPr/>
              <a:t>‹#›</a:t>
            </a:fld>
            <a:endParaRPr lang="en-CA"/>
          </a:p>
        </p:txBody>
      </p:sp>
      <p:pic>
        <p:nvPicPr>
          <p:cNvPr id="10"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5536" y="758824"/>
            <a:ext cx="8229600" cy="658813"/>
          </a:xfrm>
          <a:prstGeom prst="rect">
            <a:avLst/>
          </a:prstGeom>
        </p:spPr>
        <p:txBody>
          <a:bodyPr/>
          <a:lstStyle>
            <a:lvl1pPr>
              <a:defRPr>
                <a:solidFill>
                  <a:srgbClr val="669900"/>
                </a:solidFill>
              </a:defRPr>
            </a:lvl1pPr>
          </a:lstStyle>
          <a:p>
            <a:r>
              <a:rPr lang="en-US" dirty="0" smtClean="0"/>
              <a:t>Title of slide</a:t>
            </a:r>
            <a:endParaRPr lang="en-CA" dirty="0"/>
          </a:p>
        </p:txBody>
      </p:sp>
      <p:sp>
        <p:nvSpPr>
          <p:cNvPr id="3" name="Date Placeholder 2"/>
          <p:cNvSpPr>
            <a:spLocks noGrp="1"/>
          </p:cNvSpPr>
          <p:nvPr>
            <p:ph type="dt" sz="half" idx="10"/>
          </p:nvPr>
        </p:nvSpPr>
        <p:spPr/>
        <p:txBody>
          <a:bodyPr/>
          <a:lstStyle>
            <a:lvl1pPr>
              <a:defRPr/>
            </a:lvl1pPr>
          </a:lstStyle>
          <a:p>
            <a:fld id="{5AB93318-11AD-4102-ADB3-3B47672EDEE9}" type="datetime1">
              <a:rPr lang="en-CA" smtClean="0"/>
              <a:pPr/>
              <a:t>27/09/2019</a:t>
            </a:fld>
            <a:endParaRPr lang="en-CA"/>
          </a:p>
        </p:txBody>
      </p:sp>
      <p:sp>
        <p:nvSpPr>
          <p:cNvPr id="4" name="Footer Placeholder 3"/>
          <p:cNvSpPr>
            <a:spLocks noGrp="1"/>
          </p:cNvSpPr>
          <p:nvPr>
            <p:ph type="ftr" sz="quarter" idx="11"/>
          </p:nvPr>
        </p:nvSpPr>
        <p:spPr/>
        <p:txBody>
          <a:bodyPr/>
          <a:lstStyle>
            <a:lvl1pPr>
              <a:defRPr/>
            </a:lvl1pPr>
          </a:lstStyle>
          <a:p>
            <a:r>
              <a:rPr lang="en-CA"/>
              <a:t>Statistics Canada • Statistique Canada</a:t>
            </a:r>
          </a:p>
        </p:txBody>
      </p:sp>
      <p:sp>
        <p:nvSpPr>
          <p:cNvPr id="5" name="Slide Number Placeholder 4"/>
          <p:cNvSpPr>
            <a:spLocks noGrp="1"/>
          </p:cNvSpPr>
          <p:nvPr>
            <p:ph type="sldNum" sz="quarter" idx="12"/>
          </p:nvPr>
        </p:nvSpPr>
        <p:spPr/>
        <p:txBody>
          <a:bodyPr/>
          <a:lstStyle>
            <a:lvl1pPr>
              <a:defRPr/>
            </a:lvl1pPr>
          </a:lstStyle>
          <a:p>
            <a:fld id="{452FE133-B488-4134-A8E0-D29FB82D3EF0}" type="slidenum">
              <a:rPr lang="en-CA"/>
              <a:pPr/>
              <a:t>‹#›</a:t>
            </a:fld>
            <a:endParaRPr lang="en-CA"/>
          </a:p>
        </p:txBody>
      </p:sp>
      <p:pic>
        <p:nvPicPr>
          <p:cNvPr id="6"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1E0CB78-98E9-4795-A07F-7476DCAD64AC}" type="datetime1">
              <a:rPr lang="en-CA" smtClean="0"/>
              <a:pPr/>
              <a:t>27/09/2019</a:t>
            </a:fld>
            <a:endParaRPr lang="en-CA"/>
          </a:p>
        </p:txBody>
      </p:sp>
      <p:sp>
        <p:nvSpPr>
          <p:cNvPr id="3" name="Footer Placeholder 2"/>
          <p:cNvSpPr>
            <a:spLocks noGrp="1"/>
          </p:cNvSpPr>
          <p:nvPr>
            <p:ph type="ftr" sz="quarter" idx="11"/>
          </p:nvPr>
        </p:nvSpPr>
        <p:spPr/>
        <p:txBody>
          <a:bodyPr/>
          <a:lstStyle>
            <a:lvl1pPr>
              <a:defRPr/>
            </a:lvl1pPr>
          </a:lstStyle>
          <a:p>
            <a:r>
              <a:rPr lang="en-CA"/>
              <a:t>Statistics Canada • Statistique Canada</a:t>
            </a:r>
          </a:p>
        </p:txBody>
      </p:sp>
      <p:sp>
        <p:nvSpPr>
          <p:cNvPr id="4" name="Slide Number Placeholder 3"/>
          <p:cNvSpPr>
            <a:spLocks noGrp="1"/>
          </p:cNvSpPr>
          <p:nvPr>
            <p:ph type="sldNum" sz="quarter" idx="12"/>
          </p:nvPr>
        </p:nvSpPr>
        <p:spPr/>
        <p:txBody>
          <a:bodyPr/>
          <a:lstStyle>
            <a:lvl1pPr>
              <a:defRPr/>
            </a:lvl1pPr>
          </a:lstStyle>
          <a:p>
            <a:fld id="{52C81505-89D5-42F7-A0D6-5699417D7DF5}" type="slidenum">
              <a:rPr lang="en-CA"/>
              <a:pPr/>
              <a:t>‹#›</a:t>
            </a:fld>
            <a:endParaRPr lang="en-CA"/>
          </a:p>
        </p:txBody>
      </p:sp>
      <p:pic>
        <p:nvPicPr>
          <p:cNvPr id="5"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836712"/>
            <a:ext cx="3008313" cy="1162050"/>
          </a:xfrm>
          <a:prstGeom prst="rect">
            <a:avLst/>
          </a:prstGeom>
        </p:spPr>
        <p:txBody>
          <a:bodyPr anchor="t"/>
          <a:lstStyle>
            <a:lvl1pPr algn="l">
              <a:defRPr sz="2000" b="1">
                <a:solidFill>
                  <a:srgbClr val="669900"/>
                </a:solidFill>
              </a:defRPr>
            </a:lvl1pPr>
          </a:lstStyle>
          <a:p>
            <a:r>
              <a:rPr lang="en-US" dirty="0" smtClean="0"/>
              <a:t>Title of slide</a:t>
            </a:r>
            <a:endParaRPr lang="en-CA" dirty="0"/>
          </a:p>
        </p:txBody>
      </p:sp>
      <p:sp>
        <p:nvSpPr>
          <p:cNvPr id="3" name="Content Placeholder 2"/>
          <p:cNvSpPr>
            <a:spLocks noGrp="1"/>
          </p:cNvSpPr>
          <p:nvPr>
            <p:ph idx="1" hasCustomPrompt="1"/>
          </p:nvPr>
        </p:nvSpPr>
        <p:spPr>
          <a:xfrm>
            <a:off x="3575050" y="836713"/>
            <a:ext cx="5111750" cy="5289452"/>
          </a:xfrm>
          <a:prstGeom prst="rect">
            <a:avLst/>
          </a:prstGeom>
        </p:spPr>
        <p:txBody>
          <a:bodyPr/>
          <a:lstStyle>
            <a:lvl1pPr>
              <a:buClr>
                <a:srgbClr val="669900"/>
              </a:buClr>
              <a:defRPr sz="320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800"/>
            </a:lvl2pPr>
            <a:lvl3pPr marL="114300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4" name="Text Placeholder 3"/>
          <p:cNvSpPr>
            <a:spLocks noGrp="1"/>
          </p:cNvSpPr>
          <p:nvPr>
            <p:ph type="body" sz="half" idx="2" hasCustomPrompt="1"/>
          </p:nvPr>
        </p:nvSpPr>
        <p:spPr>
          <a:xfrm>
            <a:off x="457200" y="1978298"/>
            <a:ext cx="3008313" cy="4147866"/>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Text or image</a:t>
            </a:r>
          </a:p>
        </p:txBody>
      </p:sp>
      <p:sp>
        <p:nvSpPr>
          <p:cNvPr id="5" name="Date Placeholder 4"/>
          <p:cNvSpPr>
            <a:spLocks noGrp="1"/>
          </p:cNvSpPr>
          <p:nvPr>
            <p:ph type="dt" sz="half" idx="10"/>
          </p:nvPr>
        </p:nvSpPr>
        <p:spPr/>
        <p:txBody>
          <a:bodyPr/>
          <a:lstStyle>
            <a:lvl1pPr>
              <a:defRPr/>
            </a:lvl1pPr>
          </a:lstStyle>
          <a:p>
            <a:fld id="{BB7863F0-F537-4B14-A085-8CC8D025CD3D}" type="datetime1">
              <a:rPr lang="en-CA" smtClean="0"/>
              <a:pPr/>
              <a:t>27/09/2019</a:t>
            </a:fld>
            <a:endParaRPr lang="en-CA"/>
          </a:p>
        </p:txBody>
      </p:sp>
      <p:sp>
        <p:nvSpPr>
          <p:cNvPr id="6" name="Footer Placeholder 5"/>
          <p:cNvSpPr>
            <a:spLocks noGrp="1"/>
          </p:cNvSpPr>
          <p:nvPr>
            <p:ph type="ftr" sz="quarter" idx="11"/>
          </p:nvPr>
        </p:nvSpPr>
        <p:spPr/>
        <p:txBody>
          <a:bodyPr/>
          <a:lstStyle>
            <a:lvl1pPr>
              <a:defRPr/>
            </a:lvl1pPr>
          </a:lstStyle>
          <a:p>
            <a:r>
              <a:rPr lang="en-CA"/>
              <a:t>Statistics Canada • Statistique Canada</a:t>
            </a:r>
          </a:p>
        </p:txBody>
      </p:sp>
      <p:sp>
        <p:nvSpPr>
          <p:cNvPr id="7" name="Slide Number Placeholder 6"/>
          <p:cNvSpPr>
            <a:spLocks noGrp="1"/>
          </p:cNvSpPr>
          <p:nvPr>
            <p:ph type="sldNum" sz="quarter" idx="12"/>
          </p:nvPr>
        </p:nvSpPr>
        <p:spPr/>
        <p:txBody>
          <a:bodyPr/>
          <a:lstStyle>
            <a:lvl1pPr>
              <a:defRPr/>
            </a:lvl1pPr>
          </a:lstStyle>
          <a:p>
            <a:fld id="{70B204BF-9562-4413-B547-A72FC5B59684}" type="slidenum">
              <a:rPr lang="en-CA"/>
              <a:pPr/>
              <a:t>‹#›</a:t>
            </a:fld>
            <a:endParaRPr lang="en-CA"/>
          </a:p>
        </p:txBody>
      </p:sp>
      <p:pic>
        <p:nvPicPr>
          <p:cNvPr id="8"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7451725" y="6380163"/>
            <a:ext cx="1270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accent2"/>
                </a:solidFill>
              </a:defRPr>
            </a:lvl1pPr>
          </a:lstStyle>
          <a:p>
            <a:fld id="{EA9A8F0A-91A1-4F80-95E1-07A1DB8A2791}" type="datetime1">
              <a:rPr lang="en-CA" smtClean="0"/>
              <a:pPr/>
              <a:t>27/09/2019</a:t>
            </a:fld>
            <a:endParaRPr lang="en-CA"/>
          </a:p>
        </p:txBody>
      </p:sp>
      <p:sp>
        <p:nvSpPr>
          <p:cNvPr id="1029" name="Rectangle 5"/>
          <p:cNvSpPr>
            <a:spLocks noGrp="1" noChangeArrowheads="1"/>
          </p:cNvSpPr>
          <p:nvPr>
            <p:ph type="ftr" sz="quarter" idx="3"/>
          </p:nvPr>
        </p:nvSpPr>
        <p:spPr bwMode="auto">
          <a:xfrm>
            <a:off x="2700338" y="6388100"/>
            <a:ext cx="38893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accent2"/>
                </a:solidFill>
              </a:defRPr>
            </a:lvl1pPr>
          </a:lstStyle>
          <a:p>
            <a:r>
              <a:rPr lang="en-CA"/>
              <a:t>Statistics Canada • Statistique Canada</a:t>
            </a:r>
          </a:p>
        </p:txBody>
      </p:sp>
      <p:sp>
        <p:nvSpPr>
          <p:cNvPr id="1030" name="Rectangle 6"/>
          <p:cNvSpPr>
            <a:spLocks noGrp="1" noChangeArrowheads="1"/>
          </p:cNvSpPr>
          <p:nvPr>
            <p:ph type="sldNum" sz="quarter" idx="4"/>
          </p:nvPr>
        </p:nvSpPr>
        <p:spPr bwMode="auto">
          <a:xfrm>
            <a:off x="395288" y="6408738"/>
            <a:ext cx="152241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accent2"/>
                </a:solidFill>
              </a:defRPr>
            </a:lvl1pPr>
          </a:lstStyle>
          <a:p>
            <a:fld id="{C6A76C7B-D790-457A-BE2C-73621169F293}" type="slidenum">
              <a:rPr lang="en-CA"/>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3" r:id="rId12"/>
  </p:sldLayoutIdLst>
  <p:transition>
    <p:fade/>
  </p:transition>
  <p:hf hdr="0"/>
  <p:txStyles>
    <p:titleStyle>
      <a:lvl1pPr algn="l" rtl="0" fontAlgn="base">
        <a:spcBef>
          <a:spcPct val="0"/>
        </a:spcBef>
        <a:spcAft>
          <a:spcPct val="0"/>
        </a:spcAft>
        <a:defRPr sz="3200">
          <a:solidFill>
            <a:schemeClr val="accent2"/>
          </a:solidFill>
          <a:latin typeface="+mj-lt"/>
          <a:ea typeface="+mj-ea"/>
          <a:cs typeface="+mj-cs"/>
        </a:defRPr>
      </a:lvl1pPr>
      <a:lvl2pPr algn="l" rtl="0" fontAlgn="base">
        <a:spcBef>
          <a:spcPct val="0"/>
        </a:spcBef>
        <a:spcAft>
          <a:spcPct val="0"/>
        </a:spcAft>
        <a:defRPr sz="3200">
          <a:solidFill>
            <a:schemeClr val="accent2"/>
          </a:solidFill>
          <a:latin typeface="Arial Black" pitchFamily="34" charset="0"/>
        </a:defRPr>
      </a:lvl2pPr>
      <a:lvl3pPr algn="l" rtl="0" fontAlgn="base">
        <a:spcBef>
          <a:spcPct val="0"/>
        </a:spcBef>
        <a:spcAft>
          <a:spcPct val="0"/>
        </a:spcAft>
        <a:defRPr sz="3200">
          <a:solidFill>
            <a:schemeClr val="accent2"/>
          </a:solidFill>
          <a:latin typeface="Arial Black" pitchFamily="34" charset="0"/>
        </a:defRPr>
      </a:lvl3pPr>
      <a:lvl4pPr algn="l" rtl="0" fontAlgn="base">
        <a:spcBef>
          <a:spcPct val="0"/>
        </a:spcBef>
        <a:spcAft>
          <a:spcPct val="0"/>
        </a:spcAft>
        <a:defRPr sz="3200">
          <a:solidFill>
            <a:schemeClr val="accent2"/>
          </a:solidFill>
          <a:latin typeface="Arial Black" pitchFamily="34" charset="0"/>
        </a:defRPr>
      </a:lvl4pPr>
      <a:lvl5pPr algn="l" rtl="0" fontAlgn="base">
        <a:spcBef>
          <a:spcPct val="0"/>
        </a:spcBef>
        <a:spcAft>
          <a:spcPct val="0"/>
        </a:spcAft>
        <a:defRPr sz="3200">
          <a:solidFill>
            <a:schemeClr val="accent2"/>
          </a:solidFill>
          <a:latin typeface="Arial Black" pitchFamily="34" charset="0"/>
        </a:defRPr>
      </a:lvl5pPr>
      <a:lvl6pPr marL="457200" algn="l" rtl="0" fontAlgn="base">
        <a:spcBef>
          <a:spcPct val="0"/>
        </a:spcBef>
        <a:spcAft>
          <a:spcPct val="0"/>
        </a:spcAft>
        <a:defRPr sz="3200">
          <a:solidFill>
            <a:schemeClr val="accent2"/>
          </a:solidFill>
          <a:latin typeface="Arial Black" pitchFamily="34" charset="0"/>
        </a:defRPr>
      </a:lvl6pPr>
      <a:lvl7pPr marL="914400" algn="l" rtl="0" fontAlgn="base">
        <a:spcBef>
          <a:spcPct val="0"/>
        </a:spcBef>
        <a:spcAft>
          <a:spcPct val="0"/>
        </a:spcAft>
        <a:defRPr sz="3200">
          <a:solidFill>
            <a:schemeClr val="accent2"/>
          </a:solidFill>
          <a:latin typeface="Arial Black" pitchFamily="34" charset="0"/>
        </a:defRPr>
      </a:lvl7pPr>
      <a:lvl8pPr marL="1371600" algn="l" rtl="0" fontAlgn="base">
        <a:spcBef>
          <a:spcPct val="0"/>
        </a:spcBef>
        <a:spcAft>
          <a:spcPct val="0"/>
        </a:spcAft>
        <a:defRPr sz="3200">
          <a:solidFill>
            <a:schemeClr val="accent2"/>
          </a:solidFill>
          <a:latin typeface="Arial Black" pitchFamily="34" charset="0"/>
        </a:defRPr>
      </a:lvl8pPr>
      <a:lvl9pPr marL="1828800" algn="l" rtl="0" fontAlgn="base">
        <a:spcBef>
          <a:spcPct val="0"/>
        </a:spcBef>
        <a:spcAft>
          <a:spcPct val="0"/>
        </a:spcAft>
        <a:defRPr sz="3200">
          <a:solidFill>
            <a:schemeClr val="accent2"/>
          </a:solidFill>
          <a:latin typeface="Arial Black" pitchFamily="34" charset="0"/>
        </a:defRPr>
      </a:lvl9pPr>
    </p:titleStyle>
    <p:bodyStyle>
      <a:lvl1pPr marL="342900" indent="-342900" algn="l" rtl="0" fontAlgn="base">
        <a:spcBef>
          <a:spcPct val="20000"/>
        </a:spcBef>
        <a:spcAft>
          <a:spcPct val="0"/>
        </a:spcAft>
        <a:buClr>
          <a:schemeClr val="accent2"/>
        </a:buClr>
        <a:buFont typeface="Wingdings" pitchFamily="2" charset="2"/>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Font typeface="Wingdings" pitchFamily="2" charset="2"/>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3.xml"/><Relationship Id="rId5" Type="http://schemas.openxmlformats.org/officeDocument/2006/relationships/image" Target="../media/image8.wmf"/><Relationship Id="rId4" Type="http://schemas.openxmlformats.org/officeDocument/2006/relationships/image" Target="../media/image7.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Microsoft_Word_97_-_2003_Document1.doc"/></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image" Target="../media/image10.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11.w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vmlDrawing" Target="../drawings/vmlDrawing4.vml"/><Relationship Id="rId5" Type="http://schemas.openxmlformats.org/officeDocument/2006/relationships/image" Target="../media/image12.wmf"/><Relationship Id="rId4" Type="http://schemas.openxmlformats.org/officeDocument/2006/relationships/oleObject" Target="../embeddings/oleObject4.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image" Target="../media/image14.wmf"/><Relationship Id="rId5" Type="http://schemas.openxmlformats.org/officeDocument/2006/relationships/oleObject" Target="../embeddings/oleObject6.bin"/><Relationship Id="rId4" Type="http://schemas.openxmlformats.org/officeDocument/2006/relationships/image" Target="../media/image13.w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3.xml"/><Relationship Id="rId1" Type="http://schemas.openxmlformats.org/officeDocument/2006/relationships/vmlDrawing" Target="../drawings/vmlDrawing6.vml"/><Relationship Id="rId4" Type="http://schemas.openxmlformats.org/officeDocument/2006/relationships/image" Target="../media/image15.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3.xml"/><Relationship Id="rId1" Type="http://schemas.openxmlformats.org/officeDocument/2006/relationships/vmlDrawing" Target="../drawings/vmlDrawing7.vml"/><Relationship Id="rId6" Type="http://schemas.openxmlformats.org/officeDocument/2006/relationships/image" Target="../media/image14.wmf"/><Relationship Id="rId5" Type="http://schemas.openxmlformats.org/officeDocument/2006/relationships/oleObject" Target="../embeddings/oleObject9.bin"/><Relationship Id="rId4" Type="http://schemas.openxmlformats.org/officeDocument/2006/relationships/image" Target="../media/image16.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3.xml"/><Relationship Id="rId1" Type="http://schemas.openxmlformats.org/officeDocument/2006/relationships/vmlDrawing" Target="../drawings/vmlDrawing8.vml"/><Relationship Id="rId4" Type="http://schemas.openxmlformats.org/officeDocument/2006/relationships/image" Target="../media/image17.em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2.bin"/><Relationship Id="rId5" Type="http://schemas.openxmlformats.org/officeDocument/2006/relationships/image" Target="../media/image18.wmf"/><Relationship Id="rId4" Type="http://schemas.openxmlformats.org/officeDocument/2006/relationships/oleObject" Target="../embeddings/oleObject11.bin"/></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11.xml"/><Relationship Id="rId7" Type="http://schemas.openxmlformats.org/officeDocument/2006/relationships/image" Target="../media/image21.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4.bin"/><Relationship Id="rId11" Type="http://schemas.openxmlformats.org/officeDocument/2006/relationships/image" Target="../media/image23.wmf"/><Relationship Id="rId5" Type="http://schemas.openxmlformats.org/officeDocument/2006/relationships/image" Target="../media/image20.wmf"/><Relationship Id="rId10" Type="http://schemas.openxmlformats.org/officeDocument/2006/relationships/oleObject" Target="../embeddings/oleObject16.bin"/><Relationship Id="rId4" Type="http://schemas.openxmlformats.org/officeDocument/2006/relationships/oleObject" Target="../embeddings/oleObject13.bin"/><Relationship Id="rId9" Type="http://schemas.openxmlformats.org/officeDocument/2006/relationships/image" Target="../media/image22.wmf"/></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2.xml"/><Relationship Id="rId1" Type="http://schemas.openxmlformats.org/officeDocument/2006/relationships/vmlDrawing" Target="../drawings/vmlDrawing11.vml"/><Relationship Id="rId4" Type="http://schemas.openxmlformats.org/officeDocument/2006/relationships/image" Target="../media/image24.wmf"/></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5" name="Picture 4" descr="Funded by Canadalogo.png"/>
          <p:cNvPicPr>
            <a:picLocks noChangeAspect="1"/>
          </p:cNvPicPr>
          <p:nvPr/>
        </p:nvPicPr>
        <p:blipFill>
          <a:blip r:embed="rId3" cstate="print"/>
          <a:stretch>
            <a:fillRect/>
          </a:stretch>
        </p:blipFill>
        <p:spPr>
          <a:xfrm>
            <a:off x="2528346" y="5445224"/>
            <a:ext cx="4064471" cy="695720"/>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07704" y="2060848"/>
            <a:ext cx="5040560" cy="3083345"/>
          </a:xfrm>
          <a:prstGeom prst="rect">
            <a:avLst/>
          </a:prstGeom>
        </p:spPr>
      </p:pic>
      <p:sp>
        <p:nvSpPr>
          <p:cNvPr id="4" name="Date Placeholder 3"/>
          <p:cNvSpPr>
            <a:spLocks noGrp="1"/>
          </p:cNvSpPr>
          <p:nvPr>
            <p:ph type="dt" sz="half" idx="10"/>
          </p:nvPr>
        </p:nvSpPr>
        <p:spPr/>
        <p:txBody>
          <a:bodyPr/>
          <a:lstStyle/>
          <a:p>
            <a:fld id="{D179EB13-216B-4488-8BD5-984A4775FE87}" type="datetime1">
              <a:rPr lang="en-CA" smtClean="0"/>
              <a:pPr/>
              <a:t>27/09/2019</a:t>
            </a:fld>
            <a:endParaRPr lang="en-CA"/>
          </a:p>
        </p:txBody>
      </p:sp>
      <p:sp>
        <p:nvSpPr>
          <p:cNvPr id="6" name="Slide Number Placeholder 5"/>
          <p:cNvSpPr>
            <a:spLocks noGrp="1"/>
          </p:cNvSpPr>
          <p:nvPr>
            <p:ph type="sldNum" sz="quarter" idx="12"/>
          </p:nvPr>
        </p:nvSpPr>
        <p:spPr/>
        <p:txBody>
          <a:bodyPr/>
          <a:lstStyle/>
          <a:p>
            <a:fld id="{E67B4945-A6DD-47A7-AC27-07CFEAAC818F}" type="slidenum">
              <a:rPr lang="en-CA" smtClean="0"/>
              <a:pPr/>
              <a:t>1</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357158" y="1000108"/>
            <a:ext cx="8398196" cy="580926"/>
          </a:xfrm>
          <a:noFill/>
        </p:spPr>
        <p:txBody>
          <a:bodyPr/>
          <a:lstStyle/>
          <a:p>
            <a:pPr>
              <a:lnSpc>
                <a:spcPct val="90000"/>
              </a:lnSpc>
            </a:pPr>
            <a:r>
              <a:rPr lang="en-US" sz="3600" dirty="0" smtClean="0"/>
              <a:t>Questionnaire design</a:t>
            </a:r>
          </a:p>
        </p:txBody>
      </p:sp>
      <p:sp>
        <p:nvSpPr>
          <p:cNvPr id="112643" name="Rectangle 3"/>
          <p:cNvSpPr>
            <a:spLocks noGrp="1" noChangeArrowheads="1"/>
          </p:cNvSpPr>
          <p:nvPr>
            <p:ph type="body" idx="1"/>
          </p:nvPr>
        </p:nvSpPr>
        <p:spPr>
          <a:xfrm>
            <a:off x="711200" y="1785926"/>
            <a:ext cx="7772400" cy="4570424"/>
          </a:xfrm>
          <a:noFill/>
        </p:spPr>
        <p:txBody>
          <a:bodyPr/>
          <a:lstStyle/>
          <a:p>
            <a:pPr lvl="1">
              <a:buFont typeface="Wingdings" pitchFamily="2" charset="2"/>
              <a:buChar char="§"/>
            </a:pPr>
            <a:r>
              <a:rPr lang="en-US" sz="2400" dirty="0" smtClean="0"/>
              <a:t>Content: What do I want to find out</a:t>
            </a:r>
          </a:p>
          <a:p>
            <a:pPr lvl="1">
              <a:buFont typeface="Wingdings" pitchFamily="2" charset="2"/>
              <a:buChar char="§"/>
            </a:pPr>
            <a:r>
              <a:rPr lang="en-US" sz="2400" dirty="0" smtClean="0"/>
              <a:t>Test the questions before survey taking</a:t>
            </a:r>
          </a:p>
          <a:p>
            <a:pPr lvl="1">
              <a:buFont typeface="Wingdings" pitchFamily="2" charset="2"/>
              <a:buChar char="§"/>
            </a:pPr>
            <a:r>
              <a:rPr lang="en-US" sz="2400" dirty="0" smtClean="0"/>
              <a:t>Question wording: keep it simple and…clear</a:t>
            </a:r>
          </a:p>
          <a:p>
            <a:pPr lvl="2">
              <a:buFont typeface="Courier New" pitchFamily="49" charset="0"/>
              <a:buChar char="o"/>
            </a:pPr>
            <a:r>
              <a:rPr lang="en-US" sz="2000" dirty="0" smtClean="0"/>
              <a:t>avoid biases</a:t>
            </a:r>
          </a:p>
          <a:p>
            <a:pPr lvl="2">
              <a:buFont typeface="Courier New" pitchFamily="49" charset="0"/>
              <a:buChar char="o"/>
            </a:pPr>
            <a:r>
              <a:rPr lang="en-US" sz="2000" dirty="0" smtClean="0"/>
              <a:t>logical flow</a:t>
            </a:r>
          </a:p>
          <a:p>
            <a:pPr lvl="1">
              <a:buFont typeface="Wingdings" pitchFamily="2" charset="2"/>
              <a:buChar char="§"/>
            </a:pPr>
            <a:r>
              <a:rPr lang="en-US" sz="2400" dirty="0" smtClean="0"/>
              <a:t>Forms design</a:t>
            </a:r>
          </a:p>
          <a:p>
            <a:pPr lvl="2">
              <a:buFont typeface="Courier New" pitchFamily="49" charset="0"/>
              <a:buChar char="o"/>
            </a:pPr>
            <a:r>
              <a:rPr lang="en-US" sz="2000" dirty="0" smtClean="0"/>
              <a:t>sequencing and layout</a:t>
            </a:r>
          </a:p>
          <a:p>
            <a:pPr lvl="2">
              <a:buFont typeface="Courier New" pitchFamily="49" charset="0"/>
              <a:buChar char="o"/>
            </a:pPr>
            <a:r>
              <a:rPr lang="en-US" sz="2000" dirty="0" smtClean="0"/>
              <a:t>pre-coded for capture</a:t>
            </a:r>
          </a:p>
          <a:p>
            <a:pPr lvl="1">
              <a:buFont typeface="Wingdings" pitchFamily="2" charset="2"/>
              <a:buChar char="§"/>
            </a:pPr>
            <a:r>
              <a:rPr lang="en-US" sz="2400" dirty="0" smtClean="0"/>
              <a:t>Pre-test</a:t>
            </a:r>
          </a:p>
          <a:p>
            <a:pPr lvl="1">
              <a:buFont typeface="Wingdings" pitchFamily="2" charset="2"/>
              <a:buChar char="§"/>
            </a:pPr>
            <a:r>
              <a:rPr lang="en-US" sz="2400" dirty="0" smtClean="0"/>
              <a:t>Manuals</a:t>
            </a:r>
          </a:p>
        </p:txBody>
      </p:sp>
      <p:sp>
        <p:nvSpPr>
          <p:cNvPr id="4" name="Date Placeholder 3"/>
          <p:cNvSpPr>
            <a:spLocks noGrp="1"/>
          </p:cNvSpPr>
          <p:nvPr>
            <p:ph type="dt" sz="half" idx="10"/>
          </p:nvPr>
        </p:nvSpPr>
        <p:spPr/>
        <p:txBody>
          <a:bodyPr/>
          <a:lstStyle/>
          <a:p>
            <a:fld id="{0D1E8319-83DB-40D5-AE25-37BD4AAB007A}"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10</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a:noFill/>
        </p:spPr>
        <p:txBody>
          <a:bodyPr/>
          <a:lstStyle/>
          <a:p>
            <a:r>
              <a:rPr lang="en-US" altLang="en-US" sz="3600" b="1" dirty="0" smtClean="0"/>
              <a:t>Sample size: example</a:t>
            </a:r>
          </a:p>
        </p:txBody>
      </p:sp>
      <p:sp>
        <p:nvSpPr>
          <p:cNvPr id="329731" name="Rectangle 3"/>
          <p:cNvSpPr>
            <a:spLocks noGrp="1" noChangeArrowheads="1"/>
          </p:cNvSpPr>
          <p:nvPr>
            <p:ph type="body" idx="1"/>
          </p:nvPr>
        </p:nvSpPr>
        <p:spPr>
          <a:xfrm>
            <a:off x="350267" y="1857364"/>
            <a:ext cx="8398197" cy="4268799"/>
          </a:xfrm>
          <a:noFill/>
        </p:spPr>
        <p:txBody>
          <a:bodyPr/>
          <a:lstStyle/>
          <a:p>
            <a:pPr lvl="1">
              <a:buFont typeface="Monotype Sorts" pitchFamily="2" charset="2"/>
              <a:buNone/>
            </a:pPr>
            <a:r>
              <a:rPr lang="en-US" altLang="en-US" sz="2800" b="1" u="sng" dirty="0" smtClean="0"/>
              <a:t>Step 2: adjust for population size (N)</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If  </a:t>
            </a:r>
            <a:r>
              <a:rPr lang="en-US" altLang="en-US" sz="2400" b="1" dirty="0" smtClean="0"/>
              <a:t>N </a:t>
            </a:r>
            <a:r>
              <a:rPr lang="en-US" altLang="en-US" sz="2400" dirty="0" smtClean="0"/>
              <a:t>is not very large, we apply a finite population correction factor</a:t>
            </a:r>
          </a:p>
          <a:p>
            <a:pPr lvl="1">
              <a:buFont typeface="Courier New" pitchFamily="49" charset="0"/>
              <a:buChar char="o"/>
            </a:pPr>
            <a:r>
              <a:rPr lang="en-US" altLang="en-US" sz="2400" b="1" dirty="0" smtClean="0"/>
              <a:t>n</a:t>
            </a:r>
            <a:r>
              <a:rPr lang="en-US" altLang="en-US" sz="2400" b="1" baseline="-25000" dirty="0" smtClean="0"/>
              <a:t>2</a:t>
            </a:r>
            <a:r>
              <a:rPr lang="en-US" altLang="en-US" sz="2400" b="1" dirty="0" smtClean="0"/>
              <a:t> = n</a:t>
            </a:r>
            <a:r>
              <a:rPr lang="en-US" altLang="en-US" sz="2400" b="1" baseline="-25000" dirty="0" smtClean="0"/>
              <a:t>1</a:t>
            </a:r>
            <a:r>
              <a:rPr lang="en-US" altLang="en-US" sz="2400" b="1" dirty="0" smtClean="0"/>
              <a:t> * N/(N+n</a:t>
            </a:r>
            <a:r>
              <a:rPr lang="en-US" altLang="en-US" sz="2400" b="1" baseline="-25000" dirty="0" smtClean="0"/>
              <a:t>1</a:t>
            </a:r>
            <a:r>
              <a:rPr lang="en-US" altLang="en-US" sz="2400" b="1" dirty="0" smtClean="0"/>
              <a:t>)</a:t>
            </a:r>
            <a:endParaRPr lang="en-US" altLang="en-US" sz="2400" dirty="0" smtClean="0"/>
          </a:p>
          <a:p>
            <a:pPr lvl="1">
              <a:buFont typeface="Courier New" pitchFamily="49" charset="0"/>
              <a:buChar char="o"/>
            </a:pPr>
            <a:r>
              <a:rPr lang="en-US" altLang="en-US" sz="2400" dirty="0" smtClean="0"/>
              <a:t>In our case, </a:t>
            </a:r>
            <a:r>
              <a:rPr lang="en-US" altLang="en-US" sz="2400" b="1" dirty="0" smtClean="0"/>
              <a:t>N = 5000</a:t>
            </a:r>
            <a:endParaRPr lang="en-US" altLang="en-US" sz="2400" dirty="0" smtClean="0"/>
          </a:p>
          <a:p>
            <a:pPr lvl="1">
              <a:buFont typeface="Courier New" pitchFamily="49" charset="0"/>
              <a:buChar char="o"/>
            </a:pPr>
            <a:r>
              <a:rPr lang="en-US" altLang="en-US" sz="2400" b="1" dirty="0" smtClean="0"/>
              <a:t>	n</a:t>
            </a:r>
            <a:r>
              <a:rPr lang="en-US" altLang="en-US" sz="2400" b="1" baseline="-25000" dirty="0" smtClean="0"/>
              <a:t>2 </a:t>
            </a:r>
            <a:r>
              <a:rPr lang="en-US" altLang="en-US" sz="2400" b="1" dirty="0" smtClean="0"/>
              <a:t>= 400 * 5000 / 5400</a:t>
            </a:r>
            <a:endParaRPr lang="en-US" altLang="en-US" sz="2400" dirty="0" smtClean="0"/>
          </a:p>
          <a:p>
            <a:pPr lvl="1">
              <a:buFont typeface="Courier New" pitchFamily="49" charset="0"/>
              <a:buChar char="o"/>
            </a:pPr>
            <a:r>
              <a:rPr lang="en-US" altLang="en-US" sz="2400" dirty="0" smtClean="0"/>
              <a:t>	    = </a:t>
            </a:r>
            <a:r>
              <a:rPr lang="en-US" altLang="en-US" sz="2400" b="1" dirty="0" smtClean="0"/>
              <a:t>370</a:t>
            </a:r>
          </a:p>
        </p:txBody>
      </p:sp>
      <p:sp>
        <p:nvSpPr>
          <p:cNvPr id="4" name="Date Placeholder 3"/>
          <p:cNvSpPr>
            <a:spLocks noGrp="1"/>
          </p:cNvSpPr>
          <p:nvPr>
            <p:ph type="dt" sz="half" idx="10"/>
          </p:nvPr>
        </p:nvSpPr>
        <p:spPr/>
        <p:txBody>
          <a:bodyPr/>
          <a:lstStyle/>
          <a:p>
            <a:fld id="{6715133B-9D07-4C62-A1E4-AE24FF235989}"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100</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a:noFill/>
        </p:spPr>
        <p:txBody>
          <a:bodyPr/>
          <a:lstStyle/>
          <a:p>
            <a:r>
              <a:rPr lang="en-US" altLang="en-US" sz="3600" b="1" dirty="0" smtClean="0"/>
              <a:t>Sample size: example</a:t>
            </a:r>
          </a:p>
        </p:txBody>
      </p:sp>
      <p:sp>
        <p:nvSpPr>
          <p:cNvPr id="330755" name="Rectangle 3"/>
          <p:cNvSpPr>
            <a:spLocks noGrp="1" noChangeArrowheads="1"/>
          </p:cNvSpPr>
          <p:nvPr>
            <p:ph type="body" idx="1"/>
          </p:nvPr>
        </p:nvSpPr>
        <p:spPr>
          <a:xfrm>
            <a:off x="685800" y="1773238"/>
            <a:ext cx="7772400" cy="4322762"/>
          </a:xfrm>
          <a:noFill/>
        </p:spPr>
        <p:txBody>
          <a:bodyPr/>
          <a:lstStyle/>
          <a:p>
            <a:pPr lvl="1">
              <a:buFont typeface="Monotype Sorts" pitchFamily="2" charset="2"/>
              <a:buNone/>
            </a:pPr>
            <a:r>
              <a:rPr lang="en-CA" altLang="en-US" sz="2800" b="1" u="sng" dirty="0" smtClean="0"/>
              <a:t>Step 3: adjust for sampling method used</a:t>
            </a:r>
            <a:endParaRPr lang="en-US" altLang="en-US" sz="2800" b="1" u="sng" dirty="0" smtClean="0"/>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For a complex sample design, we would have to multiple this by </a:t>
            </a:r>
            <a:r>
              <a:rPr lang="en-US" altLang="en-US" sz="2400" b="1" dirty="0" smtClean="0"/>
              <a:t>D</a:t>
            </a:r>
            <a:r>
              <a:rPr lang="en-US" altLang="en-US" sz="2400" dirty="0" smtClean="0"/>
              <a:t>, the design effect, giving</a:t>
            </a:r>
          </a:p>
          <a:p>
            <a:pPr>
              <a:buNone/>
            </a:pPr>
            <a:r>
              <a:rPr lang="en-US" altLang="en-US" sz="3200" dirty="0" smtClean="0"/>
              <a:t>		</a:t>
            </a:r>
            <a:r>
              <a:rPr lang="en-US" altLang="en-US" sz="3200" b="1" dirty="0" smtClean="0"/>
              <a:t>n</a:t>
            </a:r>
            <a:r>
              <a:rPr lang="en-US" altLang="en-US" sz="3200" b="1" baseline="-25000" dirty="0" smtClean="0"/>
              <a:t>3</a:t>
            </a:r>
            <a:r>
              <a:rPr lang="en-US" altLang="en-US" sz="3200" b="1" dirty="0" smtClean="0"/>
              <a:t> = D * n</a:t>
            </a:r>
            <a:r>
              <a:rPr lang="en-US" altLang="en-US" sz="3200" b="1" baseline="-25000" dirty="0" smtClean="0"/>
              <a:t>2</a:t>
            </a:r>
            <a:endParaRPr lang="en-US" altLang="en-US" sz="3200" b="1" dirty="0" smtClean="0"/>
          </a:p>
          <a:p>
            <a:pPr lvl="1">
              <a:buFont typeface="Courier New" pitchFamily="49" charset="0"/>
              <a:buChar char="o"/>
            </a:pPr>
            <a:r>
              <a:rPr lang="en-US" altLang="en-US" sz="2400" dirty="0" smtClean="0"/>
              <a:t>In the present case, we have </a:t>
            </a:r>
            <a:r>
              <a:rPr lang="en-US" altLang="en-US" sz="2400" b="1" dirty="0" smtClean="0"/>
              <a:t>D=1 </a:t>
            </a:r>
            <a:r>
              <a:rPr lang="en-US" altLang="en-US" sz="2400" dirty="0" smtClean="0"/>
              <a:t>(because used SRS)</a:t>
            </a:r>
          </a:p>
          <a:p>
            <a:pPr lvl="1">
              <a:buFont typeface="Courier New" pitchFamily="49" charset="0"/>
              <a:buChar char="o"/>
            </a:pPr>
            <a:r>
              <a:rPr lang="en-US" altLang="en-US" sz="2400" dirty="0" smtClean="0"/>
              <a:t>So </a:t>
            </a:r>
            <a:r>
              <a:rPr lang="en-US" altLang="en-US" sz="2400" b="1" dirty="0" smtClean="0"/>
              <a:t>n</a:t>
            </a:r>
            <a:r>
              <a:rPr lang="en-US" altLang="en-US" sz="2400" b="1" baseline="-25000" dirty="0" smtClean="0"/>
              <a:t>3</a:t>
            </a:r>
            <a:r>
              <a:rPr lang="en-US" altLang="en-US" sz="2400" b="1" dirty="0" smtClean="0"/>
              <a:t> = 370</a:t>
            </a:r>
          </a:p>
        </p:txBody>
      </p:sp>
      <p:sp>
        <p:nvSpPr>
          <p:cNvPr id="4" name="Date Placeholder 3"/>
          <p:cNvSpPr>
            <a:spLocks noGrp="1"/>
          </p:cNvSpPr>
          <p:nvPr>
            <p:ph type="dt" sz="half" idx="10"/>
          </p:nvPr>
        </p:nvSpPr>
        <p:spPr/>
        <p:txBody>
          <a:bodyPr/>
          <a:lstStyle/>
          <a:p>
            <a:fld id="{42E4D6FF-2089-4823-BBD0-3F852D1CB0A8}"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101</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a:xfrm>
            <a:off x="685800" y="857232"/>
            <a:ext cx="7772400" cy="627081"/>
          </a:xfrm>
          <a:noFill/>
        </p:spPr>
        <p:txBody>
          <a:bodyPr/>
          <a:lstStyle/>
          <a:p>
            <a:r>
              <a:rPr lang="en-US" altLang="en-US" sz="3600" b="1" dirty="0" smtClean="0"/>
              <a:t>Sample size: example</a:t>
            </a:r>
          </a:p>
        </p:txBody>
      </p:sp>
      <p:sp>
        <p:nvSpPr>
          <p:cNvPr id="331779" name="Rectangle 3"/>
          <p:cNvSpPr>
            <a:spLocks noGrp="1" noChangeArrowheads="1"/>
          </p:cNvSpPr>
          <p:nvPr>
            <p:ph type="body" idx="1"/>
          </p:nvPr>
        </p:nvSpPr>
        <p:spPr>
          <a:xfrm>
            <a:off x="685800" y="1714488"/>
            <a:ext cx="7772400" cy="4364050"/>
          </a:xfrm>
          <a:noFill/>
        </p:spPr>
        <p:txBody>
          <a:bodyPr/>
          <a:lstStyle/>
          <a:p>
            <a:pPr lvl="1">
              <a:buFont typeface="Monotype Sorts" pitchFamily="2" charset="2"/>
              <a:buNone/>
            </a:pPr>
            <a:r>
              <a:rPr lang="en-US" altLang="en-US" sz="2800" b="1" u="sng" dirty="0" smtClean="0"/>
              <a:t>Step 4: adjust for non-response</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If the expected response rate is </a:t>
            </a:r>
            <a:r>
              <a:rPr lang="en-US" altLang="en-US" sz="2400" b="1" dirty="0" smtClean="0"/>
              <a:t>r</a:t>
            </a:r>
            <a:r>
              <a:rPr lang="en-US" altLang="en-US" sz="2400" dirty="0" smtClean="0"/>
              <a:t>, we must divide by this value to have an initial sample size large enough to give the required number of </a:t>
            </a:r>
            <a:r>
              <a:rPr lang="en-US" altLang="en-US" sz="2400" u="sng" dirty="0" smtClean="0"/>
              <a:t>responses</a:t>
            </a:r>
          </a:p>
          <a:p>
            <a:pPr lvl="1">
              <a:buFont typeface="Courier New" pitchFamily="49" charset="0"/>
              <a:buChar char="o"/>
            </a:pPr>
            <a:r>
              <a:rPr lang="en-US" altLang="en-US" sz="2400" dirty="0" smtClean="0"/>
              <a:t>Suppose that </a:t>
            </a:r>
            <a:r>
              <a:rPr lang="en-US" altLang="en-US" sz="2400" b="1" dirty="0" smtClean="0"/>
              <a:t>r = .70</a:t>
            </a:r>
            <a:endParaRPr lang="en-US" altLang="en-US" sz="2400" dirty="0" smtClean="0"/>
          </a:p>
          <a:p>
            <a:pPr lvl="1">
              <a:buFont typeface="Courier New" pitchFamily="49" charset="0"/>
              <a:buChar char="o"/>
            </a:pPr>
            <a:r>
              <a:rPr lang="en-US" altLang="en-US" sz="2400" dirty="0" smtClean="0"/>
              <a:t>Then   </a:t>
            </a:r>
            <a:r>
              <a:rPr lang="en-US" altLang="en-US" sz="2400" b="1" dirty="0" smtClean="0"/>
              <a:t>n</a:t>
            </a:r>
            <a:r>
              <a:rPr lang="en-US" altLang="en-US" sz="2400" b="1" baseline="-25000" dirty="0" smtClean="0"/>
              <a:t>4</a:t>
            </a:r>
            <a:r>
              <a:rPr lang="en-US" altLang="en-US" sz="2400" b="1" dirty="0" smtClean="0"/>
              <a:t> = n</a:t>
            </a:r>
            <a:r>
              <a:rPr lang="en-US" altLang="en-US" sz="2400" b="1" baseline="-25000" dirty="0" smtClean="0"/>
              <a:t>3</a:t>
            </a:r>
            <a:r>
              <a:rPr lang="en-US" altLang="en-US" sz="2400" b="1" dirty="0" smtClean="0"/>
              <a:t>  / r</a:t>
            </a:r>
            <a:r>
              <a:rPr lang="en-US" altLang="en-US" sz="2400" dirty="0" smtClean="0"/>
              <a:t> </a:t>
            </a:r>
          </a:p>
          <a:p>
            <a:pPr lvl="1">
              <a:buFont typeface="Monotype Sorts" pitchFamily="2" charset="2"/>
              <a:buNone/>
            </a:pPr>
            <a:r>
              <a:rPr lang="en-US" altLang="en-US" sz="2400" dirty="0" smtClean="0"/>
              <a:t>				= </a:t>
            </a:r>
            <a:r>
              <a:rPr lang="en-US" altLang="en-US" sz="2400" b="1" dirty="0" smtClean="0"/>
              <a:t>370/.7</a:t>
            </a:r>
          </a:p>
          <a:p>
            <a:pPr lvl="1">
              <a:buFont typeface="Monotype Sorts" pitchFamily="2" charset="2"/>
              <a:buNone/>
            </a:pPr>
            <a:r>
              <a:rPr lang="en-US" altLang="en-US" sz="2400" b="1" dirty="0" smtClean="0"/>
              <a:t>				= 529</a:t>
            </a:r>
          </a:p>
        </p:txBody>
      </p:sp>
      <p:sp>
        <p:nvSpPr>
          <p:cNvPr id="4" name="Date Placeholder 3"/>
          <p:cNvSpPr>
            <a:spLocks noGrp="1"/>
          </p:cNvSpPr>
          <p:nvPr>
            <p:ph type="dt" sz="half" idx="10"/>
          </p:nvPr>
        </p:nvSpPr>
        <p:spPr/>
        <p:txBody>
          <a:bodyPr/>
          <a:lstStyle/>
          <a:p>
            <a:fld id="{A86BC47B-BD28-44AB-A92D-B953C65BAAEB}"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102</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685800" y="857232"/>
            <a:ext cx="7772400" cy="627081"/>
          </a:xfrm>
          <a:noFill/>
        </p:spPr>
        <p:txBody>
          <a:bodyPr/>
          <a:lstStyle/>
          <a:p>
            <a:r>
              <a:rPr lang="en-US" altLang="en-US" sz="3600" b="1" dirty="0" smtClean="0"/>
              <a:t>Sample size: example</a:t>
            </a:r>
          </a:p>
        </p:txBody>
      </p:sp>
      <p:sp>
        <p:nvSpPr>
          <p:cNvPr id="332803" name="Rectangle 3"/>
          <p:cNvSpPr>
            <a:spLocks noGrp="1" noChangeArrowheads="1"/>
          </p:cNvSpPr>
          <p:nvPr>
            <p:ph type="body" idx="1"/>
          </p:nvPr>
        </p:nvSpPr>
        <p:spPr>
          <a:xfrm>
            <a:off x="611188" y="1714488"/>
            <a:ext cx="7921625" cy="4364050"/>
          </a:xfrm>
          <a:noFill/>
        </p:spPr>
        <p:txBody>
          <a:bodyPr/>
          <a:lstStyle/>
          <a:p>
            <a:pPr lvl="1">
              <a:buFont typeface="Monotype Sorts" pitchFamily="2" charset="2"/>
              <a:buNone/>
            </a:pPr>
            <a:r>
              <a:rPr lang="en-US" altLang="en-US" sz="2800" b="1" u="sng" dirty="0" smtClean="0"/>
              <a:t>Step 5: adjust for frame inefficiency</a:t>
            </a:r>
            <a:r>
              <a:rPr lang="en-US" altLang="en-US" sz="2800" dirty="0" smtClean="0"/>
              <a:t> </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Finally, we have to compensate for an out of date or imperfect frame (address change, out-of-scope units, etc.)</a:t>
            </a:r>
          </a:p>
          <a:p>
            <a:pPr lvl="1">
              <a:buFont typeface="Courier New" pitchFamily="49" charset="0"/>
              <a:buChar char="o"/>
            </a:pPr>
            <a:r>
              <a:rPr lang="en-US" altLang="en-US" sz="2400" dirty="0" smtClean="0"/>
              <a:t>Suppose that we expect that 10% of our clients will have moved, have incorrect contact information, etc. (so 90% “success”)</a:t>
            </a:r>
          </a:p>
          <a:p>
            <a:pPr lvl="1">
              <a:buFont typeface="Courier New" pitchFamily="49" charset="0"/>
              <a:buChar char="o"/>
            </a:pPr>
            <a:r>
              <a:rPr lang="en-US" altLang="en-US" sz="2400" dirty="0" smtClean="0"/>
              <a:t>Then   </a:t>
            </a:r>
            <a:r>
              <a:rPr lang="en-US" altLang="en-US" sz="2400" b="1" dirty="0" smtClean="0"/>
              <a:t>n</a:t>
            </a:r>
            <a:r>
              <a:rPr lang="en-US" altLang="en-US" sz="2400" b="1" baseline="-25000" dirty="0" smtClean="0"/>
              <a:t>5</a:t>
            </a:r>
            <a:r>
              <a:rPr lang="en-US" altLang="en-US" sz="2400" b="1" dirty="0" smtClean="0"/>
              <a:t> = n</a:t>
            </a:r>
            <a:r>
              <a:rPr lang="en-US" altLang="en-US" sz="2400" b="1" baseline="-25000" dirty="0" smtClean="0"/>
              <a:t>4</a:t>
            </a:r>
            <a:r>
              <a:rPr lang="en-US" altLang="en-US" sz="2400" b="1" dirty="0" smtClean="0"/>
              <a:t>  / 0.9 = 529 / .9 = 588</a:t>
            </a:r>
            <a:r>
              <a:rPr lang="en-US" altLang="en-US" sz="2400" dirty="0" smtClean="0"/>
              <a:t> </a:t>
            </a:r>
          </a:p>
          <a:p>
            <a:pPr lvl="1">
              <a:buFont typeface="Courier New" pitchFamily="49" charset="0"/>
              <a:buChar char="o"/>
            </a:pPr>
            <a:r>
              <a:rPr lang="en-US" altLang="en-US" sz="2400" dirty="0" smtClean="0"/>
              <a:t>This is the number of clients that we sample</a:t>
            </a:r>
          </a:p>
          <a:p>
            <a:pPr lvl="1">
              <a:buFont typeface="Monotype Sorts" pitchFamily="2" charset="2"/>
              <a:buNone/>
            </a:pPr>
            <a:r>
              <a:rPr lang="en-US" altLang="en-US" sz="2400" dirty="0" smtClean="0"/>
              <a:t>			</a:t>
            </a:r>
            <a:endParaRPr lang="en-US" altLang="en-US" sz="2400" b="1" dirty="0" smtClean="0"/>
          </a:p>
          <a:p>
            <a:pPr lvl="1">
              <a:buFont typeface="Monotype Sorts" pitchFamily="2" charset="2"/>
              <a:buNone/>
            </a:pPr>
            <a:r>
              <a:rPr lang="en-US" altLang="en-US" sz="2400" b="1" dirty="0" smtClean="0"/>
              <a:t>				</a:t>
            </a:r>
          </a:p>
        </p:txBody>
      </p:sp>
      <p:sp>
        <p:nvSpPr>
          <p:cNvPr id="4" name="Date Placeholder 3"/>
          <p:cNvSpPr>
            <a:spLocks noGrp="1"/>
          </p:cNvSpPr>
          <p:nvPr>
            <p:ph type="dt" sz="half" idx="10"/>
          </p:nvPr>
        </p:nvSpPr>
        <p:spPr/>
        <p:txBody>
          <a:bodyPr/>
          <a:lstStyle/>
          <a:p>
            <a:fld id="{B325AE7E-3B80-4854-9001-989BF3DE18FF}"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103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3"/>
          <p:cNvSpPr>
            <a:spLocks noGrp="1" noChangeArrowheads="1"/>
          </p:cNvSpPr>
          <p:nvPr>
            <p:ph type="body" idx="1"/>
          </p:nvPr>
        </p:nvSpPr>
        <p:spPr>
          <a:xfrm>
            <a:off x="857224" y="1714488"/>
            <a:ext cx="7112000" cy="4411662"/>
          </a:xfrm>
          <a:noFill/>
          <a:ln w="50800" cap="flat">
            <a:solidFill>
              <a:schemeClr val="tx1"/>
            </a:solidFill>
          </a:ln>
        </p:spPr>
        <p:txBody>
          <a:bodyPr/>
          <a:lstStyle/>
          <a:p>
            <a:pPr>
              <a:buFont typeface="Monotype Sorts" pitchFamily="2" charset="2"/>
              <a:buNone/>
            </a:pPr>
            <a:r>
              <a:rPr lang="en-US" altLang="en-US" sz="2800" u="sng" dirty="0" smtClean="0"/>
              <a:t>Sample size must make sense in terms of</a:t>
            </a:r>
            <a:endParaRPr lang="en-US" altLang="en-US" sz="2800" dirty="0" smtClean="0"/>
          </a:p>
          <a:p>
            <a:r>
              <a:rPr lang="en-US" altLang="en-US" sz="2800" dirty="0" smtClean="0"/>
              <a:t>Budget</a:t>
            </a:r>
          </a:p>
          <a:p>
            <a:pPr>
              <a:lnSpc>
                <a:spcPct val="130000"/>
              </a:lnSpc>
            </a:pPr>
            <a:r>
              <a:rPr lang="en-US" altLang="en-US" sz="2800" dirty="0" smtClean="0"/>
              <a:t>Time</a:t>
            </a:r>
          </a:p>
          <a:p>
            <a:pPr>
              <a:lnSpc>
                <a:spcPct val="130000"/>
              </a:lnSpc>
            </a:pPr>
            <a:r>
              <a:rPr lang="en-US" altLang="en-US" sz="2800" dirty="0" smtClean="0"/>
              <a:t>Other resources</a:t>
            </a:r>
          </a:p>
        </p:txBody>
      </p:sp>
      <p:grpSp>
        <p:nvGrpSpPr>
          <p:cNvPr id="2" name="Group 10"/>
          <p:cNvGrpSpPr>
            <a:grpSpLocks/>
          </p:cNvGrpSpPr>
          <p:nvPr/>
        </p:nvGrpSpPr>
        <p:grpSpPr bwMode="auto">
          <a:xfrm>
            <a:off x="3070225" y="4076700"/>
            <a:ext cx="1390650" cy="1589088"/>
            <a:chOff x="1005" y="1593"/>
            <a:chExt cx="1444" cy="1832"/>
          </a:xfrm>
        </p:grpSpPr>
        <p:sp>
          <p:nvSpPr>
            <p:cNvPr id="333841" name="Line 11"/>
            <p:cNvSpPr>
              <a:spLocks noChangeShapeType="1"/>
            </p:cNvSpPr>
            <p:nvPr/>
          </p:nvSpPr>
          <p:spPr bwMode="auto">
            <a:xfrm>
              <a:off x="1767" y="1604"/>
              <a:ext cx="646" cy="1402"/>
            </a:xfrm>
            <a:prstGeom prst="line">
              <a:avLst/>
            </a:prstGeom>
            <a:noFill/>
            <a:ln w="12700">
              <a:solidFill>
                <a:srgbClr val="000000"/>
              </a:solidFill>
              <a:round/>
              <a:headEnd/>
              <a:tailEnd/>
            </a:ln>
          </p:spPr>
          <p:txBody>
            <a:bodyPr wrap="none" anchor="ctr"/>
            <a:lstStyle/>
            <a:p>
              <a:endParaRPr lang="en-CA"/>
            </a:p>
          </p:txBody>
        </p:sp>
        <p:sp>
          <p:nvSpPr>
            <p:cNvPr id="333842" name="Line 12"/>
            <p:cNvSpPr>
              <a:spLocks noChangeShapeType="1"/>
            </p:cNvSpPr>
            <p:nvPr/>
          </p:nvSpPr>
          <p:spPr bwMode="auto">
            <a:xfrm>
              <a:off x="1741" y="1604"/>
              <a:ext cx="0" cy="1398"/>
            </a:xfrm>
            <a:prstGeom prst="line">
              <a:avLst/>
            </a:prstGeom>
            <a:noFill/>
            <a:ln w="12700">
              <a:solidFill>
                <a:srgbClr val="000000"/>
              </a:solidFill>
              <a:round/>
              <a:headEnd/>
              <a:tailEnd/>
            </a:ln>
          </p:spPr>
          <p:txBody>
            <a:bodyPr wrap="none" anchor="ctr"/>
            <a:lstStyle/>
            <a:p>
              <a:endParaRPr lang="en-CA"/>
            </a:p>
          </p:txBody>
        </p:sp>
        <p:sp>
          <p:nvSpPr>
            <p:cNvPr id="333843" name="Line 13"/>
            <p:cNvSpPr>
              <a:spLocks noChangeShapeType="1"/>
            </p:cNvSpPr>
            <p:nvPr/>
          </p:nvSpPr>
          <p:spPr bwMode="auto">
            <a:xfrm flipH="1">
              <a:off x="1049" y="1593"/>
              <a:ext cx="687" cy="1375"/>
            </a:xfrm>
            <a:prstGeom prst="line">
              <a:avLst/>
            </a:prstGeom>
            <a:noFill/>
            <a:ln w="12700">
              <a:solidFill>
                <a:srgbClr val="000000"/>
              </a:solidFill>
              <a:round/>
              <a:headEnd/>
              <a:tailEnd/>
            </a:ln>
          </p:spPr>
          <p:txBody>
            <a:bodyPr wrap="none" anchor="ctr"/>
            <a:lstStyle/>
            <a:p>
              <a:endParaRPr lang="en-CA"/>
            </a:p>
          </p:txBody>
        </p:sp>
        <p:sp>
          <p:nvSpPr>
            <p:cNvPr id="333844" name="Freeform 14"/>
            <p:cNvSpPr>
              <a:spLocks/>
            </p:cNvSpPr>
            <p:nvPr/>
          </p:nvSpPr>
          <p:spPr bwMode="auto">
            <a:xfrm>
              <a:off x="1005" y="2992"/>
              <a:ext cx="1444" cy="433"/>
            </a:xfrm>
            <a:custGeom>
              <a:avLst/>
              <a:gdLst>
                <a:gd name="T0" fmla="*/ 7 w 1444"/>
                <a:gd name="T1" fmla="*/ 0 h 433"/>
                <a:gd name="T2" fmla="*/ 0 w 1444"/>
                <a:gd name="T3" fmla="*/ 45 h 433"/>
                <a:gd name="T4" fmla="*/ 7 w 1444"/>
                <a:gd name="T5" fmla="*/ 103 h 433"/>
                <a:gd name="T6" fmla="*/ 29 w 1444"/>
                <a:gd name="T7" fmla="*/ 161 h 433"/>
                <a:gd name="T8" fmla="*/ 67 w 1444"/>
                <a:gd name="T9" fmla="*/ 219 h 433"/>
                <a:gd name="T10" fmla="*/ 129 w 1444"/>
                <a:gd name="T11" fmla="*/ 271 h 433"/>
                <a:gd name="T12" fmla="*/ 204 w 1444"/>
                <a:gd name="T13" fmla="*/ 319 h 433"/>
                <a:gd name="T14" fmla="*/ 281 w 1444"/>
                <a:gd name="T15" fmla="*/ 352 h 433"/>
                <a:gd name="T16" fmla="*/ 344 w 1444"/>
                <a:gd name="T17" fmla="*/ 374 h 433"/>
                <a:gd name="T18" fmla="*/ 416 w 1444"/>
                <a:gd name="T19" fmla="*/ 396 h 433"/>
                <a:gd name="T20" fmla="*/ 485 w 1444"/>
                <a:gd name="T21" fmla="*/ 410 h 433"/>
                <a:gd name="T22" fmla="*/ 552 w 1444"/>
                <a:gd name="T23" fmla="*/ 419 h 433"/>
                <a:gd name="T24" fmla="*/ 617 w 1444"/>
                <a:gd name="T25" fmla="*/ 425 h 433"/>
                <a:gd name="T26" fmla="*/ 700 w 1444"/>
                <a:gd name="T27" fmla="*/ 432 h 433"/>
                <a:gd name="T28" fmla="*/ 779 w 1444"/>
                <a:gd name="T29" fmla="*/ 429 h 433"/>
                <a:gd name="T30" fmla="*/ 855 w 1444"/>
                <a:gd name="T31" fmla="*/ 425 h 433"/>
                <a:gd name="T32" fmla="*/ 944 w 1444"/>
                <a:gd name="T33" fmla="*/ 416 h 433"/>
                <a:gd name="T34" fmla="*/ 1010 w 1444"/>
                <a:gd name="T35" fmla="*/ 403 h 433"/>
                <a:gd name="T36" fmla="*/ 1081 w 1444"/>
                <a:gd name="T37" fmla="*/ 383 h 433"/>
                <a:gd name="T38" fmla="*/ 1148 w 1444"/>
                <a:gd name="T39" fmla="*/ 362 h 433"/>
                <a:gd name="T40" fmla="*/ 1196 w 1444"/>
                <a:gd name="T41" fmla="*/ 344 h 433"/>
                <a:gd name="T42" fmla="*/ 1246 w 1444"/>
                <a:gd name="T43" fmla="*/ 316 h 433"/>
                <a:gd name="T44" fmla="*/ 1285 w 1444"/>
                <a:gd name="T45" fmla="*/ 292 h 433"/>
                <a:gd name="T46" fmla="*/ 1328 w 1444"/>
                <a:gd name="T47" fmla="*/ 261 h 433"/>
                <a:gd name="T48" fmla="*/ 1369 w 1444"/>
                <a:gd name="T49" fmla="*/ 232 h 433"/>
                <a:gd name="T50" fmla="*/ 1393 w 1444"/>
                <a:gd name="T51" fmla="*/ 196 h 433"/>
                <a:gd name="T52" fmla="*/ 1418 w 1444"/>
                <a:gd name="T53" fmla="*/ 157 h 433"/>
                <a:gd name="T54" fmla="*/ 1436 w 1444"/>
                <a:gd name="T55" fmla="*/ 115 h 433"/>
                <a:gd name="T56" fmla="*/ 1443 w 1444"/>
                <a:gd name="T57" fmla="*/ 65 h 433"/>
                <a:gd name="T58" fmla="*/ 1440 w 1444"/>
                <a:gd name="T59" fmla="*/ 3 h 433"/>
                <a:gd name="T60" fmla="*/ 7 w 1444"/>
                <a:gd name="T61" fmla="*/ 0 h 43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444"/>
                <a:gd name="T94" fmla="*/ 0 h 433"/>
                <a:gd name="T95" fmla="*/ 1444 w 1444"/>
                <a:gd name="T96" fmla="*/ 433 h 43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444" h="433">
                  <a:moveTo>
                    <a:pt x="7" y="0"/>
                  </a:moveTo>
                  <a:lnTo>
                    <a:pt x="0" y="45"/>
                  </a:lnTo>
                  <a:lnTo>
                    <a:pt x="7" y="103"/>
                  </a:lnTo>
                  <a:lnTo>
                    <a:pt x="29" y="161"/>
                  </a:lnTo>
                  <a:lnTo>
                    <a:pt x="67" y="219"/>
                  </a:lnTo>
                  <a:lnTo>
                    <a:pt x="129" y="271"/>
                  </a:lnTo>
                  <a:lnTo>
                    <a:pt x="204" y="319"/>
                  </a:lnTo>
                  <a:lnTo>
                    <a:pt x="281" y="352"/>
                  </a:lnTo>
                  <a:lnTo>
                    <a:pt x="344" y="374"/>
                  </a:lnTo>
                  <a:lnTo>
                    <a:pt x="416" y="396"/>
                  </a:lnTo>
                  <a:lnTo>
                    <a:pt x="485" y="410"/>
                  </a:lnTo>
                  <a:lnTo>
                    <a:pt x="552" y="419"/>
                  </a:lnTo>
                  <a:lnTo>
                    <a:pt x="617" y="425"/>
                  </a:lnTo>
                  <a:lnTo>
                    <a:pt x="700" y="432"/>
                  </a:lnTo>
                  <a:lnTo>
                    <a:pt x="779" y="429"/>
                  </a:lnTo>
                  <a:lnTo>
                    <a:pt x="855" y="425"/>
                  </a:lnTo>
                  <a:lnTo>
                    <a:pt x="944" y="416"/>
                  </a:lnTo>
                  <a:lnTo>
                    <a:pt x="1010" y="403"/>
                  </a:lnTo>
                  <a:lnTo>
                    <a:pt x="1081" y="383"/>
                  </a:lnTo>
                  <a:lnTo>
                    <a:pt x="1148" y="362"/>
                  </a:lnTo>
                  <a:lnTo>
                    <a:pt x="1196" y="344"/>
                  </a:lnTo>
                  <a:lnTo>
                    <a:pt x="1246" y="316"/>
                  </a:lnTo>
                  <a:lnTo>
                    <a:pt x="1285" y="292"/>
                  </a:lnTo>
                  <a:lnTo>
                    <a:pt x="1328" y="261"/>
                  </a:lnTo>
                  <a:lnTo>
                    <a:pt x="1369" y="232"/>
                  </a:lnTo>
                  <a:lnTo>
                    <a:pt x="1393" y="196"/>
                  </a:lnTo>
                  <a:lnTo>
                    <a:pt x="1418" y="157"/>
                  </a:lnTo>
                  <a:lnTo>
                    <a:pt x="1436" y="115"/>
                  </a:lnTo>
                  <a:lnTo>
                    <a:pt x="1443" y="65"/>
                  </a:lnTo>
                  <a:lnTo>
                    <a:pt x="1440" y="3"/>
                  </a:lnTo>
                  <a:lnTo>
                    <a:pt x="7" y="0"/>
                  </a:lnTo>
                </a:path>
              </a:pathLst>
            </a:custGeom>
            <a:solidFill>
              <a:srgbClr val="676767"/>
            </a:solidFill>
            <a:ln w="12700" cap="rnd">
              <a:noFill/>
              <a:round/>
              <a:headEnd/>
              <a:tailEnd/>
            </a:ln>
          </p:spPr>
          <p:txBody>
            <a:bodyPr/>
            <a:lstStyle/>
            <a:p>
              <a:endParaRPr lang="en-CA"/>
            </a:p>
          </p:txBody>
        </p:sp>
      </p:grpSp>
      <p:grpSp>
        <p:nvGrpSpPr>
          <p:cNvPr id="3" name="Group 15"/>
          <p:cNvGrpSpPr>
            <a:grpSpLocks/>
          </p:cNvGrpSpPr>
          <p:nvPr/>
        </p:nvGrpSpPr>
        <p:grpSpPr bwMode="auto">
          <a:xfrm>
            <a:off x="5422900" y="4075113"/>
            <a:ext cx="1395413" cy="1587500"/>
            <a:chOff x="3449" y="1592"/>
            <a:chExt cx="1450" cy="1829"/>
          </a:xfrm>
        </p:grpSpPr>
        <p:sp>
          <p:nvSpPr>
            <p:cNvPr id="333837" name="Line 16"/>
            <p:cNvSpPr>
              <a:spLocks noChangeShapeType="1"/>
            </p:cNvSpPr>
            <p:nvPr/>
          </p:nvSpPr>
          <p:spPr bwMode="auto">
            <a:xfrm>
              <a:off x="4226" y="1592"/>
              <a:ext cx="623" cy="1418"/>
            </a:xfrm>
            <a:prstGeom prst="line">
              <a:avLst/>
            </a:prstGeom>
            <a:noFill/>
            <a:ln w="12700">
              <a:solidFill>
                <a:srgbClr val="000000"/>
              </a:solidFill>
              <a:round/>
              <a:headEnd/>
              <a:tailEnd/>
            </a:ln>
          </p:spPr>
          <p:txBody>
            <a:bodyPr wrap="none" anchor="ctr"/>
            <a:lstStyle/>
            <a:p>
              <a:endParaRPr lang="en-CA"/>
            </a:p>
          </p:txBody>
        </p:sp>
        <p:sp>
          <p:nvSpPr>
            <p:cNvPr id="333838" name="Line 17"/>
            <p:cNvSpPr>
              <a:spLocks noChangeShapeType="1"/>
            </p:cNvSpPr>
            <p:nvPr/>
          </p:nvSpPr>
          <p:spPr bwMode="auto">
            <a:xfrm>
              <a:off x="4207" y="1592"/>
              <a:ext cx="0" cy="1411"/>
            </a:xfrm>
            <a:prstGeom prst="line">
              <a:avLst/>
            </a:prstGeom>
            <a:noFill/>
            <a:ln w="12700">
              <a:solidFill>
                <a:srgbClr val="000000"/>
              </a:solidFill>
              <a:round/>
              <a:headEnd/>
              <a:tailEnd/>
            </a:ln>
          </p:spPr>
          <p:txBody>
            <a:bodyPr wrap="none" anchor="ctr"/>
            <a:lstStyle/>
            <a:p>
              <a:endParaRPr lang="en-CA"/>
            </a:p>
          </p:txBody>
        </p:sp>
        <p:sp>
          <p:nvSpPr>
            <p:cNvPr id="333839" name="Line 18"/>
            <p:cNvSpPr>
              <a:spLocks noChangeShapeType="1"/>
            </p:cNvSpPr>
            <p:nvPr/>
          </p:nvSpPr>
          <p:spPr bwMode="auto">
            <a:xfrm flipH="1">
              <a:off x="3449" y="1617"/>
              <a:ext cx="735" cy="1351"/>
            </a:xfrm>
            <a:prstGeom prst="line">
              <a:avLst/>
            </a:prstGeom>
            <a:noFill/>
            <a:ln w="12700">
              <a:solidFill>
                <a:srgbClr val="000000"/>
              </a:solidFill>
              <a:round/>
              <a:headEnd/>
              <a:tailEnd/>
            </a:ln>
          </p:spPr>
          <p:txBody>
            <a:bodyPr wrap="none" anchor="ctr"/>
            <a:lstStyle/>
            <a:p>
              <a:endParaRPr lang="en-CA"/>
            </a:p>
          </p:txBody>
        </p:sp>
        <p:sp>
          <p:nvSpPr>
            <p:cNvPr id="333840" name="Freeform 19"/>
            <p:cNvSpPr>
              <a:spLocks/>
            </p:cNvSpPr>
            <p:nvPr/>
          </p:nvSpPr>
          <p:spPr bwMode="auto">
            <a:xfrm>
              <a:off x="3451" y="2986"/>
              <a:ext cx="1448" cy="435"/>
            </a:xfrm>
            <a:custGeom>
              <a:avLst/>
              <a:gdLst>
                <a:gd name="T0" fmla="*/ 7 w 1448"/>
                <a:gd name="T1" fmla="*/ 0 h 435"/>
                <a:gd name="T2" fmla="*/ 0 w 1448"/>
                <a:gd name="T3" fmla="*/ 45 h 435"/>
                <a:gd name="T4" fmla="*/ 7 w 1448"/>
                <a:gd name="T5" fmla="*/ 103 h 435"/>
                <a:gd name="T6" fmla="*/ 28 w 1448"/>
                <a:gd name="T7" fmla="*/ 162 h 435"/>
                <a:gd name="T8" fmla="*/ 68 w 1448"/>
                <a:gd name="T9" fmla="*/ 220 h 435"/>
                <a:gd name="T10" fmla="*/ 129 w 1448"/>
                <a:gd name="T11" fmla="*/ 272 h 435"/>
                <a:gd name="T12" fmla="*/ 205 w 1448"/>
                <a:gd name="T13" fmla="*/ 320 h 435"/>
                <a:gd name="T14" fmla="*/ 280 w 1448"/>
                <a:gd name="T15" fmla="*/ 353 h 435"/>
                <a:gd name="T16" fmla="*/ 345 w 1448"/>
                <a:gd name="T17" fmla="*/ 376 h 435"/>
                <a:gd name="T18" fmla="*/ 417 w 1448"/>
                <a:gd name="T19" fmla="*/ 398 h 435"/>
                <a:gd name="T20" fmla="*/ 486 w 1448"/>
                <a:gd name="T21" fmla="*/ 411 h 435"/>
                <a:gd name="T22" fmla="*/ 554 w 1448"/>
                <a:gd name="T23" fmla="*/ 421 h 435"/>
                <a:gd name="T24" fmla="*/ 619 w 1448"/>
                <a:gd name="T25" fmla="*/ 427 h 435"/>
                <a:gd name="T26" fmla="*/ 702 w 1448"/>
                <a:gd name="T27" fmla="*/ 434 h 435"/>
                <a:gd name="T28" fmla="*/ 781 w 1448"/>
                <a:gd name="T29" fmla="*/ 431 h 435"/>
                <a:gd name="T30" fmla="*/ 857 w 1448"/>
                <a:gd name="T31" fmla="*/ 427 h 435"/>
                <a:gd name="T32" fmla="*/ 946 w 1448"/>
                <a:gd name="T33" fmla="*/ 418 h 435"/>
                <a:gd name="T34" fmla="*/ 1011 w 1448"/>
                <a:gd name="T35" fmla="*/ 405 h 435"/>
                <a:gd name="T36" fmla="*/ 1083 w 1448"/>
                <a:gd name="T37" fmla="*/ 385 h 435"/>
                <a:gd name="T38" fmla="*/ 1152 w 1448"/>
                <a:gd name="T39" fmla="*/ 363 h 435"/>
                <a:gd name="T40" fmla="*/ 1199 w 1448"/>
                <a:gd name="T41" fmla="*/ 346 h 435"/>
                <a:gd name="T42" fmla="*/ 1249 w 1448"/>
                <a:gd name="T43" fmla="*/ 317 h 435"/>
                <a:gd name="T44" fmla="*/ 1289 w 1448"/>
                <a:gd name="T45" fmla="*/ 294 h 435"/>
                <a:gd name="T46" fmla="*/ 1332 w 1448"/>
                <a:gd name="T47" fmla="*/ 262 h 435"/>
                <a:gd name="T48" fmla="*/ 1371 w 1448"/>
                <a:gd name="T49" fmla="*/ 233 h 435"/>
                <a:gd name="T50" fmla="*/ 1397 w 1448"/>
                <a:gd name="T51" fmla="*/ 197 h 435"/>
                <a:gd name="T52" fmla="*/ 1422 w 1448"/>
                <a:gd name="T53" fmla="*/ 158 h 435"/>
                <a:gd name="T54" fmla="*/ 1440 w 1448"/>
                <a:gd name="T55" fmla="*/ 116 h 435"/>
                <a:gd name="T56" fmla="*/ 1447 w 1448"/>
                <a:gd name="T57" fmla="*/ 65 h 435"/>
                <a:gd name="T58" fmla="*/ 1443 w 1448"/>
                <a:gd name="T59" fmla="*/ 3 h 435"/>
                <a:gd name="T60" fmla="*/ 7 w 1448"/>
                <a:gd name="T61" fmla="*/ 0 h 43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448"/>
                <a:gd name="T94" fmla="*/ 0 h 435"/>
                <a:gd name="T95" fmla="*/ 1448 w 1448"/>
                <a:gd name="T96" fmla="*/ 435 h 43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448" h="435">
                  <a:moveTo>
                    <a:pt x="7" y="0"/>
                  </a:moveTo>
                  <a:lnTo>
                    <a:pt x="0" y="45"/>
                  </a:lnTo>
                  <a:lnTo>
                    <a:pt x="7" y="103"/>
                  </a:lnTo>
                  <a:lnTo>
                    <a:pt x="28" y="162"/>
                  </a:lnTo>
                  <a:lnTo>
                    <a:pt x="68" y="220"/>
                  </a:lnTo>
                  <a:lnTo>
                    <a:pt x="129" y="272"/>
                  </a:lnTo>
                  <a:lnTo>
                    <a:pt x="205" y="320"/>
                  </a:lnTo>
                  <a:lnTo>
                    <a:pt x="280" y="353"/>
                  </a:lnTo>
                  <a:lnTo>
                    <a:pt x="345" y="376"/>
                  </a:lnTo>
                  <a:lnTo>
                    <a:pt x="417" y="398"/>
                  </a:lnTo>
                  <a:lnTo>
                    <a:pt x="486" y="411"/>
                  </a:lnTo>
                  <a:lnTo>
                    <a:pt x="554" y="421"/>
                  </a:lnTo>
                  <a:lnTo>
                    <a:pt x="619" y="427"/>
                  </a:lnTo>
                  <a:lnTo>
                    <a:pt x="702" y="434"/>
                  </a:lnTo>
                  <a:lnTo>
                    <a:pt x="781" y="431"/>
                  </a:lnTo>
                  <a:lnTo>
                    <a:pt x="857" y="427"/>
                  </a:lnTo>
                  <a:lnTo>
                    <a:pt x="946" y="418"/>
                  </a:lnTo>
                  <a:lnTo>
                    <a:pt x="1011" y="405"/>
                  </a:lnTo>
                  <a:lnTo>
                    <a:pt x="1083" y="385"/>
                  </a:lnTo>
                  <a:lnTo>
                    <a:pt x="1152" y="363"/>
                  </a:lnTo>
                  <a:lnTo>
                    <a:pt x="1199" y="346"/>
                  </a:lnTo>
                  <a:lnTo>
                    <a:pt x="1249" y="317"/>
                  </a:lnTo>
                  <a:lnTo>
                    <a:pt x="1289" y="294"/>
                  </a:lnTo>
                  <a:lnTo>
                    <a:pt x="1332" y="262"/>
                  </a:lnTo>
                  <a:lnTo>
                    <a:pt x="1371" y="233"/>
                  </a:lnTo>
                  <a:lnTo>
                    <a:pt x="1397" y="197"/>
                  </a:lnTo>
                  <a:lnTo>
                    <a:pt x="1422" y="158"/>
                  </a:lnTo>
                  <a:lnTo>
                    <a:pt x="1440" y="116"/>
                  </a:lnTo>
                  <a:lnTo>
                    <a:pt x="1447" y="65"/>
                  </a:lnTo>
                  <a:lnTo>
                    <a:pt x="1443" y="3"/>
                  </a:lnTo>
                  <a:lnTo>
                    <a:pt x="7" y="0"/>
                  </a:lnTo>
                </a:path>
              </a:pathLst>
            </a:custGeom>
            <a:solidFill>
              <a:srgbClr val="676767"/>
            </a:solidFill>
            <a:ln w="12700" cap="rnd">
              <a:noFill/>
              <a:round/>
              <a:headEnd/>
              <a:tailEnd/>
            </a:ln>
          </p:spPr>
          <p:txBody>
            <a:bodyPr/>
            <a:lstStyle/>
            <a:p>
              <a:endParaRPr lang="en-CA"/>
            </a:p>
          </p:txBody>
        </p:sp>
      </p:grpSp>
      <p:grpSp>
        <p:nvGrpSpPr>
          <p:cNvPr id="4" name="Group 3"/>
          <p:cNvGrpSpPr>
            <a:grpSpLocks/>
          </p:cNvGrpSpPr>
          <p:nvPr/>
        </p:nvGrpSpPr>
        <p:grpSpPr bwMode="auto">
          <a:xfrm>
            <a:off x="2987675" y="3789363"/>
            <a:ext cx="4464050" cy="2049462"/>
            <a:chOff x="1882" y="2387"/>
            <a:chExt cx="2812" cy="1291"/>
          </a:xfrm>
        </p:grpSpPr>
        <p:grpSp>
          <p:nvGrpSpPr>
            <p:cNvPr id="5" name="Group 6"/>
            <p:cNvGrpSpPr>
              <a:grpSpLocks/>
            </p:cNvGrpSpPr>
            <p:nvPr/>
          </p:nvGrpSpPr>
          <p:grpSpPr bwMode="auto">
            <a:xfrm>
              <a:off x="2282" y="2387"/>
              <a:ext cx="1535" cy="1291"/>
              <a:chOff x="1688" y="1233"/>
              <a:chExt cx="2532" cy="2362"/>
            </a:xfrm>
          </p:grpSpPr>
          <p:sp>
            <p:nvSpPr>
              <p:cNvPr id="333834" name="Freeform 7"/>
              <p:cNvSpPr>
                <a:spLocks/>
              </p:cNvSpPr>
              <p:nvPr/>
            </p:nvSpPr>
            <p:spPr bwMode="auto">
              <a:xfrm>
                <a:off x="1688" y="1233"/>
                <a:ext cx="2532" cy="320"/>
              </a:xfrm>
              <a:custGeom>
                <a:avLst/>
                <a:gdLst>
                  <a:gd name="T0" fmla="*/ 0 w 2532"/>
                  <a:gd name="T1" fmla="*/ 319 h 320"/>
                  <a:gd name="T2" fmla="*/ 2531 w 2532"/>
                  <a:gd name="T3" fmla="*/ 319 h 320"/>
                  <a:gd name="T4" fmla="*/ 2531 w 2532"/>
                  <a:gd name="T5" fmla="*/ 206 h 320"/>
                  <a:gd name="T6" fmla="*/ 1381 w 2532"/>
                  <a:gd name="T7" fmla="*/ 0 h 320"/>
                  <a:gd name="T8" fmla="*/ 1192 w 2532"/>
                  <a:gd name="T9" fmla="*/ 0 h 320"/>
                  <a:gd name="T10" fmla="*/ 0 w 2532"/>
                  <a:gd name="T11" fmla="*/ 187 h 320"/>
                  <a:gd name="T12" fmla="*/ 0 w 2532"/>
                  <a:gd name="T13" fmla="*/ 319 h 320"/>
                  <a:gd name="T14" fmla="*/ 0 60000 65536"/>
                  <a:gd name="T15" fmla="*/ 0 60000 65536"/>
                  <a:gd name="T16" fmla="*/ 0 60000 65536"/>
                  <a:gd name="T17" fmla="*/ 0 60000 65536"/>
                  <a:gd name="T18" fmla="*/ 0 60000 65536"/>
                  <a:gd name="T19" fmla="*/ 0 60000 65536"/>
                  <a:gd name="T20" fmla="*/ 0 60000 65536"/>
                  <a:gd name="T21" fmla="*/ 0 w 2532"/>
                  <a:gd name="T22" fmla="*/ 0 h 320"/>
                  <a:gd name="T23" fmla="*/ 2532 w 2532"/>
                  <a:gd name="T24" fmla="*/ 320 h 3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32" h="320">
                    <a:moveTo>
                      <a:pt x="0" y="319"/>
                    </a:moveTo>
                    <a:lnTo>
                      <a:pt x="2531" y="319"/>
                    </a:lnTo>
                    <a:lnTo>
                      <a:pt x="2531" y="206"/>
                    </a:lnTo>
                    <a:lnTo>
                      <a:pt x="1381" y="0"/>
                    </a:lnTo>
                    <a:lnTo>
                      <a:pt x="1192" y="0"/>
                    </a:lnTo>
                    <a:lnTo>
                      <a:pt x="0" y="187"/>
                    </a:lnTo>
                    <a:lnTo>
                      <a:pt x="0" y="319"/>
                    </a:lnTo>
                  </a:path>
                </a:pathLst>
              </a:custGeom>
              <a:solidFill>
                <a:srgbClr val="676767"/>
              </a:solidFill>
              <a:ln w="12700" cap="rnd">
                <a:noFill/>
                <a:round/>
                <a:headEnd/>
                <a:tailEnd/>
              </a:ln>
            </p:spPr>
            <p:txBody>
              <a:bodyPr/>
              <a:lstStyle/>
              <a:p>
                <a:endParaRPr lang="en-CA"/>
              </a:p>
            </p:txBody>
          </p:sp>
          <p:sp>
            <p:nvSpPr>
              <p:cNvPr id="333835" name="Oval 8"/>
              <p:cNvSpPr>
                <a:spLocks noChangeArrowheads="1"/>
              </p:cNvSpPr>
              <p:nvPr/>
            </p:nvSpPr>
            <p:spPr bwMode="auto">
              <a:xfrm>
                <a:off x="2873" y="1329"/>
                <a:ext cx="161" cy="143"/>
              </a:xfrm>
              <a:prstGeom prst="ellipse">
                <a:avLst/>
              </a:prstGeom>
              <a:solidFill>
                <a:srgbClr val="FC0128"/>
              </a:solidFill>
              <a:ln w="12700">
                <a:solidFill>
                  <a:srgbClr val="8080FF"/>
                </a:solidFill>
                <a:round/>
                <a:headEnd/>
                <a:tailEnd/>
              </a:ln>
            </p:spPr>
            <p:txBody>
              <a:bodyPr wrap="none" anchor="ctr"/>
              <a:lstStyle/>
              <a:p>
                <a:endParaRPr lang="en-CA" altLang="en-US"/>
              </a:p>
            </p:txBody>
          </p:sp>
          <p:sp>
            <p:nvSpPr>
              <p:cNvPr id="333836" name="Freeform 9"/>
              <p:cNvSpPr>
                <a:spLocks/>
              </p:cNvSpPr>
              <p:nvPr/>
            </p:nvSpPr>
            <p:spPr bwMode="auto">
              <a:xfrm>
                <a:off x="2327" y="1521"/>
                <a:ext cx="1254" cy="2074"/>
              </a:xfrm>
              <a:custGeom>
                <a:avLst/>
                <a:gdLst>
                  <a:gd name="T0" fmla="*/ 627 w 1254"/>
                  <a:gd name="T1" fmla="*/ 0 h 2074"/>
                  <a:gd name="T2" fmla="*/ 814 w 1254"/>
                  <a:gd name="T3" fmla="*/ 940 h 2074"/>
                  <a:gd name="T4" fmla="*/ 814 w 1254"/>
                  <a:gd name="T5" fmla="*/ 1747 h 2074"/>
                  <a:gd name="T6" fmla="*/ 940 w 1254"/>
                  <a:gd name="T7" fmla="*/ 1747 h 2074"/>
                  <a:gd name="T8" fmla="*/ 1253 w 1254"/>
                  <a:gd name="T9" fmla="*/ 1881 h 2074"/>
                  <a:gd name="T10" fmla="*/ 1253 w 1254"/>
                  <a:gd name="T11" fmla="*/ 2073 h 2074"/>
                  <a:gd name="T12" fmla="*/ 0 w 1254"/>
                  <a:gd name="T13" fmla="*/ 2073 h 2074"/>
                  <a:gd name="T14" fmla="*/ 0 w 1254"/>
                  <a:gd name="T15" fmla="*/ 1901 h 2074"/>
                  <a:gd name="T16" fmla="*/ 251 w 1254"/>
                  <a:gd name="T17" fmla="*/ 1766 h 2074"/>
                  <a:gd name="T18" fmla="*/ 397 w 1254"/>
                  <a:gd name="T19" fmla="*/ 1766 h 2074"/>
                  <a:gd name="T20" fmla="*/ 397 w 1254"/>
                  <a:gd name="T21" fmla="*/ 940 h 2074"/>
                  <a:gd name="T22" fmla="*/ 627 w 1254"/>
                  <a:gd name="T23" fmla="*/ 0 h 20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54"/>
                  <a:gd name="T37" fmla="*/ 0 h 2074"/>
                  <a:gd name="T38" fmla="*/ 1254 w 1254"/>
                  <a:gd name="T39" fmla="*/ 2074 h 207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54" h="2074">
                    <a:moveTo>
                      <a:pt x="627" y="0"/>
                    </a:moveTo>
                    <a:lnTo>
                      <a:pt x="814" y="940"/>
                    </a:lnTo>
                    <a:lnTo>
                      <a:pt x="814" y="1747"/>
                    </a:lnTo>
                    <a:lnTo>
                      <a:pt x="940" y="1747"/>
                    </a:lnTo>
                    <a:lnTo>
                      <a:pt x="1253" y="1881"/>
                    </a:lnTo>
                    <a:lnTo>
                      <a:pt x="1253" y="2073"/>
                    </a:lnTo>
                    <a:lnTo>
                      <a:pt x="0" y="2073"/>
                    </a:lnTo>
                    <a:lnTo>
                      <a:pt x="0" y="1901"/>
                    </a:lnTo>
                    <a:lnTo>
                      <a:pt x="251" y="1766"/>
                    </a:lnTo>
                    <a:lnTo>
                      <a:pt x="397" y="1766"/>
                    </a:lnTo>
                    <a:lnTo>
                      <a:pt x="397" y="940"/>
                    </a:lnTo>
                    <a:lnTo>
                      <a:pt x="627" y="0"/>
                    </a:lnTo>
                  </a:path>
                </a:pathLst>
              </a:custGeom>
              <a:solidFill>
                <a:srgbClr val="676767"/>
              </a:solidFill>
              <a:ln w="12700" cap="rnd">
                <a:solidFill>
                  <a:srgbClr val="000000"/>
                </a:solidFill>
                <a:round/>
                <a:headEnd/>
                <a:tailEnd/>
              </a:ln>
            </p:spPr>
            <p:txBody>
              <a:bodyPr/>
              <a:lstStyle/>
              <a:p>
                <a:endParaRPr lang="en-CA"/>
              </a:p>
            </p:txBody>
          </p:sp>
        </p:grpSp>
        <p:sp>
          <p:nvSpPr>
            <p:cNvPr id="333832" name="Rectangle 20"/>
            <p:cNvSpPr>
              <a:spLocks noChangeArrowheads="1"/>
            </p:cNvSpPr>
            <p:nvPr/>
          </p:nvSpPr>
          <p:spPr bwMode="auto">
            <a:xfrm>
              <a:off x="1882" y="2886"/>
              <a:ext cx="953" cy="418"/>
            </a:xfrm>
            <a:prstGeom prst="rect">
              <a:avLst/>
            </a:prstGeom>
            <a:noFill/>
            <a:ln w="25400">
              <a:solidFill>
                <a:schemeClr val="hlink"/>
              </a:solidFill>
              <a:miter lim="800000"/>
              <a:headEnd/>
              <a:tailEnd/>
            </a:ln>
          </p:spPr>
          <p:txBody>
            <a:bodyPr lIns="90488" tIns="44450" rIns="90488" bIns="44450">
              <a:spAutoFit/>
            </a:bodyPr>
            <a:lstStyle/>
            <a:p>
              <a:pPr algn="ctr">
                <a:spcBef>
                  <a:spcPct val="50000"/>
                </a:spcBef>
              </a:pPr>
              <a:r>
                <a:rPr lang="en-US" altLang="en-US" sz="1800" i="1" dirty="0">
                  <a:solidFill>
                    <a:schemeClr val="tx2"/>
                  </a:solidFill>
                </a:rPr>
                <a:t>DESIRED PRECISION</a:t>
              </a:r>
              <a:endParaRPr lang="en-US" altLang="en-US" i="1" dirty="0">
                <a:solidFill>
                  <a:schemeClr val="tx2"/>
                </a:solidFill>
              </a:endParaRPr>
            </a:p>
          </p:txBody>
        </p:sp>
        <p:sp>
          <p:nvSpPr>
            <p:cNvPr id="333833" name="Rectangle 21"/>
            <p:cNvSpPr>
              <a:spLocks noChangeArrowheads="1"/>
            </p:cNvSpPr>
            <p:nvPr/>
          </p:nvSpPr>
          <p:spPr bwMode="auto">
            <a:xfrm>
              <a:off x="3198" y="2886"/>
              <a:ext cx="1496" cy="418"/>
            </a:xfrm>
            <a:prstGeom prst="rect">
              <a:avLst/>
            </a:prstGeom>
            <a:noFill/>
            <a:ln w="25400">
              <a:solidFill>
                <a:schemeClr val="hlink"/>
              </a:solidFill>
              <a:miter lim="800000"/>
              <a:headEnd/>
              <a:tailEnd/>
            </a:ln>
          </p:spPr>
          <p:txBody>
            <a:bodyPr lIns="90488" tIns="44450" rIns="90488" bIns="44450">
              <a:spAutoFit/>
            </a:bodyPr>
            <a:lstStyle/>
            <a:p>
              <a:pPr algn="ctr"/>
              <a:r>
                <a:rPr lang="en-US" altLang="en-US" sz="1800" i="1" dirty="0">
                  <a:solidFill>
                    <a:schemeClr val="tx2"/>
                  </a:solidFill>
                </a:rPr>
                <a:t>OPERATIONAL </a:t>
              </a:r>
            </a:p>
            <a:p>
              <a:pPr algn="ctr"/>
              <a:r>
                <a:rPr lang="en-US" altLang="en-US" sz="1800" i="1" dirty="0">
                  <a:solidFill>
                    <a:schemeClr val="tx2"/>
                  </a:solidFill>
                </a:rPr>
                <a:t>CONSIDERATIONS</a:t>
              </a:r>
              <a:endParaRPr lang="en-US" altLang="en-US" i="1" dirty="0">
                <a:solidFill>
                  <a:schemeClr val="tx2"/>
                </a:solidFill>
              </a:endParaRPr>
            </a:p>
          </p:txBody>
        </p:sp>
      </p:grpSp>
      <p:sp>
        <p:nvSpPr>
          <p:cNvPr id="333830" name="Rectangle 23"/>
          <p:cNvSpPr>
            <a:spLocks noGrp="1" noChangeArrowheads="1"/>
          </p:cNvSpPr>
          <p:nvPr>
            <p:ph type="title"/>
          </p:nvPr>
        </p:nvSpPr>
        <p:spPr>
          <a:xfrm>
            <a:off x="1071538" y="785794"/>
            <a:ext cx="6838950" cy="576262"/>
          </a:xfrm>
        </p:spPr>
        <p:txBody>
          <a:bodyPr/>
          <a:lstStyle/>
          <a:p>
            <a:r>
              <a:rPr lang="en-US" altLang="en-US" sz="3600" b="1" dirty="0" smtClean="0"/>
              <a:t>Operational constraints</a:t>
            </a:r>
            <a:endParaRPr lang="en-CA" altLang="en-US" sz="3600" b="1" dirty="0" smtClean="0"/>
          </a:p>
        </p:txBody>
      </p:sp>
      <p:sp>
        <p:nvSpPr>
          <p:cNvPr id="21" name="Date Placeholder 20"/>
          <p:cNvSpPr>
            <a:spLocks noGrp="1"/>
          </p:cNvSpPr>
          <p:nvPr>
            <p:ph type="dt" sz="half" idx="10"/>
          </p:nvPr>
        </p:nvSpPr>
        <p:spPr/>
        <p:txBody>
          <a:bodyPr/>
          <a:lstStyle/>
          <a:p>
            <a:fld id="{6156F7EF-3F6C-43FD-BB18-EC5B7D67B3A0}" type="datetime1">
              <a:rPr lang="en-CA" smtClean="0"/>
              <a:pPr/>
              <a:t>27/09/2019</a:t>
            </a:fld>
            <a:endParaRPr lang="en-CA"/>
          </a:p>
        </p:txBody>
      </p:sp>
      <p:sp>
        <p:nvSpPr>
          <p:cNvPr id="22" name="Slide Number Placeholder 21"/>
          <p:cNvSpPr>
            <a:spLocks noGrp="1"/>
          </p:cNvSpPr>
          <p:nvPr>
            <p:ph type="sldNum" sz="quarter" idx="12"/>
          </p:nvPr>
        </p:nvSpPr>
        <p:spPr/>
        <p:txBody>
          <a:bodyPr/>
          <a:lstStyle/>
          <a:p>
            <a:fld id="{2B6E738E-267A-4344-8BF4-552BF5255FBB}" type="slidenum">
              <a:rPr lang="en-CA" smtClean="0"/>
              <a:pPr/>
              <a:t>104</a:t>
            </a:fld>
            <a:endParaRPr lang="en-CA"/>
          </a:p>
        </p:txBody>
      </p:sp>
      <p:sp>
        <p:nvSpPr>
          <p:cNvPr id="23" name="Footer Placeholder 22"/>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spd="med">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500034" y="928670"/>
            <a:ext cx="8255320" cy="580926"/>
          </a:xfrm>
          <a:noFill/>
        </p:spPr>
        <p:txBody>
          <a:bodyPr/>
          <a:lstStyle/>
          <a:p>
            <a:r>
              <a:rPr lang="en-US" altLang="en-US" sz="3600" b="1" dirty="0" smtClean="0"/>
              <a:t>Design of the sample</a:t>
            </a:r>
          </a:p>
        </p:txBody>
      </p:sp>
      <p:sp>
        <p:nvSpPr>
          <p:cNvPr id="113667" name="Rectangle 3"/>
          <p:cNvSpPr>
            <a:spLocks noGrp="1" noChangeArrowheads="1"/>
          </p:cNvSpPr>
          <p:nvPr>
            <p:ph type="body" idx="1"/>
          </p:nvPr>
        </p:nvSpPr>
        <p:spPr>
          <a:xfrm>
            <a:off x="350267" y="1857364"/>
            <a:ext cx="8398197" cy="4268799"/>
          </a:xfrm>
          <a:noFill/>
        </p:spPr>
        <p:txBody>
          <a:bodyPr/>
          <a:lstStyle/>
          <a:p>
            <a:r>
              <a:rPr lang="en-US" altLang="en-US" sz="3200" b="1" dirty="0" smtClean="0"/>
              <a:t>Survey design</a:t>
            </a:r>
            <a:endParaRPr lang="en-US" altLang="en-US" sz="3200" dirty="0" smtClean="0"/>
          </a:p>
          <a:p>
            <a:pPr lvl="1">
              <a:buFont typeface="Courier New" pitchFamily="49" charset="0"/>
              <a:buChar char="o"/>
            </a:pPr>
            <a:endParaRPr lang="en-US" altLang="en-US" sz="2800" dirty="0" smtClean="0"/>
          </a:p>
          <a:p>
            <a:pPr lvl="1">
              <a:buFont typeface="Courier New" pitchFamily="49" charset="0"/>
              <a:buChar char="o"/>
            </a:pPr>
            <a:r>
              <a:rPr lang="en-US" altLang="en-US" sz="2800" dirty="0" smtClean="0"/>
              <a:t>Population</a:t>
            </a:r>
          </a:p>
          <a:p>
            <a:pPr lvl="1">
              <a:buFont typeface="Courier New" pitchFamily="49" charset="0"/>
              <a:buChar char="o"/>
            </a:pPr>
            <a:r>
              <a:rPr lang="en-US" altLang="en-US" sz="2800" dirty="0" smtClean="0"/>
              <a:t>Frame</a:t>
            </a:r>
          </a:p>
          <a:p>
            <a:pPr lvl="1">
              <a:buFont typeface="Courier New" pitchFamily="49" charset="0"/>
              <a:buChar char="o"/>
            </a:pPr>
            <a:r>
              <a:rPr lang="en-US" altLang="en-US" sz="2800" dirty="0" smtClean="0"/>
              <a:t>Survey Units</a:t>
            </a:r>
          </a:p>
          <a:p>
            <a:pPr lvl="1">
              <a:buFont typeface="Courier New" pitchFamily="49" charset="0"/>
              <a:buChar char="o"/>
            </a:pPr>
            <a:r>
              <a:rPr lang="en-US" altLang="en-US" sz="2800" dirty="0" smtClean="0"/>
              <a:t>Sample design</a:t>
            </a:r>
          </a:p>
          <a:p>
            <a:pPr lvl="1">
              <a:buFont typeface="Courier New" pitchFamily="49" charset="0"/>
              <a:buChar char="o"/>
            </a:pPr>
            <a:r>
              <a:rPr lang="en-US" altLang="en-US" sz="2800" dirty="0" smtClean="0"/>
              <a:t>Sample size</a:t>
            </a:r>
          </a:p>
        </p:txBody>
      </p:sp>
      <p:sp>
        <p:nvSpPr>
          <p:cNvPr id="4" name="Date Placeholder 3"/>
          <p:cNvSpPr>
            <a:spLocks noGrp="1"/>
          </p:cNvSpPr>
          <p:nvPr>
            <p:ph type="dt" sz="half" idx="10"/>
          </p:nvPr>
        </p:nvSpPr>
        <p:spPr/>
        <p:txBody>
          <a:bodyPr/>
          <a:lstStyle/>
          <a:p>
            <a:fld id="{8D0F98A9-11E0-4E01-9979-F1E3C4CAB735}"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11</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500034" y="928670"/>
            <a:ext cx="8326758" cy="580926"/>
          </a:xfrm>
          <a:noFill/>
        </p:spPr>
        <p:txBody>
          <a:bodyPr/>
          <a:lstStyle/>
          <a:p>
            <a:r>
              <a:rPr lang="en-US" altLang="en-US" sz="3600" b="1" dirty="0" smtClean="0"/>
              <a:t>Elements of survey design</a:t>
            </a:r>
          </a:p>
        </p:txBody>
      </p:sp>
      <p:sp>
        <p:nvSpPr>
          <p:cNvPr id="114691" name="Rectangle 3"/>
          <p:cNvSpPr>
            <a:spLocks noGrp="1" noChangeArrowheads="1"/>
          </p:cNvSpPr>
          <p:nvPr>
            <p:ph type="body" idx="1"/>
          </p:nvPr>
        </p:nvSpPr>
        <p:spPr>
          <a:xfrm>
            <a:off x="350267" y="1857364"/>
            <a:ext cx="8398197" cy="4268799"/>
          </a:xfrm>
          <a:noFill/>
        </p:spPr>
        <p:txBody>
          <a:bodyPr/>
          <a:lstStyle/>
          <a:p>
            <a:r>
              <a:rPr lang="en-US" altLang="en-US" sz="3200" b="1" dirty="0" smtClean="0"/>
              <a:t>Sample design</a:t>
            </a:r>
          </a:p>
          <a:p>
            <a:pPr lvl="1">
              <a:buFont typeface="Courier New" pitchFamily="49" charset="0"/>
              <a:buChar char="o"/>
            </a:pPr>
            <a:r>
              <a:rPr lang="en-US" altLang="en-US" sz="2800" dirty="0" smtClean="0"/>
              <a:t>Sample selection strategy along with</a:t>
            </a:r>
          </a:p>
          <a:p>
            <a:pPr lvl="1">
              <a:buFont typeface="Courier New" pitchFamily="49" charset="0"/>
              <a:buChar char="o"/>
            </a:pPr>
            <a:r>
              <a:rPr lang="en-US" altLang="en-US" sz="2800" dirty="0" smtClean="0"/>
              <a:t>Estimation strategy </a:t>
            </a:r>
          </a:p>
          <a:p>
            <a:pPr lvl="1">
              <a:buFont typeface="Courier New" pitchFamily="49" charset="0"/>
              <a:buChar char="o"/>
            </a:pPr>
            <a:r>
              <a:rPr lang="en-US" altLang="en-US" sz="2800" dirty="0" smtClean="0"/>
              <a:t>Constitute the sample design</a:t>
            </a:r>
          </a:p>
          <a:p>
            <a:pPr>
              <a:buFont typeface="Courier New" pitchFamily="49" charset="0"/>
              <a:buChar char="o"/>
            </a:pPr>
            <a:r>
              <a:rPr lang="en-US" altLang="en-US" sz="3400" dirty="0" smtClean="0"/>
              <a:t>Estimation of sampling error to assess quality </a:t>
            </a:r>
          </a:p>
        </p:txBody>
      </p:sp>
      <p:sp>
        <p:nvSpPr>
          <p:cNvPr id="4" name="Date Placeholder 3"/>
          <p:cNvSpPr>
            <a:spLocks noGrp="1"/>
          </p:cNvSpPr>
          <p:nvPr>
            <p:ph type="dt" sz="half" idx="10"/>
          </p:nvPr>
        </p:nvSpPr>
        <p:spPr/>
        <p:txBody>
          <a:bodyPr/>
          <a:lstStyle/>
          <a:p>
            <a:fld id="{CCC1CABB-CACD-4B5A-BA08-16AB65A33D7C}"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12</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noFill/>
        </p:spPr>
        <p:txBody>
          <a:bodyPr/>
          <a:lstStyle/>
          <a:p>
            <a:r>
              <a:rPr lang="en-US" sz="3600" b="1" dirty="0" smtClean="0"/>
              <a:t>Sample design</a:t>
            </a:r>
          </a:p>
        </p:txBody>
      </p:sp>
      <p:sp>
        <p:nvSpPr>
          <p:cNvPr id="115715" name="Rectangle 3"/>
          <p:cNvSpPr>
            <a:spLocks noGrp="1" noChangeArrowheads="1"/>
          </p:cNvSpPr>
          <p:nvPr>
            <p:ph type="body" idx="1"/>
          </p:nvPr>
        </p:nvSpPr>
        <p:spPr>
          <a:xfrm>
            <a:off x="685800" y="1752600"/>
            <a:ext cx="7772400" cy="4114800"/>
          </a:xfrm>
          <a:noFill/>
        </p:spPr>
        <p:txBody>
          <a:bodyPr/>
          <a:lstStyle/>
          <a:p>
            <a:r>
              <a:rPr lang="en-US" dirty="0" smtClean="0"/>
              <a:t>Sample selection method</a:t>
            </a:r>
          </a:p>
          <a:p>
            <a:pPr lvl="1">
              <a:buFont typeface="Courier New" pitchFamily="49" charset="0"/>
              <a:buChar char="o"/>
            </a:pPr>
            <a:r>
              <a:rPr lang="en-US" sz="2400" dirty="0" smtClean="0"/>
              <a:t>scientific selection of units to represent whole population</a:t>
            </a:r>
          </a:p>
          <a:p>
            <a:pPr lvl="1">
              <a:buFont typeface="Courier New" pitchFamily="49" charset="0"/>
              <a:buChar char="o"/>
            </a:pPr>
            <a:r>
              <a:rPr lang="en-US" sz="2400" dirty="0" smtClean="0"/>
              <a:t>must respect budget</a:t>
            </a:r>
          </a:p>
          <a:p>
            <a:r>
              <a:rPr lang="en-US" dirty="0" smtClean="0"/>
              <a:t>Estimation method</a:t>
            </a:r>
          </a:p>
          <a:p>
            <a:pPr lvl="1">
              <a:buFont typeface="Courier New" pitchFamily="49" charset="0"/>
              <a:buChar char="o"/>
            </a:pPr>
            <a:r>
              <a:rPr lang="en-US" sz="2400" dirty="0" smtClean="0"/>
              <a:t>based on sampling method</a:t>
            </a:r>
          </a:p>
          <a:p>
            <a:r>
              <a:rPr lang="en-US" dirty="0" smtClean="0"/>
              <a:t>Method for estimating precision (Variance)</a:t>
            </a:r>
          </a:p>
          <a:p>
            <a:pPr lvl="1">
              <a:buFont typeface="Courier New" pitchFamily="49" charset="0"/>
              <a:buChar char="o"/>
            </a:pPr>
            <a:r>
              <a:rPr lang="en-US" sz="2400" dirty="0" smtClean="0"/>
              <a:t>based on estimation method</a:t>
            </a:r>
          </a:p>
        </p:txBody>
      </p:sp>
      <p:sp>
        <p:nvSpPr>
          <p:cNvPr id="4" name="Date Placeholder 3"/>
          <p:cNvSpPr>
            <a:spLocks noGrp="1"/>
          </p:cNvSpPr>
          <p:nvPr>
            <p:ph type="dt" sz="half" idx="10"/>
          </p:nvPr>
        </p:nvSpPr>
        <p:spPr/>
        <p:txBody>
          <a:bodyPr/>
          <a:lstStyle/>
          <a:p>
            <a:fld id="{7846F415-6143-4C2A-A21E-F1D80A7078F9}"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noFill/>
        </p:spPr>
        <p:txBody>
          <a:bodyPr/>
          <a:lstStyle/>
          <a:p>
            <a:r>
              <a:rPr lang="en-US" altLang="en-US" sz="3600" b="1" dirty="0" smtClean="0"/>
              <a:t>Defining the population</a:t>
            </a:r>
            <a:endParaRPr lang="en-US" sz="3600" b="1" dirty="0" smtClean="0"/>
          </a:p>
        </p:txBody>
      </p:sp>
      <p:sp>
        <p:nvSpPr>
          <p:cNvPr id="115715" name="Rectangle 3"/>
          <p:cNvSpPr>
            <a:spLocks noGrp="1" noChangeArrowheads="1"/>
          </p:cNvSpPr>
          <p:nvPr>
            <p:ph type="body" idx="1"/>
          </p:nvPr>
        </p:nvSpPr>
        <p:spPr>
          <a:xfrm>
            <a:off x="571472" y="1500174"/>
            <a:ext cx="7772400" cy="4114800"/>
          </a:xfrm>
          <a:noFill/>
        </p:spPr>
        <p:txBody>
          <a:bodyPr/>
          <a:lstStyle/>
          <a:p>
            <a:pPr>
              <a:lnSpc>
                <a:spcPct val="140000"/>
              </a:lnSpc>
            </a:pPr>
            <a:r>
              <a:rPr lang="en-US" altLang="en-US" dirty="0" smtClean="0"/>
              <a:t>Type of units to be surveyed</a:t>
            </a:r>
          </a:p>
          <a:p>
            <a:pPr>
              <a:lnSpc>
                <a:spcPct val="140000"/>
              </a:lnSpc>
            </a:pPr>
            <a:r>
              <a:rPr lang="en-US" altLang="en-US" dirty="0" smtClean="0"/>
              <a:t>Defining characteristics</a:t>
            </a:r>
          </a:p>
          <a:p>
            <a:pPr>
              <a:lnSpc>
                <a:spcPct val="140000"/>
              </a:lnSpc>
            </a:pPr>
            <a:r>
              <a:rPr lang="en-US" altLang="en-US" dirty="0" smtClean="0"/>
              <a:t>Geographic location of survey units</a:t>
            </a:r>
          </a:p>
          <a:p>
            <a:pPr>
              <a:lnSpc>
                <a:spcPct val="140000"/>
              </a:lnSpc>
            </a:pPr>
            <a:r>
              <a:rPr lang="en-US" altLang="en-US" dirty="0" smtClean="0"/>
              <a:t>Reference period for survey </a:t>
            </a:r>
            <a:r>
              <a:rPr lang="en-US" altLang="en-US" sz="1600" dirty="0" smtClean="0"/>
              <a:t>(LFS reference week)</a:t>
            </a:r>
          </a:p>
          <a:p>
            <a:endParaRPr lang="en-US" dirty="0" smtClean="0"/>
          </a:p>
        </p:txBody>
      </p:sp>
      <p:pic>
        <p:nvPicPr>
          <p:cNvPr id="4" name="Picture 6" descr="CMENP012"/>
          <p:cNvPicPr>
            <a:picLocks noChangeAspect="1" noChangeArrowheads="1"/>
          </p:cNvPicPr>
          <p:nvPr/>
        </p:nvPicPr>
        <p:blipFill>
          <a:blip r:embed="rId2"/>
          <a:srcRect/>
          <a:stretch>
            <a:fillRect/>
          </a:stretch>
        </p:blipFill>
        <p:spPr>
          <a:xfrm>
            <a:off x="6372225" y="4437063"/>
            <a:ext cx="1952625" cy="1538287"/>
          </a:xfrm>
          <a:prstGeom prst="rect">
            <a:avLst/>
          </a:prstGeom>
          <a:noFill/>
        </p:spPr>
      </p:pic>
      <p:pic>
        <p:nvPicPr>
          <p:cNvPr id="5" name="Picture 8" descr="CMENP013"/>
          <p:cNvPicPr>
            <a:picLocks noChangeAspect="1" noChangeArrowheads="1"/>
          </p:cNvPicPr>
          <p:nvPr/>
        </p:nvPicPr>
        <p:blipFill>
          <a:blip r:embed="rId3"/>
          <a:srcRect/>
          <a:stretch>
            <a:fillRect/>
          </a:stretch>
        </p:blipFill>
        <p:spPr>
          <a:xfrm>
            <a:off x="4859338" y="4221163"/>
            <a:ext cx="1079500" cy="1854200"/>
          </a:xfrm>
          <a:prstGeom prst="rect">
            <a:avLst/>
          </a:prstGeom>
          <a:noFill/>
        </p:spPr>
      </p:pic>
      <p:pic>
        <p:nvPicPr>
          <p:cNvPr id="6" name="Picture 11" descr="CMENP016"/>
          <p:cNvPicPr>
            <a:picLocks noChangeAspect="1" noChangeArrowheads="1"/>
          </p:cNvPicPr>
          <p:nvPr/>
        </p:nvPicPr>
        <p:blipFill>
          <a:blip r:embed="rId4"/>
          <a:srcRect/>
          <a:stretch>
            <a:fillRect/>
          </a:stretch>
        </p:blipFill>
        <p:spPr bwMode="auto">
          <a:xfrm>
            <a:off x="1331913" y="4365625"/>
            <a:ext cx="1209675" cy="1600200"/>
          </a:xfrm>
          <a:prstGeom prst="rect">
            <a:avLst/>
          </a:prstGeom>
          <a:noFill/>
          <a:ln w="9525">
            <a:noFill/>
            <a:miter lim="800000"/>
            <a:headEnd/>
            <a:tailEnd/>
          </a:ln>
        </p:spPr>
      </p:pic>
      <p:pic>
        <p:nvPicPr>
          <p:cNvPr id="10" name="Picture 10" descr="CMENP010"/>
          <p:cNvPicPr>
            <a:picLocks noChangeAspect="1" noChangeArrowheads="1"/>
          </p:cNvPicPr>
          <p:nvPr/>
        </p:nvPicPr>
        <p:blipFill>
          <a:blip r:embed="rId5"/>
          <a:srcRect/>
          <a:stretch>
            <a:fillRect/>
          </a:stretch>
        </p:blipFill>
        <p:spPr bwMode="auto">
          <a:xfrm>
            <a:off x="3167049" y="4427524"/>
            <a:ext cx="990600" cy="1600200"/>
          </a:xfrm>
          <a:prstGeom prst="rect">
            <a:avLst/>
          </a:prstGeom>
          <a:noFill/>
          <a:ln w="9525">
            <a:noFill/>
            <a:miter lim="800000"/>
            <a:headEnd/>
            <a:tailEnd/>
          </a:ln>
        </p:spPr>
      </p:pic>
      <p:grpSp>
        <p:nvGrpSpPr>
          <p:cNvPr id="11" name="Group 14"/>
          <p:cNvGrpSpPr>
            <a:grpSpLocks/>
          </p:cNvGrpSpPr>
          <p:nvPr/>
        </p:nvGrpSpPr>
        <p:grpSpPr bwMode="auto">
          <a:xfrm>
            <a:off x="2771775" y="4221163"/>
            <a:ext cx="1871663" cy="1871662"/>
            <a:chOff x="1746" y="2659"/>
            <a:chExt cx="1179" cy="1179"/>
          </a:xfrm>
        </p:grpSpPr>
        <p:sp>
          <p:nvSpPr>
            <p:cNvPr id="12" name="Line 12"/>
            <p:cNvSpPr>
              <a:spLocks noChangeShapeType="1"/>
            </p:cNvSpPr>
            <p:nvPr/>
          </p:nvSpPr>
          <p:spPr bwMode="auto">
            <a:xfrm>
              <a:off x="1791" y="2704"/>
              <a:ext cx="1134" cy="1134"/>
            </a:xfrm>
            <a:prstGeom prst="line">
              <a:avLst/>
            </a:prstGeom>
            <a:noFill/>
            <a:ln w="28575">
              <a:solidFill>
                <a:srgbClr val="000000"/>
              </a:solidFill>
              <a:round/>
              <a:headEnd/>
              <a:tailEnd/>
            </a:ln>
          </p:spPr>
          <p:txBody>
            <a:bodyPr lIns="90488" tIns="44450" rIns="90488" bIns="44450"/>
            <a:lstStyle/>
            <a:p>
              <a:endParaRPr lang="en-CA"/>
            </a:p>
          </p:txBody>
        </p:sp>
        <p:sp>
          <p:nvSpPr>
            <p:cNvPr id="13" name="Line 13"/>
            <p:cNvSpPr>
              <a:spLocks noChangeShapeType="1"/>
            </p:cNvSpPr>
            <p:nvPr/>
          </p:nvSpPr>
          <p:spPr bwMode="auto">
            <a:xfrm flipV="1">
              <a:off x="1746" y="2659"/>
              <a:ext cx="1179" cy="1179"/>
            </a:xfrm>
            <a:prstGeom prst="line">
              <a:avLst/>
            </a:prstGeom>
            <a:noFill/>
            <a:ln w="28575">
              <a:solidFill>
                <a:srgbClr val="000000"/>
              </a:solidFill>
              <a:round/>
              <a:headEnd/>
              <a:tailEnd/>
            </a:ln>
          </p:spPr>
          <p:txBody>
            <a:bodyPr lIns="90488" tIns="44450" rIns="90488" bIns="44450"/>
            <a:lstStyle/>
            <a:p>
              <a:endParaRPr lang="en-CA"/>
            </a:p>
          </p:txBody>
        </p:sp>
      </p:grpSp>
      <p:sp>
        <p:nvSpPr>
          <p:cNvPr id="14" name="Date Placeholder 13"/>
          <p:cNvSpPr>
            <a:spLocks noGrp="1"/>
          </p:cNvSpPr>
          <p:nvPr>
            <p:ph type="dt" sz="half" idx="10"/>
          </p:nvPr>
        </p:nvSpPr>
        <p:spPr/>
        <p:txBody>
          <a:bodyPr/>
          <a:lstStyle/>
          <a:p>
            <a:fld id="{DB965E17-3A6C-4DA2-ACFB-ACF9131DD15D}" type="datetime1">
              <a:rPr lang="en-CA" smtClean="0"/>
              <a:pPr/>
              <a:t>27/09/2019</a:t>
            </a:fld>
            <a:endParaRPr lang="en-CA"/>
          </a:p>
        </p:txBody>
      </p:sp>
      <p:sp>
        <p:nvSpPr>
          <p:cNvPr id="15" name="Slide Number Placeholder 14"/>
          <p:cNvSpPr>
            <a:spLocks noGrp="1"/>
          </p:cNvSpPr>
          <p:nvPr>
            <p:ph type="sldNum" sz="quarter" idx="12"/>
          </p:nvPr>
        </p:nvSpPr>
        <p:spPr/>
        <p:txBody>
          <a:bodyPr/>
          <a:lstStyle/>
          <a:p>
            <a:fld id="{2B6E738E-267A-4344-8BF4-552BF5255FBB}" type="slidenum">
              <a:rPr lang="en-CA" smtClean="0"/>
              <a:pPr/>
              <a:t>14</a:t>
            </a:fld>
            <a:endParaRPr lang="en-CA"/>
          </a:p>
        </p:txBody>
      </p:sp>
      <p:sp>
        <p:nvSpPr>
          <p:cNvPr id="16" name="Footer Placeholder 1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400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noFill/>
        </p:spPr>
        <p:txBody>
          <a:bodyPr/>
          <a:lstStyle/>
          <a:p>
            <a:r>
              <a:rPr lang="en-US" sz="3600" b="1" dirty="0" smtClean="0"/>
              <a:t>Examples of populations</a:t>
            </a:r>
          </a:p>
        </p:txBody>
      </p:sp>
      <p:graphicFrame>
        <p:nvGraphicFramePr>
          <p:cNvPr id="515074" name="Object 3">
            <a:hlinkClick r:id="" action="ppaction://ole?verb=0"/>
          </p:cNvPr>
          <p:cNvGraphicFramePr>
            <a:graphicFrameLocks/>
          </p:cNvGraphicFramePr>
          <p:nvPr>
            <p:extLst>
              <p:ext uri="{D42A27DB-BD31-4B8C-83A1-F6EECF244321}">
                <p14:modId xmlns:p14="http://schemas.microsoft.com/office/powerpoint/2010/main" val="388770065"/>
              </p:ext>
            </p:extLst>
          </p:nvPr>
        </p:nvGraphicFramePr>
        <p:xfrm>
          <a:off x="0" y="1916832"/>
          <a:ext cx="9144001" cy="4176464"/>
        </p:xfrm>
        <a:graphic>
          <a:graphicData uri="http://schemas.openxmlformats.org/presentationml/2006/ole">
            <mc:AlternateContent xmlns:mc="http://schemas.openxmlformats.org/markup-compatibility/2006">
              <mc:Choice xmlns:v="urn:schemas-microsoft-com:vml" Requires="v">
                <p:oleObj spid="_x0000_s515091" name="Document" r:id="rId4" imgW="7786046" imgH="3937185" progId="Word.Document.8">
                  <p:embed/>
                </p:oleObj>
              </mc:Choice>
              <mc:Fallback>
                <p:oleObj name="Document" r:id="rId4" imgW="7786046" imgH="3937185" progId="Word.Document.8">
                  <p:embed/>
                  <p:pic>
                    <p:nvPicPr>
                      <p:cNvPr id="0" name="Picture 4"/>
                      <p:cNvPicPr>
                        <a:picLocks noChangeArrowheads="1"/>
                      </p:cNvPicPr>
                      <p:nvPr/>
                    </p:nvPicPr>
                    <p:blipFill>
                      <a:blip r:embed="rId5"/>
                      <a:srcRect/>
                      <a:stretch>
                        <a:fillRect/>
                      </a:stretch>
                    </p:blipFill>
                    <p:spPr bwMode="auto">
                      <a:xfrm>
                        <a:off x="0" y="1916832"/>
                        <a:ext cx="9144001" cy="4176464"/>
                      </a:xfrm>
                      <a:prstGeom prst="rect">
                        <a:avLst/>
                      </a:prstGeom>
                      <a:noFill/>
                      <a:ln>
                        <a:noFill/>
                      </a:ln>
                      <a:extLst/>
                    </p:spPr>
                  </p:pic>
                </p:oleObj>
              </mc:Fallback>
            </mc:AlternateContent>
          </a:graphicData>
        </a:graphic>
      </p:graphicFrame>
      <p:sp>
        <p:nvSpPr>
          <p:cNvPr id="4" name="Date Placeholder 3"/>
          <p:cNvSpPr>
            <a:spLocks noGrp="1"/>
          </p:cNvSpPr>
          <p:nvPr>
            <p:ph type="dt" sz="half" idx="10"/>
          </p:nvPr>
        </p:nvSpPr>
        <p:spPr/>
        <p:txBody>
          <a:bodyPr/>
          <a:lstStyle/>
          <a:p>
            <a:fld id="{55E6061D-6FC7-4BB0-B92E-A6B44E76438C}"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15</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noFill/>
        </p:spPr>
        <p:txBody>
          <a:bodyPr/>
          <a:lstStyle/>
          <a:p>
            <a:r>
              <a:rPr lang="en-US" altLang="en-US" sz="3600" b="1" dirty="0" smtClean="0"/>
              <a:t>Populations</a:t>
            </a:r>
          </a:p>
        </p:txBody>
      </p:sp>
      <p:sp>
        <p:nvSpPr>
          <p:cNvPr id="117763" name="Rectangle 3"/>
          <p:cNvSpPr>
            <a:spLocks noGrp="1" noChangeArrowheads="1"/>
          </p:cNvSpPr>
          <p:nvPr>
            <p:ph type="body" idx="1"/>
          </p:nvPr>
        </p:nvSpPr>
        <p:spPr>
          <a:xfrm>
            <a:off x="350267" y="1928802"/>
            <a:ext cx="8398197" cy="4197361"/>
          </a:xfrm>
          <a:noFill/>
        </p:spPr>
        <p:txBody>
          <a:bodyPr/>
          <a:lstStyle/>
          <a:p>
            <a:r>
              <a:rPr lang="en-US" altLang="en-US" sz="3600" b="1" dirty="0" smtClean="0"/>
              <a:t>Target population</a:t>
            </a:r>
            <a:r>
              <a:rPr lang="en-US" altLang="en-US" sz="2400" dirty="0" smtClean="0"/>
              <a:t>:  the population for which information is required</a:t>
            </a:r>
          </a:p>
          <a:p>
            <a:pPr>
              <a:buFont typeface="Monotype Sorts" pitchFamily="2" charset="2"/>
              <a:buNone/>
            </a:pPr>
            <a:endParaRPr lang="en-US" altLang="en-US" sz="2400" dirty="0" smtClean="0"/>
          </a:p>
          <a:p>
            <a:r>
              <a:rPr lang="en-US" altLang="en-US" sz="3600" b="1" dirty="0" smtClean="0"/>
              <a:t>Survey population</a:t>
            </a:r>
            <a:r>
              <a:rPr lang="en-US" altLang="en-US" sz="2400" dirty="0" smtClean="0"/>
              <a:t>: the population actually covered by the survey</a:t>
            </a:r>
          </a:p>
        </p:txBody>
      </p:sp>
      <p:sp>
        <p:nvSpPr>
          <p:cNvPr id="4" name="Date Placeholder 3"/>
          <p:cNvSpPr>
            <a:spLocks noGrp="1"/>
          </p:cNvSpPr>
          <p:nvPr>
            <p:ph type="dt" sz="half" idx="10"/>
          </p:nvPr>
        </p:nvSpPr>
        <p:spPr/>
        <p:txBody>
          <a:bodyPr/>
          <a:lstStyle/>
          <a:p>
            <a:fld id="{FBD75271-6CD0-4679-BB24-26BD0762A174}"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2"/>
          <p:cNvSpPr>
            <a:spLocks noGrp="1" noChangeArrowheads="1"/>
          </p:cNvSpPr>
          <p:nvPr>
            <p:ph type="title"/>
          </p:nvPr>
        </p:nvSpPr>
        <p:spPr>
          <a:noFill/>
        </p:spPr>
        <p:txBody>
          <a:bodyPr/>
          <a:lstStyle/>
          <a:p>
            <a:r>
              <a:rPr lang="en-US" altLang="en-US" sz="3600" b="1" dirty="0" smtClean="0"/>
              <a:t>Example</a:t>
            </a:r>
          </a:p>
        </p:txBody>
      </p:sp>
      <p:sp>
        <p:nvSpPr>
          <p:cNvPr id="11269" name="Rectangle 3"/>
          <p:cNvSpPr>
            <a:spLocks noGrp="1" noChangeArrowheads="1"/>
          </p:cNvSpPr>
          <p:nvPr>
            <p:ph type="body" idx="1"/>
          </p:nvPr>
        </p:nvSpPr>
        <p:spPr>
          <a:noFill/>
        </p:spPr>
        <p:txBody>
          <a:bodyPr/>
          <a:lstStyle/>
          <a:p>
            <a:pPr>
              <a:buFont typeface="Monotype Sorts" pitchFamily="2" charset="2"/>
              <a:buNone/>
            </a:pPr>
            <a:r>
              <a:rPr lang="en-US" altLang="en-US" sz="3200" dirty="0" err="1" smtClean="0"/>
              <a:t>Labour</a:t>
            </a:r>
            <a:r>
              <a:rPr lang="en-US" altLang="en-US" sz="3200" dirty="0" smtClean="0"/>
              <a:t> Force survey</a:t>
            </a:r>
          </a:p>
          <a:p>
            <a:r>
              <a:rPr lang="en-US" altLang="en-US" b="1" dirty="0" smtClean="0"/>
              <a:t>Target population</a:t>
            </a:r>
            <a:r>
              <a:rPr lang="en-US" altLang="en-US" dirty="0" smtClean="0"/>
              <a:t>: Persons residing in Canada </a:t>
            </a:r>
            <a:endParaRPr lang="en-US" altLang="en-US" dirty="0" smtClean="0">
              <a:solidFill>
                <a:srgbClr val="FF0000"/>
              </a:solidFill>
            </a:endParaRPr>
          </a:p>
          <a:p>
            <a:r>
              <a:rPr lang="en-US" altLang="en-US" b="1" dirty="0" smtClean="0"/>
              <a:t>Survey population</a:t>
            </a:r>
            <a:r>
              <a:rPr lang="en-US" altLang="en-US" dirty="0" smtClean="0"/>
              <a:t>: residents in Canada</a:t>
            </a:r>
            <a:endParaRPr lang="en-US" altLang="en-US" dirty="0" smtClean="0">
              <a:solidFill>
                <a:srgbClr val="FF0000"/>
              </a:solidFill>
            </a:endParaRPr>
          </a:p>
          <a:p>
            <a:pPr lvl="1">
              <a:buFont typeface="Courier New" pitchFamily="49" charset="0"/>
              <a:buChar char="o"/>
            </a:pPr>
            <a:r>
              <a:rPr lang="en-US" altLang="en-US" dirty="0" smtClean="0"/>
              <a:t>excluding institutionalized population</a:t>
            </a:r>
          </a:p>
          <a:p>
            <a:pPr lvl="1">
              <a:buFont typeface="Courier New" pitchFamily="49" charset="0"/>
              <a:buChar char="o"/>
            </a:pPr>
            <a:r>
              <a:rPr lang="en-US" altLang="en-US" dirty="0" smtClean="0"/>
              <a:t>excluding persons with no fixed address</a:t>
            </a:r>
          </a:p>
          <a:p>
            <a:pPr marL="457200" lvl="1" indent="0">
              <a:buNone/>
            </a:pPr>
            <a:endParaRPr lang="en-US" altLang="en-US" dirty="0" smtClean="0"/>
          </a:p>
          <a:p>
            <a:pPr lvl="1">
              <a:buFont typeface="Courier New" pitchFamily="49" charset="0"/>
              <a:buChar char="o"/>
            </a:pPr>
            <a:endParaRPr lang="en-US" altLang="en-US" dirty="0" smtClean="0"/>
          </a:p>
        </p:txBody>
      </p:sp>
      <p:graphicFrame>
        <p:nvGraphicFramePr>
          <p:cNvPr id="11266" name="Object 4">
            <a:hlinkClick r:id="" action="ppaction://ole?verb=0"/>
          </p:cNvPr>
          <p:cNvGraphicFramePr>
            <a:graphicFrameLocks/>
          </p:cNvGraphicFramePr>
          <p:nvPr>
            <p:extLst>
              <p:ext uri="{D42A27DB-BD31-4B8C-83A1-F6EECF244321}">
                <p14:modId xmlns:p14="http://schemas.microsoft.com/office/powerpoint/2010/main" val="520731356"/>
              </p:ext>
            </p:extLst>
          </p:nvPr>
        </p:nvGraphicFramePr>
        <p:xfrm>
          <a:off x="4211960" y="4077072"/>
          <a:ext cx="1217612" cy="1714500"/>
        </p:xfrm>
        <a:graphic>
          <a:graphicData uri="http://schemas.openxmlformats.org/presentationml/2006/ole">
            <mc:AlternateContent xmlns:mc="http://schemas.openxmlformats.org/markup-compatibility/2006">
              <mc:Choice xmlns:v="urn:schemas-microsoft-com:vml" Requires="v">
                <p:oleObj spid="_x0000_s11297" name="Clip" r:id="rId3" imgW="2278063" imgH="3421063" progId="">
                  <p:embed/>
                </p:oleObj>
              </mc:Choice>
              <mc:Fallback>
                <p:oleObj name="Clip" r:id="rId3" imgW="2278063" imgH="3421063" progId="">
                  <p:embed/>
                  <p:pic>
                    <p:nvPicPr>
                      <p:cNvPr id="0" name="Picture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1960" y="4077072"/>
                        <a:ext cx="1217612"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Date Placeholder 5"/>
          <p:cNvSpPr>
            <a:spLocks noGrp="1"/>
          </p:cNvSpPr>
          <p:nvPr>
            <p:ph type="dt" sz="half" idx="10"/>
          </p:nvPr>
        </p:nvSpPr>
        <p:spPr/>
        <p:txBody>
          <a:bodyPr/>
          <a:lstStyle/>
          <a:p>
            <a:fld id="{89CAA151-6A6F-4653-B935-6A095729A28F}" type="datetime1">
              <a:rPr lang="en-CA" smtClean="0"/>
              <a:pPr/>
              <a:t>27/09/2019</a:t>
            </a:fld>
            <a:endParaRPr lang="en-CA"/>
          </a:p>
        </p:txBody>
      </p:sp>
      <p:sp>
        <p:nvSpPr>
          <p:cNvPr id="7" name="Slide Number Placeholder 6"/>
          <p:cNvSpPr>
            <a:spLocks noGrp="1"/>
          </p:cNvSpPr>
          <p:nvPr>
            <p:ph type="sldNum" sz="quarter" idx="12"/>
          </p:nvPr>
        </p:nvSpPr>
        <p:spPr/>
        <p:txBody>
          <a:bodyPr/>
          <a:lstStyle/>
          <a:p>
            <a:fld id="{2B6E738E-267A-4344-8BF4-552BF5255FBB}" type="slidenum">
              <a:rPr lang="en-CA" smtClean="0"/>
              <a:pPr/>
              <a:t>17</a:t>
            </a:fld>
            <a:endParaRPr lang="en-CA"/>
          </a:p>
        </p:txBody>
      </p:sp>
      <p:sp>
        <p:nvSpPr>
          <p:cNvPr id="8" name="Footer Placeholder 7"/>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noFill/>
        </p:spPr>
        <p:txBody>
          <a:bodyPr/>
          <a:lstStyle/>
          <a:p>
            <a:r>
              <a:rPr lang="en-US" altLang="en-US" sz="3600" b="1" dirty="0" smtClean="0"/>
              <a:t>Populations</a:t>
            </a:r>
          </a:p>
        </p:txBody>
      </p:sp>
      <p:sp>
        <p:nvSpPr>
          <p:cNvPr id="118787" name="Rectangle 3"/>
          <p:cNvSpPr>
            <a:spLocks noGrp="1" noChangeArrowheads="1"/>
          </p:cNvSpPr>
          <p:nvPr>
            <p:ph type="body" idx="1"/>
          </p:nvPr>
        </p:nvSpPr>
        <p:spPr>
          <a:xfrm>
            <a:off x="350267" y="1785926"/>
            <a:ext cx="8398197" cy="4340237"/>
          </a:xfrm>
          <a:noFill/>
        </p:spPr>
        <p:txBody>
          <a:bodyPr/>
          <a:lstStyle/>
          <a:p>
            <a:r>
              <a:rPr lang="en-US" altLang="en-US" sz="2800" dirty="0" smtClean="0"/>
              <a:t>The target population and the survey population may be quite different</a:t>
            </a:r>
          </a:p>
          <a:p>
            <a:endParaRPr lang="en-US" altLang="en-US" sz="2800" dirty="0" smtClean="0"/>
          </a:p>
          <a:p>
            <a:r>
              <a:rPr lang="en-US" altLang="en-US" sz="2800" dirty="0" smtClean="0"/>
              <a:t>The original target population is often redefined to correspond to the population which can actually be surveyed</a:t>
            </a:r>
          </a:p>
          <a:p>
            <a:endParaRPr lang="en-US" altLang="en-US" sz="2800" dirty="0" smtClean="0"/>
          </a:p>
          <a:p>
            <a:r>
              <a:rPr lang="en-US" altLang="en-US" sz="2800" dirty="0" smtClean="0"/>
              <a:t>To do this, one must recognize the differences</a:t>
            </a:r>
          </a:p>
        </p:txBody>
      </p:sp>
      <p:sp>
        <p:nvSpPr>
          <p:cNvPr id="4" name="Date Placeholder 3"/>
          <p:cNvSpPr>
            <a:spLocks noGrp="1"/>
          </p:cNvSpPr>
          <p:nvPr>
            <p:ph type="dt" sz="half" idx="10"/>
          </p:nvPr>
        </p:nvSpPr>
        <p:spPr/>
        <p:txBody>
          <a:bodyPr/>
          <a:lstStyle/>
          <a:p>
            <a:fld id="{14BF966B-299B-401D-9936-A8FA2E6C54E9}"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noFill/>
        </p:spPr>
        <p:txBody>
          <a:bodyPr/>
          <a:lstStyle/>
          <a:p>
            <a:r>
              <a:rPr lang="en-US" altLang="en-US" sz="3600" b="1" dirty="0" smtClean="0"/>
              <a:t>Frames</a:t>
            </a:r>
            <a:endParaRPr lang="en-US" altLang="en-US" sz="4400" b="1" dirty="0" smtClean="0"/>
          </a:p>
        </p:txBody>
      </p:sp>
      <p:sp>
        <p:nvSpPr>
          <p:cNvPr id="119811" name="Rectangle 3"/>
          <p:cNvSpPr>
            <a:spLocks noGrp="1" noChangeArrowheads="1"/>
          </p:cNvSpPr>
          <p:nvPr>
            <p:ph type="body" idx="1"/>
          </p:nvPr>
        </p:nvSpPr>
        <p:spPr>
          <a:xfrm>
            <a:off x="350267" y="1785926"/>
            <a:ext cx="8398197" cy="4340237"/>
          </a:xfrm>
          <a:noFill/>
        </p:spPr>
        <p:txBody>
          <a:bodyPr/>
          <a:lstStyle/>
          <a:p>
            <a:r>
              <a:rPr lang="en-US" altLang="en-US" sz="3200" b="1" dirty="0" smtClean="0"/>
              <a:t>Frame</a:t>
            </a:r>
            <a:r>
              <a:rPr lang="en-US" altLang="en-US" sz="2800" dirty="0" smtClean="0"/>
              <a:t>: also called a survey frame or sampling frame</a:t>
            </a:r>
          </a:p>
          <a:p>
            <a:pPr>
              <a:buFont typeface="Monotype Sorts" pitchFamily="2" charset="2"/>
              <a:buNone/>
            </a:pPr>
            <a:endParaRPr lang="en-US" altLang="en-US" sz="2800" dirty="0" smtClean="0"/>
          </a:p>
          <a:p>
            <a:pPr lvl="1">
              <a:buFont typeface="Courier New" pitchFamily="49" charset="0"/>
              <a:buChar char="o"/>
            </a:pPr>
            <a:r>
              <a:rPr lang="en-US" altLang="en-US" sz="2400" dirty="0" smtClean="0"/>
              <a:t>Provides access to population units</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Ideally is a complete and up-to-date list of all units</a:t>
            </a:r>
          </a:p>
        </p:txBody>
      </p:sp>
      <p:sp>
        <p:nvSpPr>
          <p:cNvPr id="4" name="Date Placeholder 3"/>
          <p:cNvSpPr>
            <a:spLocks noGrp="1"/>
          </p:cNvSpPr>
          <p:nvPr>
            <p:ph type="dt" sz="half" idx="10"/>
          </p:nvPr>
        </p:nvSpPr>
        <p:spPr/>
        <p:txBody>
          <a:bodyPr/>
          <a:lstStyle/>
          <a:p>
            <a:fld id="{1C46EEAB-4981-4D93-B5A1-FFFF118DCA10}"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19</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7057" name="Text Box 17"/>
          <p:cNvSpPr txBox="1">
            <a:spLocks noChangeArrowheads="1"/>
          </p:cNvSpPr>
          <p:nvPr/>
        </p:nvSpPr>
        <p:spPr bwMode="auto">
          <a:xfrm>
            <a:off x="611188" y="1916113"/>
            <a:ext cx="7921625" cy="1600438"/>
          </a:xfrm>
          <a:prstGeom prst="rect">
            <a:avLst/>
          </a:prstGeom>
          <a:noFill/>
          <a:ln w="9525">
            <a:noFill/>
            <a:miter lim="800000"/>
            <a:headEnd/>
            <a:tailEnd/>
          </a:ln>
          <a:effectLst/>
        </p:spPr>
        <p:txBody>
          <a:bodyPr>
            <a:spAutoFit/>
          </a:bodyPr>
          <a:lstStyle/>
          <a:p>
            <a:pPr algn="ctr">
              <a:spcBef>
                <a:spcPct val="50000"/>
              </a:spcBef>
            </a:pPr>
            <a:r>
              <a:rPr lang="en-CA" sz="2800" dirty="0" smtClean="0">
                <a:solidFill>
                  <a:schemeClr val="accent2"/>
                </a:solidFill>
                <a:latin typeface="Arial Black" pitchFamily="34" charset="0"/>
              </a:rPr>
              <a:t>Project for the Regional Advancement of Statistics in the Caribbean </a:t>
            </a:r>
            <a:endParaRPr lang="en-CA" sz="2800" dirty="0">
              <a:solidFill>
                <a:schemeClr val="accent2"/>
              </a:solidFill>
              <a:latin typeface="Arial Black" pitchFamily="34" charset="0"/>
            </a:endParaRPr>
          </a:p>
          <a:p>
            <a:pPr algn="ctr">
              <a:spcBef>
                <a:spcPct val="50000"/>
              </a:spcBef>
            </a:pPr>
            <a:r>
              <a:rPr lang="en-CA" sz="2800" dirty="0" smtClean="0">
                <a:solidFill>
                  <a:schemeClr val="accent2"/>
                </a:solidFill>
                <a:latin typeface="Arial Black" pitchFamily="34" charset="0"/>
              </a:rPr>
              <a:t>PRASC</a:t>
            </a:r>
            <a:endParaRPr lang="en-CA" sz="2800" dirty="0">
              <a:solidFill>
                <a:schemeClr val="accent2"/>
              </a:solidFill>
              <a:latin typeface="Arial Black" pitchFamily="34" charset="0"/>
            </a:endParaRPr>
          </a:p>
        </p:txBody>
      </p:sp>
      <p:sp>
        <p:nvSpPr>
          <p:cNvPr id="5" name="Text Box 19"/>
          <p:cNvSpPr txBox="1">
            <a:spLocks noChangeArrowheads="1"/>
          </p:cNvSpPr>
          <p:nvPr/>
        </p:nvSpPr>
        <p:spPr bwMode="auto">
          <a:xfrm>
            <a:off x="467544" y="3785757"/>
            <a:ext cx="8208912" cy="954107"/>
          </a:xfrm>
          <a:prstGeom prst="rect">
            <a:avLst/>
          </a:prstGeom>
          <a:noFill/>
          <a:ln w="9525">
            <a:noFill/>
            <a:miter lim="800000"/>
            <a:headEnd/>
            <a:tailEnd/>
          </a:ln>
          <a:effectLst/>
        </p:spPr>
        <p:txBody>
          <a:bodyPr wrap="square">
            <a:spAutoFit/>
          </a:bodyPr>
          <a:lstStyle/>
          <a:p>
            <a:pPr algn="ctr">
              <a:spcBef>
                <a:spcPct val="50000"/>
              </a:spcBef>
            </a:pPr>
            <a:r>
              <a:rPr lang="en-CA" sz="2800" dirty="0" smtClean="0">
                <a:solidFill>
                  <a:srgbClr val="669900"/>
                </a:solidFill>
                <a:latin typeface="Arial Black" pitchFamily="34" charset="0"/>
              </a:rPr>
              <a:t>Component: Household Survey Infrastructure</a:t>
            </a:r>
            <a:endParaRPr lang="en-CA" sz="2800" dirty="0">
              <a:solidFill>
                <a:srgbClr val="669900"/>
              </a:solidFill>
              <a:latin typeface="Arial Black" pitchFamily="34" charset="0"/>
            </a:endParaRPr>
          </a:p>
        </p:txBody>
      </p:sp>
      <p:pic>
        <p:nvPicPr>
          <p:cNvPr id="6" name="Picture 5" descr="Funded by Canadalogo.png"/>
          <p:cNvPicPr>
            <a:picLocks noChangeAspect="1"/>
          </p:cNvPicPr>
          <p:nvPr/>
        </p:nvPicPr>
        <p:blipFill>
          <a:blip r:embed="rId3" cstate="print"/>
          <a:stretch>
            <a:fillRect/>
          </a:stretch>
        </p:blipFill>
        <p:spPr>
          <a:xfrm>
            <a:off x="2503760" y="5530778"/>
            <a:ext cx="4064471" cy="695720"/>
          </a:xfrm>
          <a:prstGeom prst="rect">
            <a:avLst/>
          </a:prstGeom>
        </p:spPr>
      </p:pic>
      <p:sp>
        <p:nvSpPr>
          <p:cNvPr id="7" name="Date Placeholder 6"/>
          <p:cNvSpPr>
            <a:spLocks noGrp="1"/>
          </p:cNvSpPr>
          <p:nvPr>
            <p:ph type="dt" sz="half" idx="10"/>
          </p:nvPr>
        </p:nvSpPr>
        <p:spPr/>
        <p:txBody>
          <a:bodyPr/>
          <a:lstStyle/>
          <a:p>
            <a:fld id="{FBF8C9ED-6809-4DDF-9B7F-EC73A9A74179}" type="datetime1">
              <a:rPr lang="en-CA" smtClean="0"/>
              <a:pPr/>
              <a:t>27/09/2019</a:t>
            </a:fld>
            <a:endParaRPr lang="en-CA"/>
          </a:p>
        </p:txBody>
      </p:sp>
      <p:sp>
        <p:nvSpPr>
          <p:cNvPr id="8" name="Slide Number Placeholder 7"/>
          <p:cNvSpPr>
            <a:spLocks noGrp="1"/>
          </p:cNvSpPr>
          <p:nvPr>
            <p:ph type="sldNum" sz="quarter" idx="12"/>
          </p:nvPr>
        </p:nvSpPr>
        <p:spPr/>
        <p:txBody>
          <a:bodyPr/>
          <a:lstStyle/>
          <a:p>
            <a:fld id="{25F2285F-31D0-461E-A612-B719B60CAAEC}" type="slidenum">
              <a:rPr lang="en-CA" smtClean="0"/>
              <a:pPr/>
              <a:t>2</a:t>
            </a:fld>
            <a:endParaRPr lang="en-CA"/>
          </a:p>
        </p:txBody>
      </p:sp>
      <p:sp>
        <p:nvSpPr>
          <p:cNvPr id="9" name="Footer Placeholder 8"/>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noFill/>
        </p:spPr>
        <p:txBody>
          <a:bodyPr/>
          <a:lstStyle/>
          <a:p>
            <a:r>
              <a:rPr lang="en-US" altLang="en-US" sz="3600" b="1" dirty="0" smtClean="0"/>
              <a:t>Frames</a:t>
            </a:r>
            <a:endParaRPr lang="en-US" altLang="en-US" sz="4400" b="1" dirty="0" smtClean="0"/>
          </a:p>
        </p:txBody>
      </p:sp>
      <p:graphicFrame>
        <p:nvGraphicFramePr>
          <p:cNvPr id="516098" name="Object 3">
            <a:hlinkClick r:id="" action="ppaction://ole?verb=0"/>
          </p:cNvPr>
          <p:cNvGraphicFramePr>
            <a:graphicFrameLocks/>
          </p:cNvGraphicFramePr>
          <p:nvPr/>
        </p:nvGraphicFramePr>
        <p:xfrm>
          <a:off x="685800" y="2905125"/>
          <a:ext cx="3794125" cy="2251075"/>
        </p:xfrm>
        <a:graphic>
          <a:graphicData uri="http://schemas.openxmlformats.org/presentationml/2006/ole">
            <mc:AlternateContent xmlns:mc="http://schemas.openxmlformats.org/markup-compatibility/2006">
              <mc:Choice xmlns:v="urn:schemas-microsoft-com:vml" Requires="v">
                <p:oleObj spid="_x0000_s516112" name="Clip" r:id="rId3" imgW="5530850" imgH="3292475" progId="">
                  <p:embed/>
                </p:oleObj>
              </mc:Choice>
              <mc:Fallback>
                <p:oleObj name="Clip" r:id="rId3" imgW="5530850" imgH="3292475"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905125"/>
                        <a:ext cx="3794125" cy="225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oleObj>
              </mc:Fallback>
            </mc:AlternateContent>
          </a:graphicData>
        </a:graphic>
      </p:graphicFrame>
      <p:sp>
        <p:nvSpPr>
          <p:cNvPr id="5" name="Rectangle 4"/>
          <p:cNvSpPr/>
          <p:nvPr/>
        </p:nvSpPr>
        <p:spPr>
          <a:xfrm>
            <a:off x="4857752" y="2071678"/>
            <a:ext cx="4000528" cy="3624069"/>
          </a:xfrm>
          <a:prstGeom prst="rect">
            <a:avLst/>
          </a:prstGeom>
        </p:spPr>
        <p:txBody>
          <a:bodyPr wrap="square">
            <a:spAutoFit/>
          </a:bodyPr>
          <a:lstStyle/>
          <a:p>
            <a:pPr>
              <a:lnSpc>
                <a:spcPct val="85000"/>
              </a:lnSpc>
            </a:pPr>
            <a:r>
              <a:rPr lang="en-US" altLang="en-US" b="1" dirty="0" smtClean="0"/>
              <a:t>Mary Jones</a:t>
            </a:r>
          </a:p>
          <a:p>
            <a:pPr>
              <a:lnSpc>
                <a:spcPct val="85000"/>
              </a:lnSpc>
            </a:pPr>
            <a:r>
              <a:rPr lang="en-US" altLang="en-US" b="1" dirty="0" smtClean="0"/>
              <a:t>Gary Sobers</a:t>
            </a:r>
          </a:p>
          <a:p>
            <a:pPr>
              <a:lnSpc>
                <a:spcPct val="85000"/>
              </a:lnSpc>
            </a:pPr>
            <a:r>
              <a:rPr lang="en-US" altLang="en-US" b="1" dirty="0" smtClean="0"/>
              <a:t>Abdul </a:t>
            </a:r>
            <a:r>
              <a:rPr lang="en-US" altLang="en-US" b="1" dirty="0" err="1" smtClean="0"/>
              <a:t>Nesrallah</a:t>
            </a:r>
            <a:endParaRPr lang="en-US" altLang="en-US" b="1" dirty="0" smtClean="0"/>
          </a:p>
          <a:p>
            <a:pPr>
              <a:lnSpc>
                <a:spcPct val="85000"/>
              </a:lnSpc>
            </a:pPr>
            <a:r>
              <a:rPr lang="en-US" altLang="en-US" b="1" dirty="0" smtClean="0"/>
              <a:t>Bob White</a:t>
            </a:r>
          </a:p>
          <a:p>
            <a:pPr>
              <a:lnSpc>
                <a:spcPct val="85000"/>
              </a:lnSpc>
            </a:pPr>
            <a:r>
              <a:rPr lang="en-US" altLang="en-US" b="1" dirty="0" smtClean="0"/>
              <a:t>Clive Lloyd</a:t>
            </a:r>
          </a:p>
          <a:p>
            <a:pPr>
              <a:lnSpc>
                <a:spcPct val="85000"/>
              </a:lnSpc>
            </a:pPr>
            <a:r>
              <a:rPr lang="en-US" altLang="en-US" b="1" dirty="0" smtClean="0"/>
              <a:t>Barb </a:t>
            </a:r>
            <a:r>
              <a:rPr lang="en-US" altLang="en-US" b="1" dirty="0" err="1" smtClean="0"/>
              <a:t>Eaglesmith</a:t>
            </a:r>
            <a:endParaRPr lang="en-US" altLang="en-US" b="1" dirty="0" smtClean="0"/>
          </a:p>
          <a:p>
            <a:pPr>
              <a:lnSpc>
                <a:spcPct val="85000"/>
              </a:lnSpc>
            </a:pPr>
            <a:r>
              <a:rPr lang="en-US" altLang="en-US" b="1" dirty="0" smtClean="0"/>
              <a:t>Dottie West</a:t>
            </a:r>
          </a:p>
          <a:p>
            <a:pPr>
              <a:lnSpc>
                <a:spcPct val="85000"/>
              </a:lnSpc>
            </a:pPr>
            <a:r>
              <a:rPr lang="en-US" altLang="en-US" b="1" dirty="0" smtClean="0"/>
              <a:t>Vivian Richards</a:t>
            </a:r>
          </a:p>
          <a:p>
            <a:pPr>
              <a:lnSpc>
                <a:spcPct val="85000"/>
              </a:lnSpc>
            </a:pPr>
            <a:r>
              <a:rPr lang="en-US" altLang="en-US" b="1" dirty="0" smtClean="0"/>
              <a:t>Colin James</a:t>
            </a:r>
          </a:p>
          <a:p>
            <a:pPr>
              <a:lnSpc>
                <a:spcPct val="85000"/>
              </a:lnSpc>
            </a:pPr>
            <a:r>
              <a:rPr lang="en-US" altLang="en-US" b="1" dirty="0" smtClean="0"/>
              <a:t>Michelle Wright</a:t>
            </a:r>
          </a:p>
          <a:p>
            <a:pPr>
              <a:lnSpc>
                <a:spcPct val="85000"/>
              </a:lnSpc>
            </a:pPr>
            <a:r>
              <a:rPr lang="en-US" altLang="en-US" b="1" dirty="0" smtClean="0"/>
              <a:t>Brian Lara</a:t>
            </a:r>
          </a:p>
          <a:p>
            <a:pPr>
              <a:lnSpc>
                <a:spcPct val="85000"/>
              </a:lnSpc>
            </a:pPr>
            <a:r>
              <a:rPr lang="en-US" altLang="en-US" b="1" dirty="0" smtClean="0"/>
              <a:t>B. J. Edward</a:t>
            </a:r>
          </a:p>
          <a:p>
            <a:pPr>
              <a:lnSpc>
                <a:spcPct val="85000"/>
              </a:lnSpc>
            </a:pPr>
            <a:r>
              <a:rPr lang="en-US" altLang="en-US" b="1" dirty="0" smtClean="0"/>
              <a:t>David Foster</a:t>
            </a:r>
          </a:p>
          <a:p>
            <a:pPr>
              <a:lnSpc>
                <a:spcPct val="85000"/>
              </a:lnSpc>
            </a:pPr>
            <a:r>
              <a:rPr lang="en-US" altLang="en-US" b="1" dirty="0" smtClean="0"/>
              <a:t>.........</a:t>
            </a:r>
          </a:p>
          <a:p>
            <a:pPr>
              <a:lnSpc>
                <a:spcPct val="85000"/>
              </a:lnSpc>
            </a:pPr>
            <a:r>
              <a:rPr lang="en-US" altLang="en-US" b="1" dirty="0" smtClean="0"/>
              <a:t>.............</a:t>
            </a:r>
          </a:p>
        </p:txBody>
      </p:sp>
      <p:sp>
        <p:nvSpPr>
          <p:cNvPr id="6" name="Date Placeholder 5"/>
          <p:cNvSpPr>
            <a:spLocks noGrp="1"/>
          </p:cNvSpPr>
          <p:nvPr>
            <p:ph type="dt" sz="half" idx="10"/>
          </p:nvPr>
        </p:nvSpPr>
        <p:spPr/>
        <p:txBody>
          <a:bodyPr/>
          <a:lstStyle/>
          <a:p>
            <a:fld id="{6E4EB41A-B890-4170-99B5-7EB1B18ACE08}" type="datetime1">
              <a:rPr lang="en-CA" smtClean="0"/>
              <a:pPr/>
              <a:t>27/09/2019</a:t>
            </a:fld>
            <a:endParaRPr lang="en-CA"/>
          </a:p>
        </p:txBody>
      </p:sp>
      <p:sp>
        <p:nvSpPr>
          <p:cNvPr id="7" name="Slide Number Placeholder 6"/>
          <p:cNvSpPr>
            <a:spLocks noGrp="1"/>
          </p:cNvSpPr>
          <p:nvPr>
            <p:ph type="sldNum" sz="quarter" idx="12"/>
          </p:nvPr>
        </p:nvSpPr>
        <p:spPr/>
        <p:txBody>
          <a:bodyPr/>
          <a:lstStyle/>
          <a:p>
            <a:fld id="{2B6E738E-267A-4344-8BF4-552BF5255FBB}" type="slidenum">
              <a:rPr lang="en-CA" smtClean="0"/>
              <a:pPr/>
              <a:t>20</a:t>
            </a:fld>
            <a:endParaRPr lang="en-CA"/>
          </a:p>
        </p:txBody>
      </p:sp>
      <p:sp>
        <p:nvSpPr>
          <p:cNvPr id="8" name="Footer Placeholder 7"/>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noFill/>
        </p:spPr>
        <p:txBody>
          <a:bodyPr/>
          <a:lstStyle/>
          <a:p>
            <a:r>
              <a:rPr lang="en-US" altLang="en-US" sz="3600" b="1" dirty="0" smtClean="0"/>
              <a:t>Example (LFS </a:t>
            </a:r>
            <a:r>
              <a:rPr lang="en-US" altLang="en-US" sz="3600" b="1" dirty="0" err="1" smtClean="0"/>
              <a:t>cnt’d</a:t>
            </a:r>
            <a:r>
              <a:rPr lang="en-US" altLang="en-US" sz="3600" b="1" dirty="0" smtClean="0"/>
              <a:t>)</a:t>
            </a:r>
          </a:p>
        </p:txBody>
      </p:sp>
      <p:sp>
        <p:nvSpPr>
          <p:cNvPr id="120835" name="Rectangle 3"/>
          <p:cNvSpPr>
            <a:spLocks noGrp="1" noChangeArrowheads="1"/>
          </p:cNvSpPr>
          <p:nvPr>
            <p:ph type="body" idx="1"/>
          </p:nvPr>
        </p:nvSpPr>
        <p:spPr>
          <a:xfrm>
            <a:off x="533400" y="1752600"/>
            <a:ext cx="8153400" cy="4114800"/>
          </a:xfrm>
          <a:noFill/>
        </p:spPr>
        <p:txBody>
          <a:bodyPr/>
          <a:lstStyle/>
          <a:p>
            <a:r>
              <a:rPr lang="en-US" altLang="en-US" dirty="0" smtClean="0"/>
              <a:t>Canadian </a:t>
            </a:r>
            <a:r>
              <a:rPr lang="en-US" altLang="en-US" dirty="0" err="1" smtClean="0"/>
              <a:t>Labour</a:t>
            </a:r>
            <a:r>
              <a:rPr lang="en-US" altLang="en-US" dirty="0" smtClean="0"/>
              <a:t> Force Survey </a:t>
            </a:r>
            <a:endParaRPr lang="en-US" altLang="en-US" dirty="0" smtClean="0">
              <a:solidFill>
                <a:srgbClr val="FF0000"/>
              </a:solidFill>
            </a:endParaRPr>
          </a:p>
          <a:p>
            <a:r>
              <a:rPr lang="en-US" altLang="en-US" b="1" dirty="0" smtClean="0"/>
              <a:t>Target population</a:t>
            </a:r>
            <a:r>
              <a:rPr lang="en-US" altLang="en-US" dirty="0" smtClean="0"/>
              <a:t>: </a:t>
            </a:r>
            <a:r>
              <a:rPr lang="en-US" altLang="en-US" dirty="0"/>
              <a:t>Persons residing in Canada </a:t>
            </a:r>
            <a:endParaRPr lang="en-US" altLang="en-US" dirty="0" smtClean="0">
              <a:solidFill>
                <a:srgbClr val="FF0000"/>
              </a:solidFill>
            </a:endParaRPr>
          </a:p>
          <a:p>
            <a:r>
              <a:rPr lang="en-US" altLang="en-US" b="1" dirty="0" smtClean="0"/>
              <a:t>Sampling frame</a:t>
            </a:r>
            <a:r>
              <a:rPr lang="en-US" altLang="en-US" dirty="0" smtClean="0"/>
              <a:t>: Area Frame (List of Primary Sample units </a:t>
            </a:r>
            <a:r>
              <a:rPr lang="en-US" altLang="en-US" dirty="0" err="1" smtClean="0"/>
              <a:t>i.e</a:t>
            </a:r>
            <a:r>
              <a:rPr lang="en-US" altLang="en-US" dirty="0" smtClean="0"/>
              <a:t>) Geographic Areas</a:t>
            </a:r>
            <a:endParaRPr lang="en-US" altLang="en-US" sz="2800" dirty="0" smtClean="0"/>
          </a:p>
        </p:txBody>
      </p:sp>
      <p:sp>
        <p:nvSpPr>
          <p:cNvPr id="4" name="Date Placeholder 3"/>
          <p:cNvSpPr>
            <a:spLocks noGrp="1"/>
          </p:cNvSpPr>
          <p:nvPr>
            <p:ph type="dt" sz="half" idx="10"/>
          </p:nvPr>
        </p:nvSpPr>
        <p:spPr/>
        <p:txBody>
          <a:bodyPr/>
          <a:lstStyle/>
          <a:p>
            <a:fld id="{372516EB-0CC2-4C2C-9143-98C8C01A785A}"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21</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noFill/>
        </p:spPr>
        <p:txBody>
          <a:bodyPr/>
          <a:lstStyle/>
          <a:p>
            <a:r>
              <a:rPr lang="en-US" altLang="en-US" sz="3600" b="1" dirty="0" smtClean="0"/>
              <a:t>Frames</a:t>
            </a:r>
          </a:p>
        </p:txBody>
      </p:sp>
      <p:sp>
        <p:nvSpPr>
          <p:cNvPr id="14340" name="Rectangle 3"/>
          <p:cNvSpPr>
            <a:spLocks noGrp="1" noChangeArrowheads="1"/>
          </p:cNvSpPr>
          <p:nvPr>
            <p:ph type="body" idx="1"/>
          </p:nvPr>
        </p:nvSpPr>
        <p:spPr>
          <a:xfrm>
            <a:off x="350267" y="1785926"/>
            <a:ext cx="8398197" cy="4340237"/>
          </a:xfrm>
          <a:noFill/>
        </p:spPr>
        <p:txBody>
          <a:bodyPr/>
          <a:lstStyle/>
          <a:p>
            <a:r>
              <a:rPr lang="en-US" altLang="en-US" dirty="0" smtClean="0"/>
              <a:t>Is there a list?</a:t>
            </a:r>
          </a:p>
          <a:p>
            <a:pPr>
              <a:buFont typeface="Monotype Sorts" pitchFamily="2" charset="2"/>
              <a:buNone/>
            </a:pPr>
            <a:endParaRPr lang="en-US" altLang="en-US" dirty="0" smtClean="0"/>
          </a:p>
          <a:p>
            <a:r>
              <a:rPr lang="en-US" altLang="en-US" dirty="0" smtClean="0"/>
              <a:t>Is it complete?</a:t>
            </a:r>
          </a:p>
          <a:p>
            <a:pPr>
              <a:buFont typeface="Monotype Sorts" pitchFamily="2" charset="2"/>
              <a:buNone/>
            </a:pPr>
            <a:endParaRPr lang="en-US" altLang="en-US" dirty="0" smtClean="0"/>
          </a:p>
          <a:p>
            <a:r>
              <a:rPr lang="en-US" altLang="en-US" dirty="0" smtClean="0"/>
              <a:t>Is it up to date?</a:t>
            </a:r>
          </a:p>
        </p:txBody>
      </p:sp>
      <p:graphicFrame>
        <p:nvGraphicFramePr>
          <p:cNvPr id="14338" name="Object 4">
            <a:hlinkClick r:id="" action="ppaction://ole?verb=0"/>
          </p:cNvPr>
          <p:cNvGraphicFramePr>
            <a:graphicFrameLocks/>
          </p:cNvGraphicFramePr>
          <p:nvPr/>
        </p:nvGraphicFramePr>
        <p:xfrm>
          <a:off x="5318125" y="2006600"/>
          <a:ext cx="2336800" cy="3379788"/>
        </p:xfrm>
        <a:graphic>
          <a:graphicData uri="http://schemas.openxmlformats.org/presentationml/2006/ole">
            <mc:AlternateContent xmlns:mc="http://schemas.openxmlformats.org/markup-compatibility/2006">
              <mc:Choice xmlns:v="urn:schemas-microsoft-com:vml" Requires="v">
                <p:oleObj spid="_x0000_s14352" name="Clip" r:id="rId4" imgW="2354263" imgH="3397250" progId="">
                  <p:embed/>
                </p:oleObj>
              </mc:Choice>
              <mc:Fallback>
                <p:oleObj name="Clip" r:id="rId4" imgW="2354263" imgH="3397250" progId="">
                  <p:embed/>
                  <p:pic>
                    <p:nvPicPr>
                      <p:cNvPr id="0" name="Picture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18125" y="2006600"/>
                        <a:ext cx="2336800" cy="337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14F7E579-7AD1-4366-97EB-5EED02A57568}"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22</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noFill/>
        </p:spPr>
        <p:txBody>
          <a:bodyPr/>
          <a:lstStyle/>
          <a:p>
            <a:r>
              <a:rPr lang="en-US" altLang="en-US" sz="3600" b="1" dirty="0" smtClean="0"/>
              <a:t>Frames</a:t>
            </a:r>
          </a:p>
        </p:txBody>
      </p:sp>
      <p:sp>
        <p:nvSpPr>
          <p:cNvPr id="121859" name="Rectangle 3"/>
          <p:cNvSpPr>
            <a:spLocks noGrp="1" noChangeArrowheads="1"/>
          </p:cNvSpPr>
          <p:nvPr>
            <p:ph type="body" idx="1"/>
          </p:nvPr>
        </p:nvSpPr>
        <p:spPr>
          <a:xfrm>
            <a:off x="990600" y="1828800"/>
            <a:ext cx="7239000" cy="4114800"/>
          </a:xfrm>
          <a:noFill/>
        </p:spPr>
        <p:txBody>
          <a:bodyPr/>
          <a:lstStyle/>
          <a:p>
            <a:r>
              <a:rPr lang="en-US" altLang="en-US" b="1" dirty="0" smtClean="0"/>
              <a:t>Types of frames</a:t>
            </a:r>
            <a:endParaRPr lang="en-US" altLang="en-US" dirty="0" smtClean="0"/>
          </a:p>
          <a:p>
            <a:pPr lvl="1">
              <a:buFont typeface="Courier New" pitchFamily="49" charset="0"/>
              <a:buChar char="o"/>
            </a:pPr>
            <a:r>
              <a:rPr lang="en-US" altLang="en-US" sz="2400" b="1" dirty="0" smtClean="0"/>
              <a:t>List frame</a:t>
            </a:r>
            <a:r>
              <a:rPr lang="en-US" altLang="en-US" sz="2400" dirty="0" smtClean="0"/>
              <a:t> </a:t>
            </a:r>
          </a:p>
          <a:p>
            <a:pPr lvl="2"/>
            <a:r>
              <a:rPr lang="en-US" altLang="en-US" sz="2000" dirty="0" smtClean="0"/>
              <a:t>physical or conceptual list of units</a:t>
            </a:r>
          </a:p>
          <a:p>
            <a:pPr lvl="1">
              <a:buFont typeface="Courier New" pitchFamily="49" charset="0"/>
              <a:buChar char="o"/>
            </a:pPr>
            <a:r>
              <a:rPr lang="en-US" altLang="en-US" sz="2400" b="1" dirty="0" smtClean="0"/>
              <a:t>Area frame</a:t>
            </a:r>
            <a:endParaRPr lang="en-US" altLang="en-US" sz="2400" dirty="0" smtClean="0"/>
          </a:p>
          <a:p>
            <a:pPr lvl="2"/>
            <a:r>
              <a:rPr lang="en-US" altLang="en-US" sz="2000" dirty="0" smtClean="0"/>
              <a:t>list or map of geographical areas</a:t>
            </a:r>
          </a:p>
          <a:p>
            <a:pPr lvl="1">
              <a:buFont typeface="Courier New" pitchFamily="49" charset="0"/>
              <a:buChar char="o"/>
            </a:pPr>
            <a:r>
              <a:rPr lang="en-US" altLang="en-US" sz="2400" b="1" dirty="0" smtClean="0"/>
              <a:t>Multiple frame</a:t>
            </a:r>
            <a:endParaRPr lang="en-US" altLang="en-US" sz="2400" dirty="0" smtClean="0"/>
          </a:p>
          <a:p>
            <a:pPr lvl="2"/>
            <a:r>
              <a:rPr lang="en-US" altLang="en-US" sz="2000" dirty="0" smtClean="0"/>
              <a:t>combination of list and area frames</a:t>
            </a:r>
          </a:p>
          <a:p>
            <a:pPr lvl="2"/>
            <a:r>
              <a:rPr lang="en-US" altLang="en-US" sz="2000" dirty="0" smtClean="0"/>
              <a:t>or, two lists</a:t>
            </a:r>
          </a:p>
        </p:txBody>
      </p:sp>
      <p:sp>
        <p:nvSpPr>
          <p:cNvPr id="4" name="Date Placeholder 3"/>
          <p:cNvSpPr>
            <a:spLocks noGrp="1"/>
          </p:cNvSpPr>
          <p:nvPr>
            <p:ph type="dt" sz="half" idx="10"/>
          </p:nvPr>
        </p:nvSpPr>
        <p:spPr/>
        <p:txBody>
          <a:bodyPr/>
          <a:lstStyle/>
          <a:p>
            <a:fld id="{3FD2653E-260A-47E2-94F5-19B78B3FBBE1}"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23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ChangeArrowheads="1"/>
          </p:cNvSpPr>
          <p:nvPr/>
        </p:nvSpPr>
        <p:spPr bwMode="auto">
          <a:xfrm>
            <a:off x="1011238" y="1739900"/>
            <a:ext cx="6781800" cy="4549775"/>
          </a:xfrm>
          <a:prstGeom prst="rect">
            <a:avLst/>
          </a:prstGeom>
          <a:noFill/>
          <a:ln w="12700">
            <a:noFill/>
            <a:miter lim="800000"/>
            <a:headEnd/>
            <a:tailEnd/>
          </a:ln>
        </p:spPr>
        <p:txBody>
          <a:bodyPr lIns="90488" tIns="44450" rIns="90488" bIns="44450"/>
          <a:lstStyle/>
          <a:p>
            <a:pPr marL="342900" indent="-342900">
              <a:lnSpc>
                <a:spcPct val="90000"/>
              </a:lnSpc>
              <a:spcBef>
                <a:spcPct val="20000"/>
              </a:spcBef>
              <a:buClr>
                <a:srgbClr val="669900"/>
              </a:buClr>
              <a:buSzPct val="50000"/>
              <a:buFont typeface="Courier New" pitchFamily="49" charset="0"/>
              <a:buChar char="o"/>
            </a:pPr>
            <a:r>
              <a:rPr lang="en-US" altLang="en-US" sz="2600" dirty="0" smtClean="0"/>
              <a:t>Administrative </a:t>
            </a:r>
            <a:r>
              <a:rPr lang="en-US" altLang="en-US" sz="2600" dirty="0"/>
              <a:t>files</a:t>
            </a:r>
          </a:p>
          <a:p>
            <a:pPr marL="342900" indent="-342900">
              <a:lnSpc>
                <a:spcPct val="90000"/>
              </a:lnSpc>
              <a:spcBef>
                <a:spcPct val="20000"/>
              </a:spcBef>
              <a:buClr>
                <a:srgbClr val="669900"/>
              </a:buClr>
              <a:buSzPct val="50000"/>
              <a:buFont typeface="Courier New" pitchFamily="49" charset="0"/>
              <a:buChar char="o"/>
            </a:pPr>
            <a:r>
              <a:rPr lang="en-US" altLang="en-US" sz="2600" dirty="0" smtClean="0"/>
              <a:t>Directories </a:t>
            </a:r>
            <a:r>
              <a:rPr lang="en-US" altLang="en-US" sz="2600" dirty="0"/>
              <a:t>(telephone and other)</a:t>
            </a:r>
          </a:p>
          <a:p>
            <a:pPr marL="342900" indent="-342900">
              <a:lnSpc>
                <a:spcPct val="90000"/>
              </a:lnSpc>
              <a:spcBef>
                <a:spcPct val="20000"/>
              </a:spcBef>
              <a:buClr>
                <a:srgbClr val="669900"/>
              </a:buClr>
              <a:buSzPct val="50000"/>
              <a:buFont typeface="Courier New" pitchFamily="49" charset="0"/>
              <a:buChar char="o"/>
            </a:pPr>
            <a:r>
              <a:rPr lang="en-US" altLang="en-US" sz="2600" dirty="0" smtClean="0"/>
              <a:t>Membership </a:t>
            </a:r>
            <a:r>
              <a:rPr lang="en-US" altLang="en-US" sz="2600" dirty="0"/>
              <a:t>lists</a:t>
            </a:r>
          </a:p>
          <a:p>
            <a:pPr marL="342900" indent="-342900">
              <a:lnSpc>
                <a:spcPct val="90000"/>
              </a:lnSpc>
              <a:spcBef>
                <a:spcPct val="20000"/>
              </a:spcBef>
              <a:buClr>
                <a:srgbClr val="669900"/>
              </a:buClr>
              <a:buSzPct val="50000"/>
              <a:buFont typeface="Courier New" pitchFamily="49" charset="0"/>
              <a:buChar char="o"/>
            </a:pPr>
            <a:r>
              <a:rPr lang="en-US" altLang="en-US" sz="2600" dirty="0" smtClean="0"/>
              <a:t>Purchase </a:t>
            </a:r>
            <a:r>
              <a:rPr lang="en-US" altLang="en-US" sz="2600" dirty="0"/>
              <a:t>lists</a:t>
            </a:r>
          </a:p>
          <a:p>
            <a:pPr marL="342900" indent="-342900">
              <a:lnSpc>
                <a:spcPct val="125000"/>
              </a:lnSpc>
              <a:spcBef>
                <a:spcPct val="20000"/>
              </a:spcBef>
            </a:pPr>
            <a:r>
              <a:rPr lang="en-US" altLang="en-US" sz="2800" u="sng" dirty="0" smtClean="0"/>
              <a:t>Conceptual frames</a:t>
            </a:r>
            <a:endParaRPr lang="en-US" altLang="en-US" sz="2600" u="sng" dirty="0"/>
          </a:p>
          <a:p>
            <a:pPr marL="342900" indent="-342900">
              <a:lnSpc>
                <a:spcPct val="90000"/>
              </a:lnSpc>
              <a:spcBef>
                <a:spcPct val="20000"/>
              </a:spcBef>
            </a:pPr>
            <a:r>
              <a:rPr lang="en-US" altLang="en-US" sz="2600" dirty="0"/>
              <a:t>area frames 		    time periods</a:t>
            </a:r>
          </a:p>
        </p:txBody>
      </p:sp>
      <p:graphicFrame>
        <p:nvGraphicFramePr>
          <p:cNvPr id="15362" name="Object 4">
            <a:hlinkClick r:id="" action="ppaction://ole?verb=0"/>
          </p:cNvPr>
          <p:cNvGraphicFramePr>
            <a:graphicFrameLocks/>
          </p:cNvGraphicFramePr>
          <p:nvPr/>
        </p:nvGraphicFramePr>
        <p:xfrm>
          <a:off x="5257800" y="4714884"/>
          <a:ext cx="1752600" cy="1643074"/>
        </p:xfrm>
        <a:graphic>
          <a:graphicData uri="http://schemas.openxmlformats.org/presentationml/2006/ole">
            <mc:AlternateContent xmlns:mc="http://schemas.openxmlformats.org/markup-compatibility/2006">
              <mc:Choice xmlns:v="urn:schemas-microsoft-com:vml" Requires="v">
                <p:oleObj spid="_x0000_s15390" name="Clip" r:id="rId3" imgW="3063875" imgH="3148013" progId="">
                  <p:embed/>
                </p:oleObj>
              </mc:Choice>
              <mc:Fallback>
                <p:oleObj name="Clip" r:id="rId3" imgW="3063875" imgH="3148013" progId="">
                  <p:embed/>
                  <p:pic>
                    <p:nvPicPr>
                      <p:cNvPr id="0" name="Picture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4714884"/>
                        <a:ext cx="1752600" cy="1643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363" name="Object 5">
            <a:hlinkClick r:id="" action="ppaction://ole?verb=0"/>
          </p:cNvPr>
          <p:cNvGraphicFramePr>
            <a:graphicFrameLocks/>
          </p:cNvGraphicFramePr>
          <p:nvPr/>
        </p:nvGraphicFramePr>
        <p:xfrm>
          <a:off x="1208088" y="4648200"/>
          <a:ext cx="2754312" cy="1600200"/>
        </p:xfrm>
        <a:graphic>
          <a:graphicData uri="http://schemas.openxmlformats.org/presentationml/2006/ole">
            <mc:AlternateContent xmlns:mc="http://schemas.openxmlformats.org/markup-compatibility/2006">
              <mc:Choice xmlns:v="urn:schemas-microsoft-com:vml" Requires="v">
                <p:oleObj spid="_x0000_s15391" name="Clip" r:id="rId5" imgW="5053013" imgH="3573463" progId="">
                  <p:embed/>
                </p:oleObj>
              </mc:Choice>
              <mc:Fallback>
                <p:oleObj name="Clip" r:id="rId5" imgW="5053013" imgH="3573463" progId="">
                  <p:embed/>
                  <p:pic>
                    <p:nvPicPr>
                      <p:cNvPr id="0" name="Picture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8088" y="4648200"/>
                        <a:ext cx="2754312"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366" name="Rectangle 6"/>
          <p:cNvSpPr>
            <a:spLocks noGrp="1" noChangeArrowheads="1"/>
          </p:cNvSpPr>
          <p:nvPr>
            <p:ph type="title"/>
          </p:nvPr>
        </p:nvSpPr>
        <p:spPr>
          <a:noFill/>
        </p:spPr>
        <p:txBody>
          <a:bodyPr/>
          <a:lstStyle/>
          <a:p>
            <a:r>
              <a:rPr lang="en-US" altLang="en-US" sz="3600" b="1" dirty="0" smtClean="0"/>
              <a:t>Sources of frames</a:t>
            </a:r>
          </a:p>
        </p:txBody>
      </p:sp>
      <p:sp>
        <p:nvSpPr>
          <p:cNvPr id="6" name="Date Placeholder 5"/>
          <p:cNvSpPr>
            <a:spLocks noGrp="1"/>
          </p:cNvSpPr>
          <p:nvPr>
            <p:ph type="dt" sz="half" idx="10"/>
          </p:nvPr>
        </p:nvSpPr>
        <p:spPr/>
        <p:txBody>
          <a:bodyPr/>
          <a:lstStyle/>
          <a:p>
            <a:fld id="{F30CA7A9-F0BB-4541-AB6D-2112F4FB4941}" type="datetime1">
              <a:rPr lang="en-CA" smtClean="0"/>
              <a:pPr/>
              <a:t>27/09/2019</a:t>
            </a:fld>
            <a:endParaRPr lang="en-CA"/>
          </a:p>
        </p:txBody>
      </p:sp>
      <p:sp>
        <p:nvSpPr>
          <p:cNvPr id="7" name="Slide Number Placeholder 6"/>
          <p:cNvSpPr>
            <a:spLocks noGrp="1"/>
          </p:cNvSpPr>
          <p:nvPr>
            <p:ph type="sldNum" sz="quarter" idx="12"/>
          </p:nvPr>
        </p:nvSpPr>
        <p:spPr/>
        <p:txBody>
          <a:bodyPr/>
          <a:lstStyle/>
          <a:p>
            <a:fld id="{2B6E738E-267A-4344-8BF4-552BF5255FBB}" type="slidenum">
              <a:rPr lang="en-CA" smtClean="0"/>
              <a:pPr/>
              <a:t>24</a:t>
            </a:fld>
            <a:endParaRPr lang="en-CA"/>
          </a:p>
        </p:txBody>
      </p:sp>
      <p:sp>
        <p:nvSpPr>
          <p:cNvPr id="8" name="Footer Placeholder 7"/>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pull dir="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685800" y="857232"/>
            <a:ext cx="7772400" cy="700106"/>
          </a:xfrm>
          <a:noFill/>
        </p:spPr>
        <p:txBody>
          <a:bodyPr/>
          <a:lstStyle/>
          <a:p>
            <a:r>
              <a:rPr lang="en-US" altLang="en-US" sz="3600" b="1" dirty="0" smtClean="0"/>
              <a:t>Examples of list frames</a:t>
            </a:r>
          </a:p>
        </p:txBody>
      </p:sp>
      <p:sp>
        <p:nvSpPr>
          <p:cNvPr id="122883" name="Rectangle 3"/>
          <p:cNvSpPr>
            <a:spLocks noGrp="1" noChangeArrowheads="1"/>
          </p:cNvSpPr>
          <p:nvPr>
            <p:ph type="body" idx="1"/>
          </p:nvPr>
        </p:nvSpPr>
        <p:spPr>
          <a:xfrm>
            <a:off x="685800" y="1785926"/>
            <a:ext cx="7772400" cy="4310074"/>
          </a:xfrm>
          <a:noFill/>
        </p:spPr>
        <p:txBody>
          <a:bodyPr/>
          <a:lstStyle/>
          <a:p>
            <a:r>
              <a:rPr lang="en-US" altLang="en-US" b="1" dirty="0" smtClean="0"/>
              <a:t>Vital statistics registers</a:t>
            </a:r>
            <a:endParaRPr lang="en-US" altLang="en-US" dirty="0" smtClean="0"/>
          </a:p>
          <a:p>
            <a:pPr lvl="1">
              <a:buFont typeface="Courier New" pitchFamily="49" charset="0"/>
              <a:buChar char="o"/>
            </a:pPr>
            <a:r>
              <a:rPr lang="en-US" altLang="en-US" dirty="0" smtClean="0"/>
              <a:t>birth/death registrations</a:t>
            </a:r>
          </a:p>
          <a:p>
            <a:r>
              <a:rPr lang="en-US" altLang="en-US" b="1" dirty="0" smtClean="0"/>
              <a:t>Business Register</a:t>
            </a:r>
            <a:endParaRPr lang="en-US" altLang="en-US" dirty="0" smtClean="0"/>
          </a:p>
          <a:p>
            <a:pPr lvl="1">
              <a:buFont typeface="Courier New" pitchFamily="49" charset="0"/>
              <a:buChar char="o"/>
            </a:pPr>
            <a:r>
              <a:rPr lang="en-US" altLang="en-US" dirty="0" smtClean="0"/>
              <a:t>from tax data</a:t>
            </a:r>
          </a:p>
          <a:p>
            <a:pPr lvl="1">
              <a:buFont typeface="Courier New" pitchFamily="49" charset="0"/>
              <a:buChar char="o"/>
            </a:pPr>
            <a:r>
              <a:rPr lang="en-US" altLang="en-US" dirty="0" smtClean="0"/>
              <a:t>used for most STC business surveys</a:t>
            </a:r>
          </a:p>
          <a:p>
            <a:r>
              <a:rPr lang="en-US" altLang="en-US" b="1" dirty="0" smtClean="0"/>
              <a:t>Address Register</a:t>
            </a:r>
          </a:p>
          <a:p>
            <a:pPr lvl="1">
              <a:buFont typeface="Courier New" pitchFamily="49" charset="0"/>
              <a:buChar char="o"/>
            </a:pPr>
            <a:r>
              <a:rPr lang="en-US" altLang="en-US" dirty="0" smtClean="0"/>
              <a:t>from admin data (tax, phone billing, …)</a:t>
            </a:r>
          </a:p>
          <a:p>
            <a:pPr lvl="1">
              <a:buFont typeface="Courier New" pitchFamily="49" charset="0"/>
              <a:buChar char="o"/>
            </a:pPr>
            <a:r>
              <a:rPr lang="en-US" altLang="en-US" dirty="0" smtClean="0"/>
              <a:t>used by Census for mail-out and address verification, by the LFS and other surveys</a:t>
            </a:r>
          </a:p>
        </p:txBody>
      </p:sp>
      <p:sp>
        <p:nvSpPr>
          <p:cNvPr id="4" name="Date Placeholder 3"/>
          <p:cNvSpPr>
            <a:spLocks noGrp="1"/>
          </p:cNvSpPr>
          <p:nvPr>
            <p:ph type="dt" sz="half" idx="10"/>
          </p:nvPr>
        </p:nvSpPr>
        <p:spPr/>
        <p:txBody>
          <a:bodyPr/>
          <a:lstStyle/>
          <a:p>
            <a:fld id="{AE13BF6A-EBA8-48BC-9D17-3F90E5BB6EC4}"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25</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noFill/>
        </p:spPr>
        <p:txBody>
          <a:bodyPr/>
          <a:lstStyle/>
          <a:p>
            <a:r>
              <a:rPr lang="en-US" altLang="en-US" sz="3600" b="1" dirty="0" smtClean="0"/>
              <a:t>Examples of area frames</a:t>
            </a:r>
          </a:p>
        </p:txBody>
      </p:sp>
      <p:sp>
        <p:nvSpPr>
          <p:cNvPr id="16388" name="Rectangle 3"/>
          <p:cNvSpPr>
            <a:spLocks noGrp="1" noChangeArrowheads="1"/>
          </p:cNvSpPr>
          <p:nvPr>
            <p:ph type="body" idx="1"/>
          </p:nvPr>
        </p:nvSpPr>
        <p:spPr>
          <a:xfrm>
            <a:off x="350267" y="1714488"/>
            <a:ext cx="8398197" cy="4411675"/>
          </a:xfrm>
          <a:noFill/>
        </p:spPr>
        <p:txBody>
          <a:bodyPr/>
          <a:lstStyle/>
          <a:p>
            <a:r>
              <a:rPr lang="en-US" altLang="en-US" dirty="0" smtClean="0"/>
              <a:t>Lists and maps of administrative areas</a:t>
            </a:r>
          </a:p>
          <a:p>
            <a:pPr lvl="1">
              <a:buFont typeface="Courier New" pitchFamily="49" charset="0"/>
              <a:buChar char="o"/>
            </a:pPr>
            <a:r>
              <a:rPr lang="en-US" altLang="en-US" dirty="0" smtClean="0"/>
              <a:t>municipal boundaries</a:t>
            </a:r>
          </a:p>
          <a:p>
            <a:pPr lvl="1">
              <a:buFont typeface="Courier New" pitchFamily="49" charset="0"/>
              <a:buChar char="o"/>
            </a:pPr>
            <a:r>
              <a:rPr lang="en-US" altLang="en-US" dirty="0" smtClean="0"/>
              <a:t>school districts</a:t>
            </a:r>
          </a:p>
          <a:p>
            <a:pPr lvl="1">
              <a:buFont typeface="Courier New" pitchFamily="49" charset="0"/>
              <a:buChar char="o"/>
            </a:pPr>
            <a:endParaRPr lang="en-US" altLang="en-US" dirty="0" smtClean="0"/>
          </a:p>
          <a:p>
            <a:r>
              <a:rPr lang="en-US" altLang="en-US" dirty="0" smtClean="0"/>
              <a:t>Census </a:t>
            </a:r>
            <a:r>
              <a:rPr lang="en-US" altLang="en-US" dirty="0" err="1" smtClean="0"/>
              <a:t>geostatistical</a:t>
            </a:r>
            <a:r>
              <a:rPr lang="en-US" altLang="en-US" dirty="0" smtClean="0"/>
              <a:t> units</a:t>
            </a:r>
          </a:p>
          <a:p>
            <a:pPr lvl="1">
              <a:buFont typeface="Courier New" pitchFamily="49" charset="0"/>
              <a:buChar char="o"/>
            </a:pPr>
            <a:r>
              <a:rPr lang="en-US" altLang="en-US" dirty="0" smtClean="0"/>
              <a:t>CMAs, CDs, CSDs, DAs, etc.</a:t>
            </a:r>
          </a:p>
          <a:p>
            <a:pPr lvl="1">
              <a:buFont typeface="Courier New" pitchFamily="49" charset="0"/>
              <a:buChar char="o"/>
            </a:pPr>
            <a:r>
              <a:rPr lang="en-US" altLang="en-US" dirty="0" smtClean="0"/>
              <a:t>used in household surveys</a:t>
            </a:r>
          </a:p>
        </p:txBody>
      </p:sp>
      <p:graphicFrame>
        <p:nvGraphicFramePr>
          <p:cNvPr id="16386" name="Object 4">
            <a:hlinkClick r:id="" action="ppaction://ole?verb=0"/>
          </p:cNvPr>
          <p:cNvGraphicFramePr>
            <a:graphicFrameLocks/>
          </p:cNvGraphicFramePr>
          <p:nvPr/>
        </p:nvGraphicFramePr>
        <p:xfrm>
          <a:off x="6229350" y="2735263"/>
          <a:ext cx="2425700" cy="1787525"/>
        </p:xfrm>
        <a:graphic>
          <a:graphicData uri="http://schemas.openxmlformats.org/presentationml/2006/ole">
            <mc:AlternateContent xmlns:mc="http://schemas.openxmlformats.org/markup-compatibility/2006">
              <mc:Choice xmlns:v="urn:schemas-microsoft-com:vml" Requires="v">
                <p:oleObj spid="_x0000_s16400" name="Clip" r:id="rId3" imgW="4884738" imgH="3567113" progId="">
                  <p:embed/>
                </p:oleObj>
              </mc:Choice>
              <mc:Fallback>
                <p:oleObj name="Clip" r:id="rId3" imgW="4884738" imgH="3567113"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9350" y="2735263"/>
                        <a:ext cx="2425700" cy="178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93188C86-2983-444D-9CF8-27F183C12E7A}"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26</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a:noFill/>
        </p:spPr>
        <p:txBody>
          <a:bodyPr/>
          <a:lstStyle/>
          <a:p>
            <a:r>
              <a:rPr lang="en-US" altLang="en-US" sz="3600" b="1" dirty="0" smtClean="0"/>
              <a:t>Example of multiple frame</a:t>
            </a:r>
          </a:p>
        </p:txBody>
      </p:sp>
      <p:sp>
        <p:nvSpPr>
          <p:cNvPr id="17413" name="Rectangle 3"/>
          <p:cNvSpPr>
            <a:spLocks noGrp="1" noChangeArrowheads="1"/>
          </p:cNvSpPr>
          <p:nvPr>
            <p:ph type="body" idx="1"/>
          </p:nvPr>
        </p:nvSpPr>
        <p:spPr>
          <a:noFill/>
        </p:spPr>
        <p:txBody>
          <a:bodyPr/>
          <a:lstStyle/>
          <a:p>
            <a:r>
              <a:rPr lang="en-US" altLang="en-US" dirty="0" smtClean="0"/>
              <a:t>Canadian Community Health Survey</a:t>
            </a:r>
          </a:p>
          <a:p>
            <a:pPr lvl="1">
              <a:buFont typeface="Courier New" pitchFamily="49" charset="0"/>
              <a:buChar char="o"/>
            </a:pPr>
            <a:endParaRPr lang="en-US" altLang="en-US" dirty="0" smtClean="0"/>
          </a:p>
          <a:p>
            <a:pPr lvl="1">
              <a:buFont typeface="Courier New" pitchFamily="49" charset="0"/>
              <a:buChar char="o"/>
            </a:pPr>
            <a:r>
              <a:rPr lang="en-US" altLang="en-US" dirty="0" smtClean="0"/>
              <a:t>list of phone numbers</a:t>
            </a:r>
          </a:p>
          <a:p>
            <a:pPr lvl="1">
              <a:buFont typeface="Courier New" pitchFamily="49" charset="0"/>
              <a:buChar char="o"/>
            </a:pPr>
            <a:endParaRPr lang="en-US" altLang="en-US" dirty="0" smtClean="0"/>
          </a:p>
          <a:p>
            <a:pPr lvl="1">
              <a:buFont typeface="Courier New" pitchFamily="49" charset="0"/>
              <a:buChar char="o"/>
            </a:pPr>
            <a:r>
              <a:rPr lang="en-US" altLang="en-US" dirty="0" smtClean="0"/>
              <a:t>list of geographical areas (LFS clusters)</a:t>
            </a:r>
          </a:p>
        </p:txBody>
      </p:sp>
      <p:graphicFrame>
        <p:nvGraphicFramePr>
          <p:cNvPr id="17410" name="Object 4">
            <a:hlinkClick r:id="" action="ppaction://ole?verb=0"/>
          </p:cNvPr>
          <p:cNvGraphicFramePr>
            <a:graphicFrameLocks/>
          </p:cNvGraphicFramePr>
          <p:nvPr/>
        </p:nvGraphicFramePr>
        <p:xfrm>
          <a:off x="1571604" y="4000504"/>
          <a:ext cx="1692275" cy="2306638"/>
        </p:xfrm>
        <a:graphic>
          <a:graphicData uri="http://schemas.openxmlformats.org/presentationml/2006/ole">
            <mc:AlternateContent xmlns:mc="http://schemas.openxmlformats.org/markup-compatibility/2006">
              <mc:Choice xmlns:v="urn:schemas-microsoft-com:vml" Requires="v">
                <p:oleObj spid="_x0000_s17438" name="Clip" r:id="rId3" imgW="2530475" imgH="3238500" progId="">
                  <p:embed/>
                </p:oleObj>
              </mc:Choice>
              <mc:Fallback>
                <p:oleObj name="Clip" r:id="rId3" imgW="2530475" imgH="3238500" progId="">
                  <p:embed/>
                  <p:pic>
                    <p:nvPicPr>
                      <p:cNvPr id="0" name="Picture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1604" y="4000504"/>
                        <a:ext cx="1692275" cy="2306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411" name="Object 5">
            <a:hlinkClick r:id="" action="ppaction://ole?verb=0"/>
          </p:cNvPr>
          <p:cNvGraphicFramePr>
            <a:graphicFrameLocks/>
          </p:cNvGraphicFramePr>
          <p:nvPr/>
        </p:nvGraphicFramePr>
        <p:xfrm>
          <a:off x="4357686" y="3929066"/>
          <a:ext cx="3462337" cy="2457450"/>
        </p:xfrm>
        <a:graphic>
          <a:graphicData uri="http://schemas.openxmlformats.org/presentationml/2006/ole">
            <mc:AlternateContent xmlns:mc="http://schemas.openxmlformats.org/markup-compatibility/2006">
              <mc:Choice xmlns:v="urn:schemas-microsoft-com:vml" Requires="v">
                <p:oleObj spid="_x0000_s17439" name="Clip" r:id="rId5" imgW="5053013" imgH="3573463" progId="">
                  <p:embed/>
                </p:oleObj>
              </mc:Choice>
              <mc:Fallback>
                <p:oleObj name="Clip" r:id="rId5" imgW="5053013" imgH="3573463" progId="">
                  <p:embed/>
                  <p:pic>
                    <p:nvPicPr>
                      <p:cNvPr id="0" name="Picture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57686" y="3929066"/>
                        <a:ext cx="3462337" cy="245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Date Placeholder 5"/>
          <p:cNvSpPr>
            <a:spLocks noGrp="1"/>
          </p:cNvSpPr>
          <p:nvPr>
            <p:ph type="dt" sz="half" idx="10"/>
          </p:nvPr>
        </p:nvSpPr>
        <p:spPr/>
        <p:txBody>
          <a:bodyPr/>
          <a:lstStyle/>
          <a:p>
            <a:fld id="{FE7514F1-971C-414D-9940-B8B93BC3727C}" type="datetime1">
              <a:rPr lang="en-CA" smtClean="0"/>
              <a:pPr/>
              <a:t>27/09/2019</a:t>
            </a:fld>
            <a:endParaRPr lang="en-CA"/>
          </a:p>
        </p:txBody>
      </p:sp>
      <p:sp>
        <p:nvSpPr>
          <p:cNvPr id="7" name="Slide Number Placeholder 6"/>
          <p:cNvSpPr>
            <a:spLocks noGrp="1"/>
          </p:cNvSpPr>
          <p:nvPr>
            <p:ph type="sldNum" sz="quarter" idx="12"/>
          </p:nvPr>
        </p:nvSpPr>
        <p:spPr/>
        <p:txBody>
          <a:bodyPr/>
          <a:lstStyle/>
          <a:p>
            <a:fld id="{2B6E738E-267A-4344-8BF4-552BF5255FBB}" type="slidenum">
              <a:rPr lang="en-CA" smtClean="0"/>
              <a:pPr/>
              <a:t>27</a:t>
            </a:fld>
            <a:endParaRPr lang="en-CA"/>
          </a:p>
        </p:txBody>
      </p:sp>
      <p:sp>
        <p:nvSpPr>
          <p:cNvPr id="8" name="Footer Placeholder 7"/>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noFill/>
        </p:spPr>
        <p:txBody>
          <a:bodyPr/>
          <a:lstStyle/>
          <a:p>
            <a:r>
              <a:rPr lang="en-US" altLang="en-US" sz="3600" b="1" dirty="0" smtClean="0"/>
              <a:t>Frames</a:t>
            </a:r>
          </a:p>
        </p:txBody>
      </p:sp>
      <p:sp>
        <p:nvSpPr>
          <p:cNvPr id="123907" name="Rectangle 3"/>
          <p:cNvSpPr>
            <a:spLocks noGrp="1" noChangeArrowheads="1"/>
          </p:cNvSpPr>
          <p:nvPr>
            <p:ph type="body" idx="1"/>
          </p:nvPr>
        </p:nvSpPr>
        <p:spPr>
          <a:noFill/>
        </p:spPr>
        <p:txBody>
          <a:bodyPr/>
          <a:lstStyle/>
          <a:p>
            <a:r>
              <a:rPr lang="en-US" altLang="en-US" b="1" dirty="0" smtClean="0"/>
              <a:t>Qualities of a good frame</a:t>
            </a:r>
            <a:endParaRPr lang="en-US" altLang="en-US" dirty="0" smtClean="0"/>
          </a:p>
          <a:p>
            <a:pPr lvl="1">
              <a:buFont typeface="Courier New" pitchFamily="49" charset="0"/>
              <a:buChar char="o"/>
            </a:pPr>
            <a:r>
              <a:rPr lang="en-US" altLang="en-US" sz="2400" dirty="0" smtClean="0"/>
              <a:t>Up to date</a:t>
            </a:r>
          </a:p>
          <a:p>
            <a:pPr lvl="1">
              <a:buFont typeface="Courier New" pitchFamily="49" charset="0"/>
              <a:buChar char="o"/>
            </a:pPr>
            <a:r>
              <a:rPr lang="en-US" altLang="en-US" sz="2400" dirty="0" smtClean="0"/>
              <a:t>Complete and without duplication </a:t>
            </a:r>
          </a:p>
          <a:p>
            <a:pPr lvl="1">
              <a:buFont typeface="Courier New" pitchFamily="49" charset="0"/>
              <a:buChar char="o"/>
            </a:pPr>
            <a:r>
              <a:rPr lang="en-US" altLang="en-US" sz="2400" dirty="0" smtClean="0"/>
              <a:t>No out-of-scope units</a:t>
            </a:r>
          </a:p>
          <a:p>
            <a:pPr lvl="1">
              <a:buFont typeface="Courier New" pitchFamily="49" charset="0"/>
              <a:buChar char="o"/>
            </a:pPr>
            <a:r>
              <a:rPr lang="en-US" altLang="en-US" sz="2400" dirty="0" smtClean="0"/>
              <a:t>Accurate</a:t>
            </a:r>
          </a:p>
          <a:p>
            <a:pPr lvl="1">
              <a:buFont typeface="Courier New" pitchFamily="49" charset="0"/>
              <a:buChar char="o"/>
            </a:pPr>
            <a:r>
              <a:rPr lang="en-US" altLang="en-US" sz="2400" dirty="0" smtClean="0"/>
              <a:t>Accessible and all in one place</a:t>
            </a:r>
          </a:p>
          <a:p>
            <a:pPr lvl="1">
              <a:buFont typeface="Courier New" pitchFamily="49" charset="0"/>
              <a:buChar char="o"/>
            </a:pPr>
            <a:r>
              <a:rPr lang="en-US" altLang="en-US" sz="2400" dirty="0" smtClean="0"/>
              <a:t>Distinct units sequentially numbered</a:t>
            </a:r>
          </a:p>
        </p:txBody>
      </p:sp>
      <p:sp>
        <p:nvSpPr>
          <p:cNvPr id="4" name="Date Placeholder 3"/>
          <p:cNvSpPr>
            <a:spLocks noGrp="1"/>
          </p:cNvSpPr>
          <p:nvPr>
            <p:ph type="dt" sz="half" idx="10"/>
          </p:nvPr>
        </p:nvSpPr>
        <p:spPr/>
        <p:txBody>
          <a:bodyPr/>
          <a:lstStyle/>
          <a:p>
            <a:fld id="{23102586-2BF2-4DA9-8AE8-8DB7969159CC}"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28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noFill/>
        </p:spPr>
        <p:txBody>
          <a:bodyPr/>
          <a:lstStyle/>
          <a:p>
            <a:r>
              <a:rPr lang="en-US" altLang="en-US" sz="3600" b="1" dirty="0" smtClean="0"/>
              <a:t>Frames</a:t>
            </a:r>
          </a:p>
        </p:txBody>
      </p:sp>
      <p:sp>
        <p:nvSpPr>
          <p:cNvPr id="124931" name="Rectangle 3"/>
          <p:cNvSpPr>
            <a:spLocks noGrp="1" noChangeArrowheads="1"/>
          </p:cNvSpPr>
          <p:nvPr>
            <p:ph type="body" idx="1"/>
          </p:nvPr>
        </p:nvSpPr>
        <p:spPr>
          <a:xfrm>
            <a:off x="685800" y="1663700"/>
            <a:ext cx="7772400" cy="4432300"/>
          </a:xfrm>
          <a:noFill/>
        </p:spPr>
        <p:txBody>
          <a:bodyPr/>
          <a:lstStyle/>
          <a:p>
            <a:r>
              <a:rPr lang="en-US" altLang="en-US" sz="3000" dirty="0" smtClean="0"/>
              <a:t>Information on the frame should</a:t>
            </a:r>
          </a:p>
          <a:p>
            <a:pPr lvl="1">
              <a:buFont typeface="Courier New" pitchFamily="49" charset="0"/>
              <a:buChar char="o"/>
            </a:pPr>
            <a:r>
              <a:rPr lang="en-US" altLang="en-US" sz="2400" dirty="0" smtClean="0"/>
              <a:t>be useful for efficient sample design (stratification)</a:t>
            </a:r>
          </a:p>
          <a:p>
            <a:pPr lvl="1">
              <a:buFont typeface="Courier New" pitchFamily="49" charset="0"/>
              <a:buChar char="o"/>
            </a:pPr>
            <a:r>
              <a:rPr lang="en-US" altLang="en-US" sz="2400" dirty="0" smtClean="0"/>
              <a:t>facilitate sample selection</a:t>
            </a:r>
          </a:p>
          <a:p>
            <a:r>
              <a:rPr lang="en-US" altLang="en-US" sz="3000" dirty="0" smtClean="0"/>
              <a:t>Information should permit accurate identification and location of each population unit </a:t>
            </a:r>
          </a:p>
          <a:p>
            <a:r>
              <a:rPr lang="en-US" altLang="en-US" sz="3000" dirty="0" smtClean="0"/>
              <a:t>This is a </a:t>
            </a:r>
            <a:r>
              <a:rPr lang="en-US" altLang="en-US" sz="3000" u="sng" dirty="0" smtClean="0"/>
              <a:t>necessary</a:t>
            </a:r>
            <a:r>
              <a:rPr lang="en-US" altLang="en-US" sz="3000" dirty="0" smtClean="0"/>
              <a:t> (but not sufficient) condition for the survey population to be equal to the target population</a:t>
            </a:r>
          </a:p>
        </p:txBody>
      </p:sp>
      <p:sp>
        <p:nvSpPr>
          <p:cNvPr id="4" name="Date Placeholder 3"/>
          <p:cNvSpPr>
            <a:spLocks noGrp="1"/>
          </p:cNvSpPr>
          <p:nvPr>
            <p:ph type="dt" sz="half" idx="10"/>
          </p:nvPr>
        </p:nvSpPr>
        <p:spPr/>
        <p:txBody>
          <a:bodyPr/>
          <a:lstStyle/>
          <a:p>
            <a:fld id="{D8E89754-128B-464E-8A68-8C5BA92A58DA}"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29</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3A7641D8-BD89-437A-97DF-8E6772DF94E1}" type="datetime1">
              <a:rPr lang="en-CA" smtClean="0"/>
              <a:pPr/>
              <a:t>27/09/2019</a:t>
            </a:fld>
            <a:endParaRPr lang="en-CA"/>
          </a:p>
        </p:txBody>
      </p:sp>
      <p:sp>
        <p:nvSpPr>
          <p:cNvPr id="6" name="Footer Placeholder 4"/>
          <p:cNvSpPr>
            <a:spLocks noGrp="1"/>
          </p:cNvSpPr>
          <p:nvPr>
            <p:ph type="ftr" sz="quarter" idx="11"/>
          </p:nvPr>
        </p:nvSpPr>
        <p:spPr/>
        <p:txBody>
          <a:bodyPr/>
          <a:lstStyle/>
          <a:p>
            <a:r>
              <a:rPr lang="en-CA" smtClean="0"/>
              <a:t>Statistics Canada • Statistique Canada</a:t>
            </a:r>
            <a:endParaRPr lang="en-CA"/>
          </a:p>
        </p:txBody>
      </p:sp>
      <p:sp>
        <p:nvSpPr>
          <p:cNvPr id="7" name="Slide Number Placeholder 5"/>
          <p:cNvSpPr>
            <a:spLocks noGrp="1"/>
          </p:cNvSpPr>
          <p:nvPr>
            <p:ph type="sldNum" sz="quarter" idx="12"/>
          </p:nvPr>
        </p:nvSpPr>
        <p:spPr/>
        <p:txBody>
          <a:bodyPr/>
          <a:lstStyle/>
          <a:p>
            <a:fld id="{77EF2398-9CF0-43AB-9081-ABED3DAC45C6}" type="slidenum">
              <a:rPr lang="en-CA" smtClean="0"/>
              <a:pPr/>
              <a:t>3</a:t>
            </a:fld>
            <a:endParaRPr lang="en-CA"/>
          </a:p>
        </p:txBody>
      </p:sp>
      <p:sp>
        <p:nvSpPr>
          <p:cNvPr id="94225" name="Rectangle 17"/>
          <p:cNvSpPr>
            <a:spLocks noGrp="1" noChangeArrowheads="1"/>
          </p:cNvSpPr>
          <p:nvPr>
            <p:ph type="body" idx="4294967295"/>
          </p:nvPr>
        </p:nvSpPr>
        <p:spPr bwMode="auto">
          <a:xfrm>
            <a:off x="461963" y="4437063"/>
            <a:ext cx="8220075" cy="79216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algn="ctr">
              <a:buClr>
                <a:srgbClr val="669900"/>
              </a:buClr>
              <a:buNone/>
            </a:pPr>
            <a:r>
              <a:rPr lang="en-CA" sz="2000" b="1" dirty="0" smtClean="0"/>
              <a:t>Denis Malo &amp;</a:t>
            </a:r>
            <a:endParaRPr lang="en-CA" sz="2000" b="1" dirty="0"/>
          </a:p>
          <a:p>
            <a:pPr algn="ctr">
              <a:buClr>
                <a:srgbClr val="669900"/>
              </a:buClr>
              <a:buNone/>
            </a:pPr>
            <a:r>
              <a:rPr lang="en-CA" sz="2000" b="1" dirty="0" smtClean="0"/>
              <a:t>Wisner Jocelyn</a:t>
            </a:r>
          </a:p>
          <a:p>
            <a:pPr algn="ctr">
              <a:buClr>
                <a:srgbClr val="669900"/>
              </a:buClr>
              <a:buNone/>
            </a:pPr>
            <a:r>
              <a:rPr lang="en-CA" sz="2000" b="1" dirty="0" smtClean="0"/>
              <a:t>Senior Methodologists, SSMD</a:t>
            </a:r>
            <a:endParaRPr lang="en-CA" sz="2000" b="1" dirty="0"/>
          </a:p>
        </p:txBody>
      </p:sp>
      <p:pic>
        <p:nvPicPr>
          <p:cNvPr id="94217" name="Picture 9" descr="BlueBar-E"/>
          <p:cNvPicPr>
            <a:picLocks noChangeAspect="1" noChangeArrowheads="1"/>
          </p:cNvPicPr>
          <p:nvPr/>
        </p:nvPicPr>
        <p:blipFill>
          <a:blip r:embed="rId2" cstate="print"/>
          <a:srcRect/>
          <a:stretch>
            <a:fillRect/>
          </a:stretch>
        </p:blipFill>
        <p:spPr bwMode="auto">
          <a:xfrm>
            <a:off x="0" y="0"/>
            <a:ext cx="9144000" cy="758825"/>
          </a:xfrm>
          <a:prstGeom prst="rect">
            <a:avLst/>
          </a:prstGeom>
          <a:noFill/>
        </p:spPr>
      </p:pic>
      <p:sp>
        <p:nvSpPr>
          <p:cNvPr id="10" name="Text Box 19"/>
          <p:cNvSpPr txBox="1">
            <a:spLocks noChangeArrowheads="1"/>
          </p:cNvSpPr>
          <p:nvPr/>
        </p:nvSpPr>
        <p:spPr bwMode="auto">
          <a:xfrm>
            <a:off x="935596" y="1775718"/>
            <a:ext cx="7272808" cy="1323439"/>
          </a:xfrm>
          <a:prstGeom prst="rect">
            <a:avLst/>
          </a:prstGeom>
          <a:noFill/>
          <a:ln w="9525">
            <a:noFill/>
            <a:miter lim="800000"/>
            <a:headEnd/>
            <a:tailEnd/>
          </a:ln>
          <a:effectLst/>
        </p:spPr>
        <p:txBody>
          <a:bodyPr wrap="square">
            <a:spAutoFit/>
          </a:bodyPr>
          <a:lstStyle/>
          <a:p>
            <a:pPr algn="ctr">
              <a:spcBef>
                <a:spcPct val="50000"/>
              </a:spcBef>
            </a:pPr>
            <a:r>
              <a:rPr lang="en-CA" sz="4000" dirty="0" smtClean="0">
                <a:solidFill>
                  <a:srgbClr val="669900"/>
                </a:solidFill>
                <a:latin typeface="Arial Black" pitchFamily="34" charset="0"/>
              </a:rPr>
              <a:t>Survey Sampling and Estimation</a:t>
            </a:r>
            <a:endParaRPr lang="en-CA" sz="4000" dirty="0">
              <a:solidFill>
                <a:srgbClr val="669900"/>
              </a:solidFill>
              <a:latin typeface="Arial Black" pitchFamily="34" charset="0"/>
            </a:endParaRPr>
          </a:p>
        </p:txBody>
      </p:sp>
      <p:sp>
        <p:nvSpPr>
          <p:cNvPr id="9" name="TextBox 8"/>
          <p:cNvSpPr txBox="1"/>
          <p:nvPr/>
        </p:nvSpPr>
        <p:spPr>
          <a:xfrm>
            <a:off x="3120324" y="5661248"/>
            <a:ext cx="2903359" cy="646331"/>
          </a:xfrm>
          <a:prstGeom prst="rect">
            <a:avLst/>
          </a:prstGeom>
          <a:noFill/>
        </p:spPr>
        <p:txBody>
          <a:bodyPr wrap="none" rtlCol="0">
            <a:spAutoFit/>
          </a:bodyPr>
          <a:lstStyle/>
          <a:p>
            <a:pPr algn="ctr"/>
            <a:r>
              <a:rPr lang="en-CA" dirty="0" smtClean="0">
                <a:solidFill>
                  <a:srgbClr val="FF0000"/>
                </a:solidFill>
              </a:rPr>
              <a:t>September 30 – October 4</a:t>
            </a:r>
          </a:p>
          <a:p>
            <a:pPr algn="ctr"/>
            <a:r>
              <a:rPr lang="en-CA" dirty="0" smtClean="0">
                <a:solidFill>
                  <a:srgbClr val="FF0000"/>
                </a:solidFill>
              </a:rPr>
              <a:t> 2019</a:t>
            </a:r>
            <a:endParaRPr lang="en-CA"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noFill/>
        </p:spPr>
        <p:txBody>
          <a:bodyPr/>
          <a:lstStyle/>
          <a:p>
            <a:r>
              <a:rPr lang="en-US" altLang="en-US" sz="3600" b="1" dirty="0" smtClean="0"/>
              <a:t>Frames</a:t>
            </a:r>
          </a:p>
        </p:txBody>
      </p:sp>
      <p:sp>
        <p:nvSpPr>
          <p:cNvPr id="125955" name="Rectangle 3"/>
          <p:cNvSpPr>
            <a:spLocks noGrp="1" noChangeArrowheads="1"/>
          </p:cNvSpPr>
          <p:nvPr>
            <p:ph type="body" idx="1"/>
          </p:nvPr>
        </p:nvSpPr>
        <p:spPr>
          <a:xfrm>
            <a:off x="350267" y="1785926"/>
            <a:ext cx="8398197" cy="4340237"/>
          </a:xfrm>
          <a:noFill/>
        </p:spPr>
        <p:txBody>
          <a:bodyPr/>
          <a:lstStyle/>
          <a:p>
            <a:r>
              <a:rPr lang="en-US" altLang="en-US" b="1" dirty="0" smtClean="0"/>
              <a:t>Frame affects</a:t>
            </a:r>
            <a:endParaRPr lang="en-US" altLang="en-US" sz="2400" dirty="0" smtClean="0"/>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definition of survey population</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method of data collection</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sample design</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survey results</a:t>
            </a:r>
          </a:p>
        </p:txBody>
      </p:sp>
      <p:sp>
        <p:nvSpPr>
          <p:cNvPr id="4" name="Date Placeholder 3"/>
          <p:cNvSpPr>
            <a:spLocks noGrp="1"/>
          </p:cNvSpPr>
          <p:nvPr>
            <p:ph type="dt" sz="half" idx="10"/>
          </p:nvPr>
        </p:nvSpPr>
        <p:spPr/>
        <p:txBody>
          <a:bodyPr/>
          <a:lstStyle/>
          <a:p>
            <a:fld id="{200B0202-66A4-40E7-86ED-9B51DF7B96BF}"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30</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noFill/>
        </p:spPr>
        <p:txBody>
          <a:bodyPr/>
          <a:lstStyle/>
          <a:p>
            <a:r>
              <a:rPr lang="en-US" altLang="en-US" sz="3600" b="1" dirty="0" smtClean="0"/>
              <a:t>Survey units</a:t>
            </a:r>
          </a:p>
        </p:txBody>
      </p:sp>
      <p:sp>
        <p:nvSpPr>
          <p:cNvPr id="126979" name="Rectangle 3"/>
          <p:cNvSpPr>
            <a:spLocks noGrp="1" noChangeArrowheads="1"/>
          </p:cNvSpPr>
          <p:nvPr>
            <p:ph type="body" idx="1"/>
          </p:nvPr>
        </p:nvSpPr>
        <p:spPr>
          <a:xfrm>
            <a:off x="762000" y="1676400"/>
            <a:ext cx="7772400" cy="4114800"/>
          </a:xfrm>
          <a:noFill/>
        </p:spPr>
        <p:txBody>
          <a:bodyPr/>
          <a:lstStyle/>
          <a:p>
            <a:r>
              <a:rPr lang="en-US" altLang="en-US" b="1" dirty="0" smtClean="0"/>
              <a:t>Sampling unit</a:t>
            </a:r>
          </a:p>
          <a:p>
            <a:pPr lvl="1">
              <a:buFont typeface="Courier New" pitchFamily="49" charset="0"/>
              <a:buChar char="o"/>
            </a:pPr>
            <a:r>
              <a:rPr lang="en-US" altLang="en-US" sz="2400" dirty="0" smtClean="0"/>
              <a:t>selected by sampling procedure</a:t>
            </a:r>
          </a:p>
          <a:p>
            <a:r>
              <a:rPr lang="en-US" altLang="en-US" b="1" dirty="0" smtClean="0"/>
              <a:t>Respondent unit</a:t>
            </a:r>
          </a:p>
          <a:p>
            <a:pPr lvl="1">
              <a:buFont typeface="Courier New" pitchFamily="49" charset="0"/>
              <a:buChar char="o"/>
            </a:pPr>
            <a:r>
              <a:rPr lang="en-US" altLang="en-US" sz="2400" dirty="0" smtClean="0"/>
              <a:t>provides information</a:t>
            </a:r>
          </a:p>
          <a:p>
            <a:r>
              <a:rPr lang="en-US" altLang="en-US" b="1" dirty="0" smtClean="0"/>
              <a:t>Reference unit</a:t>
            </a:r>
          </a:p>
          <a:p>
            <a:pPr lvl="1">
              <a:buFont typeface="Courier New" pitchFamily="49" charset="0"/>
              <a:buChar char="o"/>
            </a:pPr>
            <a:r>
              <a:rPr lang="en-US" altLang="en-US" sz="2400" dirty="0" smtClean="0"/>
              <a:t>about which information is obtained</a:t>
            </a:r>
          </a:p>
          <a:p>
            <a:r>
              <a:rPr lang="en-US" altLang="en-US" b="1" dirty="0" smtClean="0"/>
              <a:t>Unit of analysis</a:t>
            </a:r>
          </a:p>
          <a:p>
            <a:pPr lvl="1">
              <a:buFont typeface="Courier New" pitchFamily="49" charset="0"/>
              <a:buChar char="o"/>
            </a:pPr>
            <a:r>
              <a:rPr lang="en-US" altLang="en-US" sz="2400" dirty="0" smtClean="0"/>
              <a:t>about which inferences are made</a:t>
            </a:r>
          </a:p>
        </p:txBody>
      </p:sp>
      <p:sp>
        <p:nvSpPr>
          <p:cNvPr id="4" name="Date Placeholder 3"/>
          <p:cNvSpPr>
            <a:spLocks noGrp="1"/>
          </p:cNvSpPr>
          <p:nvPr>
            <p:ph type="dt" sz="half" idx="10"/>
          </p:nvPr>
        </p:nvSpPr>
        <p:spPr/>
        <p:txBody>
          <a:bodyPr/>
          <a:lstStyle/>
          <a:p>
            <a:fld id="{DB5DA542-C89A-41F5-AA8C-972389975C62}"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31</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noFill/>
        </p:spPr>
        <p:txBody>
          <a:bodyPr/>
          <a:lstStyle/>
          <a:p>
            <a:r>
              <a:rPr lang="en-US" altLang="en-US" sz="3600" b="1" dirty="0" smtClean="0"/>
              <a:t>Example of survey units</a:t>
            </a:r>
          </a:p>
        </p:txBody>
      </p:sp>
      <p:sp>
        <p:nvSpPr>
          <p:cNvPr id="128003" name="Rectangle 3"/>
          <p:cNvSpPr>
            <a:spLocks noGrp="1" noChangeArrowheads="1"/>
          </p:cNvSpPr>
          <p:nvPr>
            <p:ph type="body" idx="1"/>
          </p:nvPr>
        </p:nvSpPr>
        <p:spPr>
          <a:xfrm>
            <a:off x="350267" y="1785926"/>
            <a:ext cx="8398197" cy="4500594"/>
          </a:xfrm>
          <a:noFill/>
        </p:spPr>
        <p:txBody>
          <a:bodyPr/>
          <a:lstStyle/>
          <a:p>
            <a:r>
              <a:rPr lang="en-CA" altLang="en-US" b="1" dirty="0" smtClean="0"/>
              <a:t>Labour Force Survey</a:t>
            </a:r>
          </a:p>
          <a:p>
            <a:pPr lvl="1">
              <a:buFont typeface="Courier New" pitchFamily="49" charset="0"/>
              <a:buChar char="o"/>
            </a:pPr>
            <a:endParaRPr lang="en-CA" altLang="en-US" sz="2400" b="1" dirty="0" smtClean="0"/>
          </a:p>
          <a:p>
            <a:pPr lvl="1">
              <a:buFont typeface="Courier New" pitchFamily="49" charset="0"/>
              <a:buChar char="o"/>
            </a:pPr>
            <a:r>
              <a:rPr lang="en-CA" altLang="en-US" sz="2400" b="1" dirty="0" smtClean="0"/>
              <a:t>Sampling unit</a:t>
            </a:r>
            <a:r>
              <a:rPr lang="en-CA" altLang="en-US" sz="2400" dirty="0" smtClean="0"/>
              <a:t>	dwelling</a:t>
            </a:r>
          </a:p>
          <a:p>
            <a:pPr lvl="1">
              <a:buFont typeface="Courier New" pitchFamily="49" charset="0"/>
              <a:buChar char="o"/>
            </a:pPr>
            <a:endParaRPr lang="en-CA" altLang="en-US" sz="2400" b="1" dirty="0" smtClean="0"/>
          </a:p>
          <a:p>
            <a:pPr lvl="1">
              <a:buFont typeface="Courier New" pitchFamily="49" charset="0"/>
              <a:buChar char="o"/>
            </a:pPr>
            <a:r>
              <a:rPr lang="en-CA" altLang="en-US" sz="2400" b="1" dirty="0" smtClean="0"/>
              <a:t>Respondent unit</a:t>
            </a:r>
            <a:r>
              <a:rPr lang="en-CA" altLang="en-US" sz="2400" dirty="0" smtClean="0"/>
              <a:t>	adult household member</a:t>
            </a:r>
          </a:p>
          <a:p>
            <a:pPr lvl="1">
              <a:buFont typeface="Courier New" pitchFamily="49" charset="0"/>
              <a:buChar char="o"/>
            </a:pPr>
            <a:endParaRPr lang="en-CA" altLang="en-US" sz="2400" b="1" dirty="0" smtClean="0"/>
          </a:p>
          <a:p>
            <a:pPr lvl="1">
              <a:buFont typeface="Courier New" pitchFamily="49" charset="0"/>
              <a:buChar char="o"/>
            </a:pPr>
            <a:r>
              <a:rPr lang="en-CA" altLang="en-US" sz="2400" b="1" dirty="0" smtClean="0"/>
              <a:t>Reference unit</a:t>
            </a:r>
            <a:r>
              <a:rPr lang="en-CA" altLang="en-US" sz="2400" dirty="0" smtClean="0"/>
              <a:t>	persons in households</a:t>
            </a:r>
          </a:p>
          <a:p>
            <a:pPr lvl="1">
              <a:buFont typeface="Courier New" pitchFamily="49" charset="0"/>
              <a:buChar char="o"/>
            </a:pPr>
            <a:endParaRPr lang="en-CA" altLang="en-US" sz="2400" b="1" dirty="0" smtClean="0"/>
          </a:p>
          <a:p>
            <a:pPr lvl="1">
              <a:buFont typeface="Courier New" pitchFamily="49" charset="0"/>
              <a:buChar char="o"/>
            </a:pPr>
            <a:r>
              <a:rPr lang="en-CA" altLang="en-US" sz="2400" b="1" dirty="0" smtClean="0"/>
              <a:t>Units of analysis	</a:t>
            </a:r>
            <a:r>
              <a:rPr lang="en-CA" altLang="en-US" sz="2400" dirty="0" smtClean="0"/>
              <a:t>- individuals</a:t>
            </a:r>
          </a:p>
          <a:p>
            <a:pPr lvl="1">
              <a:buFont typeface="Monotype Sorts" pitchFamily="2" charset="2"/>
              <a:buNone/>
            </a:pPr>
            <a:r>
              <a:rPr lang="en-CA" altLang="en-US" sz="2400" dirty="0" smtClean="0"/>
              <a:t>					- families</a:t>
            </a:r>
          </a:p>
        </p:txBody>
      </p:sp>
      <p:sp>
        <p:nvSpPr>
          <p:cNvPr id="4" name="Date Placeholder 3"/>
          <p:cNvSpPr>
            <a:spLocks noGrp="1"/>
          </p:cNvSpPr>
          <p:nvPr>
            <p:ph type="dt" sz="half" idx="10"/>
          </p:nvPr>
        </p:nvSpPr>
        <p:spPr/>
        <p:txBody>
          <a:bodyPr/>
          <a:lstStyle/>
          <a:p>
            <a:fld id="{87599698-50D4-4882-B40C-026BC2300BE2}"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32</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noFill/>
        </p:spPr>
        <p:txBody>
          <a:bodyPr/>
          <a:lstStyle/>
          <a:p>
            <a:r>
              <a:rPr lang="en-US" altLang="en-US" sz="3600" b="1" dirty="0" smtClean="0"/>
              <a:t>Example of survey units</a:t>
            </a:r>
          </a:p>
        </p:txBody>
      </p:sp>
      <p:sp>
        <p:nvSpPr>
          <p:cNvPr id="129027" name="Rectangle 3"/>
          <p:cNvSpPr>
            <a:spLocks noGrp="1" noChangeArrowheads="1"/>
          </p:cNvSpPr>
          <p:nvPr>
            <p:ph type="body" idx="1"/>
          </p:nvPr>
        </p:nvSpPr>
        <p:spPr>
          <a:xfrm>
            <a:off x="350267" y="1714488"/>
            <a:ext cx="8398197" cy="4411675"/>
          </a:xfrm>
          <a:noFill/>
        </p:spPr>
        <p:txBody>
          <a:bodyPr/>
          <a:lstStyle/>
          <a:p>
            <a:r>
              <a:rPr lang="en-US" altLang="en-US" b="1" dirty="0" smtClean="0"/>
              <a:t>Fuel consumption survey</a:t>
            </a:r>
          </a:p>
          <a:p>
            <a:pPr lvl="1">
              <a:buFont typeface="Courier New" pitchFamily="49" charset="0"/>
              <a:buChar char="o"/>
            </a:pPr>
            <a:endParaRPr lang="en-US" altLang="en-US" sz="2400" b="1" dirty="0" smtClean="0"/>
          </a:p>
          <a:p>
            <a:pPr lvl="1">
              <a:buFont typeface="Courier New" pitchFamily="49" charset="0"/>
              <a:buChar char="o"/>
            </a:pPr>
            <a:r>
              <a:rPr lang="en-US" altLang="en-US" sz="2400" b="1" dirty="0" smtClean="0"/>
              <a:t>Sampling unit</a:t>
            </a:r>
            <a:r>
              <a:rPr lang="en-US" altLang="en-US" sz="2400" dirty="0" smtClean="0"/>
              <a:t>	Vehicle</a:t>
            </a:r>
          </a:p>
          <a:p>
            <a:pPr lvl="1">
              <a:buFont typeface="Courier New" pitchFamily="49" charset="0"/>
              <a:buChar char="o"/>
            </a:pPr>
            <a:endParaRPr lang="en-US" altLang="en-US" sz="2400" b="1" dirty="0" smtClean="0"/>
          </a:p>
          <a:p>
            <a:pPr lvl="1">
              <a:buFont typeface="Courier New" pitchFamily="49" charset="0"/>
              <a:buChar char="o"/>
            </a:pPr>
            <a:r>
              <a:rPr lang="en-US" altLang="en-US" sz="2400" b="1" dirty="0" smtClean="0"/>
              <a:t>Respondent unit</a:t>
            </a:r>
            <a:r>
              <a:rPr lang="en-US" altLang="en-US" sz="2400" dirty="0" smtClean="0"/>
              <a:t>	Owner or driver</a:t>
            </a:r>
          </a:p>
          <a:p>
            <a:pPr lvl="1">
              <a:buFont typeface="Courier New" pitchFamily="49" charset="0"/>
              <a:buChar char="o"/>
            </a:pPr>
            <a:endParaRPr lang="en-US" altLang="en-US" sz="2400" b="1" dirty="0" smtClean="0"/>
          </a:p>
          <a:p>
            <a:pPr lvl="1">
              <a:buFont typeface="Courier New" pitchFamily="49" charset="0"/>
              <a:buChar char="o"/>
            </a:pPr>
            <a:r>
              <a:rPr lang="en-US" altLang="en-US" sz="2400" b="1" dirty="0" smtClean="0"/>
              <a:t>Reference unit</a:t>
            </a:r>
            <a:r>
              <a:rPr lang="en-US" altLang="en-US" sz="2400" dirty="0" smtClean="0"/>
              <a:t>	Private use car</a:t>
            </a:r>
          </a:p>
          <a:p>
            <a:pPr lvl="1">
              <a:buFont typeface="Courier New" pitchFamily="49" charset="0"/>
              <a:buChar char="o"/>
            </a:pPr>
            <a:endParaRPr lang="en-US" altLang="en-US" sz="2400" b="1" dirty="0" smtClean="0"/>
          </a:p>
          <a:p>
            <a:pPr lvl="1">
              <a:buFont typeface="Courier New" pitchFamily="49" charset="0"/>
              <a:buChar char="o"/>
            </a:pPr>
            <a:r>
              <a:rPr lang="en-US" altLang="en-US" sz="2400" b="1" dirty="0" smtClean="0"/>
              <a:t>Unit of analysis</a:t>
            </a:r>
            <a:r>
              <a:rPr lang="en-US" altLang="en-US" sz="2400" dirty="0" smtClean="0"/>
              <a:t>	Private use car</a:t>
            </a:r>
          </a:p>
        </p:txBody>
      </p:sp>
      <p:sp>
        <p:nvSpPr>
          <p:cNvPr id="4" name="Date Placeholder 3"/>
          <p:cNvSpPr>
            <a:spLocks noGrp="1"/>
          </p:cNvSpPr>
          <p:nvPr>
            <p:ph type="dt" sz="half" idx="10"/>
          </p:nvPr>
        </p:nvSpPr>
        <p:spPr/>
        <p:txBody>
          <a:bodyPr/>
          <a:lstStyle/>
          <a:p>
            <a:fld id="{A1BB6D83-2ED1-4A5E-AD16-3E81CC0D3188}"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noFill/>
        </p:spPr>
        <p:txBody>
          <a:bodyPr/>
          <a:lstStyle/>
          <a:p>
            <a:r>
              <a:rPr lang="en-US" sz="3600" b="1" dirty="0" smtClean="0"/>
              <a:t>Example of survey units</a:t>
            </a:r>
          </a:p>
        </p:txBody>
      </p:sp>
      <p:sp>
        <p:nvSpPr>
          <p:cNvPr id="130051" name="Rectangle 3"/>
          <p:cNvSpPr>
            <a:spLocks noGrp="1" noChangeArrowheads="1"/>
          </p:cNvSpPr>
          <p:nvPr>
            <p:ph type="body" idx="1"/>
          </p:nvPr>
        </p:nvSpPr>
        <p:spPr>
          <a:xfrm>
            <a:off x="457200" y="1981200"/>
            <a:ext cx="8305800" cy="4114800"/>
          </a:xfrm>
          <a:noFill/>
        </p:spPr>
        <p:txBody>
          <a:bodyPr/>
          <a:lstStyle/>
          <a:p>
            <a:r>
              <a:rPr lang="en-US" b="1" dirty="0" smtClean="0"/>
              <a:t>Household income survey</a:t>
            </a:r>
          </a:p>
          <a:p>
            <a:pPr lvl="1">
              <a:buFont typeface="Courier New" pitchFamily="49" charset="0"/>
              <a:buChar char="o"/>
            </a:pPr>
            <a:endParaRPr lang="en-US" sz="2400" b="1" dirty="0" smtClean="0"/>
          </a:p>
          <a:p>
            <a:pPr lvl="1">
              <a:buFont typeface="Courier New" pitchFamily="49" charset="0"/>
              <a:buChar char="o"/>
            </a:pPr>
            <a:r>
              <a:rPr lang="en-US" sz="2400" b="1" dirty="0" smtClean="0"/>
              <a:t>Sampling unit</a:t>
            </a:r>
            <a:r>
              <a:rPr lang="en-US" sz="2400" dirty="0" smtClean="0"/>
              <a:t>	dwelling</a:t>
            </a:r>
          </a:p>
          <a:p>
            <a:pPr lvl="1">
              <a:buFont typeface="Courier New" pitchFamily="49" charset="0"/>
              <a:buChar char="o"/>
            </a:pPr>
            <a:endParaRPr lang="en-US" sz="2400" b="1" dirty="0" smtClean="0"/>
          </a:p>
          <a:p>
            <a:pPr lvl="1">
              <a:buFont typeface="Courier New" pitchFamily="49" charset="0"/>
              <a:buChar char="o"/>
            </a:pPr>
            <a:r>
              <a:rPr lang="en-US" sz="2400" b="1" dirty="0" smtClean="0"/>
              <a:t>Respondent unit</a:t>
            </a:r>
            <a:r>
              <a:rPr lang="en-US" sz="2400" dirty="0" smtClean="0"/>
              <a:t>	head of census family</a:t>
            </a:r>
          </a:p>
          <a:p>
            <a:pPr lvl="1">
              <a:buFont typeface="Courier New" pitchFamily="49" charset="0"/>
              <a:buChar char="o"/>
            </a:pPr>
            <a:endParaRPr lang="en-US" sz="2400" b="1" dirty="0" smtClean="0"/>
          </a:p>
          <a:p>
            <a:pPr lvl="1">
              <a:buFont typeface="Courier New" pitchFamily="49" charset="0"/>
              <a:buChar char="o"/>
            </a:pPr>
            <a:r>
              <a:rPr lang="en-US" sz="2400" b="1" dirty="0" smtClean="0"/>
              <a:t>Reference unit</a:t>
            </a:r>
            <a:r>
              <a:rPr lang="en-US" sz="2400" dirty="0" smtClean="0"/>
              <a:t>	census family (nuclear)</a:t>
            </a:r>
          </a:p>
          <a:p>
            <a:pPr lvl="1">
              <a:buFont typeface="Courier New" pitchFamily="49" charset="0"/>
              <a:buChar char="o"/>
            </a:pPr>
            <a:endParaRPr lang="en-US" sz="2400" b="1" dirty="0" smtClean="0"/>
          </a:p>
          <a:p>
            <a:pPr lvl="1">
              <a:buFont typeface="Courier New" pitchFamily="49" charset="0"/>
              <a:buChar char="o"/>
            </a:pPr>
            <a:r>
              <a:rPr lang="en-US" sz="2400" b="1" dirty="0" smtClean="0"/>
              <a:t>Unit of analysis</a:t>
            </a:r>
            <a:r>
              <a:rPr lang="en-US" sz="2400" dirty="0" smtClean="0"/>
              <a:t>	economic family (extended)</a:t>
            </a:r>
          </a:p>
        </p:txBody>
      </p:sp>
      <p:sp>
        <p:nvSpPr>
          <p:cNvPr id="4" name="Date Placeholder 3"/>
          <p:cNvSpPr>
            <a:spLocks noGrp="1"/>
          </p:cNvSpPr>
          <p:nvPr>
            <p:ph type="dt" sz="half" idx="10"/>
          </p:nvPr>
        </p:nvSpPr>
        <p:spPr/>
        <p:txBody>
          <a:bodyPr/>
          <a:lstStyle/>
          <a:p>
            <a:fld id="{3B894F96-F4A1-468C-A344-AC806FF8CBBE}"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34</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noFill/>
        </p:spPr>
        <p:txBody>
          <a:bodyPr/>
          <a:lstStyle/>
          <a:p>
            <a:r>
              <a:rPr lang="en-US" altLang="en-US" sz="3600" b="1" dirty="0" smtClean="0"/>
              <a:t>Sample selection methods</a:t>
            </a:r>
          </a:p>
        </p:txBody>
      </p:sp>
      <p:sp>
        <p:nvSpPr>
          <p:cNvPr id="199683" name="Rectangle 3"/>
          <p:cNvSpPr>
            <a:spLocks noGrp="1" noChangeArrowheads="1"/>
          </p:cNvSpPr>
          <p:nvPr>
            <p:ph type="body" idx="1"/>
          </p:nvPr>
        </p:nvSpPr>
        <p:spPr>
          <a:xfrm>
            <a:off x="685800" y="1712913"/>
            <a:ext cx="7772400" cy="4643437"/>
          </a:xfrm>
          <a:noFill/>
        </p:spPr>
        <p:txBody>
          <a:bodyPr/>
          <a:lstStyle/>
          <a:p>
            <a:r>
              <a:rPr lang="en-US" altLang="en-US" dirty="0" smtClean="0"/>
              <a:t>1936 presidential elections in USA</a:t>
            </a:r>
          </a:p>
          <a:p>
            <a:r>
              <a:rPr lang="en-US" altLang="en-US" dirty="0" smtClean="0"/>
              <a:t>Literary Digest Poll</a:t>
            </a:r>
          </a:p>
          <a:p>
            <a:pPr lvl="1">
              <a:buFont typeface="Courier New" pitchFamily="49" charset="0"/>
              <a:buChar char="o"/>
            </a:pPr>
            <a:r>
              <a:rPr lang="en-US" altLang="en-US" dirty="0" smtClean="0"/>
              <a:t>automobile registration and telephone subscriber lists</a:t>
            </a:r>
          </a:p>
          <a:p>
            <a:pPr lvl="1">
              <a:buFont typeface="Courier New" pitchFamily="49" charset="0"/>
              <a:buChar char="o"/>
            </a:pPr>
            <a:r>
              <a:rPr lang="en-US" altLang="en-US" dirty="0" smtClean="0"/>
              <a:t>10,000,000 questionnaires mailed out</a:t>
            </a:r>
          </a:p>
          <a:p>
            <a:pPr lvl="1">
              <a:buFont typeface="Courier New" pitchFamily="49" charset="0"/>
              <a:buChar char="o"/>
            </a:pPr>
            <a:r>
              <a:rPr lang="en-US" altLang="en-US" dirty="0" smtClean="0"/>
              <a:t>  2,300,000 responses</a:t>
            </a:r>
          </a:p>
          <a:p>
            <a:r>
              <a:rPr lang="en-US" altLang="en-US" dirty="0" smtClean="0"/>
              <a:t>Prediction</a:t>
            </a:r>
          </a:p>
          <a:p>
            <a:pPr lvl="1">
              <a:buFont typeface="Courier New" pitchFamily="49" charset="0"/>
              <a:buChar char="o"/>
            </a:pPr>
            <a:r>
              <a:rPr lang="en-US" altLang="en-US" dirty="0" smtClean="0"/>
              <a:t>Landon		55%</a:t>
            </a:r>
          </a:p>
          <a:p>
            <a:pPr lvl="1">
              <a:buFont typeface="Courier New" pitchFamily="49" charset="0"/>
              <a:buChar char="o"/>
            </a:pPr>
            <a:r>
              <a:rPr lang="en-US" altLang="en-US" dirty="0" smtClean="0"/>
              <a:t>Roosevelt	41%</a:t>
            </a:r>
          </a:p>
        </p:txBody>
      </p:sp>
      <p:sp>
        <p:nvSpPr>
          <p:cNvPr id="4" name="Date Placeholder 3"/>
          <p:cNvSpPr>
            <a:spLocks noGrp="1"/>
          </p:cNvSpPr>
          <p:nvPr>
            <p:ph type="dt" sz="half" idx="10"/>
          </p:nvPr>
        </p:nvSpPr>
        <p:spPr/>
        <p:txBody>
          <a:bodyPr/>
          <a:lstStyle/>
          <a:p>
            <a:fld id="{A1E83471-82DF-4E46-9C14-4DFE5990CDBA}"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35</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1887020415"/>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noFill/>
        </p:spPr>
        <p:txBody>
          <a:bodyPr/>
          <a:lstStyle/>
          <a:p>
            <a:r>
              <a:rPr lang="en-US" altLang="en-US" sz="3600" b="1" dirty="0" smtClean="0"/>
              <a:t>Sample selection methods</a:t>
            </a:r>
          </a:p>
        </p:txBody>
      </p:sp>
      <p:sp>
        <p:nvSpPr>
          <p:cNvPr id="200707" name="Rectangle 3"/>
          <p:cNvSpPr>
            <a:spLocks noGrp="1" noChangeArrowheads="1"/>
          </p:cNvSpPr>
          <p:nvPr>
            <p:ph type="body" idx="1"/>
          </p:nvPr>
        </p:nvSpPr>
        <p:spPr>
          <a:xfrm>
            <a:off x="685800" y="1600200"/>
            <a:ext cx="7772400" cy="4495800"/>
          </a:xfrm>
          <a:noFill/>
        </p:spPr>
        <p:txBody>
          <a:bodyPr/>
          <a:lstStyle/>
          <a:p>
            <a:r>
              <a:rPr lang="en-US" altLang="en-US" dirty="0" smtClean="0"/>
              <a:t>Gallup’s “scientific” sample</a:t>
            </a:r>
          </a:p>
          <a:p>
            <a:r>
              <a:rPr lang="en-US" altLang="en-US" dirty="0" smtClean="0"/>
              <a:t>6,500 persons</a:t>
            </a:r>
          </a:p>
          <a:p>
            <a:r>
              <a:rPr lang="en-US" altLang="en-US" dirty="0" smtClean="0"/>
              <a:t>Prediction</a:t>
            </a:r>
          </a:p>
          <a:p>
            <a:pPr lvl="1">
              <a:buFont typeface="Courier New" pitchFamily="49" charset="0"/>
              <a:buChar char="o"/>
            </a:pPr>
            <a:r>
              <a:rPr lang="en-US" altLang="en-US" dirty="0" smtClean="0"/>
              <a:t>Landon		35%</a:t>
            </a:r>
          </a:p>
          <a:p>
            <a:pPr lvl="1">
              <a:buFont typeface="Courier New" pitchFamily="49" charset="0"/>
              <a:buChar char="o"/>
            </a:pPr>
            <a:r>
              <a:rPr lang="en-US" altLang="en-US" dirty="0" smtClean="0"/>
              <a:t>Roosevelt	64%</a:t>
            </a:r>
          </a:p>
          <a:p>
            <a:r>
              <a:rPr lang="en-US" altLang="en-US" dirty="0" smtClean="0"/>
              <a:t>Result</a:t>
            </a:r>
          </a:p>
          <a:p>
            <a:pPr lvl="1">
              <a:buFont typeface="Courier New" pitchFamily="49" charset="0"/>
              <a:buChar char="o"/>
            </a:pPr>
            <a:r>
              <a:rPr lang="en-US" altLang="en-US" dirty="0" smtClean="0"/>
              <a:t>Landon		37%</a:t>
            </a:r>
          </a:p>
          <a:p>
            <a:pPr lvl="1">
              <a:buFont typeface="Courier New" pitchFamily="49" charset="0"/>
              <a:buChar char="o"/>
            </a:pPr>
            <a:r>
              <a:rPr lang="en-US" altLang="en-US" dirty="0" smtClean="0"/>
              <a:t>Roosevelt	61%</a:t>
            </a:r>
          </a:p>
        </p:txBody>
      </p:sp>
      <p:sp>
        <p:nvSpPr>
          <p:cNvPr id="4" name="Date Placeholder 3"/>
          <p:cNvSpPr>
            <a:spLocks noGrp="1"/>
          </p:cNvSpPr>
          <p:nvPr>
            <p:ph type="dt" sz="half" idx="10"/>
          </p:nvPr>
        </p:nvSpPr>
        <p:spPr/>
        <p:txBody>
          <a:bodyPr/>
          <a:lstStyle/>
          <a:p>
            <a:fld id="{03B3476C-C0A4-4E03-BC1A-44D9C0E1CDFD}"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36</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956417412"/>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noFill/>
        </p:spPr>
        <p:txBody>
          <a:bodyPr/>
          <a:lstStyle/>
          <a:p>
            <a:r>
              <a:rPr lang="en-US" altLang="en-US" sz="3600" b="1" dirty="0" smtClean="0"/>
              <a:t>Sample selection methods</a:t>
            </a:r>
          </a:p>
        </p:txBody>
      </p:sp>
      <p:sp>
        <p:nvSpPr>
          <p:cNvPr id="201731" name="Rectangle 3"/>
          <p:cNvSpPr>
            <a:spLocks noGrp="1" noChangeArrowheads="1"/>
          </p:cNvSpPr>
          <p:nvPr>
            <p:ph type="body" idx="1"/>
          </p:nvPr>
        </p:nvSpPr>
        <p:spPr>
          <a:xfrm>
            <a:off x="350267" y="1785926"/>
            <a:ext cx="8398197" cy="4340237"/>
          </a:xfrm>
          <a:noFill/>
        </p:spPr>
        <p:txBody>
          <a:bodyPr/>
          <a:lstStyle/>
          <a:p>
            <a:r>
              <a:rPr lang="en-US" altLang="en-US" dirty="0" smtClean="0"/>
              <a:t>The most important factor is not the sample size, but the sample selection method</a:t>
            </a:r>
          </a:p>
          <a:p>
            <a:endParaRPr lang="en-US" altLang="en-US" dirty="0" smtClean="0"/>
          </a:p>
          <a:p>
            <a:r>
              <a:rPr lang="en-US" altLang="en-US" dirty="0" smtClean="0"/>
              <a:t>Every unit in the survey population must have a non-zero chance of being selected</a:t>
            </a:r>
          </a:p>
          <a:p>
            <a:endParaRPr lang="en-US" altLang="en-US" dirty="0" smtClean="0"/>
          </a:p>
          <a:p>
            <a:r>
              <a:rPr lang="en-US" altLang="en-US" dirty="0" smtClean="0"/>
              <a:t>The sample must be “representative” of the population</a:t>
            </a:r>
          </a:p>
        </p:txBody>
      </p:sp>
      <p:sp>
        <p:nvSpPr>
          <p:cNvPr id="4" name="Date Placeholder 3"/>
          <p:cNvSpPr>
            <a:spLocks noGrp="1"/>
          </p:cNvSpPr>
          <p:nvPr>
            <p:ph type="dt" sz="half" idx="10"/>
          </p:nvPr>
        </p:nvSpPr>
        <p:spPr/>
        <p:txBody>
          <a:bodyPr/>
          <a:lstStyle/>
          <a:p>
            <a:fld id="{7179A4D1-CDDF-4C9F-8DF2-96B6BC9BF360}"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37</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3805915908"/>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noFill/>
        </p:spPr>
        <p:txBody>
          <a:bodyPr/>
          <a:lstStyle/>
          <a:p>
            <a:r>
              <a:rPr lang="en-US" altLang="en-US" sz="3600" b="1" dirty="0" smtClean="0"/>
              <a:t>Sample selection methods</a:t>
            </a:r>
          </a:p>
        </p:txBody>
      </p:sp>
      <p:sp>
        <p:nvSpPr>
          <p:cNvPr id="202755" name="Rectangle 3"/>
          <p:cNvSpPr>
            <a:spLocks noGrp="1" noChangeArrowheads="1"/>
          </p:cNvSpPr>
          <p:nvPr>
            <p:ph type="body" idx="1"/>
          </p:nvPr>
        </p:nvSpPr>
        <p:spPr>
          <a:xfrm>
            <a:off x="350267" y="1785926"/>
            <a:ext cx="8398197" cy="4340237"/>
          </a:xfrm>
          <a:noFill/>
        </p:spPr>
        <p:txBody>
          <a:bodyPr/>
          <a:lstStyle/>
          <a:p>
            <a:r>
              <a:rPr lang="en-CA" altLang="en-US" b="1" dirty="0" err="1" smtClean="0"/>
              <a:t>Representativity</a:t>
            </a:r>
            <a:endParaRPr lang="en-CA" altLang="en-US" dirty="0" smtClean="0"/>
          </a:p>
          <a:p>
            <a:pPr lvl="1">
              <a:buFont typeface="Courier New" pitchFamily="49" charset="0"/>
              <a:buChar char="o"/>
            </a:pPr>
            <a:r>
              <a:rPr lang="en-US" altLang="en-US" sz="2400" dirty="0" smtClean="0"/>
              <a:t>the sample must have characteristics similar to those of the population as a whole</a:t>
            </a:r>
          </a:p>
          <a:p>
            <a:endParaRPr lang="en-US" altLang="en-US" dirty="0" smtClean="0"/>
          </a:p>
          <a:p>
            <a:r>
              <a:rPr lang="en-US" altLang="en-US" dirty="0" smtClean="0"/>
              <a:t>How to select a representative sample without knowing the population?</a:t>
            </a:r>
          </a:p>
        </p:txBody>
      </p:sp>
      <p:sp>
        <p:nvSpPr>
          <p:cNvPr id="4" name="Date Placeholder 3"/>
          <p:cNvSpPr>
            <a:spLocks noGrp="1"/>
          </p:cNvSpPr>
          <p:nvPr>
            <p:ph type="dt" sz="half" idx="10"/>
          </p:nvPr>
        </p:nvSpPr>
        <p:spPr/>
        <p:txBody>
          <a:bodyPr/>
          <a:lstStyle/>
          <a:p>
            <a:fld id="{EA4BB456-04FD-4E70-8253-193100DF0E70}"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38</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872750905"/>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noFill/>
        </p:spPr>
        <p:txBody>
          <a:bodyPr/>
          <a:lstStyle/>
          <a:p>
            <a:r>
              <a:rPr lang="en-US" altLang="en-US" sz="3600" b="1" dirty="0" smtClean="0"/>
              <a:t>Sample selection methods</a:t>
            </a:r>
          </a:p>
        </p:txBody>
      </p:sp>
      <p:sp>
        <p:nvSpPr>
          <p:cNvPr id="203779" name="Rectangle 3"/>
          <p:cNvSpPr>
            <a:spLocks noGrp="1" noChangeArrowheads="1"/>
          </p:cNvSpPr>
          <p:nvPr>
            <p:ph type="body" idx="1"/>
          </p:nvPr>
        </p:nvSpPr>
        <p:spPr>
          <a:xfrm>
            <a:off x="350267" y="1857364"/>
            <a:ext cx="8398197" cy="4268799"/>
          </a:xfrm>
          <a:noFill/>
        </p:spPr>
        <p:txBody>
          <a:bodyPr/>
          <a:lstStyle/>
          <a:p>
            <a:pPr>
              <a:buFont typeface="Monotype Sorts" pitchFamily="2" charset="2"/>
              <a:buNone/>
            </a:pPr>
            <a:r>
              <a:rPr lang="en-US" altLang="en-US" dirty="0" smtClean="0"/>
              <a:t>Two possible approaches</a:t>
            </a:r>
          </a:p>
          <a:p>
            <a:pPr>
              <a:buFont typeface="Monotype Sorts" pitchFamily="2" charset="2"/>
              <a:buNone/>
            </a:pPr>
            <a:endParaRPr lang="en-US" altLang="en-US" dirty="0" smtClean="0"/>
          </a:p>
          <a:p>
            <a:r>
              <a:rPr lang="en-US" altLang="en-US" dirty="0" smtClean="0"/>
              <a:t>Non-probability sampling</a:t>
            </a:r>
          </a:p>
          <a:p>
            <a:pPr>
              <a:buFont typeface="Monotype Sorts" pitchFamily="2" charset="2"/>
              <a:buNone/>
            </a:pPr>
            <a:endParaRPr lang="en-US" altLang="en-US" dirty="0" smtClean="0"/>
          </a:p>
          <a:p>
            <a:r>
              <a:rPr lang="en-US" altLang="en-US" dirty="0" smtClean="0"/>
              <a:t>Probability sampling</a:t>
            </a:r>
          </a:p>
        </p:txBody>
      </p:sp>
      <p:sp>
        <p:nvSpPr>
          <p:cNvPr id="4" name="Date Placeholder 3"/>
          <p:cNvSpPr>
            <a:spLocks noGrp="1"/>
          </p:cNvSpPr>
          <p:nvPr>
            <p:ph type="dt" sz="half" idx="10"/>
          </p:nvPr>
        </p:nvSpPr>
        <p:spPr/>
        <p:txBody>
          <a:bodyPr/>
          <a:lstStyle/>
          <a:p>
            <a:fld id="{56791ADF-7215-42B0-B4CA-2545D82EF00E}"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39</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308575044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28596" y="1000108"/>
            <a:ext cx="8398196" cy="580926"/>
          </a:xfrm>
          <a:noFill/>
        </p:spPr>
        <p:txBody>
          <a:bodyPr/>
          <a:lstStyle/>
          <a:p>
            <a:r>
              <a:rPr lang="en-US" altLang="en-US" sz="3600" b="1" dirty="0" smtClean="0"/>
              <a:t>Course objectives</a:t>
            </a:r>
          </a:p>
        </p:txBody>
      </p:sp>
      <p:sp>
        <p:nvSpPr>
          <p:cNvPr id="73731" name="Rectangle 3"/>
          <p:cNvSpPr>
            <a:spLocks noGrp="1" noChangeArrowheads="1"/>
          </p:cNvSpPr>
          <p:nvPr>
            <p:ph type="body" idx="1"/>
          </p:nvPr>
        </p:nvSpPr>
        <p:spPr>
          <a:xfrm>
            <a:off x="1309688" y="1851025"/>
            <a:ext cx="6858000" cy="4114800"/>
          </a:xfrm>
          <a:noFill/>
        </p:spPr>
        <p:txBody>
          <a:bodyPr/>
          <a:lstStyle/>
          <a:p>
            <a:pPr>
              <a:buFont typeface="Monotype Sorts" pitchFamily="2" charset="2"/>
              <a:buNone/>
            </a:pPr>
            <a:endParaRPr lang="en-US" altLang="en-US" sz="2400" dirty="0" smtClean="0"/>
          </a:p>
          <a:p>
            <a:pPr>
              <a:buFont typeface="Monotype Sorts" pitchFamily="2" charset="2"/>
              <a:buNone/>
            </a:pPr>
            <a:r>
              <a:rPr lang="en-US" altLang="en-US" dirty="0" smtClean="0"/>
              <a:t>This course will</a:t>
            </a:r>
          </a:p>
          <a:p>
            <a:pPr>
              <a:buFont typeface="Monotype Sorts" pitchFamily="2" charset="2"/>
              <a:buNone/>
            </a:pPr>
            <a:endParaRPr lang="en-US" altLang="en-US" dirty="0" smtClean="0"/>
          </a:p>
          <a:p>
            <a:r>
              <a:rPr lang="en-US" altLang="en-US" dirty="0" smtClean="0"/>
              <a:t>provide you with the knowledge to understand sample surveys and the basics of probability sample designs</a:t>
            </a:r>
          </a:p>
          <a:p>
            <a:r>
              <a:rPr lang="en-US" altLang="en-US" dirty="0" smtClean="0"/>
              <a:t>Tackle some of the peculiarities of Household Surveys</a:t>
            </a:r>
          </a:p>
          <a:p>
            <a:r>
              <a:rPr lang="en-US" altLang="en-US" dirty="0" smtClean="0"/>
              <a:t>allow you to design and implement  a survey</a:t>
            </a:r>
          </a:p>
          <a:p>
            <a:pPr>
              <a:buFont typeface="Monotype Sorts" pitchFamily="2" charset="2"/>
              <a:buNone/>
            </a:pPr>
            <a:endParaRPr lang="en-US" altLang="en-US" dirty="0" smtClean="0"/>
          </a:p>
        </p:txBody>
      </p:sp>
      <p:sp>
        <p:nvSpPr>
          <p:cNvPr id="4" name="Date Placeholder 3"/>
          <p:cNvSpPr>
            <a:spLocks noGrp="1"/>
          </p:cNvSpPr>
          <p:nvPr>
            <p:ph type="dt" sz="half" idx="10"/>
          </p:nvPr>
        </p:nvSpPr>
        <p:spPr/>
        <p:txBody>
          <a:bodyPr/>
          <a:lstStyle/>
          <a:p>
            <a:fld id="{5BDFB0BE-916D-435D-997D-B1A014017141}"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4</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noFill/>
        </p:spPr>
        <p:txBody>
          <a:bodyPr/>
          <a:lstStyle/>
          <a:p>
            <a:r>
              <a:rPr lang="en-US" altLang="en-US" sz="3600" b="1" dirty="0" smtClean="0"/>
              <a:t>Non-probability sampling</a:t>
            </a:r>
          </a:p>
        </p:txBody>
      </p:sp>
      <p:sp>
        <p:nvSpPr>
          <p:cNvPr id="204803" name="Rectangle 3"/>
          <p:cNvSpPr>
            <a:spLocks noGrp="1" noChangeArrowheads="1"/>
          </p:cNvSpPr>
          <p:nvPr>
            <p:ph type="body" idx="1"/>
          </p:nvPr>
        </p:nvSpPr>
        <p:spPr>
          <a:xfrm>
            <a:off x="685800" y="1752600"/>
            <a:ext cx="7772400" cy="4343400"/>
          </a:xfrm>
          <a:noFill/>
        </p:spPr>
        <p:txBody>
          <a:bodyPr/>
          <a:lstStyle/>
          <a:p>
            <a:r>
              <a:rPr lang="en-US" altLang="en-US" dirty="0" smtClean="0"/>
              <a:t>The individual’s (unit’s) selection probability is unknown</a:t>
            </a:r>
          </a:p>
          <a:p>
            <a:endParaRPr lang="en-US" altLang="en-US" dirty="0" smtClean="0"/>
          </a:p>
          <a:p>
            <a:r>
              <a:rPr lang="en-US" altLang="en-US" dirty="0" smtClean="0"/>
              <a:t>Commonly used methods</a:t>
            </a:r>
          </a:p>
          <a:p>
            <a:pPr lvl="1">
              <a:buFont typeface="Courier New" pitchFamily="49" charset="0"/>
              <a:buChar char="o"/>
            </a:pPr>
            <a:r>
              <a:rPr lang="en-US" altLang="en-US" dirty="0" smtClean="0"/>
              <a:t>Haphazard sampling</a:t>
            </a:r>
          </a:p>
          <a:p>
            <a:pPr lvl="1">
              <a:buFont typeface="Courier New" pitchFamily="49" charset="0"/>
              <a:buChar char="o"/>
            </a:pPr>
            <a:r>
              <a:rPr lang="en-US" altLang="en-US" dirty="0" smtClean="0"/>
              <a:t>Volunteer sampling</a:t>
            </a:r>
          </a:p>
          <a:p>
            <a:pPr lvl="1">
              <a:buFont typeface="Courier New" pitchFamily="49" charset="0"/>
              <a:buChar char="o"/>
            </a:pPr>
            <a:r>
              <a:rPr lang="en-US" altLang="en-US" dirty="0" err="1" smtClean="0"/>
              <a:t>Judgement</a:t>
            </a:r>
            <a:r>
              <a:rPr lang="en-US" altLang="en-US" dirty="0" smtClean="0"/>
              <a:t> sampling</a:t>
            </a:r>
          </a:p>
          <a:p>
            <a:pPr lvl="1">
              <a:buFont typeface="Courier New" pitchFamily="49" charset="0"/>
              <a:buChar char="o"/>
            </a:pPr>
            <a:r>
              <a:rPr lang="en-US" altLang="en-US" dirty="0" smtClean="0"/>
              <a:t>Quota sampling</a:t>
            </a:r>
          </a:p>
          <a:p>
            <a:pPr lvl="1">
              <a:buFont typeface="Courier New" pitchFamily="49" charset="0"/>
              <a:buChar char="o"/>
            </a:pPr>
            <a:r>
              <a:rPr lang="en-US" altLang="en-US" dirty="0" smtClean="0"/>
              <a:t>Focus groups</a:t>
            </a:r>
          </a:p>
        </p:txBody>
      </p:sp>
      <p:sp>
        <p:nvSpPr>
          <p:cNvPr id="4" name="Date Placeholder 3"/>
          <p:cNvSpPr>
            <a:spLocks noGrp="1"/>
          </p:cNvSpPr>
          <p:nvPr>
            <p:ph type="dt" sz="half" idx="10"/>
          </p:nvPr>
        </p:nvSpPr>
        <p:spPr/>
        <p:txBody>
          <a:bodyPr/>
          <a:lstStyle/>
          <a:p>
            <a:fld id="{67FF06E2-0D6D-4D91-88F6-438FEEFE316F}"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40</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914592991"/>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noFill/>
        </p:spPr>
        <p:txBody>
          <a:bodyPr/>
          <a:lstStyle/>
          <a:p>
            <a:r>
              <a:rPr lang="en-US" altLang="en-US" sz="3600" b="1" dirty="0" smtClean="0"/>
              <a:t>Non-probability sampling</a:t>
            </a:r>
          </a:p>
        </p:txBody>
      </p:sp>
      <p:sp>
        <p:nvSpPr>
          <p:cNvPr id="205827" name="Rectangle 3"/>
          <p:cNvSpPr>
            <a:spLocks noGrp="1" noChangeArrowheads="1"/>
          </p:cNvSpPr>
          <p:nvPr>
            <p:ph type="body" idx="1"/>
          </p:nvPr>
        </p:nvSpPr>
        <p:spPr>
          <a:noFill/>
        </p:spPr>
        <p:txBody>
          <a:bodyPr/>
          <a:lstStyle/>
          <a:p>
            <a:pPr>
              <a:lnSpc>
                <a:spcPct val="90000"/>
              </a:lnSpc>
            </a:pPr>
            <a:r>
              <a:rPr lang="en-US" altLang="en-US" dirty="0" smtClean="0"/>
              <a:t>Advantages</a:t>
            </a:r>
          </a:p>
          <a:p>
            <a:pPr lvl="1">
              <a:lnSpc>
                <a:spcPct val="90000"/>
              </a:lnSpc>
              <a:buFont typeface="Courier New" pitchFamily="49" charset="0"/>
              <a:buChar char="o"/>
            </a:pPr>
            <a:r>
              <a:rPr lang="en-US" altLang="en-US" dirty="0" smtClean="0"/>
              <a:t>speed</a:t>
            </a:r>
          </a:p>
          <a:p>
            <a:pPr lvl="1">
              <a:lnSpc>
                <a:spcPct val="90000"/>
              </a:lnSpc>
              <a:buFont typeface="Courier New" pitchFamily="49" charset="0"/>
              <a:buChar char="o"/>
            </a:pPr>
            <a:r>
              <a:rPr lang="en-US" altLang="en-US" dirty="0" smtClean="0"/>
              <a:t>low cost</a:t>
            </a:r>
          </a:p>
          <a:p>
            <a:pPr>
              <a:lnSpc>
                <a:spcPct val="90000"/>
              </a:lnSpc>
            </a:pPr>
            <a:endParaRPr lang="en-US" altLang="en-US" dirty="0" smtClean="0"/>
          </a:p>
          <a:p>
            <a:pPr>
              <a:lnSpc>
                <a:spcPct val="90000"/>
              </a:lnSpc>
            </a:pPr>
            <a:r>
              <a:rPr lang="en-US" altLang="en-US" dirty="0" smtClean="0"/>
              <a:t>Disadvantages</a:t>
            </a:r>
          </a:p>
          <a:p>
            <a:pPr lvl="1">
              <a:lnSpc>
                <a:spcPct val="90000"/>
              </a:lnSpc>
              <a:buFont typeface="Courier New" pitchFamily="49" charset="0"/>
              <a:buChar char="o"/>
            </a:pPr>
            <a:r>
              <a:rPr lang="en-US" altLang="en-US" dirty="0" smtClean="0"/>
              <a:t>no model for inference</a:t>
            </a:r>
          </a:p>
          <a:p>
            <a:pPr>
              <a:lnSpc>
                <a:spcPct val="90000"/>
              </a:lnSpc>
            </a:pPr>
            <a:endParaRPr lang="en-US" altLang="en-US" dirty="0" smtClean="0"/>
          </a:p>
          <a:p>
            <a:pPr>
              <a:lnSpc>
                <a:spcPct val="90000"/>
              </a:lnSpc>
            </a:pPr>
            <a:r>
              <a:rPr lang="en-US" altLang="en-US" dirty="0" smtClean="0"/>
              <a:t>Uses</a:t>
            </a:r>
          </a:p>
          <a:p>
            <a:pPr lvl="1">
              <a:lnSpc>
                <a:spcPct val="90000"/>
              </a:lnSpc>
              <a:buFont typeface="Courier New" pitchFamily="49" charset="0"/>
              <a:buChar char="o"/>
            </a:pPr>
            <a:r>
              <a:rPr lang="en-US" altLang="en-US" dirty="0" smtClean="0"/>
              <a:t>preliminary studies</a:t>
            </a:r>
          </a:p>
          <a:p>
            <a:pPr lvl="1">
              <a:lnSpc>
                <a:spcPct val="90000"/>
              </a:lnSpc>
              <a:buFont typeface="Courier New" pitchFamily="49" charset="0"/>
              <a:buChar char="o"/>
            </a:pPr>
            <a:r>
              <a:rPr lang="en-US" altLang="en-US" dirty="0" smtClean="0"/>
              <a:t>when population is well-known</a:t>
            </a:r>
          </a:p>
        </p:txBody>
      </p:sp>
      <p:sp>
        <p:nvSpPr>
          <p:cNvPr id="4" name="Date Placeholder 3"/>
          <p:cNvSpPr>
            <a:spLocks noGrp="1"/>
          </p:cNvSpPr>
          <p:nvPr>
            <p:ph type="dt" sz="half" idx="10"/>
          </p:nvPr>
        </p:nvSpPr>
        <p:spPr/>
        <p:txBody>
          <a:bodyPr/>
          <a:lstStyle/>
          <a:p>
            <a:fld id="{49A8690E-0C1B-452D-8E23-3898B8DFC860}"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41</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216332930"/>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noFill/>
        </p:spPr>
        <p:txBody>
          <a:bodyPr/>
          <a:lstStyle/>
          <a:p>
            <a:r>
              <a:rPr lang="en-US" sz="3600" b="1" dirty="0" smtClean="0"/>
              <a:t>Probability sampling</a:t>
            </a:r>
          </a:p>
        </p:txBody>
      </p:sp>
      <p:sp>
        <p:nvSpPr>
          <p:cNvPr id="206851" name="Rectangle 3"/>
          <p:cNvSpPr>
            <a:spLocks noGrp="1" noChangeArrowheads="1"/>
          </p:cNvSpPr>
          <p:nvPr>
            <p:ph type="body" idx="1"/>
          </p:nvPr>
        </p:nvSpPr>
        <p:spPr>
          <a:xfrm>
            <a:off x="727075" y="1990725"/>
            <a:ext cx="7772400" cy="4622800"/>
          </a:xfrm>
          <a:noFill/>
        </p:spPr>
        <p:txBody>
          <a:bodyPr/>
          <a:lstStyle/>
          <a:p>
            <a:r>
              <a:rPr lang="en-US" sz="2800" dirty="0" smtClean="0"/>
              <a:t>Every unit must have a calculable selection probability greater than zero</a:t>
            </a:r>
          </a:p>
          <a:p>
            <a:r>
              <a:rPr lang="en-US" dirty="0" smtClean="0"/>
              <a:t>Sample is drawn using some method of random selection</a:t>
            </a:r>
            <a:endParaRPr lang="en-US" sz="2800" dirty="0" smtClean="0"/>
          </a:p>
          <a:p>
            <a:r>
              <a:rPr lang="en-US" sz="2800" dirty="0" smtClean="0"/>
              <a:t>The selection probabilities provide the estimation model for inference from the sample to the population</a:t>
            </a:r>
          </a:p>
          <a:p>
            <a:r>
              <a:rPr lang="en-US" sz="2800" dirty="0" smtClean="0"/>
              <a:t>And an estimate of the sampling error can be calculated from the sample data</a:t>
            </a:r>
          </a:p>
        </p:txBody>
      </p:sp>
      <p:sp>
        <p:nvSpPr>
          <p:cNvPr id="4" name="Date Placeholder 3"/>
          <p:cNvSpPr>
            <a:spLocks noGrp="1"/>
          </p:cNvSpPr>
          <p:nvPr>
            <p:ph type="dt" sz="half" idx="10"/>
          </p:nvPr>
        </p:nvSpPr>
        <p:spPr/>
        <p:txBody>
          <a:bodyPr/>
          <a:lstStyle/>
          <a:p>
            <a:fld id="{C3B9C983-5CA2-46EA-B7EC-28B12FDCFD57}"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42</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901408324"/>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noFill/>
        </p:spPr>
        <p:txBody>
          <a:bodyPr/>
          <a:lstStyle/>
          <a:p>
            <a:r>
              <a:rPr lang="en-US" sz="3600" b="1" dirty="0" smtClean="0"/>
              <a:t>Probability sampling</a:t>
            </a:r>
          </a:p>
        </p:txBody>
      </p:sp>
      <p:sp>
        <p:nvSpPr>
          <p:cNvPr id="207875" name="Rectangle 3"/>
          <p:cNvSpPr>
            <a:spLocks noGrp="1" noChangeArrowheads="1"/>
          </p:cNvSpPr>
          <p:nvPr>
            <p:ph type="body" idx="1"/>
          </p:nvPr>
        </p:nvSpPr>
        <p:spPr>
          <a:xfrm>
            <a:off x="685800" y="2141538"/>
            <a:ext cx="7772400" cy="4114800"/>
          </a:xfrm>
          <a:noFill/>
        </p:spPr>
        <p:txBody>
          <a:bodyPr/>
          <a:lstStyle/>
          <a:p>
            <a:r>
              <a:rPr lang="en-US" sz="2800" dirty="0" smtClean="0"/>
              <a:t>Sample is guaranteed to represent the population well </a:t>
            </a:r>
            <a:r>
              <a:rPr lang="en-US" sz="2800" b="1" dirty="0" smtClean="0"/>
              <a:t>on average</a:t>
            </a:r>
            <a:endParaRPr lang="en-US" sz="2800" dirty="0" smtClean="0"/>
          </a:p>
          <a:p>
            <a:endParaRPr lang="en-US" sz="2800" dirty="0" smtClean="0"/>
          </a:p>
          <a:p>
            <a:r>
              <a:rPr lang="en-US" sz="2800" dirty="0" smtClean="0"/>
              <a:t>That is, the </a:t>
            </a:r>
            <a:r>
              <a:rPr lang="en-US" sz="2800" b="1" dirty="0" smtClean="0"/>
              <a:t>expected</a:t>
            </a:r>
            <a:r>
              <a:rPr lang="en-US" sz="2800" dirty="0" smtClean="0"/>
              <a:t> value of the estimate is correct, in the sense of the mathematical expectation of a random variable</a:t>
            </a:r>
          </a:p>
        </p:txBody>
      </p:sp>
      <p:sp>
        <p:nvSpPr>
          <p:cNvPr id="4" name="Date Placeholder 3"/>
          <p:cNvSpPr>
            <a:spLocks noGrp="1"/>
          </p:cNvSpPr>
          <p:nvPr>
            <p:ph type="dt" sz="half" idx="10"/>
          </p:nvPr>
        </p:nvSpPr>
        <p:spPr/>
        <p:txBody>
          <a:bodyPr/>
          <a:lstStyle/>
          <a:p>
            <a:fld id="{519E30E3-7866-4841-BA30-A1D3FEDE0572}"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43</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4036574311"/>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noFill/>
        </p:spPr>
        <p:txBody>
          <a:bodyPr/>
          <a:lstStyle/>
          <a:p>
            <a:r>
              <a:rPr lang="en-US" altLang="en-US" sz="3600" b="1" dirty="0" smtClean="0"/>
              <a:t>Probability sampling</a:t>
            </a:r>
          </a:p>
        </p:txBody>
      </p:sp>
      <p:sp>
        <p:nvSpPr>
          <p:cNvPr id="208899" name="Rectangle 3"/>
          <p:cNvSpPr>
            <a:spLocks noGrp="1" noChangeArrowheads="1"/>
          </p:cNvSpPr>
          <p:nvPr>
            <p:ph type="body" idx="1"/>
          </p:nvPr>
        </p:nvSpPr>
        <p:spPr>
          <a:xfrm>
            <a:off x="685800" y="1712913"/>
            <a:ext cx="7772400" cy="4489450"/>
          </a:xfrm>
          <a:noFill/>
        </p:spPr>
        <p:txBody>
          <a:bodyPr/>
          <a:lstStyle/>
          <a:p>
            <a:r>
              <a:rPr lang="en-US" altLang="en-US" sz="2800" dirty="0" smtClean="0"/>
              <a:t>There are many methods of probability sampling</a:t>
            </a:r>
          </a:p>
          <a:p>
            <a:r>
              <a:rPr lang="en-US" altLang="en-US" sz="2800" dirty="0" smtClean="0"/>
              <a:t>We’ll study only the most widely used</a:t>
            </a:r>
          </a:p>
          <a:p>
            <a:pPr lvl="1">
              <a:buFont typeface="Courier New" pitchFamily="49" charset="0"/>
              <a:buChar char="o"/>
            </a:pPr>
            <a:r>
              <a:rPr lang="en-US" altLang="en-US" sz="2400" dirty="0" smtClean="0"/>
              <a:t>some are strictly methods of sample </a:t>
            </a:r>
            <a:r>
              <a:rPr lang="en-US" altLang="en-US" sz="2400" b="1" dirty="0" smtClean="0"/>
              <a:t>selection</a:t>
            </a:r>
            <a:endParaRPr lang="en-US" altLang="en-US" sz="2400" dirty="0" smtClean="0"/>
          </a:p>
          <a:p>
            <a:pPr lvl="1">
              <a:buFont typeface="Courier New" pitchFamily="49" charset="0"/>
              <a:buChar char="o"/>
            </a:pPr>
            <a:r>
              <a:rPr lang="en-US" altLang="en-US" sz="2400" dirty="0" smtClean="0"/>
              <a:t>others are really methods of </a:t>
            </a:r>
            <a:r>
              <a:rPr lang="en-US" altLang="en-US" sz="2400" b="1" dirty="0" smtClean="0"/>
              <a:t>structuring the population </a:t>
            </a:r>
            <a:r>
              <a:rPr lang="en-US" altLang="en-US" sz="2400" dirty="0" smtClean="0"/>
              <a:t>(the sampling frame) to guarantee efficient sampling</a:t>
            </a:r>
          </a:p>
          <a:p>
            <a:r>
              <a:rPr lang="en-US" altLang="en-US" sz="2800" dirty="0" smtClean="0"/>
              <a:t>A sample design may combine several of these methods</a:t>
            </a:r>
          </a:p>
        </p:txBody>
      </p:sp>
      <p:sp>
        <p:nvSpPr>
          <p:cNvPr id="4" name="Date Placeholder 3"/>
          <p:cNvSpPr>
            <a:spLocks noGrp="1"/>
          </p:cNvSpPr>
          <p:nvPr>
            <p:ph type="dt" sz="half" idx="10"/>
          </p:nvPr>
        </p:nvSpPr>
        <p:spPr/>
        <p:txBody>
          <a:bodyPr/>
          <a:lstStyle/>
          <a:p>
            <a:fld id="{FD38691E-A0ED-4437-B1EB-851710CA6EC5}"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44</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1731149137"/>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noFill/>
        </p:spPr>
        <p:txBody>
          <a:bodyPr/>
          <a:lstStyle/>
          <a:p>
            <a:r>
              <a:rPr lang="en-US" altLang="en-US" sz="3600" b="1" dirty="0" smtClean="0"/>
              <a:t>Probability sampling</a:t>
            </a:r>
          </a:p>
        </p:txBody>
      </p:sp>
      <p:sp>
        <p:nvSpPr>
          <p:cNvPr id="208899" name="Rectangle 3"/>
          <p:cNvSpPr>
            <a:spLocks noGrp="1" noChangeArrowheads="1"/>
          </p:cNvSpPr>
          <p:nvPr>
            <p:ph type="body" idx="1"/>
          </p:nvPr>
        </p:nvSpPr>
        <p:spPr>
          <a:xfrm>
            <a:off x="685800" y="1712913"/>
            <a:ext cx="7772400" cy="4489450"/>
          </a:xfrm>
          <a:noFill/>
        </p:spPr>
        <p:txBody>
          <a:bodyPr/>
          <a:lstStyle/>
          <a:p>
            <a:r>
              <a:rPr lang="en-US" altLang="en-US" dirty="0" smtClean="0"/>
              <a:t>Simple random sampling</a:t>
            </a:r>
          </a:p>
          <a:p>
            <a:r>
              <a:rPr lang="en-US" altLang="en-US" dirty="0" smtClean="0"/>
              <a:t>Systematic sampling</a:t>
            </a:r>
          </a:p>
          <a:p>
            <a:r>
              <a:rPr lang="en-US" altLang="en-US" dirty="0" smtClean="0"/>
              <a:t>Stratified sampling</a:t>
            </a:r>
          </a:p>
          <a:p>
            <a:r>
              <a:rPr lang="en-US" altLang="en-US" dirty="0" smtClean="0"/>
              <a:t>Probability proportional to size sampling</a:t>
            </a:r>
          </a:p>
          <a:p>
            <a:r>
              <a:rPr lang="en-US" altLang="en-US" dirty="0" smtClean="0"/>
              <a:t>Cluster sampling</a:t>
            </a:r>
          </a:p>
          <a:p>
            <a:r>
              <a:rPr lang="en-US" altLang="en-US" dirty="0" smtClean="0"/>
              <a:t>Multi-stage sampling</a:t>
            </a:r>
            <a:endParaRPr lang="en-US" altLang="en-US" sz="2800" dirty="0" smtClean="0"/>
          </a:p>
        </p:txBody>
      </p:sp>
      <p:graphicFrame>
        <p:nvGraphicFramePr>
          <p:cNvPr id="949250" name="Object 4">
            <a:hlinkClick r:id="" action="ppaction://ole?verb=0"/>
          </p:cNvPr>
          <p:cNvGraphicFramePr>
            <a:graphicFrameLocks/>
          </p:cNvGraphicFramePr>
          <p:nvPr/>
        </p:nvGraphicFramePr>
        <p:xfrm>
          <a:off x="4852988" y="4351338"/>
          <a:ext cx="3616325" cy="1649412"/>
        </p:xfrm>
        <a:graphic>
          <a:graphicData uri="http://schemas.openxmlformats.org/presentationml/2006/ole">
            <mc:AlternateContent xmlns:mc="http://schemas.openxmlformats.org/markup-compatibility/2006">
              <mc:Choice xmlns:v="urn:schemas-microsoft-com:vml" Requires="v">
                <p:oleObj spid="_x0000_s1599495" name="Clip" r:id="rId3" imgW="6245280" imgH="2895480" progId="">
                  <p:embed/>
                </p:oleObj>
              </mc:Choice>
              <mc:Fallback>
                <p:oleObj name="Clip" r:id="rId3" imgW="6245280" imgH="2895480" progId="">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2988" y="4351338"/>
                        <a:ext cx="3616325" cy="164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oleObj>
              </mc:Fallback>
            </mc:AlternateContent>
          </a:graphicData>
        </a:graphic>
      </p:graphicFrame>
      <p:sp>
        <p:nvSpPr>
          <p:cNvPr id="5" name="Date Placeholder 4"/>
          <p:cNvSpPr>
            <a:spLocks noGrp="1"/>
          </p:cNvSpPr>
          <p:nvPr>
            <p:ph type="dt" sz="half" idx="10"/>
          </p:nvPr>
        </p:nvSpPr>
        <p:spPr/>
        <p:txBody>
          <a:bodyPr/>
          <a:lstStyle/>
          <a:p>
            <a:fld id="{48D716F9-8E5A-4126-92E9-3CD321EF59CF}" type="datetime1">
              <a:rPr lang="en-CA" smtClean="0">
                <a:solidFill>
                  <a:srgbClr val="333399"/>
                </a:solidFill>
              </a:rPr>
              <a:pPr/>
              <a:t>27/09/2019</a:t>
            </a:fld>
            <a:endParaRPr lang="en-CA">
              <a:solidFill>
                <a:srgbClr val="333399"/>
              </a:solidFill>
            </a:endParaRPr>
          </a:p>
        </p:txBody>
      </p:sp>
      <p:sp>
        <p:nvSpPr>
          <p:cNvPr id="6" name="Slide Number Placeholder 5"/>
          <p:cNvSpPr>
            <a:spLocks noGrp="1"/>
          </p:cNvSpPr>
          <p:nvPr>
            <p:ph type="sldNum" sz="quarter" idx="12"/>
          </p:nvPr>
        </p:nvSpPr>
        <p:spPr/>
        <p:txBody>
          <a:bodyPr/>
          <a:lstStyle/>
          <a:p>
            <a:fld id="{2B6E738E-267A-4344-8BF4-552BF5255FBB}" type="slidenum">
              <a:rPr lang="en-CA" smtClean="0">
                <a:solidFill>
                  <a:srgbClr val="333399"/>
                </a:solidFill>
              </a:rPr>
              <a:pPr/>
              <a:t>45</a:t>
            </a:fld>
            <a:endParaRPr lang="en-CA">
              <a:solidFill>
                <a:srgbClr val="333399"/>
              </a:solidFill>
            </a:endParaRPr>
          </a:p>
        </p:txBody>
      </p:sp>
      <p:sp>
        <p:nvSpPr>
          <p:cNvPr id="7" name="Footer Placeholder 6"/>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3626065154"/>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07503" y="764703"/>
            <a:ext cx="8640961" cy="720081"/>
          </a:xfrm>
        </p:spPr>
        <p:txBody>
          <a:bodyPr/>
          <a:lstStyle/>
          <a:p>
            <a:r>
              <a:rPr lang="fr-CA" dirty="0" smtClean="0"/>
              <a:t> </a:t>
            </a:r>
            <a:r>
              <a:rPr lang="fr-CA" dirty="0" err="1" smtClean="0"/>
              <a:t>Sampling</a:t>
            </a:r>
            <a:r>
              <a:rPr lang="fr-CA" dirty="0" smtClean="0"/>
              <a:t>: </a:t>
            </a:r>
            <a:r>
              <a:rPr lang="fr-CA" dirty="0" err="1"/>
              <a:t>S</a:t>
            </a:r>
            <a:r>
              <a:rPr lang="fr-CA" dirty="0" err="1" smtClean="0"/>
              <a:t>et-up</a:t>
            </a:r>
            <a:endParaRPr lang="fr-CA" dirty="0"/>
          </a:p>
        </p:txBody>
      </p:sp>
      <p:sp>
        <p:nvSpPr>
          <p:cNvPr id="189443" name="Rectangle 3"/>
          <p:cNvSpPr>
            <a:spLocks noGrp="1" noChangeArrowheads="1"/>
          </p:cNvSpPr>
          <p:nvPr>
            <p:ph idx="1"/>
          </p:nvPr>
        </p:nvSpPr>
        <p:spPr>
          <a:xfrm>
            <a:off x="107504" y="1556792"/>
            <a:ext cx="8641209" cy="4464596"/>
          </a:xfrm>
        </p:spPr>
        <p:txBody>
          <a:bodyPr/>
          <a:lstStyle/>
          <a:p>
            <a:r>
              <a:rPr lang="en-CA" sz="2400" b="1" dirty="0" smtClean="0"/>
              <a:t> </a:t>
            </a:r>
            <a:r>
              <a:rPr lang="en-CA" sz="2400" dirty="0" smtClean="0"/>
              <a:t>We have a finite</a:t>
            </a:r>
            <a:r>
              <a:rPr lang="fr-CA" sz="2400" dirty="0" smtClean="0"/>
              <a:t> population </a:t>
            </a:r>
            <a:r>
              <a:rPr lang="fr-CA" sz="2400" b="1" i="1" dirty="0" smtClean="0"/>
              <a:t>U </a:t>
            </a:r>
            <a:r>
              <a:rPr lang="fr-CA" sz="2400" i="1" dirty="0" smtClean="0"/>
              <a:t>of size </a:t>
            </a:r>
            <a:r>
              <a:rPr lang="fr-CA" sz="2400" b="1" i="1" dirty="0" smtClean="0"/>
              <a:t>N </a:t>
            </a:r>
            <a:r>
              <a:rPr lang="fr-CA" sz="2400" dirty="0" smtClean="0"/>
              <a:t>from </a:t>
            </a:r>
            <a:r>
              <a:rPr lang="fr-CA" sz="2400" dirty="0" err="1" smtClean="0"/>
              <a:t>which</a:t>
            </a:r>
            <a:r>
              <a:rPr lang="fr-CA" sz="2400" dirty="0" smtClean="0"/>
              <a:t> </a:t>
            </a:r>
            <a:r>
              <a:rPr lang="fr-CA" sz="2400" dirty="0" err="1" smtClean="0"/>
              <a:t>we</a:t>
            </a:r>
            <a:r>
              <a:rPr lang="fr-CA" sz="2400" dirty="0" smtClean="0"/>
              <a:t> </a:t>
            </a:r>
            <a:r>
              <a:rPr lang="fr-CA" sz="2400" dirty="0" err="1" smtClean="0"/>
              <a:t>would</a:t>
            </a:r>
            <a:r>
              <a:rPr lang="fr-CA" sz="2400" dirty="0" smtClean="0"/>
              <a:t> </a:t>
            </a:r>
            <a:r>
              <a:rPr lang="fr-CA" sz="2400" dirty="0" err="1" smtClean="0"/>
              <a:t>want</a:t>
            </a:r>
            <a:r>
              <a:rPr lang="fr-CA" sz="2400" dirty="0" smtClean="0"/>
              <a:t> to </a:t>
            </a:r>
            <a:r>
              <a:rPr lang="fr-CA" sz="2400" dirty="0" err="1" smtClean="0"/>
              <a:t>obtain</a:t>
            </a:r>
            <a:r>
              <a:rPr lang="fr-CA" sz="2400" dirty="0" smtClean="0"/>
              <a:t> information on a </a:t>
            </a:r>
            <a:r>
              <a:rPr lang="fr-CA" sz="2400" dirty="0" err="1" smtClean="0"/>
              <a:t>given</a:t>
            </a:r>
            <a:r>
              <a:rPr lang="fr-CA" sz="2400" dirty="0" smtClean="0"/>
              <a:t> </a:t>
            </a:r>
            <a:r>
              <a:rPr lang="fr-CA" sz="2400" dirty="0" err="1" smtClean="0"/>
              <a:t>characteristic</a:t>
            </a:r>
            <a:r>
              <a:rPr lang="fr-CA" sz="2400" dirty="0" smtClean="0"/>
              <a:t> </a:t>
            </a:r>
            <a:r>
              <a:rPr lang="fr-CA" sz="2400" b="1" i="1" dirty="0" smtClean="0"/>
              <a:t>Y</a:t>
            </a:r>
            <a:endParaRPr lang="en-CA" sz="2400" b="1" i="1" dirty="0" smtClean="0"/>
          </a:p>
          <a:p>
            <a:pPr lvl="0"/>
            <a:r>
              <a:rPr lang="fr-CA" sz="2400" dirty="0" smtClean="0"/>
              <a:t>From </a:t>
            </a:r>
            <a:r>
              <a:rPr lang="fr-CA" sz="2400" dirty="0" err="1" smtClean="0"/>
              <a:t>that</a:t>
            </a:r>
            <a:r>
              <a:rPr lang="fr-CA" sz="2400" dirty="0" smtClean="0"/>
              <a:t> population </a:t>
            </a:r>
            <a:r>
              <a:rPr lang="fr-CA" sz="2400" dirty="0" err="1" smtClean="0"/>
              <a:t>we</a:t>
            </a:r>
            <a:r>
              <a:rPr lang="fr-CA" sz="2400" dirty="0" smtClean="0"/>
              <a:t> </a:t>
            </a:r>
            <a:r>
              <a:rPr lang="fr-CA" sz="2400" dirty="0" err="1" smtClean="0"/>
              <a:t>can</a:t>
            </a:r>
            <a:r>
              <a:rPr lang="fr-CA" sz="2400" dirty="0" smtClean="0"/>
              <a:t> </a:t>
            </a:r>
            <a:r>
              <a:rPr lang="fr-CA" sz="2400" dirty="0" err="1" smtClean="0"/>
              <a:t>form</a:t>
            </a:r>
            <a:r>
              <a:rPr lang="fr-CA" sz="2400" dirty="0" smtClean="0"/>
              <a:t> the set </a:t>
            </a:r>
            <a:r>
              <a:rPr lang="fr-CA" sz="2400" b="1" dirty="0" smtClean="0"/>
              <a:t>Ω</a:t>
            </a:r>
            <a:r>
              <a:rPr lang="fr-CA" sz="2400" dirty="0" smtClean="0"/>
              <a:t> of all possible </a:t>
            </a:r>
            <a:r>
              <a:rPr lang="fr-CA" sz="2400" dirty="0" err="1" smtClean="0"/>
              <a:t>samples</a:t>
            </a:r>
            <a:r>
              <a:rPr lang="fr-CA" sz="2400" dirty="0" smtClean="0"/>
              <a:t>. That set has 2</a:t>
            </a:r>
            <a:r>
              <a:rPr lang="fr-CA" sz="2400" b="1" i="1" baseline="30000" dirty="0" smtClean="0"/>
              <a:t>N  </a:t>
            </a:r>
            <a:r>
              <a:rPr lang="fr-CA" sz="2400" dirty="0" smtClean="0"/>
              <a:t>possible </a:t>
            </a:r>
            <a:r>
              <a:rPr lang="fr-CA" sz="2400" dirty="0" err="1" smtClean="0"/>
              <a:t>samples</a:t>
            </a:r>
            <a:r>
              <a:rPr lang="fr-CA" sz="2400" dirty="0" smtClean="0"/>
              <a:t>. </a:t>
            </a:r>
            <a:r>
              <a:rPr lang="fr-CA" sz="2400" b="1" u="sng" dirty="0" smtClean="0"/>
              <a:t> </a:t>
            </a:r>
            <a:r>
              <a:rPr lang="fr-CA" sz="2400" dirty="0" smtClean="0"/>
              <a:t> </a:t>
            </a:r>
            <a:endParaRPr lang="en-CA" sz="2400" dirty="0" smtClean="0"/>
          </a:p>
          <a:p>
            <a:pPr lvl="0"/>
            <a:r>
              <a:rPr lang="fr-CA" sz="2400" dirty="0" smtClean="0"/>
              <a:t>Let </a:t>
            </a:r>
            <a:r>
              <a:rPr lang="fr-CA" sz="2400" b="1" i="1" dirty="0" smtClean="0"/>
              <a:t>s</a:t>
            </a:r>
            <a:r>
              <a:rPr lang="fr-CA" sz="2400" dirty="0" smtClean="0"/>
              <a:t> be one of the </a:t>
            </a:r>
            <a:r>
              <a:rPr lang="fr-CA" sz="2400" dirty="0" err="1" smtClean="0"/>
              <a:t>sample</a:t>
            </a:r>
            <a:r>
              <a:rPr lang="fr-CA" sz="2400" dirty="0" smtClean="0"/>
              <a:t> from </a:t>
            </a:r>
            <a:r>
              <a:rPr lang="el-GR" sz="2400" dirty="0" smtClean="0"/>
              <a:t>Ω</a:t>
            </a:r>
            <a:r>
              <a:rPr lang="fr-CA" sz="2400" b="1" i="1" dirty="0" smtClean="0"/>
              <a:t>.</a:t>
            </a:r>
            <a:r>
              <a:rPr lang="fr-CA" sz="2400" dirty="0" smtClean="0"/>
              <a:t> </a:t>
            </a:r>
            <a:r>
              <a:rPr lang="fr-CA" sz="2400" dirty="0" err="1" smtClean="0"/>
              <a:t>Consider</a:t>
            </a:r>
            <a:r>
              <a:rPr lang="fr-CA" sz="2400" dirty="0" smtClean="0"/>
              <a:t> a </a:t>
            </a:r>
            <a:r>
              <a:rPr lang="fr-CA" sz="2400" dirty="0" err="1" smtClean="0"/>
              <a:t>random</a:t>
            </a:r>
            <a:r>
              <a:rPr lang="fr-CA" sz="2400" dirty="0" smtClean="0"/>
              <a:t> variable </a:t>
            </a:r>
            <a:r>
              <a:rPr lang="fr-CA" sz="2400" b="1" i="1" dirty="0" smtClean="0"/>
              <a:t>S</a:t>
            </a:r>
            <a:r>
              <a:rPr lang="fr-CA" sz="2400" dirty="0" smtClean="0"/>
              <a:t> </a:t>
            </a:r>
            <a:r>
              <a:rPr lang="fr-CA" sz="2400" dirty="0" err="1" smtClean="0"/>
              <a:t>defined</a:t>
            </a:r>
            <a:r>
              <a:rPr lang="fr-CA" sz="2400" dirty="0" smtClean="0"/>
              <a:t> on </a:t>
            </a:r>
            <a:r>
              <a:rPr lang="el-GR" sz="2400" b="1" i="1" dirty="0" smtClean="0"/>
              <a:t>Ω</a:t>
            </a:r>
            <a:r>
              <a:rPr lang="fr-CA" sz="2400" dirty="0" smtClean="0"/>
              <a:t>.</a:t>
            </a:r>
            <a:endParaRPr lang="en-CA" sz="2400" dirty="0" smtClean="0"/>
          </a:p>
          <a:p>
            <a:pPr lvl="0"/>
            <a:r>
              <a:rPr lang="fr-CA" sz="2400" i="1" dirty="0" smtClean="0"/>
              <a:t>p</a:t>
            </a:r>
            <a:r>
              <a:rPr lang="fr-CA" sz="2400" dirty="0" smtClean="0"/>
              <a:t>(</a:t>
            </a:r>
            <a:r>
              <a:rPr lang="fr-CA" sz="2400" b="1" i="1" dirty="0" smtClean="0"/>
              <a:t>S</a:t>
            </a:r>
            <a:r>
              <a:rPr lang="fr-CA" sz="2400" dirty="0" smtClean="0"/>
              <a:t> = </a:t>
            </a:r>
            <a:r>
              <a:rPr lang="fr-CA" sz="2400" b="1" i="1" dirty="0" smtClean="0"/>
              <a:t>s</a:t>
            </a:r>
            <a:r>
              <a:rPr lang="fr-CA" sz="2400" dirty="0" smtClean="0"/>
              <a:t>) = </a:t>
            </a:r>
            <a:r>
              <a:rPr lang="fr-CA" sz="2400" i="1" dirty="0" smtClean="0"/>
              <a:t>p</a:t>
            </a:r>
            <a:r>
              <a:rPr lang="fr-CA" sz="2400" dirty="0" smtClean="0"/>
              <a:t>(</a:t>
            </a:r>
            <a:r>
              <a:rPr lang="fr-CA" sz="2400" b="1" i="1" dirty="0" smtClean="0"/>
              <a:t>s</a:t>
            </a:r>
            <a:r>
              <a:rPr lang="fr-CA" sz="2400" dirty="0" smtClean="0"/>
              <a:t>) </a:t>
            </a:r>
            <a:r>
              <a:rPr lang="fr-CA" sz="2400" dirty="0" err="1" smtClean="0"/>
              <a:t>is</a:t>
            </a:r>
            <a:r>
              <a:rPr lang="fr-CA" sz="2400" dirty="0" smtClean="0"/>
              <a:t> a </a:t>
            </a:r>
            <a:r>
              <a:rPr lang="fr-CA" sz="2400" dirty="0" err="1" smtClean="0"/>
              <a:t>probability</a:t>
            </a:r>
            <a:r>
              <a:rPr lang="fr-CA" sz="2400" dirty="0" smtClean="0"/>
              <a:t> </a:t>
            </a:r>
            <a:r>
              <a:rPr lang="fr-CA" sz="2400" dirty="0" err="1" smtClean="0"/>
              <a:t>measure</a:t>
            </a:r>
            <a:r>
              <a:rPr lang="fr-CA" sz="2400" dirty="0" smtClean="0"/>
              <a:t>. It </a:t>
            </a:r>
            <a:r>
              <a:rPr lang="fr-CA" sz="2400" dirty="0" err="1" smtClean="0"/>
              <a:t>is</a:t>
            </a:r>
            <a:r>
              <a:rPr lang="fr-CA" sz="2400" dirty="0" smtClean="0"/>
              <a:t> the </a:t>
            </a:r>
            <a:r>
              <a:rPr lang="fr-CA" sz="2400" dirty="0" err="1" smtClean="0"/>
              <a:t>probability</a:t>
            </a:r>
            <a:r>
              <a:rPr lang="fr-CA" sz="2400" dirty="0" smtClean="0"/>
              <a:t> of </a:t>
            </a:r>
            <a:r>
              <a:rPr lang="fr-CA" sz="2400" dirty="0" err="1" smtClean="0"/>
              <a:t>selecting</a:t>
            </a:r>
            <a:r>
              <a:rPr lang="fr-CA" sz="2400" dirty="0" smtClean="0"/>
              <a:t> the </a:t>
            </a:r>
            <a:r>
              <a:rPr lang="fr-CA" sz="2400" dirty="0" err="1" smtClean="0"/>
              <a:t>sample</a:t>
            </a:r>
            <a:r>
              <a:rPr lang="fr-CA" sz="2400" dirty="0" smtClean="0"/>
              <a:t> </a:t>
            </a:r>
            <a:r>
              <a:rPr lang="fr-CA" sz="2400" b="1" i="1" dirty="0" smtClean="0"/>
              <a:t>s</a:t>
            </a:r>
            <a:r>
              <a:rPr lang="fr-CA" sz="2400" dirty="0" smtClean="0"/>
              <a:t>.</a:t>
            </a:r>
            <a:endParaRPr lang="en-CA" sz="2400" dirty="0" smtClean="0"/>
          </a:p>
          <a:p>
            <a:pPr lvl="0"/>
            <a:r>
              <a:rPr lang="fr-CA" sz="2400" i="1" dirty="0" err="1" smtClean="0"/>
              <a:t>We</a:t>
            </a:r>
            <a:r>
              <a:rPr lang="fr-CA" sz="2400" i="1" dirty="0" smtClean="0"/>
              <a:t> should note </a:t>
            </a:r>
            <a:r>
              <a:rPr lang="fr-CA" sz="2400" i="1" dirty="0" err="1" smtClean="0"/>
              <a:t>that</a:t>
            </a:r>
            <a:r>
              <a:rPr lang="fr-CA" sz="2400" i="1" dirty="0" smtClean="0"/>
              <a:t> p(</a:t>
            </a:r>
            <a:r>
              <a:rPr lang="fr-CA" sz="2400" b="1" i="1" dirty="0" smtClean="0"/>
              <a:t>s</a:t>
            </a:r>
            <a:r>
              <a:rPr lang="fr-CA" sz="2400" i="1" dirty="0" smtClean="0"/>
              <a:t>) </a:t>
            </a:r>
            <a:r>
              <a:rPr lang="fr-CA" sz="2400" i="1" dirty="0" err="1" smtClean="0"/>
              <a:t>defines</a:t>
            </a:r>
            <a:r>
              <a:rPr lang="fr-CA" sz="2400" i="1" dirty="0" smtClean="0"/>
              <a:t> </a:t>
            </a:r>
            <a:r>
              <a:rPr lang="fr-CA" sz="2400" i="1" dirty="0" err="1" smtClean="0"/>
              <a:t>completely</a:t>
            </a:r>
            <a:r>
              <a:rPr lang="fr-CA" sz="2400" i="1" dirty="0" smtClean="0"/>
              <a:t> the </a:t>
            </a:r>
            <a:r>
              <a:rPr lang="fr-CA" sz="2400" i="1" dirty="0" err="1" smtClean="0"/>
              <a:t>sampling</a:t>
            </a:r>
            <a:r>
              <a:rPr lang="fr-CA" sz="2400" i="1" dirty="0" smtClean="0"/>
              <a:t> plan or design.</a:t>
            </a:r>
            <a:r>
              <a:rPr lang="fr-CA" i="1" dirty="0" smtClean="0"/>
              <a:t> </a:t>
            </a:r>
            <a:endParaRPr lang="en-CA" dirty="0" smtClean="0"/>
          </a:p>
          <a:p>
            <a:pPr>
              <a:lnSpc>
                <a:spcPct val="80000"/>
              </a:lnSpc>
            </a:pPr>
            <a:endParaRPr lang="fr-CA" sz="2800" dirty="0"/>
          </a:p>
        </p:txBody>
      </p:sp>
      <p:sp>
        <p:nvSpPr>
          <p:cNvPr id="4" name="Date Placeholder 3"/>
          <p:cNvSpPr>
            <a:spLocks noGrp="1"/>
          </p:cNvSpPr>
          <p:nvPr>
            <p:ph type="dt" sz="half" idx="10"/>
          </p:nvPr>
        </p:nvSpPr>
        <p:spPr/>
        <p:txBody>
          <a:bodyPr/>
          <a:lstStyle/>
          <a:p>
            <a:pPr>
              <a:defRPr/>
            </a:pPr>
            <a:fld id="{715EE701-399D-422F-993B-396C15F069F3}" type="datetime1">
              <a:rPr lang="en-CA" smtClean="0"/>
              <a:pPr>
                <a:defRPr/>
              </a:pPr>
              <a:t>27/09/2019</a:t>
            </a:fld>
            <a:endParaRPr lang="fr-CA"/>
          </a:p>
        </p:txBody>
      </p:sp>
      <p:sp>
        <p:nvSpPr>
          <p:cNvPr id="5" name="Slide Number Placeholder 4"/>
          <p:cNvSpPr>
            <a:spLocks noGrp="1"/>
          </p:cNvSpPr>
          <p:nvPr>
            <p:ph type="sldNum" sz="quarter" idx="12"/>
          </p:nvPr>
        </p:nvSpPr>
        <p:spPr/>
        <p:txBody>
          <a:bodyPr/>
          <a:lstStyle/>
          <a:p>
            <a:pPr>
              <a:defRPr/>
            </a:pPr>
            <a:fld id="{B71C6503-33B5-43D0-98D3-C89ED56D8B2F}" type="slidenum">
              <a:rPr lang="fr-CA" smtClean="0"/>
              <a:pPr>
                <a:defRPr/>
              </a:pPr>
              <a:t>46</a:t>
            </a:fld>
            <a:endParaRPr lang="fr-CA"/>
          </a:p>
        </p:txBody>
      </p:sp>
      <p:sp>
        <p:nvSpPr>
          <p:cNvPr id="6" name="Footer Placeholder 5"/>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300260057"/>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 y="692695"/>
            <a:ext cx="8748465" cy="792089"/>
          </a:xfrm>
        </p:spPr>
        <p:txBody>
          <a:bodyPr/>
          <a:lstStyle/>
          <a:p>
            <a:r>
              <a:rPr lang="fr-CA" dirty="0" smtClean="0"/>
              <a:t> </a:t>
            </a:r>
            <a:r>
              <a:rPr lang="fr-CA" dirty="0" err="1" smtClean="0"/>
              <a:t>Sampling</a:t>
            </a:r>
            <a:r>
              <a:rPr lang="fr-CA" dirty="0" smtClean="0"/>
              <a:t>: </a:t>
            </a:r>
            <a:r>
              <a:rPr lang="fr-CA" dirty="0" err="1"/>
              <a:t>S</a:t>
            </a:r>
            <a:r>
              <a:rPr lang="fr-CA" dirty="0" err="1" smtClean="0"/>
              <a:t>et-up</a:t>
            </a:r>
            <a:endParaRPr lang="fr-CA" dirty="0"/>
          </a:p>
        </p:txBody>
      </p:sp>
      <p:sp>
        <p:nvSpPr>
          <p:cNvPr id="189443" name="Rectangle 3"/>
          <p:cNvSpPr>
            <a:spLocks noGrp="1" noChangeArrowheads="1"/>
          </p:cNvSpPr>
          <p:nvPr>
            <p:ph idx="1"/>
          </p:nvPr>
        </p:nvSpPr>
        <p:spPr>
          <a:xfrm>
            <a:off x="107504" y="1556792"/>
            <a:ext cx="8641209" cy="4464596"/>
          </a:xfrm>
        </p:spPr>
        <p:txBody>
          <a:bodyPr/>
          <a:lstStyle/>
          <a:p>
            <a:pPr>
              <a:buNone/>
            </a:pPr>
            <a:r>
              <a:rPr lang="en-US" dirty="0" smtClean="0"/>
              <a:t>  For a given Statistic </a:t>
            </a:r>
            <a:r>
              <a:rPr lang="fr-CA" b="1" dirty="0" smtClean="0"/>
              <a:t>G (Total, </a:t>
            </a:r>
            <a:r>
              <a:rPr lang="fr-CA" b="1" dirty="0" err="1" smtClean="0"/>
              <a:t>ratio,and</a:t>
            </a:r>
            <a:r>
              <a:rPr lang="fr-CA" b="1" dirty="0" smtClean="0"/>
              <a:t> </a:t>
            </a:r>
            <a:r>
              <a:rPr lang="fr-CA" b="1" dirty="0" err="1" smtClean="0"/>
              <a:t>so</a:t>
            </a:r>
            <a:r>
              <a:rPr lang="fr-CA" b="1" dirty="0" smtClean="0"/>
              <a:t> on) </a:t>
            </a:r>
            <a:r>
              <a:rPr lang="fr-CA" dirty="0" err="1" smtClean="0"/>
              <a:t>defined</a:t>
            </a:r>
            <a:r>
              <a:rPr lang="fr-CA" dirty="0" smtClean="0"/>
              <a:t> on the </a:t>
            </a:r>
            <a:r>
              <a:rPr lang="fr-CA" dirty="0" err="1" smtClean="0"/>
              <a:t>sample</a:t>
            </a:r>
            <a:r>
              <a:rPr lang="fr-CA" dirty="0" smtClean="0"/>
              <a:t> </a:t>
            </a:r>
            <a:r>
              <a:rPr lang="fr-CA" dirty="0" err="1" smtClean="0"/>
              <a:t>we</a:t>
            </a:r>
            <a:r>
              <a:rPr lang="fr-CA" dirty="0" smtClean="0"/>
              <a:t> have: </a:t>
            </a:r>
            <a:endParaRPr lang="en-CA" dirty="0" smtClean="0"/>
          </a:p>
          <a:p>
            <a:pPr>
              <a:lnSpc>
                <a:spcPct val="80000"/>
              </a:lnSpc>
            </a:pPr>
            <a:r>
              <a:rPr lang="fr-CA" dirty="0"/>
              <a:t> </a:t>
            </a:r>
            <a:endParaRPr lang="fr-CA" dirty="0" smtClean="0"/>
          </a:p>
          <a:p>
            <a:pPr>
              <a:lnSpc>
                <a:spcPct val="80000"/>
              </a:lnSpc>
            </a:pPr>
            <a:endParaRPr lang="fr-CA" dirty="0" smtClean="0"/>
          </a:p>
          <a:p>
            <a:pPr>
              <a:lnSpc>
                <a:spcPct val="80000"/>
              </a:lnSpc>
            </a:pPr>
            <a:r>
              <a:rPr lang="fr-CA" sz="2800" dirty="0" smtClean="0"/>
              <a:t> </a:t>
            </a:r>
          </a:p>
          <a:p>
            <a:pPr>
              <a:lnSpc>
                <a:spcPct val="80000"/>
              </a:lnSpc>
            </a:pPr>
            <a:endParaRPr lang="fr-CA" dirty="0"/>
          </a:p>
          <a:p>
            <a:pPr>
              <a:lnSpc>
                <a:spcPct val="80000"/>
              </a:lnSpc>
            </a:pPr>
            <a:r>
              <a:rPr lang="fr-CA" dirty="0"/>
              <a:t>1</a:t>
            </a:r>
            <a:r>
              <a:rPr lang="fr-CA" sz="2800" dirty="0" smtClean="0"/>
              <a:t>) and 2) </a:t>
            </a:r>
            <a:r>
              <a:rPr lang="fr-CA" sz="2800" dirty="0" err="1" smtClean="0"/>
              <a:t>above</a:t>
            </a:r>
            <a:r>
              <a:rPr lang="fr-CA" sz="2800" dirty="0" smtClean="0"/>
              <a:t>, </a:t>
            </a:r>
            <a:r>
              <a:rPr lang="fr-CA" sz="2800" dirty="0" err="1" smtClean="0"/>
              <a:t>require</a:t>
            </a:r>
            <a:r>
              <a:rPr lang="fr-CA" sz="2800" dirty="0" smtClean="0"/>
              <a:t> </a:t>
            </a:r>
            <a:r>
              <a:rPr lang="fr-CA" sz="2800" dirty="0" err="1" smtClean="0"/>
              <a:t>that</a:t>
            </a:r>
            <a:r>
              <a:rPr lang="fr-CA" sz="2800" dirty="0" smtClean="0"/>
              <a:t> the variable(s)</a:t>
            </a:r>
            <a:r>
              <a:rPr lang="fr-CA" dirty="0" smtClean="0"/>
              <a:t> of </a:t>
            </a:r>
            <a:r>
              <a:rPr lang="fr-CA" dirty="0" err="1" smtClean="0"/>
              <a:t>interest</a:t>
            </a:r>
            <a:r>
              <a:rPr lang="fr-CA" dirty="0" smtClean="0"/>
              <a:t> (for </a:t>
            </a:r>
            <a:r>
              <a:rPr lang="fr-CA" dirty="0" err="1" smtClean="0"/>
              <a:t>which</a:t>
            </a:r>
            <a:r>
              <a:rPr lang="fr-CA" dirty="0" smtClean="0"/>
              <a:t> </a:t>
            </a:r>
            <a:r>
              <a:rPr lang="fr-CA" dirty="0" err="1" smtClean="0"/>
              <a:t>we</a:t>
            </a:r>
            <a:r>
              <a:rPr lang="fr-CA" dirty="0" smtClean="0"/>
              <a:t> </a:t>
            </a:r>
            <a:r>
              <a:rPr lang="fr-CA" dirty="0" err="1" smtClean="0"/>
              <a:t>want</a:t>
            </a:r>
            <a:r>
              <a:rPr lang="fr-CA" dirty="0" smtClean="0"/>
              <a:t> the </a:t>
            </a:r>
            <a:r>
              <a:rPr lang="fr-CA" dirty="0" err="1" smtClean="0"/>
              <a:t>statistic</a:t>
            </a:r>
            <a:r>
              <a:rPr lang="fr-CA" dirty="0" smtClean="0"/>
              <a:t>) be </a:t>
            </a:r>
            <a:r>
              <a:rPr lang="fr-CA" dirty="0" err="1" smtClean="0"/>
              <a:t>available</a:t>
            </a:r>
            <a:r>
              <a:rPr lang="fr-CA" dirty="0" smtClean="0"/>
              <a:t> for the </a:t>
            </a:r>
            <a:r>
              <a:rPr lang="fr-CA" dirty="0" err="1" smtClean="0"/>
              <a:t>entire</a:t>
            </a:r>
            <a:r>
              <a:rPr lang="fr-CA" dirty="0" smtClean="0"/>
              <a:t> population</a:t>
            </a:r>
            <a:endParaRPr lang="fr-CA" sz="2800" dirty="0" smtClean="0"/>
          </a:p>
          <a:p>
            <a:pPr>
              <a:lnSpc>
                <a:spcPct val="80000"/>
              </a:lnSpc>
            </a:pPr>
            <a:r>
              <a:rPr lang="fr-CA" sz="2800" dirty="0" smtClean="0"/>
              <a:t> In the </a:t>
            </a:r>
            <a:r>
              <a:rPr lang="fr-CA" sz="2800" dirty="0" err="1" smtClean="0"/>
              <a:t>survey</a:t>
            </a:r>
            <a:r>
              <a:rPr lang="fr-CA" sz="2800" dirty="0" smtClean="0"/>
              <a:t> </a:t>
            </a:r>
            <a:r>
              <a:rPr lang="fr-CA" sz="2800" dirty="0" err="1" smtClean="0"/>
              <a:t>taking</a:t>
            </a:r>
            <a:r>
              <a:rPr lang="fr-CA" sz="2800" dirty="0" smtClean="0"/>
              <a:t> </a:t>
            </a:r>
            <a:r>
              <a:rPr lang="fr-CA" sz="2800" dirty="0" err="1" smtClean="0"/>
              <a:t>context</a:t>
            </a:r>
            <a:r>
              <a:rPr lang="fr-CA" sz="2800" dirty="0" smtClean="0"/>
              <a:t>, </a:t>
            </a:r>
            <a:r>
              <a:rPr lang="fr-CA" sz="2800" dirty="0" err="1" smtClean="0"/>
              <a:t>we</a:t>
            </a:r>
            <a:r>
              <a:rPr lang="fr-CA" sz="2800" dirty="0" smtClean="0"/>
              <a:t> </a:t>
            </a:r>
            <a:r>
              <a:rPr lang="fr-CA" sz="2800" dirty="0" err="1" smtClean="0"/>
              <a:t>will</a:t>
            </a:r>
            <a:r>
              <a:rPr lang="fr-CA" sz="2800" dirty="0" smtClean="0"/>
              <a:t> </a:t>
            </a:r>
            <a:r>
              <a:rPr lang="fr-CA" sz="2800" dirty="0" err="1" smtClean="0"/>
              <a:t>estimate</a:t>
            </a:r>
            <a:r>
              <a:rPr lang="fr-CA" sz="2800" dirty="0" smtClean="0"/>
              <a:t>   </a:t>
            </a:r>
            <a:r>
              <a:rPr lang="fr-CA" dirty="0" err="1" smtClean="0"/>
              <a:t>using</a:t>
            </a:r>
            <a:r>
              <a:rPr lang="fr-CA" dirty="0" smtClean="0"/>
              <a:t> </a:t>
            </a:r>
            <a:r>
              <a:rPr lang="fr-CA" b="1" dirty="0" smtClean="0"/>
              <a:t>a </a:t>
            </a:r>
            <a:r>
              <a:rPr lang="fr-CA" b="1" dirty="0" err="1" smtClean="0"/>
              <a:t>subset</a:t>
            </a:r>
            <a:r>
              <a:rPr lang="fr-CA" b="1" dirty="0" smtClean="0"/>
              <a:t> from S or </a:t>
            </a:r>
            <a:r>
              <a:rPr lang="fr-CA" b="1" dirty="0" err="1" smtClean="0"/>
              <a:t>generally</a:t>
            </a:r>
            <a:r>
              <a:rPr lang="fr-CA" b="1" dirty="0" smtClean="0"/>
              <a:t> one</a:t>
            </a:r>
            <a:r>
              <a:rPr lang="fr-CA" sz="2800" dirty="0" smtClean="0"/>
              <a:t> </a:t>
            </a:r>
            <a:r>
              <a:rPr lang="fr-CA" sz="2800" dirty="0" err="1" smtClean="0"/>
              <a:t>sample</a:t>
            </a:r>
            <a:r>
              <a:rPr lang="fr-CA" sz="2800" dirty="0" smtClean="0"/>
              <a:t>  </a:t>
            </a:r>
            <a:r>
              <a:rPr lang="fr-CA" sz="2800" b="1" i="1" dirty="0" smtClean="0"/>
              <a:t>s from S</a:t>
            </a:r>
            <a:r>
              <a:rPr lang="fr-CA" sz="2800" dirty="0" smtClean="0"/>
              <a:t>.</a:t>
            </a:r>
            <a:endParaRPr lang="fr-CA" sz="2800" dirty="0"/>
          </a:p>
        </p:txBody>
      </p:sp>
      <p:graphicFrame>
        <p:nvGraphicFramePr>
          <p:cNvPr id="146435" name="Object 3"/>
          <p:cNvGraphicFramePr>
            <a:graphicFrameLocks noChangeAspect="1"/>
          </p:cNvGraphicFramePr>
          <p:nvPr/>
        </p:nvGraphicFramePr>
        <p:xfrm>
          <a:off x="887413" y="2354263"/>
          <a:ext cx="5994400" cy="787400"/>
        </p:xfrm>
        <a:graphic>
          <a:graphicData uri="http://schemas.openxmlformats.org/presentationml/2006/ole">
            <mc:AlternateContent xmlns:mc="http://schemas.openxmlformats.org/markup-compatibility/2006">
              <mc:Choice xmlns:v="urn:schemas-microsoft-com:vml" Requires="v">
                <p:oleObj spid="_x0000_s1601542" name="Équation" r:id="rId4" imgW="5994360" imgH="787320" progId="Equation.3">
                  <p:embed/>
                </p:oleObj>
              </mc:Choice>
              <mc:Fallback>
                <p:oleObj name="Équation" r:id="rId4" imgW="5994360" imgH="7873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7413" y="2354263"/>
                        <a:ext cx="5994400"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6436" name="Object 4"/>
          <p:cNvGraphicFramePr>
            <a:graphicFrameLocks noChangeAspect="1"/>
          </p:cNvGraphicFramePr>
          <p:nvPr/>
        </p:nvGraphicFramePr>
        <p:xfrm>
          <a:off x="1155283" y="3114675"/>
          <a:ext cx="7226300" cy="787400"/>
        </p:xfrm>
        <a:graphic>
          <a:graphicData uri="http://schemas.openxmlformats.org/presentationml/2006/ole">
            <mc:AlternateContent xmlns:mc="http://schemas.openxmlformats.org/markup-compatibility/2006">
              <mc:Choice xmlns:v="urn:schemas-microsoft-com:vml" Requires="v">
                <p:oleObj spid="_x0000_s1601543" name="Équation" r:id="rId6" imgW="7226280" imgH="787320" progId="Equation.3">
                  <p:embed/>
                </p:oleObj>
              </mc:Choice>
              <mc:Fallback>
                <p:oleObj name="Équation" r:id="rId6" imgW="7226280" imgH="78732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55283" y="3114675"/>
                        <a:ext cx="7226300"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Date Placeholder 5"/>
          <p:cNvSpPr>
            <a:spLocks noGrp="1"/>
          </p:cNvSpPr>
          <p:nvPr>
            <p:ph type="dt" sz="half" idx="10"/>
          </p:nvPr>
        </p:nvSpPr>
        <p:spPr/>
        <p:txBody>
          <a:bodyPr/>
          <a:lstStyle/>
          <a:p>
            <a:pPr>
              <a:defRPr/>
            </a:pPr>
            <a:fld id="{48CCA8BD-A7EA-437D-B2AD-FD6B8C105AB3}" type="datetime1">
              <a:rPr lang="en-CA" smtClean="0"/>
              <a:pPr>
                <a:defRPr/>
              </a:pPr>
              <a:t>27/09/2019</a:t>
            </a:fld>
            <a:endParaRPr lang="fr-CA"/>
          </a:p>
        </p:txBody>
      </p:sp>
      <p:sp>
        <p:nvSpPr>
          <p:cNvPr id="7" name="Slide Number Placeholder 6"/>
          <p:cNvSpPr>
            <a:spLocks noGrp="1"/>
          </p:cNvSpPr>
          <p:nvPr>
            <p:ph type="sldNum" sz="quarter" idx="12"/>
          </p:nvPr>
        </p:nvSpPr>
        <p:spPr/>
        <p:txBody>
          <a:bodyPr/>
          <a:lstStyle/>
          <a:p>
            <a:pPr>
              <a:defRPr/>
            </a:pPr>
            <a:fld id="{B71C6503-33B5-43D0-98D3-C89ED56D8B2F}" type="slidenum">
              <a:rPr lang="fr-CA" smtClean="0"/>
              <a:pPr>
                <a:defRPr/>
              </a:pPr>
              <a:t>47</a:t>
            </a:fld>
            <a:endParaRPr lang="fr-CA"/>
          </a:p>
        </p:txBody>
      </p:sp>
      <p:sp>
        <p:nvSpPr>
          <p:cNvPr id="8" name="Footer Placeholder 7"/>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937408178"/>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 y="691095"/>
            <a:ext cx="8748465" cy="793690"/>
          </a:xfrm>
        </p:spPr>
        <p:txBody>
          <a:bodyPr/>
          <a:lstStyle/>
          <a:p>
            <a:r>
              <a:rPr lang="fr-CA" dirty="0" smtClean="0"/>
              <a:t> </a:t>
            </a:r>
            <a:r>
              <a:rPr lang="fr-CA" dirty="0" err="1" smtClean="0"/>
              <a:t>Sampling</a:t>
            </a:r>
            <a:r>
              <a:rPr lang="fr-CA" dirty="0" smtClean="0"/>
              <a:t>: </a:t>
            </a:r>
            <a:r>
              <a:rPr lang="fr-CA" dirty="0" err="1" smtClean="0"/>
              <a:t>Set-up</a:t>
            </a:r>
            <a:endParaRPr lang="fr-CA" dirty="0"/>
          </a:p>
        </p:txBody>
      </p:sp>
      <p:sp>
        <p:nvSpPr>
          <p:cNvPr id="189443" name="Rectangle 3"/>
          <p:cNvSpPr>
            <a:spLocks noGrp="1" noChangeArrowheads="1"/>
          </p:cNvSpPr>
          <p:nvPr>
            <p:ph idx="1"/>
          </p:nvPr>
        </p:nvSpPr>
        <p:spPr>
          <a:xfrm>
            <a:off x="107504" y="1556792"/>
            <a:ext cx="8641209" cy="4464596"/>
          </a:xfrm>
        </p:spPr>
        <p:txBody>
          <a:bodyPr/>
          <a:lstStyle/>
          <a:p>
            <a:pPr lvl="0"/>
            <a:r>
              <a:rPr lang="fr-CA" dirty="0" err="1" smtClean="0"/>
              <a:t>Working</a:t>
            </a:r>
            <a:r>
              <a:rPr lang="fr-CA" dirty="0" smtClean="0"/>
              <a:t> </a:t>
            </a:r>
            <a:r>
              <a:rPr lang="fr-CA" dirty="0" err="1" smtClean="0"/>
              <a:t>within</a:t>
            </a:r>
            <a:r>
              <a:rPr lang="fr-CA" dirty="0" smtClean="0"/>
              <a:t> the </a:t>
            </a:r>
            <a:r>
              <a:rPr lang="fr-CA" dirty="0" err="1" smtClean="0"/>
              <a:t>samples</a:t>
            </a:r>
            <a:r>
              <a:rPr lang="fr-CA" dirty="0" smtClean="0"/>
              <a:t> or </a:t>
            </a:r>
            <a:r>
              <a:rPr lang="fr-CA" dirty="0" err="1" smtClean="0"/>
              <a:t>equivalently</a:t>
            </a:r>
            <a:r>
              <a:rPr lang="fr-CA" dirty="0" smtClean="0"/>
              <a:t> </a:t>
            </a:r>
            <a:r>
              <a:rPr lang="fr-CA" dirty="0" err="1" smtClean="0"/>
              <a:t>with</a:t>
            </a:r>
            <a:r>
              <a:rPr lang="fr-CA" dirty="0" smtClean="0"/>
              <a:t> the </a:t>
            </a:r>
            <a:r>
              <a:rPr lang="fr-CA" dirty="0" err="1" smtClean="0"/>
              <a:t>elements</a:t>
            </a:r>
            <a:r>
              <a:rPr lang="fr-CA" dirty="0" smtClean="0"/>
              <a:t> of the </a:t>
            </a:r>
            <a:r>
              <a:rPr lang="fr-CA" dirty="0" err="1" smtClean="0"/>
              <a:t>samples</a:t>
            </a:r>
            <a:r>
              <a:rPr lang="fr-CA" dirty="0" smtClean="0"/>
              <a:t>, </a:t>
            </a:r>
            <a:r>
              <a:rPr lang="fr-CA" dirty="0" err="1" smtClean="0"/>
              <a:t>we</a:t>
            </a:r>
            <a:r>
              <a:rPr lang="fr-CA" dirty="0" smtClean="0"/>
              <a:t> </a:t>
            </a:r>
            <a:r>
              <a:rPr lang="fr-CA" dirty="0" err="1" smtClean="0"/>
              <a:t>define</a:t>
            </a:r>
            <a:r>
              <a:rPr lang="fr-CA" dirty="0" smtClean="0"/>
              <a:t> the inclusion </a:t>
            </a:r>
            <a:r>
              <a:rPr lang="fr-CA" dirty="0" err="1" smtClean="0"/>
              <a:t>probability</a:t>
            </a:r>
            <a:r>
              <a:rPr lang="fr-CA" dirty="0" smtClean="0"/>
              <a:t> of </a:t>
            </a:r>
            <a:r>
              <a:rPr lang="fr-CA" dirty="0" err="1" smtClean="0"/>
              <a:t>indivudual</a:t>
            </a:r>
            <a:r>
              <a:rPr lang="fr-CA" dirty="0" smtClean="0"/>
              <a:t> </a:t>
            </a:r>
            <a:r>
              <a:rPr lang="fr-CA" b="1" dirty="0" smtClean="0"/>
              <a:t>i</a:t>
            </a:r>
            <a:r>
              <a:rPr lang="fr-CA" dirty="0" smtClean="0"/>
              <a:t> as the </a:t>
            </a:r>
            <a:r>
              <a:rPr lang="fr-CA" dirty="0" err="1" smtClean="0"/>
              <a:t>sum</a:t>
            </a:r>
            <a:r>
              <a:rPr lang="fr-CA" dirty="0" smtClean="0"/>
              <a:t> of the </a:t>
            </a:r>
            <a:r>
              <a:rPr lang="fr-CA" dirty="0" err="1" smtClean="0"/>
              <a:t>probabilities</a:t>
            </a:r>
            <a:r>
              <a:rPr lang="fr-CA" dirty="0" smtClean="0"/>
              <a:t> of the </a:t>
            </a:r>
            <a:r>
              <a:rPr lang="fr-CA" dirty="0" err="1" smtClean="0"/>
              <a:t>samples</a:t>
            </a:r>
            <a:r>
              <a:rPr lang="fr-CA" dirty="0" smtClean="0"/>
              <a:t> to </a:t>
            </a:r>
            <a:r>
              <a:rPr lang="fr-CA" dirty="0" err="1" smtClean="0"/>
              <a:t>which</a:t>
            </a:r>
            <a:r>
              <a:rPr lang="fr-CA" dirty="0" smtClean="0"/>
              <a:t> the </a:t>
            </a:r>
            <a:r>
              <a:rPr lang="fr-CA" dirty="0" err="1" smtClean="0"/>
              <a:t>individual</a:t>
            </a:r>
            <a:r>
              <a:rPr lang="fr-CA" dirty="0" smtClean="0"/>
              <a:t> </a:t>
            </a:r>
            <a:r>
              <a:rPr lang="fr-CA" dirty="0" err="1" smtClean="0"/>
              <a:t>belong</a:t>
            </a:r>
            <a:r>
              <a:rPr lang="fr-CA" dirty="0" smtClean="0"/>
              <a:t>: </a:t>
            </a:r>
          </a:p>
          <a:p>
            <a:pPr lvl="0"/>
            <a:r>
              <a:rPr lang="fr-CA" dirty="0" smtClean="0"/>
              <a:t>For a </a:t>
            </a:r>
            <a:r>
              <a:rPr lang="fr-CA" dirty="0" err="1" smtClean="0"/>
              <a:t>given</a:t>
            </a:r>
            <a:r>
              <a:rPr lang="fr-CA" dirty="0" smtClean="0"/>
              <a:t> </a:t>
            </a:r>
            <a:r>
              <a:rPr lang="fr-CA" b="1" i="1" dirty="0" err="1" smtClean="0"/>
              <a:t>linear</a:t>
            </a:r>
            <a:r>
              <a:rPr lang="fr-CA" dirty="0" smtClean="0"/>
              <a:t> </a:t>
            </a:r>
            <a:r>
              <a:rPr lang="fr-CA" dirty="0" err="1" smtClean="0"/>
              <a:t>statistic</a:t>
            </a:r>
            <a:r>
              <a:rPr lang="fr-CA" dirty="0" smtClean="0"/>
              <a:t> (</a:t>
            </a:r>
            <a:r>
              <a:rPr lang="fr-CA" dirty="0" err="1" smtClean="0"/>
              <a:t>say</a:t>
            </a:r>
            <a:r>
              <a:rPr lang="fr-CA" dirty="0" smtClean="0"/>
              <a:t> a</a:t>
            </a:r>
            <a:r>
              <a:rPr lang="fr-CA" b="1" i="1" dirty="0" smtClean="0"/>
              <a:t> total) </a:t>
            </a:r>
            <a:r>
              <a:rPr lang="fr-CA" dirty="0" smtClean="0"/>
              <a:t>and a </a:t>
            </a:r>
            <a:r>
              <a:rPr lang="fr-CA" dirty="0" err="1" smtClean="0"/>
              <a:t>given</a:t>
            </a:r>
            <a:r>
              <a:rPr lang="fr-CA" dirty="0" smtClean="0"/>
              <a:t> variable</a:t>
            </a:r>
            <a:r>
              <a:rPr lang="fr-CA" b="1" i="1" dirty="0" smtClean="0"/>
              <a:t> y (</a:t>
            </a:r>
            <a:r>
              <a:rPr lang="fr-CA" b="1" i="1" dirty="0" err="1" smtClean="0"/>
              <a:t>say</a:t>
            </a:r>
            <a:r>
              <a:rPr lang="fr-CA" b="1" i="1" dirty="0" smtClean="0"/>
              <a:t> </a:t>
            </a:r>
            <a:r>
              <a:rPr lang="fr-CA" b="1" i="1" dirty="0" err="1" smtClean="0"/>
              <a:t>Wages</a:t>
            </a:r>
            <a:r>
              <a:rPr lang="fr-CA" b="1" i="1" dirty="0"/>
              <a:t> </a:t>
            </a:r>
            <a:r>
              <a:rPr lang="fr-CA" b="1" i="1" dirty="0" smtClean="0"/>
              <a:t>&amp; </a:t>
            </a:r>
            <a:r>
              <a:rPr lang="fr-CA" b="1" i="1" dirty="0" err="1" smtClean="0"/>
              <a:t>Salary</a:t>
            </a:r>
            <a:r>
              <a:rPr lang="fr-CA" b="1" i="1" dirty="0" smtClean="0"/>
              <a:t> ) </a:t>
            </a:r>
            <a:r>
              <a:rPr lang="fr-CA" dirty="0" err="1" smtClean="0"/>
              <a:t>we</a:t>
            </a:r>
            <a:r>
              <a:rPr lang="fr-CA" dirty="0" smtClean="0"/>
              <a:t> have :</a:t>
            </a:r>
          </a:p>
          <a:p>
            <a:pPr lvl="0"/>
            <a:r>
              <a:rPr lang="fr-CA" dirty="0" smtClean="0"/>
              <a:t>                    </a:t>
            </a:r>
          </a:p>
          <a:p>
            <a:pPr lvl="0"/>
            <a:r>
              <a:rPr lang="fr-CA" dirty="0" smtClean="0"/>
              <a:t>Or                     </a:t>
            </a:r>
            <a:r>
              <a:rPr lang="fr-CA" dirty="0" err="1" smtClean="0"/>
              <a:t>with</a:t>
            </a:r>
            <a:r>
              <a:rPr lang="fr-CA" dirty="0" smtClean="0"/>
              <a:t>               </a:t>
            </a:r>
          </a:p>
          <a:p>
            <a:pPr lvl="0">
              <a:buNone/>
            </a:pPr>
            <a:endParaRPr lang="fr-CA" dirty="0" smtClean="0"/>
          </a:p>
          <a:p>
            <a:pPr lvl="0"/>
            <a:endParaRPr lang="fr-CA" dirty="0" smtClean="0"/>
          </a:p>
          <a:p>
            <a:pPr lvl="0"/>
            <a:endParaRPr lang="fr-CA" b="1" i="1" dirty="0" smtClean="0"/>
          </a:p>
          <a:p>
            <a:pPr>
              <a:buNone/>
            </a:pPr>
            <a:endParaRPr lang="en-US" dirty="0" smtClean="0"/>
          </a:p>
          <a:p>
            <a:pPr>
              <a:buNone/>
            </a:pPr>
            <a:r>
              <a:rPr lang="en-US" dirty="0" smtClean="0"/>
              <a:t>  </a:t>
            </a:r>
            <a:endParaRPr lang="fr-CA" sz="2800" dirty="0"/>
          </a:p>
        </p:txBody>
      </p:sp>
      <p:graphicFrame>
        <p:nvGraphicFramePr>
          <p:cNvPr id="146434" name="Object 2"/>
          <p:cNvGraphicFramePr>
            <a:graphicFrameLocks noChangeAspect="1"/>
          </p:cNvGraphicFramePr>
          <p:nvPr/>
        </p:nvGraphicFramePr>
        <p:xfrm>
          <a:off x="3602038" y="3141663"/>
          <a:ext cx="1638300" cy="787400"/>
        </p:xfrm>
        <a:graphic>
          <a:graphicData uri="http://schemas.openxmlformats.org/presentationml/2006/ole">
            <mc:AlternateContent xmlns:mc="http://schemas.openxmlformats.org/markup-compatibility/2006">
              <mc:Choice xmlns:v="urn:schemas-microsoft-com:vml" Requires="v">
                <p:oleObj spid="_x0000_s1602574" name="Équation" r:id="rId4" imgW="1638000" imgH="787320" progId="Equation.3">
                  <p:embed/>
                </p:oleObj>
              </mc:Choice>
              <mc:Fallback>
                <p:oleObj name="Équation" r:id="rId4" imgW="1638000" imgH="7873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02038" y="3141663"/>
                        <a:ext cx="1638300"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7461" name="Object 5"/>
          <p:cNvGraphicFramePr>
            <a:graphicFrameLocks noChangeAspect="1"/>
          </p:cNvGraphicFramePr>
          <p:nvPr>
            <p:extLst/>
          </p:nvPr>
        </p:nvGraphicFramePr>
        <p:xfrm>
          <a:off x="3221038" y="4794760"/>
          <a:ext cx="1600200" cy="419100"/>
        </p:xfrm>
        <a:graphic>
          <a:graphicData uri="http://schemas.openxmlformats.org/presentationml/2006/ole">
            <mc:AlternateContent xmlns:mc="http://schemas.openxmlformats.org/markup-compatibility/2006">
              <mc:Choice xmlns:v="urn:schemas-microsoft-com:vml" Requires="v">
                <p:oleObj spid="_x0000_s1602575" name="Équation" r:id="rId6" imgW="1600200" imgH="419040" progId="Equation.3">
                  <p:embed/>
                </p:oleObj>
              </mc:Choice>
              <mc:Fallback>
                <p:oleObj name="Équation" r:id="rId6" imgW="1600200" imgH="4190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21038" y="4794760"/>
                        <a:ext cx="160020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7466" name="Object 10"/>
          <p:cNvGraphicFramePr>
            <a:graphicFrameLocks noChangeAspect="1"/>
          </p:cNvGraphicFramePr>
          <p:nvPr/>
        </p:nvGraphicFramePr>
        <p:xfrm>
          <a:off x="1211263" y="5373688"/>
          <a:ext cx="1447800" cy="609600"/>
        </p:xfrm>
        <a:graphic>
          <a:graphicData uri="http://schemas.openxmlformats.org/presentationml/2006/ole">
            <mc:AlternateContent xmlns:mc="http://schemas.openxmlformats.org/markup-compatibility/2006">
              <mc:Choice xmlns:v="urn:schemas-microsoft-com:vml" Requires="v">
                <p:oleObj spid="_x0000_s1602576" name="Équation" r:id="rId8" imgW="1447560" imgH="609480" progId="Equation.3">
                  <p:embed/>
                </p:oleObj>
              </mc:Choice>
              <mc:Fallback>
                <p:oleObj name="Équation" r:id="rId8" imgW="1447560" imgH="6094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1263" y="5373688"/>
                        <a:ext cx="14478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7467" name="Object 11"/>
          <p:cNvGraphicFramePr>
            <a:graphicFrameLocks noChangeAspect="1"/>
          </p:cNvGraphicFramePr>
          <p:nvPr/>
        </p:nvGraphicFramePr>
        <p:xfrm>
          <a:off x="4021138" y="5249863"/>
          <a:ext cx="952500" cy="800100"/>
        </p:xfrm>
        <a:graphic>
          <a:graphicData uri="http://schemas.openxmlformats.org/presentationml/2006/ole">
            <mc:AlternateContent xmlns:mc="http://schemas.openxmlformats.org/markup-compatibility/2006">
              <mc:Choice xmlns:v="urn:schemas-microsoft-com:vml" Requires="v">
                <p:oleObj spid="_x0000_s1602577" name="Équation" r:id="rId10" imgW="952200" imgH="799920" progId="Equation.3">
                  <p:embed/>
                </p:oleObj>
              </mc:Choice>
              <mc:Fallback>
                <p:oleObj name="Équation" r:id="rId10" imgW="952200" imgH="79992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21138" y="5249863"/>
                        <a:ext cx="9525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Date Placeholder 7"/>
          <p:cNvSpPr>
            <a:spLocks noGrp="1"/>
          </p:cNvSpPr>
          <p:nvPr>
            <p:ph type="dt" sz="half" idx="10"/>
          </p:nvPr>
        </p:nvSpPr>
        <p:spPr/>
        <p:txBody>
          <a:bodyPr/>
          <a:lstStyle/>
          <a:p>
            <a:pPr>
              <a:defRPr/>
            </a:pPr>
            <a:fld id="{D3A01569-FE69-47FC-9B43-82CC24FF5B77}" type="datetime1">
              <a:rPr lang="en-CA" smtClean="0"/>
              <a:pPr>
                <a:defRPr/>
              </a:pPr>
              <a:t>27/09/2019</a:t>
            </a:fld>
            <a:endParaRPr lang="fr-CA"/>
          </a:p>
        </p:txBody>
      </p:sp>
      <p:sp>
        <p:nvSpPr>
          <p:cNvPr id="9" name="Slide Number Placeholder 8"/>
          <p:cNvSpPr>
            <a:spLocks noGrp="1"/>
          </p:cNvSpPr>
          <p:nvPr>
            <p:ph type="sldNum" sz="quarter" idx="12"/>
          </p:nvPr>
        </p:nvSpPr>
        <p:spPr/>
        <p:txBody>
          <a:bodyPr/>
          <a:lstStyle/>
          <a:p>
            <a:pPr>
              <a:defRPr/>
            </a:pPr>
            <a:fld id="{B71C6503-33B5-43D0-98D3-C89ED56D8B2F}" type="slidenum">
              <a:rPr lang="fr-CA" smtClean="0"/>
              <a:pPr>
                <a:defRPr/>
              </a:pPr>
              <a:t>48</a:t>
            </a:fld>
            <a:endParaRPr lang="fr-CA"/>
          </a:p>
        </p:txBody>
      </p:sp>
      <p:sp>
        <p:nvSpPr>
          <p:cNvPr id="10" name="Footer Placeholder 9"/>
          <p:cNvSpPr>
            <a:spLocks noGrp="1"/>
          </p:cNvSpPr>
          <p:nvPr>
            <p:ph type="ftr" sz="quarter" idx="11"/>
          </p:nvPr>
        </p:nvSpPr>
        <p:spPr/>
        <p:txBody>
          <a:bodyPr/>
          <a:lstStyle/>
          <a:p>
            <a:pPr>
              <a:defRPr/>
            </a:pPr>
            <a:r>
              <a:rPr lang="fr-CA" smtClean="0"/>
              <a:t>Statistics Canada • Statistique Canada</a:t>
            </a:r>
            <a:endParaRPr lang="fr-CA"/>
          </a:p>
        </p:txBody>
      </p:sp>
    </p:spTree>
    <p:extLst>
      <p:ext uri="{BB962C8B-B14F-4D97-AF65-F5344CB8AC3E}">
        <p14:creationId xmlns:p14="http://schemas.microsoft.com/office/powerpoint/2010/main" val="2336844664"/>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a:xfrm>
            <a:off x="357158" y="928670"/>
            <a:ext cx="8398196" cy="580926"/>
          </a:xfrm>
          <a:noFill/>
        </p:spPr>
        <p:txBody>
          <a:bodyPr/>
          <a:lstStyle/>
          <a:p>
            <a:r>
              <a:rPr lang="en-US" altLang="en-US" sz="3600" b="1" dirty="0" smtClean="0"/>
              <a:t>Simple random sampling (SRS)</a:t>
            </a:r>
          </a:p>
        </p:txBody>
      </p:sp>
      <mc:AlternateContent xmlns:mc="http://schemas.openxmlformats.org/markup-compatibility/2006" xmlns:a14="http://schemas.microsoft.com/office/drawing/2010/main">
        <mc:Choice Requires="a14">
          <p:sp>
            <p:nvSpPr>
              <p:cNvPr id="209923" name="Rectangle 3"/>
              <p:cNvSpPr>
                <a:spLocks noGrp="1" noChangeArrowheads="1"/>
              </p:cNvSpPr>
              <p:nvPr>
                <p:ph type="body" idx="1"/>
              </p:nvPr>
            </p:nvSpPr>
            <p:spPr>
              <a:xfrm>
                <a:off x="350267" y="1714488"/>
                <a:ext cx="8398197" cy="4411675"/>
              </a:xfrm>
              <a:noFill/>
            </p:spPr>
            <p:txBody>
              <a:bodyPr/>
              <a:lstStyle/>
              <a:p>
                <a:r>
                  <a:rPr lang="en-US" altLang="en-US" sz="2800" dirty="0" smtClean="0"/>
                  <a:t>Each unit has the same probability of selection</a:t>
                </a:r>
              </a:p>
              <a:p>
                <a:endParaRPr lang="en-US" altLang="en-US" sz="2800" dirty="0" smtClean="0"/>
              </a:p>
              <a:p>
                <a:r>
                  <a:rPr lang="en-US" altLang="en-US" sz="2800" dirty="0" smtClean="0"/>
                  <a:t>This probability is </a:t>
                </a:r>
                <a:r>
                  <a:rPr lang="en-US" altLang="en-US" sz="2800" b="1" dirty="0" smtClean="0"/>
                  <a:t> </a:t>
                </a:r>
                <a14:m>
                  <m:oMath xmlns:m="http://schemas.openxmlformats.org/officeDocument/2006/math">
                    <m:sSub>
                      <m:sSubPr>
                        <m:ctrlPr>
                          <a:rPr lang="en-US" altLang="en-US" sz="2800" b="1" i="1" smtClean="0">
                            <a:latin typeface="Cambria Math" panose="02040503050406030204" pitchFamily="18" charset="0"/>
                          </a:rPr>
                        </m:ctrlPr>
                      </m:sSubPr>
                      <m:e>
                        <m:r>
                          <a:rPr lang="el-GR" altLang="en-US" b="1" i="1">
                            <a:latin typeface="Cambria Math" panose="02040503050406030204" pitchFamily="18" charset="0"/>
                          </a:rPr>
                          <m:t>𝝅</m:t>
                        </m:r>
                      </m:e>
                      <m:sub>
                        <m:r>
                          <a:rPr lang="en-CA" altLang="en-US" sz="2800" b="1" i="1" smtClean="0">
                            <a:latin typeface="Cambria Math" panose="02040503050406030204" pitchFamily="18" charset="0"/>
                          </a:rPr>
                          <m:t>𝒊</m:t>
                        </m:r>
                      </m:sub>
                    </m:sSub>
                    <m:r>
                      <a:rPr lang="en-US" altLang="en-US" sz="2800" b="1" i="1" smtClean="0">
                        <a:latin typeface="Cambria Math" panose="02040503050406030204" pitchFamily="18" charset="0"/>
                      </a:rPr>
                      <m:t>=</m:t>
                    </m:r>
                  </m:oMath>
                </a14:m>
                <a:r>
                  <a:rPr lang="en-US" altLang="en-US" sz="2800" b="1" dirty="0" smtClean="0"/>
                  <a:t> n/N</a:t>
                </a:r>
                <a:endParaRPr lang="en-US" altLang="en-US" sz="2800" dirty="0" smtClean="0"/>
              </a:p>
              <a:p>
                <a:pPr lvl="1">
                  <a:buFont typeface="Courier New" pitchFamily="49" charset="0"/>
                  <a:buChar char="o"/>
                </a:pPr>
                <a:r>
                  <a:rPr lang="en-US" altLang="en-US" sz="2400" dirty="0" smtClean="0"/>
                  <a:t>where </a:t>
                </a:r>
                <a:r>
                  <a:rPr lang="en-US" altLang="en-US" sz="2400" b="1" dirty="0" smtClean="0"/>
                  <a:t>n</a:t>
                </a:r>
                <a:r>
                  <a:rPr lang="en-US" altLang="en-US" sz="2400" dirty="0" smtClean="0"/>
                  <a:t> is the sample size</a:t>
                </a:r>
              </a:p>
              <a:p>
                <a:pPr lvl="1">
                  <a:buFont typeface="Courier New" pitchFamily="49" charset="0"/>
                  <a:buChar char="o"/>
                </a:pPr>
                <a:r>
                  <a:rPr lang="en-US" altLang="en-US" sz="2400" dirty="0" smtClean="0"/>
                  <a:t>and </a:t>
                </a:r>
                <a:r>
                  <a:rPr lang="en-US" altLang="en-US" sz="2400" b="1" dirty="0" smtClean="0"/>
                  <a:t>N</a:t>
                </a:r>
                <a:r>
                  <a:rPr lang="en-US" altLang="en-US" sz="2400" dirty="0" smtClean="0"/>
                  <a:t> is the population size</a:t>
                </a:r>
              </a:p>
              <a:p>
                <a:endParaRPr lang="en-US" altLang="en-US" sz="2800" dirty="0" smtClean="0"/>
              </a:p>
              <a:p>
                <a:r>
                  <a:rPr lang="en-US" altLang="en-US" sz="2800" dirty="0" smtClean="0"/>
                  <a:t>Each possible sample (combination of </a:t>
                </a:r>
                <a:r>
                  <a:rPr lang="en-US" altLang="en-US" sz="2800" b="1" dirty="0" smtClean="0"/>
                  <a:t>n </a:t>
                </a:r>
                <a:r>
                  <a:rPr lang="en-US" altLang="en-US" sz="2800" dirty="0" smtClean="0"/>
                  <a:t>units) has an equal chance of being selected</a:t>
                </a:r>
              </a:p>
            </p:txBody>
          </p:sp>
        </mc:Choice>
        <mc:Fallback xmlns="">
          <p:sp>
            <p:nvSpPr>
              <p:cNvPr id="209923" name="Rectangle 3"/>
              <p:cNvSpPr>
                <a:spLocks noGrp="1" noRot="1" noChangeAspect="1" noMove="1" noResize="1" noEditPoints="1" noAdjustHandles="1" noChangeArrowheads="1" noChangeShapeType="1" noTextEdit="1"/>
              </p:cNvSpPr>
              <p:nvPr>
                <p:ph type="body" idx="1"/>
              </p:nvPr>
            </p:nvSpPr>
            <p:spPr>
              <a:xfrm>
                <a:off x="350267" y="1714488"/>
                <a:ext cx="8398197" cy="4411675"/>
              </a:xfrm>
              <a:blipFill rotWithShape="0">
                <a:blip r:embed="rId2"/>
                <a:stretch>
                  <a:fillRect l="-1234" t="-1381"/>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fld id="{EA5D3A13-AAA8-4741-B5FE-A88D52D3E98E}"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49</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08691662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714348" y="1000108"/>
            <a:ext cx="7772400" cy="1009650"/>
          </a:xfrm>
          <a:noFill/>
        </p:spPr>
        <p:txBody>
          <a:bodyPr/>
          <a:lstStyle/>
          <a:p>
            <a:r>
              <a:rPr lang="en-US" altLang="en-US" sz="3600" b="1" smtClean="0"/>
              <a:t>Course content</a:t>
            </a:r>
            <a:endParaRPr lang="en-US" altLang="en-US" sz="3600" b="1" dirty="0" smtClean="0"/>
          </a:p>
        </p:txBody>
      </p:sp>
      <p:sp>
        <p:nvSpPr>
          <p:cNvPr id="74755" name="Rectangle 3"/>
          <p:cNvSpPr>
            <a:spLocks noGrp="1" noChangeArrowheads="1"/>
          </p:cNvSpPr>
          <p:nvPr>
            <p:ph type="body" idx="1"/>
          </p:nvPr>
        </p:nvSpPr>
        <p:spPr>
          <a:xfrm>
            <a:off x="381000" y="1828800"/>
            <a:ext cx="8458200" cy="4114800"/>
          </a:xfrm>
          <a:noFill/>
        </p:spPr>
        <p:txBody>
          <a:bodyPr/>
          <a:lstStyle/>
          <a:p>
            <a:pPr>
              <a:lnSpc>
                <a:spcPct val="125000"/>
              </a:lnSpc>
              <a:buFont typeface="Monotype Sorts" pitchFamily="2" charset="2"/>
              <a:buNone/>
            </a:pPr>
            <a:r>
              <a:rPr lang="en-US" altLang="en-US" dirty="0" smtClean="0"/>
              <a:t>	</a:t>
            </a:r>
            <a:r>
              <a:rPr lang="en-US" altLang="en-US" sz="3600" dirty="0" smtClean="0"/>
              <a:t>	Introduction to survey design</a:t>
            </a:r>
          </a:p>
          <a:p>
            <a:pPr>
              <a:lnSpc>
                <a:spcPct val="125000"/>
              </a:lnSpc>
              <a:buNone/>
            </a:pPr>
            <a:r>
              <a:rPr lang="en-US" altLang="en-US" sz="3600" dirty="0"/>
              <a:t>	</a:t>
            </a:r>
            <a:r>
              <a:rPr lang="en-US" altLang="en-US" sz="3600" dirty="0" smtClean="0"/>
              <a:t>	</a:t>
            </a:r>
            <a:r>
              <a:rPr lang="en-US" altLang="en-US" sz="3600" dirty="0">
                <a:solidFill>
                  <a:srgbClr val="000000"/>
                </a:solidFill>
              </a:rPr>
              <a:t>Sample selection methods</a:t>
            </a:r>
          </a:p>
          <a:p>
            <a:pPr>
              <a:lnSpc>
                <a:spcPct val="125000"/>
              </a:lnSpc>
              <a:buFont typeface="Monotype Sorts" pitchFamily="2" charset="2"/>
              <a:buNone/>
            </a:pPr>
            <a:r>
              <a:rPr lang="en-US" altLang="en-US" sz="3600" dirty="0" smtClean="0"/>
              <a:t>		Sources of error</a:t>
            </a:r>
          </a:p>
          <a:p>
            <a:pPr lvl="0">
              <a:lnSpc>
                <a:spcPct val="125000"/>
              </a:lnSpc>
              <a:buNone/>
            </a:pPr>
            <a:r>
              <a:rPr lang="en-US" altLang="en-US" sz="3600" dirty="0" smtClean="0"/>
              <a:t>		Estimation and Weighting </a:t>
            </a:r>
          </a:p>
          <a:p>
            <a:pPr>
              <a:lnSpc>
                <a:spcPct val="125000"/>
              </a:lnSpc>
              <a:buFont typeface="Monotype Sorts" pitchFamily="2" charset="2"/>
              <a:buNone/>
            </a:pPr>
            <a:r>
              <a:rPr lang="en-US" altLang="en-US" sz="3600" dirty="0"/>
              <a:t>	</a:t>
            </a:r>
            <a:r>
              <a:rPr lang="en-US" altLang="en-US" sz="3600" dirty="0" smtClean="0"/>
              <a:t>	Variance Estimation</a:t>
            </a:r>
          </a:p>
          <a:p>
            <a:pPr>
              <a:lnSpc>
                <a:spcPct val="125000"/>
              </a:lnSpc>
              <a:buFont typeface="Monotype Sorts" pitchFamily="2" charset="2"/>
              <a:buNone/>
            </a:pPr>
            <a:r>
              <a:rPr lang="en-US" altLang="en-US" sz="3600" dirty="0" smtClean="0"/>
              <a:t>		</a:t>
            </a:r>
          </a:p>
          <a:p>
            <a:pPr>
              <a:lnSpc>
                <a:spcPct val="125000"/>
              </a:lnSpc>
              <a:buFont typeface="Monotype Sorts" pitchFamily="2" charset="2"/>
              <a:buNone/>
            </a:pPr>
            <a:endParaRPr lang="en-US" altLang="en-US" sz="3600" dirty="0" smtClean="0"/>
          </a:p>
          <a:p>
            <a:pPr>
              <a:lnSpc>
                <a:spcPct val="125000"/>
              </a:lnSpc>
              <a:buFont typeface="Monotype Sorts" pitchFamily="2" charset="2"/>
              <a:buNone/>
            </a:pPr>
            <a:endParaRPr lang="en-US" altLang="en-US" sz="3600" dirty="0" smtClean="0"/>
          </a:p>
          <a:p>
            <a:pPr>
              <a:buFont typeface="Monotype Sorts" pitchFamily="2" charset="2"/>
              <a:buNone/>
            </a:pPr>
            <a:r>
              <a:rPr lang="en-US" altLang="en-US" dirty="0" smtClean="0"/>
              <a:t>	</a:t>
            </a:r>
          </a:p>
        </p:txBody>
      </p:sp>
      <p:sp>
        <p:nvSpPr>
          <p:cNvPr id="6" name="Date Placeholder 5"/>
          <p:cNvSpPr>
            <a:spLocks noGrp="1"/>
          </p:cNvSpPr>
          <p:nvPr>
            <p:ph type="dt" sz="half" idx="10"/>
          </p:nvPr>
        </p:nvSpPr>
        <p:spPr/>
        <p:txBody>
          <a:bodyPr/>
          <a:lstStyle/>
          <a:p>
            <a:fld id="{39B56700-D151-4FA1-9438-84D5362D863C}" type="datetime1">
              <a:rPr lang="en-CA" smtClean="0"/>
              <a:pPr/>
              <a:t>27/09/2019</a:t>
            </a:fld>
            <a:endParaRPr lang="en-CA"/>
          </a:p>
        </p:txBody>
      </p:sp>
      <p:sp>
        <p:nvSpPr>
          <p:cNvPr id="7" name="Slide Number Placeholder 6"/>
          <p:cNvSpPr>
            <a:spLocks noGrp="1"/>
          </p:cNvSpPr>
          <p:nvPr>
            <p:ph type="sldNum" sz="quarter" idx="12"/>
          </p:nvPr>
        </p:nvSpPr>
        <p:spPr/>
        <p:txBody>
          <a:bodyPr/>
          <a:lstStyle/>
          <a:p>
            <a:fld id="{2B6E738E-267A-4344-8BF4-552BF5255FBB}" type="slidenum">
              <a:rPr lang="en-CA" smtClean="0"/>
              <a:pPr/>
              <a:t>5</a:t>
            </a:fld>
            <a:endParaRPr lang="en-CA"/>
          </a:p>
        </p:txBody>
      </p:sp>
      <p:sp>
        <p:nvSpPr>
          <p:cNvPr id="8" name="Footer Placeholder 7"/>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357158" y="928670"/>
            <a:ext cx="8398196" cy="580926"/>
          </a:xfrm>
          <a:noFill/>
        </p:spPr>
        <p:txBody>
          <a:bodyPr/>
          <a:lstStyle/>
          <a:p>
            <a:r>
              <a:rPr lang="en-US" altLang="en-US" sz="3600" b="1" dirty="0" smtClean="0"/>
              <a:t>Simple random sampling</a:t>
            </a:r>
          </a:p>
        </p:txBody>
      </p:sp>
      <p:sp>
        <p:nvSpPr>
          <p:cNvPr id="210947" name="Rectangle 3"/>
          <p:cNvSpPr>
            <a:spLocks noGrp="1" noChangeArrowheads="1"/>
          </p:cNvSpPr>
          <p:nvPr>
            <p:ph type="body" idx="1"/>
          </p:nvPr>
        </p:nvSpPr>
        <p:spPr>
          <a:xfrm>
            <a:off x="350267" y="1785926"/>
            <a:ext cx="8398197" cy="4340237"/>
          </a:xfrm>
          <a:noFill/>
        </p:spPr>
        <p:txBody>
          <a:bodyPr/>
          <a:lstStyle/>
          <a:p>
            <a:r>
              <a:rPr lang="en-US" altLang="en-US" dirty="0" smtClean="0"/>
              <a:t>Method</a:t>
            </a:r>
          </a:p>
          <a:p>
            <a:pPr lvl="1">
              <a:buFont typeface="Courier New" pitchFamily="49" charset="0"/>
              <a:buChar char="o"/>
            </a:pPr>
            <a:r>
              <a:rPr lang="en-US" altLang="en-US" sz="2400" dirty="0" smtClean="0"/>
              <a:t>sampling frame must be a complete list </a:t>
            </a:r>
          </a:p>
          <a:p>
            <a:pPr lvl="1">
              <a:buFont typeface="Courier New" pitchFamily="49" charset="0"/>
              <a:buChar char="o"/>
            </a:pPr>
            <a:r>
              <a:rPr lang="en-US" altLang="en-US" sz="2400" dirty="0" smtClean="0"/>
              <a:t>units on list are numbered “1” to “N”</a:t>
            </a:r>
          </a:p>
          <a:p>
            <a:pPr lvl="1">
              <a:buFont typeface="Courier New" pitchFamily="49" charset="0"/>
              <a:buChar char="o"/>
            </a:pPr>
            <a:r>
              <a:rPr lang="en-US" altLang="en-US" sz="2400" dirty="0" smtClean="0"/>
              <a:t>pick “n” random numbers</a:t>
            </a:r>
          </a:p>
          <a:p>
            <a:pPr lvl="1">
              <a:buFont typeface="Courier New" pitchFamily="49" charset="0"/>
              <a:buChar char="o"/>
            </a:pPr>
            <a:r>
              <a:rPr lang="en-US" altLang="en-US" sz="2400" dirty="0" smtClean="0"/>
              <a:t>select corresponding units</a:t>
            </a:r>
            <a:endParaRPr lang="en-US" altLang="en-US" dirty="0" smtClean="0"/>
          </a:p>
          <a:p>
            <a:r>
              <a:rPr lang="en-US" altLang="en-US" sz="2800" dirty="0" smtClean="0"/>
              <a:t>Random selection may be done using</a:t>
            </a:r>
          </a:p>
          <a:p>
            <a:pPr lvl="1">
              <a:buFont typeface="Courier New" pitchFamily="49" charset="0"/>
              <a:buChar char="o"/>
            </a:pPr>
            <a:r>
              <a:rPr lang="en-US" altLang="en-US" sz="2400" dirty="0" smtClean="0"/>
              <a:t>table of random numbers</a:t>
            </a:r>
          </a:p>
          <a:p>
            <a:pPr lvl="1">
              <a:buFont typeface="Courier New" pitchFamily="49" charset="0"/>
              <a:buChar char="o"/>
            </a:pPr>
            <a:r>
              <a:rPr lang="en-US" altLang="en-US" sz="2400" dirty="0" smtClean="0"/>
              <a:t>computer algorithms</a:t>
            </a:r>
          </a:p>
        </p:txBody>
      </p:sp>
      <p:sp>
        <p:nvSpPr>
          <p:cNvPr id="4" name="Date Placeholder 3"/>
          <p:cNvSpPr>
            <a:spLocks noGrp="1"/>
          </p:cNvSpPr>
          <p:nvPr>
            <p:ph type="dt" sz="half" idx="10"/>
          </p:nvPr>
        </p:nvSpPr>
        <p:spPr/>
        <p:txBody>
          <a:bodyPr/>
          <a:lstStyle/>
          <a:p>
            <a:fld id="{17C317F8-65D9-43C9-837D-A7274D64036F}"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50</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1662190684"/>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xfrm>
            <a:off x="357158" y="919248"/>
            <a:ext cx="8398196" cy="580926"/>
          </a:xfrm>
          <a:noFill/>
        </p:spPr>
        <p:txBody>
          <a:bodyPr/>
          <a:lstStyle/>
          <a:p>
            <a:r>
              <a:rPr lang="en-US" altLang="en-US" sz="3600" b="1" dirty="0" smtClean="0"/>
              <a:t>Simple random sampling</a:t>
            </a:r>
          </a:p>
        </p:txBody>
      </p:sp>
      <p:sp>
        <p:nvSpPr>
          <p:cNvPr id="211971" name="Rectangle 3"/>
          <p:cNvSpPr>
            <a:spLocks noGrp="1" noChangeArrowheads="1"/>
          </p:cNvSpPr>
          <p:nvPr>
            <p:ph type="body" idx="1"/>
          </p:nvPr>
        </p:nvSpPr>
        <p:spPr>
          <a:xfrm>
            <a:off x="685800" y="1822450"/>
            <a:ext cx="7772400" cy="4114800"/>
          </a:xfrm>
          <a:noFill/>
        </p:spPr>
        <p:txBody>
          <a:bodyPr/>
          <a:lstStyle/>
          <a:p>
            <a:r>
              <a:rPr lang="en-US" altLang="en-US" dirty="0" smtClean="0"/>
              <a:t>Advantages of SRS</a:t>
            </a:r>
          </a:p>
          <a:p>
            <a:pPr lvl="1">
              <a:buFont typeface="Courier New" pitchFamily="49" charset="0"/>
              <a:buChar char="o"/>
            </a:pPr>
            <a:r>
              <a:rPr lang="en-US" altLang="en-US" sz="2400" dirty="0" smtClean="0"/>
              <a:t>conceptually simple</a:t>
            </a:r>
          </a:p>
          <a:p>
            <a:pPr lvl="1">
              <a:buFont typeface="Courier New" pitchFamily="49" charset="0"/>
              <a:buChar char="o"/>
            </a:pPr>
            <a:r>
              <a:rPr lang="en-US" altLang="en-US" sz="2400" dirty="0" smtClean="0"/>
              <a:t>frame need only be a complete list of identifiable units</a:t>
            </a:r>
          </a:p>
          <a:p>
            <a:pPr lvl="1">
              <a:buFont typeface="Courier New" pitchFamily="49" charset="0"/>
              <a:buChar char="o"/>
            </a:pPr>
            <a:r>
              <a:rPr lang="en-US" altLang="en-US" sz="2400" dirty="0" smtClean="0"/>
              <a:t>estimation of population values is easy</a:t>
            </a:r>
          </a:p>
          <a:p>
            <a:pPr lvl="1">
              <a:buFont typeface="Courier New" pitchFamily="49" charset="0"/>
              <a:buChar char="o"/>
            </a:pPr>
            <a:r>
              <a:rPr lang="en-US" altLang="en-US" sz="2400" dirty="0" smtClean="0"/>
              <a:t>estimation of precision (standard error) is easy</a:t>
            </a:r>
          </a:p>
          <a:p>
            <a:pPr lvl="1">
              <a:buFont typeface="Courier New" pitchFamily="49" charset="0"/>
              <a:buChar char="o"/>
            </a:pPr>
            <a:r>
              <a:rPr lang="en-US" altLang="en-US" sz="2400" dirty="0" smtClean="0"/>
              <a:t>standard formulas for sample size and confidence intervals are based on SRS</a:t>
            </a:r>
          </a:p>
        </p:txBody>
      </p:sp>
      <p:sp>
        <p:nvSpPr>
          <p:cNvPr id="4" name="Date Placeholder 3"/>
          <p:cNvSpPr>
            <a:spLocks noGrp="1"/>
          </p:cNvSpPr>
          <p:nvPr>
            <p:ph type="dt" sz="half" idx="10"/>
          </p:nvPr>
        </p:nvSpPr>
        <p:spPr/>
        <p:txBody>
          <a:bodyPr/>
          <a:lstStyle/>
          <a:p>
            <a:fld id="{87C46B31-0565-420D-93D8-6EC625D4CEF3}"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51</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691995327"/>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a:noFill/>
        </p:spPr>
        <p:txBody>
          <a:bodyPr/>
          <a:lstStyle/>
          <a:p>
            <a:r>
              <a:rPr lang="en-US" altLang="en-US" sz="3600" b="1" dirty="0" smtClean="0"/>
              <a:t>Simple random sampling</a:t>
            </a:r>
          </a:p>
        </p:txBody>
      </p:sp>
      <p:sp>
        <p:nvSpPr>
          <p:cNvPr id="212995" name="Rectangle 3"/>
          <p:cNvSpPr>
            <a:spLocks noGrp="1" noChangeArrowheads="1"/>
          </p:cNvSpPr>
          <p:nvPr>
            <p:ph type="body" idx="1"/>
          </p:nvPr>
        </p:nvSpPr>
        <p:spPr>
          <a:xfrm>
            <a:off x="671513" y="1674813"/>
            <a:ext cx="7772400" cy="4667250"/>
          </a:xfrm>
          <a:noFill/>
        </p:spPr>
        <p:txBody>
          <a:bodyPr/>
          <a:lstStyle/>
          <a:p>
            <a:r>
              <a:rPr lang="en-US" altLang="en-US" dirty="0" smtClean="0"/>
              <a:t>Disadvantages of SRS</a:t>
            </a:r>
          </a:p>
          <a:p>
            <a:pPr lvl="1">
              <a:buFont typeface="Courier New" pitchFamily="49" charset="0"/>
              <a:buChar char="o"/>
            </a:pPr>
            <a:r>
              <a:rPr lang="en-US" altLang="en-US" sz="2400" dirty="0" smtClean="0"/>
              <a:t>can be tedious if </a:t>
            </a:r>
            <a:r>
              <a:rPr lang="en-US" altLang="en-US" sz="2400" b="1" dirty="0" smtClean="0"/>
              <a:t>n</a:t>
            </a:r>
            <a:r>
              <a:rPr lang="en-US" altLang="en-US" sz="2400" dirty="0" smtClean="0"/>
              <a:t> is large and numbers must be selected one by one</a:t>
            </a:r>
          </a:p>
          <a:p>
            <a:pPr lvl="1">
              <a:buFont typeface="Courier New" pitchFamily="49" charset="0"/>
              <a:buChar char="o"/>
            </a:pPr>
            <a:r>
              <a:rPr lang="en-US" altLang="en-US" sz="2400" dirty="0" smtClean="0"/>
              <a:t>makes no use of auxiliary information on the population</a:t>
            </a:r>
          </a:p>
          <a:p>
            <a:pPr lvl="1">
              <a:buFont typeface="Courier New" pitchFamily="49" charset="0"/>
              <a:buChar char="o"/>
            </a:pPr>
            <a:r>
              <a:rPr lang="en-US" altLang="en-US" sz="2400" dirty="0" smtClean="0"/>
              <a:t>requires a </a:t>
            </a:r>
            <a:r>
              <a:rPr lang="en-US" altLang="en-US" sz="2400" b="1" dirty="0" smtClean="0"/>
              <a:t>complete</a:t>
            </a:r>
            <a:r>
              <a:rPr lang="en-US" altLang="en-US" sz="2400" dirty="0" smtClean="0"/>
              <a:t> list of population units</a:t>
            </a:r>
          </a:p>
          <a:p>
            <a:pPr lvl="1">
              <a:buFont typeface="Courier New" pitchFamily="49" charset="0"/>
              <a:buChar char="o"/>
            </a:pPr>
            <a:r>
              <a:rPr lang="en-US" altLang="en-US" sz="2400" dirty="0" smtClean="0"/>
              <a:t>may have low precision (efficiency) compared to other methods</a:t>
            </a:r>
          </a:p>
          <a:p>
            <a:pPr lvl="1">
              <a:buFont typeface="Courier New" pitchFamily="49" charset="0"/>
              <a:buChar char="o"/>
            </a:pPr>
            <a:r>
              <a:rPr lang="en-US" altLang="en-US" sz="2400" dirty="0" smtClean="0"/>
              <a:t>in practice, one may obtain a “bad” sample</a:t>
            </a:r>
            <a:endParaRPr lang="en-US" altLang="en-US" dirty="0" smtClean="0"/>
          </a:p>
        </p:txBody>
      </p:sp>
      <p:sp>
        <p:nvSpPr>
          <p:cNvPr id="4" name="Date Placeholder 3"/>
          <p:cNvSpPr>
            <a:spLocks noGrp="1"/>
          </p:cNvSpPr>
          <p:nvPr>
            <p:ph type="dt" sz="half" idx="10"/>
          </p:nvPr>
        </p:nvSpPr>
        <p:spPr/>
        <p:txBody>
          <a:bodyPr/>
          <a:lstStyle/>
          <a:p>
            <a:fld id="{F075FAF9-B6FA-4176-A5C7-38D51F5CF8DB}"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52</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569432826"/>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142844" y="928670"/>
            <a:ext cx="9001156" cy="823930"/>
          </a:xfrm>
          <a:noFill/>
        </p:spPr>
        <p:txBody>
          <a:bodyPr/>
          <a:lstStyle/>
          <a:p>
            <a:r>
              <a:rPr lang="en-US" altLang="en-US" sz="3600" b="1" dirty="0" smtClean="0"/>
              <a:t>Simple random sampling: example</a:t>
            </a:r>
          </a:p>
        </p:txBody>
      </p:sp>
      <p:sp>
        <p:nvSpPr>
          <p:cNvPr id="214019" name="Rectangle 3"/>
          <p:cNvSpPr>
            <a:spLocks noGrp="1" noChangeArrowheads="1"/>
          </p:cNvSpPr>
          <p:nvPr>
            <p:ph type="body" idx="1"/>
          </p:nvPr>
        </p:nvSpPr>
        <p:spPr>
          <a:xfrm>
            <a:off x="350267" y="1928802"/>
            <a:ext cx="8398197" cy="4197361"/>
          </a:xfrm>
          <a:noFill/>
        </p:spPr>
        <p:txBody>
          <a:bodyPr/>
          <a:lstStyle/>
          <a:p>
            <a:pPr>
              <a:spcBef>
                <a:spcPct val="0"/>
              </a:spcBef>
              <a:spcAft>
                <a:spcPct val="50000"/>
              </a:spcAft>
            </a:pPr>
            <a:r>
              <a:rPr lang="en-US" altLang="en-US" sz="2400" dirty="0" smtClean="0"/>
              <a:t>Population size:		N  =  54 dwellings</a:t>
            </a:r>
          </a:p>
          <a:p>
            <a:pPr>
              <a:spcBef>
                <a:spcPct val="0"/>
              </a:spcBef>
              <a:spcAft>
                <a:spcPct val="50000"/>
              </a:spcAft>
            </a:pPr>
            <a:r>
              <a:rPr lang="en-US" altLang="en-US" sz="2400" dirty="0" smtClean="0"/>
              <a:t>Sample size:		n  =  18</a:t>
            </a:r>
          </a:p>
          <a:p>
            <a:pPr>
              <a:spcBef>
                <a:spcPct val="0"/>
              </a:spcBef>
              <a:spcAft>
                <a:spcPct val="50000"/>
              </a:spcAft>
            </a:pPr>
            <a:r>
              <a:rPr lang="en-US" altLang="en-US" sz="2400" dirty="0" smtClean="0"/>
              <a:t>Sampling fraction:	p  =  n / N =  18 / 54  =  1/3</a:t>
            </a:r>
          </a:p>
          <a:p>
            <a:pPr>
              <a:spcBef>
                <a:spcPct val="0"/>
              </a:spcBef>
              <a:spcAft>
                <a:spcPct val="50000"/>
              </a:spcAft>
            </a:pPr>
            <a:r>
              <a:rPr lang="en-US" altLang="en-US" sz="2400" dirty="0" smtClean="0"/>
              <a:t>All units have selection probability 1/3</a:t>
            </a:r>
          </a:p>
          <a:p>
            <a:pPr>
              <a:spcBef>
                <a:spcPct val="0"/>
              </a:spcBef>
              <a:spcAft>
                <a:spcPct val="50000"/>
              </a:spcAft>
            </a:pPr>
            <a:r>
              <a:rPr lang="en-US" altLang="en-US" sz="2400" dirty="0" smtClean="0"/>
              <a:t>18 random numbers are selected between 1 and 54</a:t>
            </a:r>
          </a:p>
          <a:p>
            <a:pPr>
              <a:spcBef>
                <a:spcPct val="0"/>
              </a:spcBef>
              <a:spcAft>
                <a:spcPct val="50000"/>
              </a:spcAft>
            </a:pPr>
            <a:r>
              <a:rPr lang="en-US" altLang="en-US" sz="2400" dirty="0" smtClean="0"/>
              <a:t>The corresponding dwellings are selected</a:t>
            </a:r>
          </a:p>
        </p:txBody>
      </p:sp>
      <p:sp>
        <p:nvSpPr>
          <p:cNvPr id="4" name="Date Placeholder 3"/>
          <p:cNvSpPr>
            <a:spLocks noGrp="1"/>
          </p:cNvSpPr>
          <p:nvPr>
            <p:ph type="dt" sz="half" idx="10"/>
          </p:nvPr>
        </p:nvSpPr>
        <p:spPr/>
        <p:txBody>
          <a:bodyPr/>
          <a:lstStyle/>
          <a:p>
            <a:fld id="{61FF65B8-8AA0-4817-8492-519F45EECF33}"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53</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4095593307"/>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ChangeArrowheads="1"/>
          </p:cNvSpPr>
          <p:nvPr/>
        </p:nvSpPr>
        <p:spPr bwMode="auto">
          <a:xfrm>
            <a:off x="1214414" y="785794"/>
            <a:ext cx="6781800" cy="5686444"/>
          </a:xfrm>
          <a:prstGeom prst="rect">
            <a:avLst/>
          </a:prstGeom>
          <a:noFill/>
          <a:ln w="12700">
            <a:noFill/>
            <a:miter lim="800000"/>
            <a:headEnd/>
            <a:tailEnd/>
          </a:ln>
        </p:spPr>
        <p:txBody>
          <a:bodyPr lIns="90488" tIns="44450" rIns="90488" bIns="44450"/>
          <a:lstStyle/>
          <a:p>
            <a:pPr marL="571500" indent="-571500" defTabSz="671513">
              <a:spcBef>
                <a:spcPct val="20000"/>
              </a:spcBef>
            </a:pPr>
            <a:r>
              <a:rPr lang="en-US" altLang="en-US" sz="1200" dirty="0">
                <a:solidFill>
                  <a:srgbClr val="000000"/>
                </a:solidFill>
              </a:rPr>
              <a:t>1.	510 Rose Street				28.	513 Pitcher Plant Street</a:t>
            </a:r>
          </a:p>
          <a:p>
            <a:pPr marL="571500" indent="-571500" defTabSz="671513">
              <a:spcBef>
                <a:spcPct val="20000"/>
              </a:spcBef>
            </a:pPr>
            <a:r>
              <a:rPr lang="en-US" altLang="en-US" sz="1200" dirty="0">
                <a:solidFill>
                  <a:srgbClr val="000000"/>
                </a:solidFill>
              </a:rPr>
              <a:t>2.	511 Rose Street				29.	514 Pitcher Plant Street</a:t>
            </a:r>
          </a:p>
          <a:p>
            <a:pPr marL="571500" indent="-571500" defTabSz="671513">
              <a:spcBef>
                <a:spcPct val="20000"/>
              </a:spcBef>
            </a:pPr>
            <a:r>
              <a:rPr lang="en-US" altLang="en-US" sz="1200" dirty="0">
                <a:solidFill>
                  <a:srgbClr val="000000"/>
                </a:solidFill>
              </a:rPr>
              <a:t>3.	512 Rose Street				30.	515 Pitcher Plant Street</a:t>
            </a:r>
          </a:p>
          <a:p>
            <a:pPr marL="571500" indent="-571500" defTabSz="671513">
              <a:spcBef>
                <a:spcPct val="20000"/>
              </a:spcBef>
            </a:pPr>
            <a:r>
              <a:rPr lang="en-US" altLang="en-US" sz="1200" dirty="0">
                <a:solidFill>
                  <a:srgbClr val="000000"/>
                </a:solidFill>
              </a:rPr>
              <a:t>4.	513 Rose Street				31.	510 Arbutus Street</a:t>
            </a:r>
          </a:p>
          <a:p>
            <a:pPr marL="571500" indent="-571500" defTabSz="671513">
              <a:spcBef>
                <a:spcPct val="20000"/>
              </a:spcBef>
            </a:pPr>
            <a:r>
              <a:rPr lang="en-US" altLang="en-US" sz="1200" dirty="0">
                <a:solidFill>
                  <a:srgbClr val="000000"/>
                </a:solidFill>
              </a:rPr>
              <a:t>5.	514 Rose Street				32.	511 Arbutus Street</a:t>
            </a:r>
          </a:p>
          <a:p>
            <a:pPr marL="571500" indent="-571500" defTabSz="671513">
              <a:spcBef>
                <a:spcPct val="20000"/>
              </a:spcBef>
            </a:pPr>
            <a:r>
              <a:rPr lang="en-US" altLang="en-US" sz="1200" dirty="0">
                <a:solidFill>
                  <a:srgbClr val="000000"/>
                </a:solidFill>
              </a:rPr>
              <a:t>6.	515 Rose Street				33.	512 Arbutus Street</a:t>
            </a:r>
          </a:p>
          <a:p>
            <a:pPr marL="571500" indent="-571500" defTabSz="671513">
              <a:spcBef>
                <a:spcPct val="20000"/>
              </a:spcBef>
            </a:pPr>
            <a:r>
              <a:rPr lang="en-US" altLang="en-US" sz="1200" dirty="0">
                <a:solidFill>
                  <a:srgbClr val="000000"/>
                </a:solidFill>
              </a:rPr>
              <a:t>7.	510 Dogwood Street	</a:t>
            </a:r>
            <a:r>
              <a:rPr lang="en-US" altLang="en-US" sz="1200" dirty="0" smtClean="0">
                <a:solidFill>
                  <a:srgbClr val="000000"/>
                </a:solidFill>
              </a:rPr>
              <a:t>	</a:t>
            </a:r>
            <a:r>
              <a:rPr lang="en-US" altLang="en-US" sz="1200" dirty="0">
                <a:solidFill>
                  <a:srgbClr val="000000"/>
                </a:solidFill>
              </a:rPr>
              <a:t>		34.	513 Arbutus Street</a:t>
            </a:r>
          </a:p>
          <a:p>
            <a:pPr marL="571500" indent="-571500" defTabSz="671513">
              <a:spcBef>
                <a:spcPct val="20000"/>
              </a:spcBef>
            </a:pPr>
            <a:r>
              <a:rPr lang="en-US" altLang="en-US" sz="1200" dirty="0">
                <a:solidFill>
                  <a:srgbClr val="000000"/>
                </a:solidFill>
              </a:rPr>
              <a:t>8.	511 Dogwood Street	</a:t>
            </a:r>
            <a:r>
              <a:rPr lang="en-US" altLang="en-US" sz="1200" dirty="0" smtClean="0">
                <a:solidFill>
                  <a:srgbClr val="000000"/>
                </a:solidFill>
              </a:rPr>
              <a:t>	</a:t>
            </a:r>
            <a:r>
              <a:rPr lang="en-US" altLang="en-US" sz="1200" dirty="0">
                <a:solidFill>
                  <a:srgbClr val="000000"/>
                </a:solidFill>
              </a:rPr>
              <a:t>		35.	514 Arbutus Street</a:t>
            </a:r>
          </a:p>
          <a:p>
            <a:pPr marL="571500" indent="-571500" defTabSz="671513">
              <a:spcBef>
                <a:spcPct val="20000"/>
              </a:spcBef>
            </a:pPr>
            <a:r>
              <a:rPr lang="en-US" altLang="en-US" sz="1200" dirty="0">
                <a:solidFill>
                  <a:srgbClr val="000000"/>
                </a:solidFill>
              </a:rPr>
              <a:t>9.	512 Dogwood Street		</a:t>
            </a:r>
            <a:r>
              <a:rPr lang="en-US" altLang="en-US" sz="1200" dirty="0" smtClean="0">
                <a:solidFill>
                  <a:srgbClr val="000000"/>
                </a:solidFill>
              </a:rPr>
              <a:t>	</a:t>
            </a:r>
            <a:r>
              <a:rPr lang="en-US" altLang="en-US" sz="1200" dirty="0">
                <a:solidFill>
                  <a:srgbClr val="000000"/>
                </a:solidFill>
              </a:rPr>
              <a:t>	36. 	515 Arbutus Street</a:t>
            </a:r>
          </a:p>
          <a:p>
            <a:pPr marL="571500" indent="-571500" defTabSz="671513">
              <a:spcBef>
                <a:spcPct val="20000"/>
              </a:spcBef>
            </a:pPr>
            <a:r>
              <a:rPr lang="en-US" altLang="en-US" sz="1200" dirty="0">
                <a:solidFill>
                  <a:srgbClr val="000000"/>
                </a:solidFill>
              </a:rPr>
              <a:t>10.	513 Dogwood Street		</a:t>
            </a:r>
            <a:r>
              <a:rPr lang="en-US" altLang="en-US" sz="1200" dirty="0" smtClean="0">
                <a:solidFill>
                  <a:srgbClr val="000000"/>
                </a:solidFill>
              </a:rPr>
              <a:t>	</a:t>
            </a:r>
            <a:r>
              <a:rPr lang="en-US" altLang="en-US" sz="1200" dirty="0">
                <a:solidFill>
                  <a:srgbClr val="000000"/>
                </a:solidFill>
              </a:rPr>
              <a:t>	37. 	510 Trillium Street</a:t>
            </a:r>
          </a:p>
          <a:p>
            <a:pPr marL="571500" indent="-571500" defTabSz="671513">
              <a:spcBef>
                <a:spcPct val="20000"/>
              </a:spcBef>
            </a:pPr>
            <a:r>
              <a:rPr lang="en-US" altLang="en-US" sz="1200" dirty="0">
                <a:solidFill>
                  <a:srgbClr val="000000"/>
                </a:solidFill>
              </a:rPr>
              <a:t>11. 	514 Dogwood Street		</a:t>
            </a:r>
            <a:r>
              <a:rPr lang="en-US" altLang="en-US" sz="1200" dirty="0" smtClean="0">
                <a:solidFill>
                  <a:srgbClr val="000000"/>
                </a:solidFill>
              </a:rPr>
              <a:t>	</a:t>
            </a:r>
            <a:r>
              <a:rPr lang="en-US" altLang="en-US" sz="1200" dirty="0">
                <a:solidFill>
                  <a:srgbClr val="000000"/>
                </a:solidFill>
              </a:rPr>
              <a:t>	38.	511 Trillium Street</a:t>
            </a:r>
          </a:p>
          <a:p>
            <a:pPr marL="571500" indent="-571500" defTabSz="671513">
              <a:spcBef>
                <a:spcPct val="20000"/>
              </a:spcBef>
            </a:pPr>
            <a:r>
              <a:rPr lang="en-US" altLang="en-US" sz="1200" dirty="0">
                <a:solidFill>
                  <a:srgbClr val="000000"/>
                </a:solidFill>
              </a:rPr>
              <a:t>12. 	515 Dogwood Street			</a:t>
            </a:r>
            <a:r>
              <a:rPr lang="en-US" altLang="en-US" sz="1200" dirty="0" smtClean="0">
                <a:solidFill>
                  <a:srgbClr val="000000"/>
                </a:solidFill>
              </a:rPr>
              <a:t>	39</a:t>
            </a:r>
            <a:r>
              <a:rPr lang="en-US" altLang="en-US" sz="1200" dirty="0">
                <a:solidFill>
                  <a:srgbClr val="000000"/>
                </a:solidFill>
              </a:rPr>
              <a:t>.	512 Trillium Street</a:t>
            </a:r>
          </a:p>
          <a:p>
            <a:pPr marL="571500" indent="-571500" defTabSz="671513">
              <a:spcBef>
                <a:spcPct val="20000"/>
              </a:spcBef>
            </a:pPr>
            <a:r>
              <a:rPr lang="en-US" altLang="en-US" sz="1200" dirty="0">
                <a:solidFill>
                  <a:srgbClr val="000000"/>
                </a:solidFill>
              </a:rPr>
              <a:t>13. 	510 Crocus Street				40.	513 Trillium Street</a:t>
            </a:r>
          </a:p>
          <a:p>
            <a:pPr marL="571500" indent="-571500" defTabSz="671513">
              <a:spcBef>
                <a:spcPct val="20000"/>
              </a:spcBef>
            </a:pPr>
            <a:r>
              <a:rPr lang="en-US" altLang="en-US" sz="1200" dirty="0">
                <a:solidFill>
                  <a:srgbClr val="000000"/>
                </a:solidFill>
              </a:rPr>
              <a:t>14.	511 Crocus Street				41.	514 Trillium Street</a:t>
            </a:r>
          </a:p>
          <a:p>
            <a:pPr marL="571500" indent="-571500" defTabSz="671513">
              <a:spcBef>
                <a:spcPct val="20000"/>
              </a:spcBef>
            </a:pPr>
            <a:r>
              <a:rPr lang="en-US" altLang="en-US" sz="1200" dirty="0">
                <a:solidFill>
                  <a:srgbClr val="000000"/>
                </a:solidFill>
              </a:rPr>
              <a:t>15.	512 Crocus Street				42. 	515 Trillium Street</a:t>
            </a:r>
          </a:p>
          <a:p>
            <a:pPr marL="571500" indent="-571500" defTabSz="671513">
              <a:spcBef>
                <a:spcPct val="20000"/>
              </a:spcBef>
            </a:pPr>
            <a:r>
              <a:rPr lang="en-US" altLang="en-US" sz="1200" dirty="0">
                <a:solidFill>
                  <a:srgbClr val="000000"/>
                </a:solidFill>
              </a:rPr>
              <a:t>16.	513 Crocus Street				43.	510 Lady Slipper Street</a:t>
            </a:r>
          </a:p>
          <a:p>
            <a:pPr marL="571500" indent="-571500" defTabSz="671513">
              <a:spcBef>
                <a:spcPct val="20000"/>
              </a:spcBef>
            </a:pPr>
            <a:r>
              <a:rPr lang="en-US" altLang="en-US" sz="1200" dirty="0">
                <a:solidFill>
                  <a:srgbClr val="000000"/>
                </a:solidFill>
              </a:rPr>
              <a:t>17.	514 Crocus Street				44. 	511 Lady Slipper Street</a:t>
            </a:r>
          </a:p>
          <a:p>
            <a:pPr marL="571500" indent="-571500" defTabSz="671513">
              <a:spcBef>
                <a:spcPct val="20000"/>
              </a:spcBef>
            </a:pPr>
            <a:r>
              <a:rPr lang="en-US" altLang="en-US" sz="1200" dirty="0">
                <a:solidFill>
                  <a:srgbClr val="000000"/>
                </a:solidFill>
              </a:rPr>
              <a:t>18. 	515 Crocus Street				45.	512 Lady Slipper Street</a:t>
            </a:r>
          </a:p>
          <a:p>
            <a:pPr marL="571500" indent="-571500" defTabSz="671513">
              <a:spcBef>
                <a:spcPct val="20000"/>
              </a:spcBef>
            </a:pPr>
            <a:r>
              <a:rPr lang="en-US" altLang="en-US" sz="1200" dirty="0">
                <a:solidFill>
                  <a:srgbClr val="000000"/>
                </a:solidFill>
              </a:rPr>
              <a:t>19.	510 Violet Street				46. 	513 Lady Slipper Street</a:t>
            </a:r>
          </a:p>
          <a:p>
            <a:pPr marL="571500" indent="-571500" defTabSz="671513">
              <a:spcBef>
                <a:spcPct val="20000"/>
              </a:spcBef>
            </a:pPr>
            <a:r>
              <a:rPr lang="en-US" altLang="en-US" sz="1200" dirty="0">
                <a:solidFill>
                  <a:srgbClr val="000000"/>
                </a:solidFill>
              </a:rPr>
              <a:t>20.	511 Violet Street				47. 	514 Lady Slipper Street</a:t>
            </a:r>
          </a:p>
          <a:p>
            <a:pPr marL="571500" indent="-571500" defTabSz="671513">
              <a:spcBef>
                <a:spcPct val="20000"/>
              </a:spcBef>
            </a:pPr>
            <a:r>
              <a:rPr lang="en-US" altLang="en-US" sz="1200" dirty="0">
                <a:solidFill>
                  <a:srgbClr val="000000"/>
                </a:solidFill>
              </a:rPr>
              <a:t>21.	512 Violet Street				48. 	515 Lady Slipper Street</a:t>
            </a:r>
          </a:p>
          <a:p>
            <a:pPr marL="571500" indent="-571500" defTabSz="671513">
              <a:spcBef>
                <a:spcPct val="20000"/>
              </a:spcBef>
            </a:pPr>
            <a:r>
              <a:rPr lang="en-US" altLang="en-US" sz="1200" dirty="0">
                <a:solidFill>
                  <a:srgbClr val="000000"/>
                </a:solidFill>
              </a:rPr>
              <a:t>22.	513 Violet Street				49.	510 Lily Street</a:t>
            </a:r>
          </a:p>
          <a:p>
            <a:pPr marL="571500" indent="-571500" defTabSz="671513">
              <a:spcBef>
                <a:spcPct val="20000"/>
              </a:spcBef>
            </a:pPr>
            <a:r>
              <a:rPr lang="en-US" altLang="en-US" sz="1200" dirty="0">
                <a:solidFill>
                  <a:srgbClr val="000000"/>
                </a:solidFill>
              </a:rPr>
              <a:t>23.	514 Violet Street				50.	511 Lily Street</a:t>
            </a:r>
          </a:p>
          <a:p>
            <a:pPr marL="571500" indent="-571500" defTabSz="671513">
              <a:spcBef>
                <a:spcPct val="20000"/>
              </a:spcBef>
            </a:pPr>
            <a:r>
              <a:rPr lang="en-US" altLang="en-US" sz="1200" dirty="0">
                <a:solidFill>
                  <a:srgbClr val="000000"/>
                </a:solidFill>
              </a:rPr>
              <a:t>24.	515 Violet Street				51. 	512 Lily Street</a:t>
            </a:r>
          </a:p>
          <a:p>
            <a:pPr marL="571500" indent="-571500" defTabSz="671513">
              <a:spcBef>
                <a:spcPct val="20000"/>
              </a:spcBef>
            </a:pPr>
            <a:r>
              <a:rPr lang="en-US" altLang="en-US" sz="1200" dirty="0">
                <a:solidFill>
                  <a:srgbClr val="000000"/>
                </a:solidFill>
              </a:rPr>
              <a:t>25. 	510 Pitcher Plant Street			52. 	513 Lily Street</a:t>
            </a:r>
          </a:p>
          <a:p>
            <a:pPr marL="571500" indent="-571500" defTabSz="671513">
              <a:spcBef>
                <a:spcPct val="20000"/>
              </a:spcBef>
            </a:pPr>
            <a:r>
              <a:rPr lang="en-US" altLang="en-US" sz="1200" dirty="0">
                <a:solidFill>
                  <a:srgbClr val="000000"/>
                </a:solidFill>
              </a:rPr>
              <a:t>26.	511 Pitcher Plant Street			</a:t>
            </a:r>
            <a:r>
              <a:rPr lang="en-US" altLang="en-US" sz="1200" dirty="0" smtClean="0">
                <a:solidFill>
                  <a:srgbClr val="000000"/>
                </a:solidFill>
              </a:rPr>
              <a:t> 53</a:t>
            </a:r>
            <a:r>
              <a:rPr lang="en-US" altLang="en-US" sz="1200" dirty="0">
                <a:solidFill>
                  <a:srgbClr val="000000"/>
                </a:solidFill>
              </a:rPr>
              <a:t>. 	514 Lily Street</a:t>
            </a:r>
          </a:p>
          <a:p>
            <a:pPr marL="571500" indent="-571500" defTabSz="671513">
              <a:spcBef>
                <a:spcPct val="20000"/>
              </a:spcBef>
            </a:pPr>
            <a:r>
              <a:rPr lang="en-US" altLang="en-US" sz="1200" dirty="0">
                <a:solidFill>
                  <a:srgbClr val="000000"/>
                </a:solidFill>
              </a:rPr>
              <a:t>27.	512 Pitcher Plant Street			54. 	515 Lily Street</a:t>
            </a:r>
          </a:p>
        </p:txBody>
      </p:sp>
      <p:sp>
        <p:nvSpPr>
          <p:cNvPr id="3" name="Date Placeholder 2"/>
          <p:cNvSpPr>
            <a:spLocks noGrp="1"/>
          </p:cNvSpPr>
          <p:nvPr>
            <p:ph type="dt" sz="half" idx="10"/>
          </p:nvPr>
        </p:nvSpPr>
        <p:spPr/>
        <p:txBody>
          <a:bodyPr/>
          <a:lstStyle/>
          <a:p>
            <a:fld id="{6707009D-6025-4A83-8F87-496DB8FE2EE4}" type="datetime1">
              <a:rPr lang="en-CA" smtClean="0">
                <a:solidFill>
                  <a:srgbClr val="333399"/>
                </a:solidFill>
              </a:rPr>
              <a:pPr/>
              <a:t>27/09/2019</a:t>
            </a:fld>
            <a:endParaRPr lang="en-CA">
              <a:solidFill>
                <a:srgbClr val="333399"/>
              </a:solidFill>
            </a:endParaRPr>
          </a:p>
        </p:txBody>
      </p:sp>
      <p:sp>
        <p:nvSpPr>
          <p:cNvPr id="4" name="Slide Number Placeholder 3"/>
          <p:cNvSpPr>
            <a:spLocks noGrp="1"/>
          </p:cNvSpPr>
          <p:nvPr>
            <p:ph type="sldNum" sz="quarter" idx="12"/>
          </p:nvPr>
        </p:nvSpPr>
        <p:spPr/>
        <p:txBody>
          <a:bodyPr/>
          <a:lstStyle/>
          <a:p>
            <a:fld id="{52C81505-89D5-42F7-A0D6-5699417D7DF5}" type="slidenum">
              <a:rPr lang="en-CA" smtClean="0">
                <a:solidFill>
                  <a:srgbClr val="333399"/>
                </a:solidFill>
              </a:rPr>
              <a:pPr/>
              <a:t>54</a:t>
            </a:fld>
            <a:endParaRPr lang="en-CA">
              <a:solidFill>
                <a:srgbClr val="333399"/>
              </a:solidFill>
            </a:endParaRPr>
          </a:p>
        </p:txBody>
      </p:sp>
      <p:sp>
        <p:nvSpPr>
          <p:cNvPr id="5" name="Footer Placeholder 4"/>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4189956847"/>
      </p:ext>
    </p:extLst>
  </p:cSld>
  <p:clrMapOvr>
    <a:masterClrMapping/>
  </p:clrMapOvr>
  <p:transition>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3"/>
          <p:cNvSpPr>
            <a:spLocks noChangeArrowheads="1"/>
          </p:cNvSpPr>
          <p:nvPr/>
        </p:nvSpPr>
        <p:spPr bwMode="auto">
          <a:xfrm>
            <a:off x="1285852" y="785794"/>
            <a:ext cx="6864350" cy="582211"/>
          </a:xfrm>
          <a:prstGeom prst="rect">
            <a:avLst/>
          </a:prstGeom>
          <a:solidFill>
            <a:srgbClr val="FDFF45"/>
          </a:solidFill>
          <a:ln w="25400">
            <a:solidFill>
              <a:schemeClr val="tx1"/>
            </a:solidFill>
            <a:miter lim="800000"/>
            <a:headEnd/>
            <a:tailEnd/>
          </a:ln>
          <a:effectLst>
            <a:outerShdw dist="107763" dir="2700000" algn="ctr" rotWithShape="0">
              <a:schemeClr val="bg2"/>
            </a:outerShdw>
          </a:effectLst>
        </p:spPr>
        <p:txBody>
          <a:bodyPr lIns="90488" tIns="44450" rIns="90488" bIns="44450" anchor="ctr">
            <a:spAutoFit/>
          </a:bodyPr>
          <a:lstStyle/>
          <a:p>
            <a:pPr algn="ctr">
              <a:defRPr/>
            </a:pPr>
            <a:r>
              <a:rPr lang="en-US" altLang="en-US" sz="3200" dirty="0">
                <a:solidFill>
                  <a:srgbClr val="00279F"/>
                </a:solidFill>
              </a:rPr>
              <a:t>Simple </a:t>
            </a:r>
            <a:r>
              <a:rPr lang="en-US" altLang="en-US" sz="3200" dirty="0" smtClean="0">
                <a:solidFill>
                  <a:srgbClr val="00279F"/>
                </a:solidFill>
              </a:rPr>
              <a:t>random sample</a:t>
            </a:r>
            <a:endParaRPr lang="en-US" altLang="en-US" sz="3200" dirty="0">
              <a:solidFill>
                <a:srgbClr val="00279F"/>
              </a:solidFill>
            </a:endParaRPr>
          </a:p>
        </p:txBody>
      </p:sp>
      <p:grpSp>
        <p:nvGrpSpPr>
          <p:cNvPr id="2" name="Group 22"/>
          <p:cNvGrpSpPr>
            <a:grpSpLocks/>
          </p:cNvGrpSpPr>
          <p:nvPr/>
        </p:nvGrpSpPr>
        <p:grpSpPr bwMode="auto">
          <a:xfrm>
            <a:off x="1903413" y="1524000"/>
            <a:ext cx="5719762" cy="306388"/>
            <a:chOff x="1199" y="960"/>
            <a:chExt cx="3603" cy="193"/>
          </a:xfrm>
        </p:grpSpPr>
        <p:sp>
          <p:nvSpPr>
            <p:cNvPr id="239620" name="Freeform 4"/>
            <p:cNvSpPr>
              <a:spLocks/>
            </p:cNvSpPr>
            <p:nvPr/>
          </p:nvSpPr>
          <p:spPr bwMode="auto">
            <a:xfrm>
              <a:off x="1199" y="1034"/>
              <a:ext cx="333" cy="119"/>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21" name="Freeform 5"/>
            <p:cNvSpPr>
              <a:spLocks/>
            </p:cNvSpPr>
            <p:nvPr/>
          </p:nvSpPr>
          <p:spPr bwMode="auto">
            <a:xfrm>
              <a:off x="1199" y="960"/>
              <a:ext cx="333" cy="75"/>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22" name="Freeform 6"/>
            <p:cNvSpPr>
              <a:spLocks/>
            </p:cNvSpPr>
            <p:nvPr/>
          </p:nvSpPr>
          <p:spPr bwMode="auto">
            <a:xfrm>
              <a:off x="1325"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23" name="Freeform 7"/>
            <p:cNvSpPr>
              <a:spLocks/>
            </p:cNvSpPr>
            <p:nvPr/>
          </p:nvSpPr>
          <p:spPr bwMode="auto">
            <a:xfrm>
              <a:off x="1863"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24" name="Freeform 8"/>
            <p:cNvSpPr>
              <a:spLocks/>
            </p:cNvSpPr>
            <p:nvPr/>
          </p:nvSpPr>
          <p:spPr bwMode="auto">
            <a:xfrm>
              <a:off x="1863"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25" name="Freeform 9"/>
            <p:cNvSpPr>
              <a:spLocks/>
            </p:cNvSpPr>
            <p:nvPr/>
          </p:nvSpPr>
          <p:spPr bwMode="auto">
            <a:xfrm>
              <a:off x="1988"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26" name="Freeform 10"/>
            <p:cNvSpPr>
              <a:spLocks/>
            </p:cNvSpPr>
            <p:nvPr/>
          </p:nvSpPr>
          <p:spPr bwMode="auto">
            <a:xfrm>
              <a:off x="2574"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27" name="Freeform 11"/>
            <p:cNvSpPr>
              <a:spLocks/>
            </p:cNvSpPr>
            <p:nvPr/>
          </p:nvSpPr>
          <p:spPr bwMode="auto">
            <a:xfrm>
              <a:off x="2574"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28" name="Freeform 12"/>
            <p:cNvSpPr>
              <a:spLocks/>
            </p:cNvSpPr>
            <p:nvPr/>
          </p:nvSpPr>
          <p:spPr bwMode="auto">
            <a:xfrm>
              <a:off x="2699"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29" name="Freeform 13"/>
            <p:cNvSpPr>
              <a:spLocks/>
            </p:cNvSpPr>
            <p:nvPr/>
          </p:nvSpPr>
          <p:spPr bwMode="auto">
            <a:xfrm>
              <a:off x="3806"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30" name="Freeform 14"/>
            <p:cNvSpPr>
              <a:spLocks/>
            </p:cNvSpPr>
            <p:nvPr/>
          </p:nvSpPr>
          <p:spPr bwMode="auto">
            <a:xfrm>
              <a:off x="3806"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31" name="Freeform 15"/>
            <p:cNvSpPr>
              <a:spLocks/>
            </p:cNvSpPr>
            <p:nvPr/>
          </p:nvSpPr>
          <p:spPr bwMode="auto">
            <a:xfrm>
              <a:off x="3931"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32" name="Freeform 16"/>
            <p:cNvSpPr>
              <a:spLocks/>
            </p:cNvSpPr>
            <p:nvPr/>
          </p:nvSpPr>
          <p:spPr bwMode="auto">
            <a:xfrm>
              <a:off x="3190"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33" name="Freeform 17"/>
            <p:cNvSpPr>
              <a:spLocks/>
            </p:cNvSpPr>
            <p:nvPr/>
          </p:nvSpPr>
          <p:spPr bwMode="auto">
            <a:xfrm>
              <a:off x="3190"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34" name="Freeform 18"/>
            <p:cNvSpPr>
              <a:spLocks/>
            </p:cNvSpPr>
            <p:nvPr/>
          </p:nvSpPr>
          <p:spPr bwMode="auto">
            <a:xfrm>
              <a:off x="3315"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35" name="Freeform 19"/>
            <p:cNvSpPr>
              <a:spLocks/>
            </p:cNvSpPr>
            <p:nvPr/>
          </p:nvSpPr>
          <p:spPr bwMode="auto">
            <a:xfrm>
              <a:off x="4469" y="1034"/>
              <a:ext cx="333" cy="119"/>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36" name="Freeform 20"/>
            <p:cNvSpPr>
              <a:spLocks/>
            </p:cNvSpPr>
            <p:nvPr/>
          </p:nvSpPr>
          <p:spPr bwMode="auto">
            <a:xfrm>
              <a:off x="4469" y="960"/>
              <a:ext cx="333" cy="75"/>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37" name="Freeform 21"/>
            <p:cNvSpPr>
              <a:spLocks/>
            </p:cNvSpPr>
            <p:nvPr/>
          </p:nvSpPr>
          <p:spPr bwMode="auto">
            <a:xfrm>
              <a:off x="4594"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grpSp>
      <p:sp>
        <p:nvSpPr>
          <p:cNvPr id="239639" name="Freeform 23"/>
          <p:cNvSpPr>
            <a:spLocks/>
          </p:cNvSpPr>
          <p:nvPr/>
        </p:nvSpPr>
        <p:spPr bwMode="auto">
          <a:xfrm>
            <a:off x="1903413"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40" name="Freeform 24"/>
          <p:cNvSpPr>
            <a:spLocks/>
          </p:cNvSpPr>
          <p:nvPr/>
        </p:nvSpPr>
        <p:spPr bwMode="auto">
          <a:xfrm>
            <a:off x="1903413"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41" name="Freeform 25"/>
          <p:cNvSpPr>
            <a:spLocks/>
          </p:cNvSpPr>
          <p:nvPr/>
        </p:nvSpPr>
        <p:spPr bwMode="auto">
          <a:xfrm>
            <a:off x="2103438"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42" name="Freeform 26"/>
          <p:cNvSpPr>
            <a:spLocks/>
          </p:cNvSpPr>
          <p:nvPr/>
        </p:nvSpPr>
        <p:spPr bwMode="auto">
          <a:xfrm>
            <a:off x="6042025" y="217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43" name="Freeform 27"/>
          <p:cNvSpPr>
            <a:spLocks/>
          </p:cNvSpPr>
          <p:nvPr/>
        </p:nvSpPr>
        <p:spPr bwMode="auto">
          <a:xfrm>
            <a:off x="6042025" y="205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44" name="Freeform 28"/>
          <p:cNvSpPr>
            <a:spLocks/>
          </p:cNvSpPr>
          <p:nvPr/>
        </p:nvSpPr>
        <p:spPr bwMode="auto">
          <a:xfrm>
            <a:off x="6240463"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45" name="Freeform 29"/>
          <p:cNvSpPr>
            <a:spLocks/>
          </p:cNvSpPr>
          <p:nvPr/>
        </p:nvSpPr>
        <p:spPr bwMode="auto">
          <a:xfrm>
            <a:off x="5064125" y="217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46" name="Freeform 30"/>
          <p:cNvSpPr>
            <a:spLocks/>
          </p:cNvSpPr>
          <p:nvPr/>
        </p:nvSpPr>
        <p:spPr bwMode="auto">
          <a:xfrm>
            <a:off x="5064125" y="205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47" name="Freeform 31"/>
          <p:cNvSpPr>
            <a:spLocks/>
          </p:cNvSpPr>
          <p:nvPr/>
        </p:nvSpPr>
        <p:spPr bwMode="auto">
          <a:xfrm>
            <a:off x="5262563"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48" name="Freeform 32"/>
          <p:cNvSpPr>
            <a:spLocks/>
          </p:cNvSpPr>
          <p:nvPr/>
        </p:nvSpPr>
        <p:spPr bwMode="auto">
          <a:xfrm>
            <a:off x="7094538"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49" name="Freeform 33"/>
          <p:cNvSpPr>
            <a:spLocks/>
          </p:cNvSpPr>
          <p:nvPr/>
        </p:nvSpPr>
        <p:spPr bwMode="auto">
          <a:xfrm>
            <a:off x="7094538"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50" name="Freeform 34"/>
          <p:cNvSpPr>
            <a:spLocks/>
          </p:cNvSpPr>
          <p:nvPr/>
        </p:nvSpPr>
        <p:spPr bwMode="auto">
          <a:xfrm>
            <a:off x="7292975" y="2292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51" name="Freeform 35"/>
          <p:cNvSpPr>
            <a:spLocks/>
          </p:cNvSpPr>
          <p:nvPr/>
        </p:nvSpPr>
        <p:spPr bwMode="auto">
          <a:xfrm>
            <a:off x="1903413" y="27082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52" name="Freeform 36"/>
          <p:cNvSpPr>
            <a:spLocks/>
          </p:cNvSpPr>
          <p:nvPr/>
        </p:nvSpPr>
        <p:spPr bwMode="auto">
          <a:xfrm>
            <a:off x="1903413" y="25908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53" name="Freeform 37"/>
          <p:cNvSpPr>
            <a:spLocks/>
          </p:cNvSpPr>
          <p:nvPr/>
        </p:nvSpPr>
        <p:spPr bwMode="auto">
          <a:xfrm>
            <a:off x="2103438"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54" name="Freeform 38"/>
          <p:cNvSpPr>
            <a:spLocks/>
          </p:cNvSpPr>
          <p:nvPr/>
        </p:nvSpPr>
        <p:spPr bwMode="auto">
          <a:xfrm>
            <a:off x="2957513"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55" name="Freeform 39"/>
          <p:cNvSpPr>
            <a:spLocks/>
          </p:cNvSpPr>
          <p:nvPr/>
        </p:nvSpPr>
        <p:spPr bwMode="auto">
          <a:xfrm>
            <a:off x="2957513"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56" name="Freeform 40"/>
          <p:cNvSpPr>
            <a:spLocks/>
          </p:cNvSpPr>
          <p:nvPr/>
        </p:nvSpPr>
        <p:spPr bwMode="auto">
          <a:xfrm>
            <a:off x="3155950" y="28257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57" name="Freeform 41"/>
          <p:cNvSpPr>
            <a:spLocks/>
          </p:cNvSpPr>
          <p:nvPr/>
        </p:nvSpPr>
        <p:spPr bwMode="auto">
          <a:xfrm>
            <a:off x="4086225"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58" name="Freeform 42"/>
          <p:cNvSpPr>
            <a:spLocks/>
          </p:cNvSpPr>
          <p:nvPr/>
        </p:nvSpPr>
        <p:spPr bwMode="auto">
          <a:xfrm>
            <a:off x="4086225"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59" name="Freeform 43"/>
          <p:cNvSpPr>
            <a:spLocks/>
          </p:cNvSpPr>
          <p:nvPr/>
        </p:nvSpPr>
        <p:spPr bwMode="auto">
          <a:xfrm>
            <a:off x="4284663"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60" name="Freeform 44"/>
          <p:cNvSpPr>
            <a:spLocks/>
          </p:cNvSpPr>
          <p:nvPr/>
        </p:nvSpPr>
        <p:spPr bwMode="auto">
          <a:xfrm>
            <a:off x="6042025"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61" name="Freeform 45"/>
          <p:cNvSpPr>
            <a:spLocks/>
          </p:cNvSpPr>
          <p:nvPr/>
        </p:nvSpPr>
        <p:spPr bwMode="auto">
          <a:xfrm>
            <a:off x="6042025"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62" name="Freeform 46"/>
          <p:cNvSpPr>
            <a:spLocks/>
          </p:cNvSpPr>
          <p:nvPr/>
        </p:nvSpPr>
        <p:spPr bwMode="auto">
          <a:xfrm>
            <a:off x="6240463"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63" name="Freeform 47"/>
          <p:cNvSpPr>
            <a:spLocks/>
          </p:cNvSpPr>
          <p:nvPr/>
        </p:nvSpPr>
        <p:spPr bwMode="auto">
          <a:xfrm>
            <a:off x="5064125"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64" name="Freeform 48"/>
          <p:cNvSpPr>
            <a:spLocks/>
          </p:cNvSpPr>
          <p:nvPr/>
        </p:nvSpPr>
        <p:spPr bwMode="auto">
          <a:xfrm>
            <a:off x="5064125"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65" name="Freeform 49"/>
          <p:cNvSpPr>
            <a:spLocks/>
          </p:cNvSpPr>
          <p:nvPr/>
        </p:nvSpPr>
        <p:spPr bwMode="auto">
          <a:xfrm>
            <a:off x="5262563"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66" name="Freeform 50"/>
          <p:cNvSpPr>
            <a:spLocks/>
          </p:cNvSpPr>
          <p:nvPr/>
        </p:nvSpPr>
        <p:spPr bwMode="auto">
          <a:xfrm>
            <a:off x="7094538" y="27082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67" name="Freeform 51"/>
          <p:cNvSpPr>
            <a:spLocks/>
          </p:cNvSpPr>
          <p:nvPr/>
        </p:nvSpPr>
        <p:spPr bwMode="auto">
          <a:xfrm>
            <a:off x="7094538" y="25908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68" name="Freeform 52"/>
          <p:cNvSpPr>
            <a:spLocks/>
          </p:cNvSpPr>
          <p:nvPr/>
        </p:nvSpPr>
        <p:spPr bwMode="auto">
          <a:xfrm>
            <a:off x="7292975" y="28257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69" name="Freeform 53"/>
          <p:cNvSpPr>
            <a:spLocks/>
          </p:cNvSpPr>
          <p:nvPr/>
        </p:nvSpPr>
        <p:spPr bwMode="auto">
          <a:xfrm>
            <a:off x="1903413" y="32416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70" name="Freeform 54"/>
          <p:cNvSpPr>
            <a:spLocks/>
          </p:cNvSpPr>
          <p:nvPr/>
        </p:nvSpPr>
        <p:spPr bwMode="auto">
          <a:xfrm>
            <a:off x="1903413" y="31242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71" name="Freeform 55"/>
          <p:cNvSpPr>
            <a:spLocks/>
          </p:cNvSpPr>
          <p:nvPr/>
        </p:nvSpPr>
        <p:spPr bwMode="auto">
          <a:xfrm>
            <a:off x="2103438"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72" name="Freeform 56"/>
          <p:cNvSpPr>
            <a:spLocks/>
          </p:cNvSpPr>
          <p:nvPr/>
        </p:nvSpPr>
        <p:spPr bwMode="auto">
          <a:xfrm>
            <a:off x="2957513"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73" name="Freeform 57"/>
          <p:cNvSpPr>
            <a:spLocks/>
          </p:cNvSpPr>
          <p:nvPr/>
        </p:nvSpPr>
        <p:spPr bwMode="auto">
          <a:xfrm>
            <a:off x="2957513"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74" name="Freeform 58"/>
          <p:cNvSpPr>
            <a:spLocks/>
          </p:cNvSpPr>
          <p:nvPr/>
        </p:nvSpPr>
        <p:spPr bwMode="auto">
          <a:xfrm>
            <a:off x="3155950" y="33591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75" name="Freeform 59"/>
          <p:cNvSpPr>
            <a:spLocks/>
          </p:cNvSpPr>
          <p:nvPr/>
        </p:nvSpPr>
        <p:spPr bwMode="auto">
          <a:xfrm>
            <a:off x="4086225"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76" name="Freeform 60"/>
          <p:cNvSpPr>
            <a:spLocks/>
          </p:cNvSpPr>
          <p:nvPr/>
        </p:nvSpPr>
        <p:spPr bwMode="auto">
          <a:xfrm>
            <a:off x="4086225"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77" name="Freeform 61"/>
          <p:cNvSpPr>
            <a:spLocks/>
          </p:cNvSpPr>
          <p:nvPr/>
        </p:nvSpPr>
        <p:spPr bwMode="auto">
          <a:xfrm>
            <a:off x="4284663"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78" name="Freeform 62"/>
          <p:cNvSpPr>
            <a:spLocks/>
          </p:cNvSpPr>
          <p:nvPr/>
        </p:nvSpPr>
        <p:spPr bwMode="auto">
          <a:xfrm>
            <a:off x="6042025"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79" name="Freeform 63"/>
          <p:cNvSpPr>
            <a:spLocks/>
          </p:cNvSpPr>
          <p:nvPr/>
        </p:nvSpPr>
        <p:spPr bwMode="auto">
          <a:xfrm>
            <a:off x="6042025"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80" name="Freeform 64"/>
          <p:cNvSpPr>
            <a:spLocks/>
          </p:cNvSpPr>
          <p:nvPr/>
        </p:nvSpPr>
        <p:spPr bwMode="auto">
          <a:xfrm>
            <a:off x="6240463"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81" name="Freeform 65"/>
          <p:cNvSpPr>
            <a:spLocks/>
          </p:cNvSpPr>
          <p:nvPr/>
        </p:nvSpPr>
        <p:spPr bwMode="auto">
          <a:xfrm>
            <a:off x="5064125"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82" name="Freeform 66"/>
          <p:cNvSpPr>
            <a:spLocks/>
          </p:cNvSpPr>
          <p:nvPr/>
        </p:nvSpPr>
        <p:spPr bwMode="auto">
          <a:xfrm>
            <a:off x="5064125"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83" name="Freeform 67"/>
          <p:cNvSpPr>
            <a:spLocks/>
          </p:cNvSpPr>
          <p:nvPr/>
        </p:nvSpPr>
        <p:spPr bwMode="auto">
          <a:xfrm>
            <a:off x="5262563"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84" name="Freeform 68"/>
          <p:cNvSpPr>
            <a:spLocks/>
          </p:cNvSpPr>
          <p:nvPr/>
        </p:nvSpPr>
        <p:spPr bwMode="auto">
          <a:xfrm>
            <a:off x="7094538" y="32416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85" name="Freeform 69"/>
          <p:cNvSpPr>
            <a:spLocks/>
          </p:cNvSpPr>
          <p:nvPr/>
        </p:nvSpPr>
        <p:spPr bwMode="auto">
          <a:xfrm>
            <a:off x="7094538" y="31242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86" name="Freeform 70"/>
          <p:cNvSpPr>
            <a:spLocks/>
          </p:cNvSpPr>
          <p:nvPr/>
        </p:nvSpPr>
        <p:spPr bwMode="auto">
          <a:xfrm>
            <a:off x="7292975" y="33591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87" name="Freeform 71"/>
          <p:cNvSpPr>
            <a:spLocks/>
          </p:cNvSpPr>
          <p:nvPr/>
        </p:nvSpPr>
        <p:spPr bwMode="auto">
          <a:xfrm>
            <a:off x="1903413" y="3775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88" name="Freeform 72"/>
          <p:cNvSpPr>
            <a:spLocks/>
          </p:cNvSpPr>
          <p:nvPr/>
        </p:nvSpPr>
        <p:spPr bwMode="auto">
          <a:xfrm>
            <a:off x="1903413" y="3657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89" name="Freeform 73"/>
          <p:cNvSpPr>
            <a:spLocks/>
          </p:cNvSpPr>
          <p:nvPr/>
        </p:nvSpPr>
        <p:spPr bwMode="auto">
          <a:xfrm>
            <a:off x="2103438"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90" name="Freeform 74"/>
          <p:cNvSpPr>
            <a:spLocks/>
          </p:cNvSpPr>
          <p:nvPr/>
        </p:nvSpPr>
        <p:spPr bwMode="auto">
          <a:xfrm>
            <a:off x="2957513"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91" name="Freeform 75"/>
          <p:cNvSpPr>
            <a:spLocks/>
          </p:cNvSpPr>
          <p:nvPr/>
        </p:nvSpPr>
        <p:spPr bwMode="auto">
          <a:xfrm>
            <a:off x="2957513"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92" name="Freeform 76"/>
          <p:cNvSpPr>
            <a:spLocks/>
          </p:cNvSpPr>
          <p:nvPr/>
        </p:nvSpPr>
        <p:spPr bwMode="auto">
          <a:xfrm>
            <a:off x="3155950" y="3892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93" name="Freeform 77"/>
          <p:cNvSpPr>
            <a:spLocks/>
          </p:cNvSpPr>
          <p:nvPr/>
        </p:nvSpPr>
        <p:spPr bwMode="auto">
          <a:xfrm>
            <a:off x="4086225"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94" name="Freeform 78"/>
          <p:cNvSpPr>
            <a:spLocks/>
          </p:cNvSpPr>
          <p:nvPr/>
        </p:nvSpPr>
        <p:spPr bwMode="auto">
          <a:xfrm>
            <a:off x="4086225"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95" name="Freeform 79"/>
          <p:cNvSpPr>
            <a:spLocks/>
          </p:cNvSpPr>
          <p:nvPr/>
        </p:nvSpPr>
        <p:spPr bwMode="auto">
          <a:xfrm>
            <a:off x="4284663"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96" name="Freeform 80"/>
          <p:cNvSpPr>
            <a:spLocks/>
          </p:cNvSpPr>
          <p:nvPr/>
        </p:nvSpPr>
        <p:spPr bwMode="auto">
          <a:xfrm>
            <a:off x="6042025"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97" name="Freeform 81"/>
          <p:cNvSpPr>
            <a:spLocks/>
          </p:cNvSpPr>
          <p:nvPr/>
        </p:nvSpPr>
        <p:spPr bwMode="auto">
          <a:xfrm>
            <a:off x="6042025"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98" name="Freeform 82"/>
          <p:cNvSpPr>
            <a:spLocks/>
          </p:cNvSpPr>
          <p:nvPr/>
        </p:nvSpPr>
        <p:spPr bwMode="auto">
          <a:xfrm>
            <a:off x="6240463"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99" name="Freeform 83"/>
          <p:cNvSpPr>
            <a:spLocks/>
          </p:cNvSpPr>
          <p:nvPr/>
        </p:nvSpPr>
        <p:spPr bwMode="auto">
          <a:xfrm>
            <a:off x="5064125"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00" name="Freeform 84"/>
          <p:cNvSpPr>
            <a:spLocks/>
          </p:cNvSpPr>
          <p:nvPr/>
        </p:nvSpPr>
        <p:spPr bwMode="auto">
          <a:xfrm>
            <a:off x="5064125"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01" name="Freeform 85"/>
          <p:cNvSpPr>
            <a:spLocks/>
          </p:cNvSpPr>
          <p:nvPr/>
        </p:nvSpPr>
        <p:spPr bwMode="auto">
          <a:xfrm>
            <a:off x="5262563"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02" name="Freeform 86"/>
          <p:cNvSpPr>
            <a:spLocks/>
          </p:cNvSpPr>
          <p:nvPr/>
        </p:nvSpPr>
        <p:spPr bwMode="auto">
          <a:xfrm>
            <a:off x="7094538" y="3775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03" name="Freeform 87"/>
          <p:cNvSpPr>
            <a:spLocks/>
          </p:cNvSpPr>
          <p:nvPr/>
        </p:nvSpPr>
        <p:spPr bwMode="auto">
          <a:xfrm>
            <a:off x="7094538" y="3657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04" name="Freeform 88"/>
          <p:cNvSpPr>
            <a:spLocks/>
          </p:cNvSpPr>
          <p:nvPr/>
        </p:nvSpPr>
        <p:spPr bwMode="auto">
          <a:xfrm>
            <a:off x="7292975" y="3892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05" name="Freeform 89"/>
          <p:cNvSpPr>
            <a:spLocks/>
          </p:cNvSpPr>
          <p:nvPr/>
        </p:nvSpPr>
        <p:spPr bwMode="auto">
          <a:xfrm>
            <a:off x="1903413" y="4308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06" name="Freeform 90"/>
          <p:cNvSpPr>
            <a:spLocks/>
          </p:cNvSpPr>
          <p:nvPr/>
        </p:nvSpPr>
        <p:spPr bwMode="auto">
          <a:xfrm>
            <a:off x="1903413" y="4191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07" name="Freeform 91"/>
          <p:cNvSpPr>
            <a:spLocks/>
          </p:cNvSpPr>
          <p:nvPr/>
        </p:nvSpPr>
        <p:spPr bwMode="auto">
          <a:xfrm>
            <a:off x="2103438"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08" name="Freeform 92"/>
          <p:cNvSpPr>
            <a:spLocks/>
          </p:cNvSpPr>
          <p:nvPr/>
        </p:nvSpPr>
        <p:spPr bwMode="auto">
          <a:xfrm>
            <a:off x="2957513"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09" name="Freeform 93"/>
          <p:cNvSpPr>
            <a:spLocks/>
          </p:cNvSpPr>
          <p:nvPr/>
        </p:nvSpPr>
        <p:spPr bwMode="auto">
          <a:xfrm>
            <a:off x="2957513"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10" name="Freeform 94"/>
          <p:cNvSpPr>
            <a:spLocks/>
          </p:cNvSpPr>
          <p:nvPr/>
        </p:nvSpPr>
        <p:spPr bwMode="auto">
          <a:xfrm>
            <a:off x="3155950" y="4425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11" name="Freeform 95"/>
          <p:cNvSpPr>
            <a:spLocks/>
          </p:cNvSpPr>
          <p:nvPr/>
        </p:nvSpPr>
        <p:spPr bwMode="auto">
          <a:xfrm>
            <a:off x="4086225"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12" name="Freeform 96"/>
          <p:cNvSpPr>
            <a:spLocks/>
          </p:cNvSpPr>
          <p:nvPr/>
        </p:nvSpPr>
        <p:spPr bwMode="auto">
          <a:xfrm>
            <a:off x="4086225"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13" name="Freeform 97"/>
          <p:cNvSpPr>
            <a:spLocks/>
          </p:cNvSpPr>
          <p:nvPr/>
        </p:nvSpPr>
        <p:spPr bwMode="auto">
          <a:xfrm>
            <a:off x="4284663"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14" name="Freeform 98"/>
          <p:cNvSpPr>
            <a:spLocks/>
          </p:cNvSpPr>
          <p:nvPr/>
        </p:nvSpPr>
        <p:spPr bwMode="auto">
          <a:xfrm>
            <a:off x="6042025"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15" name="Freeform 99"/>
          <p:cNvSpPr>
            <a:spLocks/>
          </p:cNvSpPr>
          <p:nvPr/>
        </p:nvSpPr>
        <p:spPr bwMode="auto">
          <a:xfrm>
            <a:off x="6042025"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16" name="Freeform 100"/>
          <p:cNvSpPr>
            <a:spLocks/>
          </p:cNvSpPr>
          <p:nvPr/>
        </p:nvSpPr>
        <p:spPr bwMode="auto">
          <a:xfrm>
            <a:off x="6240463"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17" name="Freeform 101"/>
          <p:cNvSpPr>
            <a:spLocks/>
          </p:cNvSpPr>
          <p:nvPr/>
        </p:nvSpPr>
        <p:spPr bwMode="auto">
          <a:xfrm>
            <a:off x="5064125"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18" name="Freeform 102"/>
          <p:cNvSpPr>
            <a:spLocks/>
          </p:cNvSpPr>
          <p:nvPr/>
        </p:nvSpPr>
        <p:spPr bwMode="auto">
          <a:xfrm>
            <a:off x="5064125"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19" name="Freeform 103"/>
          <p:cNvSpPr>
            <a:spLocks/>
          </p:cNvSpPr>
          <p:nvPr/>
        </p:nvSpPr>
        <p:spPr bwMode="auto">
          <a:xfrm>
            <a:off x="5262563"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20" name="Freeform 104"/>
          <p:cNvSpPr>
            <a:spLocks/>
          </p:cNvSpPr>
          <p:nvPr/>
        </p:nvSpPr>
        <p:spPr bwMode="auto">
          <a:xfrm>
            <a:off x="7094538" y="4308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21" name="Freeform 105"/>
          <p:cNvSpPr>
            <a:spLocks/>
          </p:cNvSpPr>
          <p:nvPr/>
        </p:nvSpPr>
        <p:spPr bwMode="auto">
          <a:xfrm>
            <a:off x="7094538" y="4191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22" name="Freeform 106"/>
          <p:cNvSpPr>
            <a:spLocks/>
          </p:cNvSpPr>
          <p:nvPr/>
        </p:nvSpPr>
        <p:spPr bwMode="auto">
          <a:xfrm>
            <a:off x="7292975" y="4425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23" name="Freeform 107"/>
          <p:cNvSpPr>
            <a:spLocks/>
          </p:cNvSpPr>
          <p:nvPr/>
        </p:nvSpPr>
        <p:spPr bwMode="auto">
          <a:xfrm>
            <a:off x="1903413" y="4841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24" name="Freeform 108"/>
          <p:cNvSpPr>
            <a:spLocks/>
          </p:cNvSpPr>
          <p:nvPr/>
        </p:nvSpPr>
        <p:spPr bwMode="auto">
          <a:xfrm>
            <a:off x="1903413" y="4724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25" name="Freeform 109"/>
          <p:cNvSpPr>
            <a:spLocks/>
          </p:cNvSpPr>
          <p:nvPr/>
        </p:nvSpPr>
        <p:spPr bwMode="auto">
          <a:xfrm>
            <a:off x="2103438"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26" name="Freeform 110"/>
          <p:cNvSpPr>
            <a:spLocks/>
          </p:cNvSpPr>
          <p:nvPr/>
        </p:nvSpPr>
        <p:spPr bwMode="auto">
          <a:xfrm>
            <a:off x="2957513"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27" name="Freeform 111"/>
          <p:cNvSpPr>
            <a:spLocks/>
          </p:cNvSpPr>
          <p:nvPr/>
        </p:nvSpPr>
        <p:spPr bwMode="auto">
          <a:xfrm>
            <a:off x="2957513"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28" name="Freeform 112"/>
          <p:cNvSpPr>
            <a:spLocks/>
          </p:cNvSpPr>
          <p:nvPr/>
        </p:nvSpPr>
        <p:spPr bwMode="auto">
          <a:xfrm>
            <a:off x="3155950" y="4959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29" name="Freeform 113"/>
          <p:cNvSpPr>
            <a:spLocks/>
          </p:cNvSpPr>
          <p:nvPr/>
        </p:nvSpPr>
        <p:spPr bwMode="auto">
          <a:xfrm>
            <a:off x="40862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30" name="Freeform 114"/>
          <p:cNvSpPr>
            <a:spLocks/>
          </p:cNvSpPr>
          <p:nvPr/>
        </p:nvSpPr>
        <p:spPr bwMode="auto">
          <a:xfrm>
            <a:off x="40862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31" name="Freeform 115"/>
          <p:cNvSpPr>
            <a:spLocks/>
          </p:cNvSpPr>
          <p:nvPr/>
        </p:nvSpPr>
        <p:spPr bwMode="auto">
          <a:xfrm>
            <a:off x="42846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32" name="Freeform 116"/>
          <p:cNvSpPr>
            <a:spLocks/>
          </p:cNvSpPr>
          <p:nvPr/>
        </p:nvSpPr>
        <p:spPr bwMode="auto">
          <a:xfrm>
            <a:off x="60420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33" name="Freeform 117"/>
          <p:cNvSpPr>
            <a:spLocks/>
          </p:cNvSpPr>
          <p:nvPr/>
        </p:nvSpPr>
        <p:spPr bwMode="auto">
          <a:xfrm>
            <a:off x="60420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34" name="Freeform 118"/>
          <p:cNvSpPr>
            <a:spLocks/>
          </p:cNvSpPr>
          <p:nvPr/>
        </p:nvSpPr>
        <p:spPr bwMode="auto">
          <a:xfrm>
            <a:off x="62404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35" name="Freeform 119"/>
          <p:cNvSpPr>
            <a:spLocks/>
          </p:cNvSpPr>
          <p:nvPr/>
        </p:nvSpPr>
        <p:spPr bwMode="auto">
          <a:xfrm>
            <a:off x="50641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36" name="Freeform 120"/>
          <p:cNvSpPr>
            <a:spLocks/>
          </p:cNvSpPr>
          <p:nvPr/>
        </p:nvSpPr>
        <p:spPr bwMode="auto">
          <a:xfrm>
            <a:off x="50641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37" name="Freeform 121"/>
          <p:cNvSpPr>
            <a:spLocks/>
          </p:cNvSpPr>
          <p:nvPr/>
        </p:nvSpPr>
        <p:spPr bwMode="auto">
          <a:xfrm>
            <a:off x="52625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38" name="Freeform 122"/>
          <p:cNvSpPr>
            <a:spLocks/>
          </p:cNvSpPr>
          <p:nvPr/>
        </p:nvSpPr>
        <p:spPr bwMode="auto">
          <a:xfrm>
            <a:off x="7094538" y="4841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39" name="Freeform 123"/>
          <p:cNvSpPr>
            <a:spLocks/>
          </p:cNvSpPr>
          <p:nvPr/>
        </p:nvSpPr>
        <p:spPr bwMode="auto">
          <a:xfrm>
            <a:off x="7094538" y="4724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40" name="Freeform 124"/>
          <p:cNvSpPr>
            <a:spLocks/>
          </p:cNvSpPr>
          <p:nvPr/>
        </p:nvSpPr>
        <p:spPr bwMode="auto">
          <a:xfrm>
            <a:off x="7292975" y="4959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41" name="Freeform 125"/>
          <p:cNvSpPr>
            <a:spLocks/>
          </p:cNvSpPr>
          <p:nvPr/>
        </p:nvSpPr>
        <p:spPr bwMode="auto">
          <a:xfrm>
            <a:off x="1903413" y="5451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42" name="Freeform 126"/>
          <p:cNvSpPr>
            <a:spLocks/>
          </p:cNvSpPr>
          <p:nvPr/>
        </p:nvSpPr>
        <p:spPr bwMode="auto">
          <a:xfrm>
            <a:off x="1903413" y="5334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43" name="Freeform 127"/>
          <p:cNvSpPr>
            <a:spLocks/>
          </p:cNvSpPr>
          <p:nvPr/>
        </p:nvSpPr>
        <p:spPr bwMode="auto">
          <a:xfrm>
            <a:off x="2103438"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44" name="Freeform 128"/>
          <p:cNvSpPr>
            <a:spLocks/>
          </p:cNvSpPr>
          <p:nvPr/>
        </p:nvSpPr>
        <p:spPr bwMode="auto">
          <a:xfrm>
            <a:off x="2957513"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45" name="Freeform 129"/>
          <p:cNvSpPr>
            <a:spLocks/>
          </p:cNvSpPr>
          <p:nvPr/>
        </p:nvSpPr>
        <p:spPr bwMode="auto">
          <a:xfrm>
            <a:off x="2957513"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46" name="Freeform 130"/>
          <p:cNvSpPr>
            <a:spLocks/>
          </p:cNvSpPr>
          <p:nvPr/>
        </p:nvSpPr>
        <p:spPr bwMode="auto">
          <a:xfrm>
            <a:off x="3155950" y="5568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47" name="Freeform 131"/>
          <p:cNvSpPr>
            <a:spLocks/>
          </p:cNvSpPr>
          <p:nvPr/>
        </p:nvSpPr>
        <p:spPr bwMode="auto">
          <a:xfrm>
            <a:off x="40862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48" name="Freeform 132"/>
          <p:cNvSpPr>
            <a:spLocks/>
          </p:cNvSpPr>
          <p:nvPr/>
        </p:nvSpPr>
        <p:spPr bwMode="auto">
          <a:xfrm>
            <a:off x="40862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49" name="Freeform 133"/>
          <p:cNvSpPr>
            <a:spLocks/>
          </p:cNvSpPr>
          <p:nvPr/>
        </p:nvSpPr>
        <p:spPr bwMode="auto">
          <a:xfrm>
            <a:off x="42846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50" name="Freeform 134"/>
          <p:cNvSpPr>
            <a:spLocks/>
          </p:cNvSpPr>
          <p:nvPr/>
        </p:nvSpPr>
        <p:spPr bwMode="auto">
          <a:xfrm>
            <a:off x="60420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51" name="Freeform 135"/>
          <p:cNvSpPr>
            <a:spLocks/>
          </p:cNvSpPr>
          <p:nvPr/>
        </p:nvSpPr>
        <p:spPr bwMode="auto">
          <a:xfrm>
            <a:off x="60420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52" name="Freeform 136"/>
          <p:cNvSpPr>
            <a:spLocks/>
          </p:cNvSpPr>
          <p:nvPr/>
        </p:nvSpPr>
        <p:spPr bwMode="auto">
          <a:xfrm>
            <a:off x="62404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53" name="Freeform 137"/>
          <p:cNvSpPr>
            <a:spLocks/>
          </p:cNvSpPr>
          <p:nvPr/>
        </p:nvSpPr>
        <p:spPr bwMode="auto">
          <a:xfrm>
            <a:off x="50641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54" name="Freeform 138"/>
          <p:cNvSpPr>
            <a:spLocks/>
          </p:cNvSpPr>
          <p:nvPr/>
        </p:nvSpPr>
        <p:spPr bwMode="auto">
          <a:xfrm>
            <a:off x="50641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55" name="Freeform 139"/>
          <p:cNvSpPr>
            <a:spLocks/>
          </p:cNvSpPr>
          <p:nvPr/>
        </p:nvSpPr>
        <p:spPr bwMode="auto">
          <a:xfrm>
            <a:off x="52625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56" name="Freeform 140"/>
          <p:cNvSpPr>
            <a:spLocks/>
          </p:cNvSpPr>
          <p:nvPr/>
        </p:nvSpPr>
        <p:spPr bwMode="auto">
          <a:xfrm>
            <a:off x="7094538" y="5451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57" name="Freeform 141"/>
          <p:cNvSpPr>
            <a:spLocks/>
          </p:cNvSpPr>
          <p:nvPr/>
        </p:nvSpPr>
        <p:spPr bwMode="auto">
          <a:xfrm>
            <a:off x="7094538" y="5334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58" name="Freeform 142"/>
          <p:cNvSpPr>
            <a:spLocks/>
          </p:cNvSpPr>
          <p:nvPr/>
        </p:nvSpPr>
        <p:spPr bwMode="auto">
          <a:xfrm>
            <a:off x="7292975" y="5568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59" name="Freeform 143"/>
          <p:cNvSpPr>
            <a:spLocks/>
          </p:cNvSpPr>
          <p:nvPr/>
        </p:nvSpPr>
        <p:spPr bwMode="auto">
          <a:xfrm>
            <a:off x="1903413" y="598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60" name="Freeform 144"/>
          <p:cNvSpPr>
            <a:spLocks/>
          </p:cNvSpPr>
          <p:nvPr/>
        </p:nvSpPr>
        <p:spPr bwMode="auto">
          <a:xfrm>
            <a:off x="1903413" y="586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61" name="Freeform 145"/>
          <p:cNvSpPr>
            <a:spLocks/>
          </p:cNvSpPr>
          <p:nvPr/>
        </p:nvSpPr>
        <p:spPr bwMode="auto">
          <a:xfrm>
            <a:off x="2103438"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62" name="Freeform 146"/>
          <p:cNvSpPr>
            <a:spLocks/>
          </p:cNvSpPr>
          <p:nvPr/>
        </p:nvSpPr>
        <p:spPr bwMode="auto">
          <a:xfrm>
            <a:off x="2957513"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63" name="Freeform 147"/>
          <p:cNvSpPr>
            <a:spLocks/>
          </p:cNvSpPr>
          <p:nvPr/>
        </p:nvSpPr>
        <p:spPr bwMode="auto">
          <a:xfrm>
            <a:off x="2957513"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64" name="Freeform 148"/>
          <p:cNvSpPr>
            <a:spLocks/>
          </p:cNvSpPr>
          <p:nvPr/>
        </p:nvSpPr>
        <p:spPr bwMode="auto">
          <a:xfrm>
            <a:off x="3155950" y="6102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65" name="Freeform 149"/>
          <p:cNvSpPr>
            <a:spLocks/>
          </p:cNvSpPr>
          <p:nvPr/>
        </p:nvSpPr>
        <p:spPr bwMode="auto">
          <a:xfrm>
            <a:off x="4086225"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66" name="Freeform 150"/>
          <p:cNvSpPr>
            <a:spLocks/>
          </p:cNvSpPr>
          <p:nvPr/>
        </p:nvSpPr>
        <p:spPr bwMode="auto">
          <a:xfrm>
            <a:off x="4086225"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67" name="Freeform 151"/>
          <p:cNvSpPr>
            <a:spLocks/>
          </p:cNvSpPr>
          <p:nvPr/>
        </p:nvSpPr>
        <p:spPr bwMode="auto">
          <a:xfrm>
            <a:off x="4284663"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68" name="Freeform 152"/>
          <p:cNvSpPr>
            <a:spLocks/>
          </p:cNvSpPr>
          <p:nvPr/>
        </p:nvSpPr>
        <p:spPr bwMode="auto">
          <a:xfrm>
            <a:off x="6042025"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69" name="Freeform 153"/>
          <p:cNvSpPr>
            <a:spLocks/>
          </p:cNvSpPr>
          <p:nvPr/>
        </p:nvSpPr>
        <p:spPr bwMode="auto">
          <a:xfrm>
            <a:off x="6042025"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70" name="Freeform 154"/>
          <p:cNvSpPr>
            <a:spLocks/>
          </p:cNvSpPr>
          <p:nvPr/>
        </p:nvSpPr>
        <p:spPr bwMode="auto">
          <a:xfrm>
            <a:off x="6240463"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71" name="Freeform 155"/>
          <p:cNvSpPr>
            <a:spLocks/>
          </p:cNvSpPr>
          <p:nvPr/>
        </p:nvSpPr>
        <p:spPr bwMode="auto">
          <a:xfrm>
            <a:off x="5064125"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72" name="Freeform 156"/>
          <p:cNvSpPr>
            <a:spLocks/>
          </p:cNvSpPr>
          <p:nvPr/>
        </p:nvSpPr>
        <p:spPr bwMode="auto">
          <a:xfrm>
            <a:off x="5064125"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73" name="Freeform 157"/>
          <p:cNvSpPr>
            <a:spLocks/>
          </p:cNvSpPr>
          <p:nvPr/>
        </p:nvSpPr>
        <p:spPr bwMode="auto">
          <a:xfrm>
            <a:off x="5262563"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74" name="Freeform 158"/>
          <p:cNvSpPr>
            <a:spLocks/>
          </p:cNvSpPr>
          <p:nvPr/>
        </p:nvSpPr>
        <p:spPr bwMode="auto">
          <a:xfrm>
            <a:off x="7094538" y="598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75" name="Freeform 159"/>
          <p:cNvSpPr>
            <a:spLocks/>
          </p:cNvSpPr>
          <p:nvPr/>
        </p:nvSpPr>
        <p:spPr bwMode="auto">
          <a:xfrm>
            <a:off x="7094538" y="586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76" name="Freeform 160"/>
          <p:cNvSpPr>
            <a:spLocks/>
          </p:cNvSpPr>
          <p:nvPr/>
        </p:nvSpPr>
        <p:spPr bwMode="auto">
          <a:xfrm>
            <a:off x="7292975" y="6102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16207" name="Rectangle 161"/>
          <p:cNvSpPr>
            <a:spLocks noChangeArrowheads="1"/>
          </p:cNvSpPr>
          <p:nvPr/>
        </p:nvSpPr>
        <p:spPr bwMode="auto">
          <a:xfrm>
            <a:off x="4478338" y="1920875"/>
            <a:ext cx="773112" cy="333375"/>
          </a:xfrm>
          <a:prstGeom prst="rect">
            <a:avLst/>
          </a:prstGeom>
          <a:noFill/>
          <a:ln w="12700">
            <a:noFill/>
            <a:miter lim="800000"/>
            <a:headEnd/>
            <a:tailEnd/>
          </a:ln>
        </p:spPr>
        <p:txBody>
          <a:bodyPr lIns="90488" tIns="44450" rIns="90488" bIns="44450">
            <a:spAutoFit/>
          </a:bodyPr>
          <a:lstStyle/>
          <a:p>
            <a:r>
              <a:rPr lang="en-US" altLang="en-US" sz="800">
                <a:solidFill>
                  <a:srgbClr val="000000"/>
                </a:solidFill>
              </a:rPr>
              <a:t>Rose  Street</a:t>
            </a:r>
          </a:p>
        </p:txBody>
      </p:sp>
      <p:sp>
        <p:nvSpPr>
          <p:cNvPr id="216208" name="Rectangle 162"/>
          <p:cNvSpPr>
            <a:spLocks noChangeArrowheads="1"/>
          </p:cNvSpPr>
          <p:nvPr/>
        </p:nvSpPr>
        <p:spPr bwMode="auto">
          <a:xfrm>
            <a:off x="4325938" y="2454275"/>
            <a:ext cx="987425" cy="333375"/>
          </a:xfrm>
          <a:prstGeom prst="rect">
            <a:avLst/>
          </a:prstGeom>
          <a:noFill/>
          <a:ln w="12700">
            <a:noFill/>
            <a:miter lim="800000"/>
            <a:headEnd/>
            <a:tailEnd/>
          </a:ln>
        </p:spPr>
        <p:txBody>
          <a:bodyPr lIns="90488" tIns="44450" rIns="90488" bIns="44450">
            <a:spAutoFit/>
          </a:bodyPr>
          <a:lstStyle/>
          <a:p>
            <a:r>
              <a:rPr lang="en-US" altLang="en-US" sz="800">
                <a:solidFill>
                  <a:srgbClr val="000000"/>
                </a:solidFill>
              </a:rPr>
              <a:t>Dogwood  Street</a:t>
            </a:r>
          </a:p>
        </p:txBody>
      </p:sp>
      <p:sp>
        <p:nvSpPr>
          <p:cNvPr id="216209" name="Rectangle 163"/>
          <p:cNvSpPr>
            <a:spLocks noChangeArrowheads="1"/>
          </p:cNvSpPr>
          <p:nvPr/>
        </p:nvSpPr>
        <p:spPr bwMode="auto">
          <a:xfrm>
            <a:off x="4402138" y="2987675"/>
            <a:ext cx="874712" cy="333375"/>
          </a:xfrm>
          <a:prstGeom prst="rect">
            <a:avLst/>
          </a:prstGeom>
          <a:noFill/>
          <a:ln w="12700">
            <a:noFill/>
            <a:miter lim="800000"/>
            <a:headEnd/>
            <a:tailEnd/>
          </a:ln>
        </p:spPr>
        <p:txBody>
          <a:bodyPr lIns="90488" tIns="44450" rIns="90488" bIns="44450">
            <a:spAutoFit/>
          </a:bodyPr>
          <a:lstStyle/>
          <a:p>
            <a:r>
              <a:rPr lang="en-US" altLang="en-US" sz="800">
                <a:solidFill>
                  <a:srgbClr val="000000"/>
                </a:solidFill>
              </a:rPr>
              <a:t>Crocus  Street</a:t>
            </a:r>
          </a:p>
        </p:txBody>
      </p:sp>
      <p:sp>
        <p:nvSpPr>
          <p:cNvPr id="216210" name="Rectangle 164"/>
          <p:cNvSpPr>
            <a:spLocks noChangeArrowheads="1"/>
          </p:cNvSpPr>
          <p:nvPr/>
        </p:nvSpPr>
        <p:spPr bwMode="auto">
          <a:xfrm>
            <a:off x="4402138" y="3521075"/>
            <a:ext cx="80486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Violet  Street</a:t>
            </a:r>
          </a:p>
        </p:txBody>
      </p:sp>
      <p:sp>
        <p:nvSpPr>
          <p:cNvPr id="216211" name="Rectangle 165"/>
          <p:cNvSpPr>
            <a:spLocks noChangeArrowheads="1"/>
          </p:cNvSpPr>
          <p:nvPr/>
        </p:nvSpPr>
        <p:spPr bwMode="auto">
          <a:xfrm>
            <a:off x="4325938" y="4054475"/>
            <a:ext cx="96361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Pitcher Plant  St</a:t>
            </a:r>
          </a:p>
        </p:txBody>
      </p:sp>
      <p:sp>
        <p:nvSpPr>
          <p:cNvPr id="216212" name="Rectangle 166"/>
          <p:cNvSpPr>
            <a:spLocks noChangeArrowheads="1"/>
          </p:cNvSpPr>
          <p:nvPr/>
        </p:nvSpPr>
        <p:spPr bwMode="auto">
          <a:xfrm>
            <a:off x="4402138" y="4587875"/>
            <a:ext cx="915987"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Arbutus  Street</a:t>
            </a:r>
          </a:p>
        </p:txBody>
      </p:sp>
      <p:sp>
        <p:nvSpPr>
          <p:cNvPr id="216213" name="Rectangle 167"/>
          <p:cNvSpPr>
            <a:spLocks noChangeArrowheads="1"/>
          </p:cNvSpPr>
          <p:nvPr/>
        </p:nvSpPr>
        <p:spPr bwMode="auto">
          <a:xfrm>
            <a:off x="4325938" y="5121275"/>
            <a:ext cx="895350"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Trillium  Street</a:t>
            </a:r>
          </a:p>
        </p:txBody>
      </p:sp>
      <p:sp>
        <p:nvSpPr>
          <p:cNvPr id="216214" name="Rectangle 168"/>
          <p:cNvSpPr>
            <a:spLocks noChangeArrowheads="1"/>
          </p:cNvSpPr>
          <p:nvPr/>
        </p:nvSpPr>
        <p:spPr bwMode="auto">
          <a:xfrm>
            <a:off x="4325938" y="5730875"/>
            <a:ext cx="952500"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Lady Slipper  St</a:t>
            </a:r>
          </a:p>
        </p:txBody>
      </p:sp>
      <p:sp>
        <p:nvSpPr>
          <p:cNvPr id="216215" name="Rectangle 169"/>
          <p:cNvSpPr>
            <a:spLocks noChangeArrowheads="1"/>
          </p:cNvSpPr>
          <p:nvPr/>
        </p:nvSpPr>
        <p:spPr bwMode="auto">
          <a:xfrm>
            <a:off x="4478338" y="6188075"/>
            <a:ext cx="70326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Lily  Street</a:t>
            </a:r>
          </a:p>
        </p:txBody>
      </p:sp>
      <p:sp>
        <p:nvSpPr>
          <p:cNvPr id="216216" name="Rectangle 170"/>
          <p:cNvSpPr>
            <a:spLocks noChangeArrowheads="1"/>
          </p:cNvSpPr>
          <p:nvPr/>
        </p:nvSpPr>
        <p:spPr bwMode="auto">
          <a:xfrm>
            <a:off x="1049338" y="2454275"/>
            <a:ext cx="884237" cy="333375"/>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Mountain</a:t>
            </a:r>
          </a:p>
          <a:p>
            <a:r>
              <a:rPr lang="en-US" altLang="en-US" sz="800">
                <a:solidFill>
                  <a:srgbClr val="000000"/>
                </a:solidFill>
              </a:rPr>
              <a:t>Avens Avenue</a:t>
            </a:r>
          </a:p>
        </p:txBody>
      </p:sp>
      <p:sp>
        <p:nvSpPr>
          <p:cNvPr id="216217" name="Rectangle 171"/>
          <p:cNvSpPr>
            <a:spLocks noChangeArrowheads="1"/>
          </p:cNvSpPr>
          <p:nvPr/>
        </p:nvSpPr>
        <p:spPr bwMode="auto">
          <a:xfrm>
            <a:off x="7526338" y="2454275"/>
            <a:ext cx="102076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Fireweed Avenue</a:t>
            </a:r>
          </a:p>
        </p:txBody>
      </p:sp>
      <p:sp>
        <p:nvSpPr>
          <p:cNvPr id="239788" name="Freeform 172"/>
          <p:cNvSpPr>
            <a:spLocks/>
          </p:cNvSpPr>
          <p:nvPr/>
        </p:nvSpPr>
        <p:spPr bwMode="auto">
          <a:xfrm>
            <a:off x="2970213"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89" name="Freeform 173"/>
          <p:cNvSpPr>
            <a:spLocks/>
          </p:cNvSpPr>
          <p:nvPr/>
        </p:nvSpPr>
        <p:spPr bwMode="auto">
          <a:xfrm>
            <a:off x="2970213"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90" name="Freeform 174"/>
          <p:cNvSpPr>
            <a:spLocks/>
          </p:cNvSpPr>
          <p:nvPr/>
        </p:nvSpPr>
        <p:spPr bwMode="auto">
          <a:xfrm>
            <a:off x="3170238"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91" name="Freeform 175"/>
          <p:cNvSpPr>
            <a:spLocks/>
          </p:cNvSpPr>
          <p:nvPr/>
        </p:nvSpPr>
        <p:spPr bwMode="auto">
          <a:xfrm>
            <a:off x="4037013"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92" name="Freeform 176"/>
          <p:cNvSpPr>
            <a:spLocks/>
          </p:cNvSpPr>
          <p:nvPr/>
        </p:nvSpPr>
        <p:spPr bwMode="auto">
          <a:xfrm>
            <a:off x="4037013"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793" name="Freeform 177"/>
          <p:cNvSpPr>
            <a:spLocks/>
          </p:cNvSpPr>
          <p:nvPr/>
        </p:nvSpPr>
        <p:spPr bwMode="auto">
          <a:xfrm>
            <a:off x="4237038"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177" name="Date Placeholder 176"/>
          <p:cNvSpPr>
            <a:spLocks noGrp="1"/>
          </p:cNvSpPr>
          <p:nvPr>
            <p:ph type="dt" sz="half" idx="10"/>
          </p:nvPr>
        </p:nvSpPr>
        <p:spPr/>
        <p:txBody>
          <a:bodyPr/>
          <a:lstStyle/>
          <a:p>
            <a:fld id="{F08E25D8-C5BE-4D2B-82D7-04ACA7F4B334}" type="datetime1">
              <a:rPr lang="en-CA" smtClean="0">
                <a:solidFill>
                  <a:srgbClr val="333399"/>
                </a:solidFill>
              </a:rPr>
              <a:pPr/>
              <a:t>27/09/2019</a:t>
            </a:fld>
            <a:endParaRPr lang="en-CA">
              <a:solidFill>
                <a:srgbClr val="333399"/>
              </a:solidFill>
            </a:endParaRPr>
          </a:p>
        </p:txBody>
      </p:sp>
      <p:sp>
        <p:nvSpPr>
          <p:cNvPr id="178" name="Slide Number Placeholder 177"/>
          <p:cNvSpPr>
            <a:spLocks noGrp="1"/>
          </p:cNvSpPr>
          <p:nvPr>
            <p:ph type="sldNum" sz="quarter" idx="12"/>
          </p:nvPr>
        </p:nvSpPr>
        <p:spPr/>
        <p:txBody>
          <a:bodyPr/>
          <a:lstStyle/>
          <a:p>
            <a:fld id="{52C81505-89D5-42F7-A0D6-5699417D7DF5}" type="slidenum">
              <a:rPr lang="en-CA" smtClean="0">
                <a:solidFill>
                  <a:srgbClr val="333399"/>
                </a:solidFill>
              </a:rPr>
              <a:pPr/>
              <a:t>55</a:t>
            </a:fld>
            <a:endParaRPr lang="en-CA">
              <a:solidFill>
                <a:srgbClr val="333399"/>
              </a:solidFill>
            </a:endParaRPr>
          </a:p>
        </p:txBody>
      </p:sp>
      <p:sp>
        <p:nvSpPr>
          <p:cNvPr id="179" name="Footer Placeholder 178"/>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4211785781"/>
      </p:ext>
    </p:extLst>
  </p:cSld>
  <p:clrMapOvr>
    <a:masterClrMapping/>
  </p:clrMapOvr>
  <p:transition spd="med">
    <p:cover dir="ru"/>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Rectangle 3"/>
          <p:cNvSpPr>
            <a:spLocks noChangeArrowheads="1"/>
          </p:cNvSpPr>
          <p:nvPr/>
        </p:nvSpPr>
        <p:spPr bwMode="auto">
          <a:xfrm>
            <a:off x="1285852" y="785794"/>
            <a:ext cx="6864350" cy="582211"/>
          </a:xfrm>
          <a:prstGeom prst="rect">
            <a:avLst/>
          </a:prstGeom>
          <a:solidFill>
            <a:srgbClr val="FDFF45"/>
          </a:solidFill>
          <a:ln w="25400">
            <a:solidFill>
              <a:schemeClr val="tx1"/>
            </a:solidFill>
            <a:miter lim="800000"/>
            <a:headEnd/>
            <a:tailEnd/>
          </a:ln>
          <a:effectLst>
            <a:outerShdw dist="107763" dir="2700000" algn="ctr" rotWithShape="0">
              <a:schemeClr val="bg2"/>
            </a:outerShdw>
          </a:effectLst>
        </p:spPr>
        <p:txBody>
          <a:bodyPr lIns="90488" tIns="44450" rIns="90488" bIns="44450" anchor="ctr">
            <a:spAutoFit/>
          </a:bodyPr>
          <a:lstStyle/>
          <a:p>
            <a:pPr algn="ctr">
              <a:defRPr/>
            </a:pPr>
            <a:r>
              <a:rPr lang="en-US" altLang="en-US" sz="3200" dirty="0">
                <a:solidFill>
                  <a:srgbClr val="00279F"/>
                </a:solidFill>
              </a:rPr>
              <a:t>Simple </a:t>
            </a:r>
            <a:r>
              <a:rPr lang="en-US" altLang="en-US" sz="3200" dirty="0" smtClean="0">
                <a:solidFill>
                  <a:srgbClr val="00279F"/>
                </a:solidFill>
              </a:rPr>
              <a:t>random sample</a:t>
            </a:r>
            <a:endParaRPr lang="en-US" altLang="en-US" sz="3200" dirty="0">
              <a:solidFill>
                <a:srgbClr val="00279F"/>
              </a:solidFill>
            </a:endParaRPr>
          </a:p>
        </p:txBody>
      </p:sp>
      <p:grpSp>
        <p:nvGrpSpPr>
          <p:cNvPr id="2" name="Group 22"/>
          <p:cNvGrpSpPr>
            <a:grpSpLocks/>
          </p:cNvGrpSpPr>
          <p:nvPr/>
        </p:nvGrpSpPr>
        <p:grpSpPr bwMode="auto">
          <a:xfrm>
            <a:off x="1903413" y="1524000"/>
            <a:ext cx="5719762" cy="306388"/>
            <a:chOff x="1199" y="960"/>
            <a:chExt cx="3603" cy="193"/>
          </a:xfrm>
        </p:grpSpPr>
        <p:sp>
          <p:nvSpPr>
            <p:cNvPr id="240644" name="Freeform 4"/>
            <p:cNvSpPr>
              <a:spLocks/>
            </p:cNvSpPr>
            <p:nvPr/>
          </p:nvSpPr>
          <p:spPr bwMode="auto">
            <a:xfrm>
              <a:off x="1199" y="1034"/>
              <a:ext cx="333" cy="119"/>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45" name="Freeform 5"/>
            <p:cNvSpPr>
              <a:spLocks/>
            </p:cNvSpPr>
            <p:nvPr/>
          </p:nvSpPr>
          <p:spPr bwMode="auto">
            <a:xfrm>
              <a:off x="1199" y="960"/>
              <a:ext cx="333" cy="75"/>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46" name="Freeform 6"/>
            <p:cNvSpPr>
              <a:spLocks/>
            </p:cNvSpPr>
            <p:nvPr/>
          </p:nvSpPr>
          <p:spPr bwMode="auto">
            <a:xfrm>
              <a:off x="1325"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47" name="Freeform 7"/>
            <p:cNvSpPr>
              <a:spLocks/>
            </p:cNvSpPr>
            <p:nvPr/>
          </p:nvSpPr>
          <p:spPr bwMode="auto">
            <a:xfrm>
              <a:off x="1863"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48" name="Freeform 8"/>
            <p:cNvSpPr>
              <a:spLocks/>
            </p:cNvSpPr>
            <p:nvPr/>
          </p:nvSpPr>
          <p:spPr bwMode="auto">
            <a:xfrm>
              <a:off x="1863"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49" name="Freeform 9"/>
            <p:cNvSpPr>
              <a:spLocks/>
            </p:cNvSpPr>
            <p:nvPr/>
          </p:nvSpPr>
          <p:spPr bwMode="auto">
            <a:xfrm>
              <a:off x="1988"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50" name="Freeform 10"/>
            <p:cNvSpPr>
              <a:spLocks/>
            </p:cNvSpPr>
            <p:nvPr/>
          </p:nvSpPr>
          <p:spPr bwMode="auto">
            <a:xfrm>
              <a:off x="2574"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51" name="Freeform 11"/>
            <p:cNvSpPr>
              <a:spLocks/>
            </p:cNvSpPr>
            <p:nvPr/>
          </p:nvSpPr>
          <p:spPr bwMode="auto">
            <a:xfrm>
              <a:off x="2574"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52" name="Freeform 12"/>
            <p:cNvSpPr>
              <a:spLocks/>
            </p:cNvSpPr>
            <p:nvPr/>
          </p:nvSpPr>
          <p:spPr bwMode="auto">
            <a:xfrm>
              <a:off x="2699"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53" name="Freeform 13"/>
            <p:cNvSpPr>
              <a:spLocks/>
            </p:cNvSpPr>
            <p:nvPr/>
          </p:nvSpPr>
          <p:spPr bwMode="auto">
            <a:xfrm>
              <a:off x="3806"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54" name="Freeform 14"/>
            <p:cNvSpPr>
              <a:spLocks/>
            </p:cNvSpPr>
            <p:nvPr/>
          </p:nvSpPr>
          <p:spPr bwMode="auto">
            <a:xfrm>
              <a:off x="3806"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55" name="Freeform 15"/>
            <p:cNvSpPr>
              <a:spLocks/>
            </p:cNvSpPr>
            <p:nvPr/>
          </p:nvSpPr>
          <p:spPr bwMode="auto">
            <a:xfrm>
              <a:off x="3931"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56" name="Freeform 16"/>
            <p:cNvSpPr>
              <a:spLocks/>
            </p:cNvSpPr>
            <p:nvPr/>
          </p:nvSpPr>
          <p:spPr bwMode="auto">
            <a:xfrm>
              <a:off x="3190"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57" name="Freeform 17"/>
            <p:cNvSpPr>
              <a:spLocks/>
            </p:cNvSpPr>
            <p:nvPr/>
          </p:nvSpPr>
          <p:spPr bwMode="auto">
            <a:xfrm>
              <a:off x="3190"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58" name="Freeform 18"/>
            <p:cNvSpPr>
              <a:spLocks/>
            </p:cNvSpPr>
            <p:nvPr/>
          </p:nvSpPr>
          <p:spPr bwMode="auto">
            <a:xfrm>
              <a:off x="3315"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59" name="Freeform 19"/>
            <p:cNvSpPr>
              <a:spLocks/>
            </p:cNvSpPr>
            <p:nvPr/>
          </p:nvSpPr>
          <p:spPr bwMode="auto">
            <a:xfrm>
              <a:off x="4469" y="1034"/>
              <a:ext cx="333" cy="119"/>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60" name="Freeform 20"/>
            <p:cNvSpPr>
              <a:spLocks/>
            </p:cNvSpPr>
            <p:nvPr/>
          </p:nvSpPr>
          <p:spPr bwMode="auto">
            <a:xfrm>
              <a:off x="4469" y="960"/>
              <a:ext cx="333" cy="75"/>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61" name="Freeform 21"/>
            <p:cNvSpPr>
              <a:spLocks/>
            </p:cNvSpPr>
            <p:nvPr/>
          </p:nvSpPr>
          <p:spPr bwMode="auto">
            <a:xfrm>
              <a:off x="4594"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grpSp>
      <p:sp>
        <p:nvSpPr>
          <p:cNvPr id="240663" name="Freeform 23"/>
          <p:cNvSpPr>
            <a:spLocks/>
          </p:cNvSpPr>
          <p:nvPr/>
        </p:nvSpPr>
        <p:spPr bwMode="auto">
          <a:xfrm>
            <a:off x="1903413"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64" name="Freeform 24"/>
          <p:cNvSpPr>
            <a:spLocks/>
          </p:cNvSpPr>
          <p:nvPr/>
        </p:nvSpPr>
        <p:spPr bwMode="auto">
          <a:xfrm>
            <a:off x="1903413"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65" name="Freeform 25"/>
          <p:cNvSpPr>
            <a:spLocks/>
          </p:cNvSpPr>
          <p:nvPr/>
        </p:nvSpPr>
        <p:spPr bwMode="auto">
          <a:xfrm>
            <a:off x="2103438"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66" name="Freeform 26"/>
          <p:cNvSpPr>
            <a:spLocks/>
          </p:cNvSpPr>
          <p:nvPr/>
        </p:nvSpPr>
        <p:spPr bwMode="auto">
          <a:xfrm>
            <a:off x="6042025" y="217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67" name="Freeform 27"/>
          <p:cNvSpPr>
            <a:spLocks/>
          </p:cNvSpPr>
          <p:nvPr/>
        </p:nvSpPr>
        <p:spPr bwMode="auto">
          <a:xfrm>
            <a:off x="6042025" y="205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68" name="Freeform 28"/>
          <p:cNvSpPr>
            <a:spLocks/>
          </p:cNvSpPr>
          <p:nvPr/>
        </p:nvSpPr>
        <p:spPr bwMode="auto">
          <a:xfrm>
            <a:off x="6240463"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69" name="Freeform 29"/>
          <p:cNvSpPr>
            <a:spLocks/>
          </p:cNvSpPr>
          <p:nvPr/>
        </p:nvSpPr>
        <p:spPr bwMode="auto">
          <a:xfrm>
            <a:off x="5064125" y="217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70" name="Freeform 30"/>
          <p:cNvSpPr>
            <a:spLocks/>
          </p:cNvSpPr>
          <p:nvPr/>
        </p:nvSpPr>
        <p:spPr bwMode="auto">
          <a:xfrm>
            <a:off x="5064125" y="205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71" name="Freeform 31"/>
          <p:cNvSpPr>
            <a:spLocks/>
          </p:cNvSpPr>
          <p:nvPr/>
        </p:nvSpPr>
        <p:spPr bwMode="auto">
          <a:xfrm>
            <a:off x="5262563"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72" name="Freeform 32"/>
          <p:cNvSpPr>
            <a:spLocks/>
          </p:cNvSpPr>
          <p:nvPr/>
        </p:nvSpPr>
        <p:spPr bwMode="auto">
          <a:xfrm>
            <a:off x="7094538"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73" name="Freeform 33"/>
          <p:cNvSpPr>
            <a:spLocks/>
          </p:cNvSpPr>
          <p:nvPr/>
        </p:nvSpPr>
        <p:spPr bwMode="auto">
          <a:xfrm>
            <a:off x="7094538"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74" name="Freeform 34"/>
          <p:cNvSpPr>
            <a:spLocks/>
          </p:cNvSpPr>
          <p:nvPr/>
        </p:nvSpPr>
        <p:spPr bwMode="auto">
          <a:xfrm>
            <a:off x="7292975" y="2292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75" name="Freeform 35"/>
          <p:cNvSpPr>
            <a:spLocks/>
          </p:cNvSpPr>
          <p:nvPr/>
        </p:nvSpPr>
        <p:spPr bwMode="auto">
          <a:xfrm>
            <a:off x="1903413" y="27082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76" name="Freeform 36"/>
          <p:cNvSpPr>
            <a:spLocks/>
          </p:cNvSpPr>
          <p:nvPr/>
        </p:nvSpPr>
        <p:spPr bwMode="auto">
          <a:xfrm>
            <a:off x="1903413" y="25908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77" name="Freeform 37"/>
          <p:cNvSpPr>
            <a:spLocks/>
          </p:cNvSpPr>
          <p:nvPr/>
        </p:nvSpPr>
        <p:spPr bwMode="auto">
          <a:xfrm>
            <a:off x="2103438"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78" name="Freeform 38"/>
          <p:cNvSpPr>
            <a:spLocks/>
          </p:cNvSpPr>
          <p:nvPr/>
        </p:nvSpPr>
        <p:spPr bwMode="auto">
          <a:xfrm>
            <a:off x="2957513"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79" name="Freeform 39"/>
          <p:cNvSpPr>
            <a:spLocks/>
          </p:cNvSpPr>
          <p:nvPr/>
        </p:nvSpPr>
        <p:spPr bwMode="auto">
          <a:xfrm>
            <a:off x="2957513"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80" name="Freeform 40"/>
          <p:cNvSpPr>
            <a:spLocks/>
          </p:cNvSpPr>
          <p:nvPr/>
        </p:nvSpPr>
        <p:spPr bwMode="auto">
          <a:xfrm>
            <a:off x="3155950" y="28257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81" name="Freeform 41"/>
          <p:cNvSpPr>
            <a:spLocks/>
          </p:cNvSpPr>
          <p:nvPr/>
        </p:nvSpPr>
        <p:spPr bwMode="auto">
          <a:xfrm>
            <a:off x="4086225"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82" name="Freeform 42"/>
          <p:cNvSpPr>
            <a:spLocks/>
          </p:cNvSpPr>
          <p:nvPr/>
        </p:nvSpPr>
        <p:spPr bwMode="auto">
          <a:xfrm>
            <a:off x="4086225"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83" name="Freeform 43"/>
          <p:cNvSpPr>
            <a:spLocks/>
          </p:cNvSpPr>
          <p:nvPr/>
        </p:nvSpPr>
        <p:spPr bwMode="auto">
          <a:xfrm>
            <a:off x="4284663"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84" name="Freeform 44"/>
          <p:cNvSpPr>
            <a:spLocks/>
          </p:cNvSpPr>
          <p:nvPr/>
        </p:nvSpPr>
        <p:spPr bwMode="auto">
          <a:xfrm>
            <a:off x="6042025"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85" name="Freeform 45"/>
          <p:cNvSpPr>
            <a:spLocks/>
          </p:cNvSpPr>
          <p:nvPr/>
        </p:nvSpPr>
        <p:spPr bwMode="auto">
          <a:xfrm>
            <a:off x="6042025"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86" name="Freeform 46"/>
          <p:cNvSpPr>
            <a:spLocks/>
          </p:cNvSpPr>
          <p:nvPr/>
        </p:nvSpPr>
        <p:spPr bwMode="auto">
          <a:xfrm>
            <a:off x="6240463"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87" name="Freeform 47"/>
          <p:cNvSpPr>
            <a:spLocks/>
          </p:cNvSpPr>
          <p:nvPr/>
        </p:nvSpPr>
        <p:spPr bwMode="auto">
          <a:xfrm>
            <a:off x="5064125"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88" name="Freeform 48"/>
          <p:cNvSpPr>
            <a:spLocks/>
          </p:cNvSpPr>
          <p:nvPr/>
        </p:nvSpPr>
        <p:spPr bwMode="auto">
          <a:xfrm>
            <a:off x="5064125"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89" name="Freeform 49"/>
          <p:cNvSpPr>
            <a:spLocks/>
          </p:cNvSpPr>
          <p:nvPr/>
        </p:nvSpPr>
        <p:spPr bwMode="auto">
          <a:xfrm>
            <a:off x="5262563"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90" name="Freeform 50"/>
          <p:cNvSpPr>
            <a:spLocks/>
          </p:cNvSpPr>
          <p:nvPr/>
        </p:nvSpPr>
        <p:spPr bwMode="auto">
          <a:xfrm>
            <a:off x="7094538" y="27082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91" name="Freeform 51"/>
          <p:cNvSpPr>
            <a:spLocks/>
          </p:cNvSpPr>
          <p:nvPr/>
        </p:nvSpPr>
        <p:spPr bwMode="auto">
          <a:xfrm>
            <a:off x="7094538" y="25908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92" name="Freeform 52"/>
          <p:cNvSpPr>
            <a:spLocks/>
          </p:cNvSpPr>
          <p:nvPr/>
        </p:nvSpPr>
        <p:spPr bwMode="auto">
          <a:xfrm>
            <a:off x="7292975" y="28257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93" name="Freeform 53"/>
          <p:cNvSpPr>
            <a:spLocks/>
          </p:cNvSpPr>
          <p:nvPr/>
        </p:nvSpPr>
        <p:spPr bwMode="auto">
          <a:xfrm>
            <a:off x="1903413" y="32416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94" name="Freeform 54"/>
          <p:cNvSpPr>
            <a:spLocks/>
          </p:cNvSpPr>
          <p:nvPr/>
        </p:nvSpPr>
        <p:spPr bwMode="auto">
          <a:xfrm>
            <a:off x="1903413" y="31242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95" name="Freeform 55"/>
          <p:cNvSpPr>
            <a:spLocks/>
          </p:cNvSpPr>
          <p:nvPr/>
        </p:nvSpPr>
        <p:spPr bwMode="auto">
          <a:xfrm>
            <a:off x="2103438"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96" name="Freeform 56"/>
          <p:cNvSpPr>
            <a:spLocks/>
          </p:cNvSpPr>
          <p:nvPr/>
        </p:nvSpPr>
        <p:spPr bwMode="auto">
          <a:xfrm>
            <a:off x="2957513"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97" name="Freeform 57"/>
          <p:cNvSpPr>
            <a:spLocks/>
          </p:cNvSpPr>
          <p:nvPr/>
        </p:nvSpPr>
        <p:spPr bwMode="auto">
          <a:xfrm>
            <a:off x="2957513"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98" name="Freeform 58"/>
          <p:cNvSpPr>
            <a:spLocks/>
          </p:cNvSpPr>
          <p:nvPr/>
        </p:nvSpPr>
        <p:spPr bwMode="auto">
          <a:xfrm>
            <a:off x="3155950" y="33591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699" name="Freeform 59"/>
          <p:cNvSpPr>
            <a:spLocks/>
          </p:cNvSpPr>
          <p:nvPr/>
        </p:nvSpPr>
        <p:spPr bwMode="auto">
          <a:xfrm>
            <a:off x="4086225"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00" name="Freeform 60"/>
          <p:cNvSpPr>
            <a:spLocks/>
          </p:cNvSpPr>
          <p:nvPr/>
        </p:nvSpPr>
        <p:spPr bwMode="auto">
          <a:xfrm>
            <a:off x="4086225"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01" name="Freeform 61"/>
          <p:cNvSpPr>
            <a:spLocks/>
          </p:cNvSpPr>
          <p:nvPr/>
        </p:nvSpPr>
        <p:spPr bwMode="auto">
          <a:xfrm>
            <a:off x="4284663"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02" name="Freeform 62"/>
          <p:cNvSpPr>
            <a:spLocks/>
          </p:cNvSpPr>
          <p:nvPr/>
        </p:nvSpPr>
        <p:spPr bwMode="auto">
          <a:xfrm>
            <a:off x="6042025"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03" name="Freeform 63"/>
          <p:cNvSpPr>
            <a:spLocks/>
          </p:cNvSpPr>
          <p:nvPr/>
        </p:nvSpPr>
        <p:spPr bwMode="auto">
          <a:xfrm>
            <a:off x="6042025"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04" name="Freeform 64"/>
          <p:cNvSpPr>
            <a:spLocks/>
          </p:cNvSpPr>
          <p:nvPr/>
        </p:nvSpPr>
        <p:spPr bwMode="auto">
          <a:xfrm>
            <a:off x="6240463"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05" name="Freeform 65"/>
          <p:cNvSpPr>
            <a:spLocks/>
          </p:cNvSpPr>
          <p:nvPr/>
        </p:nvSpPr>
        <p:spPr bwMode="auto">
          <a:xfrm>
            <a:off x="5064125"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06" name="Freeform 66"/>
          <p:cNvSpPr>
            <a:spLocks/>
          </p:cNvSpPr>
          <p:nvPr/>
        </p:nvSpPr>
        <p:spPr bwMode="auto">
          <a:xfrm>
            <a:off x="5064125"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07" name="Freeform 67"/>
          <p:cNvSpPr>
            <a:spLocks/>
          </p:cNvSpPr>
          <p:nvPr/>
        </p:nvSpPr>
        <p:spPr bwMode="auto">
          <a:xfrm>
            <a:off x="5262563"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08" name="Freeform 68"/>
          <p:cNvSpPr>
            <a:spLocks/>
          </p:cNvSpPr>
          <p:nvPr/>
        </p:nvSpPr>
        <p:spPr bwMode="auto">
          <a:xfrm>
            <a:off x="7094538" y="32416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09" name="Freeform 69"/>
          <p:cNvSpPr>
            <a:spLocks/>
          </p:cNvSpPr>
          <p:nvPr/>
        </p:nvSpPr>
        <p:spPr bwMode="auto">
          <a:xfrm>
            <a:off x="7094538" y="31242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10" name="Freeform 70"/>
          <p:cNvSpPr>
            <a:spLocks/>
          </p:cNvSpPr>
          <p:nvPr/>
        </p:nvSpPr>
        <p:spPr bwMode="auto">
          <a:xfrm>
            <a:off x="7292975" y="33591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11" name="Freeform 71"/>
          <p:cNvSpPr>
            <a:spLocks/>
          </p:cNvSpPr>
          <p:nvPr/>
        </p:nvSpPr>
        <p:spPr bwMode="auto">
          <a:xfrm>
            <a:off x="1903413" y="3775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12" name="Freeform 72"/>
          <p:cNvSpPr>
            <a:spLocks/>
          </p:cNvSpPr>
          <p:nvPr/>
        </p:nvSpPr>
        <p:spPr bwMode="auto">
          <a:xfrm>
            <a:off x="1903413" y="3657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13" name="Freeform 73"/>
          <p:cNvSpPr>
            <a:spLocks/>
          </p:cNvSpPr>
          <p:nvPr/>
        </p:nvSpPr>
        <p:spPr bwMode="auto">
          <a:xfrm>
            <a:off x="2103438"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14" name="Freeform 74"/>
          <p:cNvSpPr>
            <a:spLocks/>
          </p:cNvSpPr>
          <p:nvPr/>
        </p:nvSpPr>
        <p:spPr bwMode="auto">
          <a:xfrm>
            <a:off x="2957513"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15" name="Freeform 75"/>
          <p:cNvSpPr>
            <a:spLocks/>
          </p:cNvSpPr>
          <p:nvPr/>
        </p:nvSpPr>
        <p:spPr bwMode="auto">
          <a:xfrm>
            <a:off x="2957513"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16" name="Freeform 76"/>
          <p:cNvSpPr>
            <a:spLocks/>
          </p:cNvSpPr>
          <p:nvPr/>
        </p:nvSpPr>
        <p:spPr bwMode="auto">
          <a:xfrm>
            <a:off x="3155950" y="3892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17" name="Freeform 77"/>
          <p:cNvSpPr>
            <a:spLocks/>
          </p:cNvSpPr>
          <p:nvPr/>
        </p:nvSpPr>
        <p:spPr bwMode="auto">
          <a:xfrm>
            <a:off x="4086225"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18" name="Freeform 78"/>
          <p:cNvSpPr>
            <a:spLocks/>
          </p:cNvSpPr>
          <p:nvPr/>
        </p:nvSpPr>
        <p:spPr bwMode="auto">
          <a:xfrm>
            <a:off x="4086225"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19" name="Freeform 79"/>
          <p:cNvSpPr>
            <a:spLocks/>
          </p:cNvSpPr>
          <p:nvPr/>
        </p:nvSpPr>
        <p:spPr bwMode="auto">
          <a:xfrm>
            <a:off x="4284663"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20" name="Freeform 80"/>
          <p:cNvSpPr>
            <a:spLocks/>
          </p:cNvSpPr>
          <p:nvPr/>
        </p:nvSpPr>
        <p:spPr bwMode="auto">
          <a:xfrm>
            <a:off x="6042025"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21" name="Freeform 81"/>
          <p:cNvSpPr>
            <a:spLocks/>
          </p:cNvSpPr>
          <p:nvPr/>
        </p:nvSpPr>
        <p:spPr bwMode="auto">
          <a:xfrm>
            <a:off x="6042025"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22" name="Freeform 82"/>
          <p:cNvSpPr>
            <a:spLocks/>
          </p:cNvSpPr>
          <p:nvPr/>
        </p:nvSpPr>
        <p:spPr bwMode="auto">
          <a:xfrm>
            <a:off x="6240463"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23" name="Freeform 83"/>
          <p:cNvSpPr>
            <a:spLocks/>
          </p:cNvSpPr>
          <p:nvPr/>
        </p:nvSpPr>
        <p:spPr bwMode="auto">
          <a:xfrm>
            <a:off x="5064125"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24" name="Freeform 84"/>
          <p:cNvSpPr>
            <a:spLocks/>
          </p:cNvSpPr>
          <p:nvPr/>
        </p:nvSpPr>
        <p:spPr bwMode="auto">
          <a:xfrm>
            <a:off x="5064125"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25" name="Freeform 85"/>
          <p:cNvSpPr>
            <a:spLocks/>
          </p:cNvSpPr>
          <p:nvPr/>
        </p:nvSpPr>
        <p:spPr bwMode="auto">
          <a:xfrm>
            <a:off x="5262563"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26" name="Freeform 86"/>
          <p:cNvSpPr>
            <a:spLocks/>
          </p:cNvSpPr>
          <p:nvPr/>
        </p:nvSpPr>
        <p:spPr bwMode="auto">
          <a:xfrm>
            <a:off x="7094538" y="3775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27" name="Freeform 87"/>
          <p:cNvSpPr>
            <a:spLocks/>
          </p:cNvSpPr>
          <p:nvPr/>
        </p:nvSpPr>
        <p:spPr bwMode="auto">
          <a:xfrm>
            <a:off x="7094538" y="3657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28" name="Freeform 88"/>
          <p:cNvSpPr>
            <a:spLocks/>
          </p:cNvSpPr>
          <p:nvPr/>
        </p:nvSpPr>
        <p:spPr bwMode="auto">
          <a:xfrm>
            <a:off x="7292975" y="3892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29" name="Freeform 89"/>
          <p:cNvSpPr>
            <a:spLocks/>
          </p:cNvSpPr>
          <p:nvPr/>
        </p:nvSpPr>
        <p:spPr bwMode="auto">
          <a:xfrm>
            <a:off x="1903413" y="4308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30" name="Freeform 90"/>
          <p:cNvSpPr>
            <a:spLocks/>
          </p:cNvSpPr>
          <p:nvPr/>
        </p:nvSpPr>
        <p:spPr bwMode="auto">
          <a:xfrm>
            <a:off x="1903413" y="4191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31" name="Freeform 91"/>
          <p:cNvSpPr>
            <a:spLocks/>
          </p:cNvSpPr>
          <p:nvPr/>
        </p:nvSpPr>
        <p:spPr bwMode="auto">
          <a:xfrm>
            <a:off x="2103438"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32" name="Freeform 92"/>
          <p:cNvSpPr>
            <a:spLocks/>
          </p:cNvSpPr>
          <p:nvPr/>
        </p:nvSpPr>
        <p:spPr bwMode="auto">
          <a:xfrm>
            <a:off x="2957513"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33" name="Freeform 93"/>
          <p:cNvSpPr>
            <a:spLocks/>
          </p:cNvSpPr>
          <p:nvPr/>
        </p:nvSpPr>
        <p:spPr bwMode="auto">
          <a:xfrm>
            <a:off x="2957513"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34" name="Freeform 94"/>
          <p:cNvSpPr>
            <a:spLocks/>
          </p:cNvSpPr>
          <p:nvPr/>
        </p:nvSpPr>
        <p:spPr bwMode="auto">
          <a:xfrm>
            <a:off x="3155950" y="4425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35" name="Freeform 95"/>
          <p:cNvSpPr>
            <a:spLocks/>
          </p:cNvSpPr>
          <p:nvPr/>
        </p:nvSpPr>
        <p:spPr bwMode="auto">
          <a:xfrm>
            <a:off x="4086225"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36" name="Freeform 96"/>
          <p:cNvSpPr>
            <a:spLocks/>
          </p:cNvSpPr>
          <p:nvPr/>
        </p:nvSpPr>
        <p:spPr bwMode="auto">
          <a:xfrm>
            <a:off x="4086225"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37" name="Freeform 97"/>
          <p:cNvSpPr>
            <a:spLocks/>
          </p:cNvSpPr>
          <p:nvPr/>
        </p:nvSpPr>
        <p:spPr bwMode="auto">
          <a:xfrm>
            <a:off x="4284663"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38" name="Freeform 98"/>
          <p:cNvSpPr>
            <a:spLocks/>
          </p:cNvSpPr>
          <p:nvPr/>
        </p:nvSpPr>
        <p:spPr bwMode="auto">
          <a:xfrm>
            <a:off x="6042025"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39" name="Freeform 99"/>
          <p:cNvSpPr>
            <a:spLocks/>
          </p:cNvSpPr>
          <p:nvPr/>
        </p:nvSpPr>
        <p:spPr bwMode="auto">
          <a:xfrm>
            <a:off x="6042025"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40" name="Freeform 100"/>
          <p:cNvSpPr>
            <a:spLocks/>
          </p:cNvSpPr>
          <p:nvPr/>
        </p:nvSpPr>
        <p:spPr bwMode="auto">
          <a:xfrm>
            <a:off x="6240463"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41" name="Freeform 101"/>
          <p:cNvSpPr>
            <a:spLocks/>
          </p:cNvSpPr>
          <p:nvPr/>
        </p:nvSpPr>
        <p:spPr bwMode="auto">
          <a:xfrm>
            <a:off x="5064125"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42" name="Freeform 102"/>
          <p:cNvSpPr>
            <a:spLocks/>
          </p:cNvSpPr>
          <p:nvPr/>
        </p:nvSpPr>
        <p:spPr bwMode="auto">
          <a:xfrm>
            <a:off x="5064125"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43" name="Freeform 103"/>
          <p:cNvSpPr>
            <a:spLocks/>
          </p:cNvSpPr>
          <p:nvPr/>
        </p:nvSpPr>
        <p:spPr bwMode="auto">
          <a:xfrm>
            <a:off x="5262563"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44" name="Freeform 104"/>
          <p:cNvSpPr>
            <a:spLocks/>
          </p:cNvSpPr>
          <p:nvPr/>
        </p:nvSpPr>
        <p:spPr bwMode="auto">
          <a:xfrm>
            <a:off x="7094538" y="4308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45" name="Freeform 105"/>
          <p:cNvSpPr>
            <a:spLocks/>
          </p:cNvSpPr>
          <p:nvPr/>
        </p:nvSpPr>
        <p:spPr bwMode="auto">
          <a:xfrm>
            <a:off x="7094538" y="4191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46" name="Freeform 106"/>
          <p:cNvSpPr>
            <a:spLocks/>
          </p:cNvSpPr>
          <p:nvPr/>
        </p:nvSpPr>
        <p:spPr bwMode="auto">
          <a:xfrm>
            <a:off x="7292975" y="4425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47" name="Freeform 107"/>
          <p:cNvSpPr>
            <a:spLocks/>
          </p:cNvSpPr>
          <p:nvPr/>
        </p:nvSpPr>
        <p:spPr bwMode="auto">
          <a:xfrm>
            <a:off x="1903413" y="4841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48" name="Freeform 108"/>
          <p:cNvSpPr>
            <a:spLocks/>
          </p:cNvSpPr>
          <p:nvPr/>
        </p:nvSpPr>
        <p:spPr bwMode="auto">
          <a:xfrm>
            <a:off x="1903413" y="4724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49" name="Freeform 109"/>
          <p:cNvSpPr>
            <a:spLocks/>
          </p:cNvSpPr>
          <p:nvPr/>
        </p:nvSpPr>
        <p:spPr bwMode="auto">
          <a:xfrm>
            <a:off x="2103438"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50" name="Freeform 110"/>
          <p:cNvSpPr>
            <a:spLocks/>
          </p:cNvSpPr>
          <p:nvPr/>
        </p:nvSpPr>
        <p:spPr bwMode="auto">
          <a:xfrm>
            <a:off x="2957513"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51" name="Freeform 111"/>
          <p:cNvSpPr>
            <a:spLocks/>
          </p:cNvSpPr>
          <p:nvPr/>
        </p:nvSpPr>
        <p:spPr bwMode="auto">
          <a:xfrm>
            <a:off x="2957513"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52" name="Freeform 112"/>
          <p:cNvSpPr>
            <a:spLocks/>
          </p:cNvSpPr>
          <p:nvPr/>
        </p:nvSpPr>
        <p:spPr bwMode="auto">
          <a:xfrm>
            <a:off x="3155950" y="4959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53" name="Freeform 113"/>
          <p:cNvSpPr>
            <a:spLocks/>
          </p:cNvSpPr>
          <p:nvPr/>
        </p:nvSpPr>
        <p:spPr bwMode="auto">
          <a:xfrm>
            <a:off x="40862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54" name="Freeform 114"/>
          <p:cNvSpPr>
            <a:spLocks/>
          </p:cNvSpPr>
          <p:nvPr/>
        </p:nvSpPr>
        <p:spPr bwMode="auto">
          <a:xfrm>
            <a:off x="40862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55" name="Freeform 115"/>
          <p:cNvSpPr>
            <a:spLocks/>
          </p:cNvSpPr>
          <p:nvPr/>
        </p:nvSpPr>
        <p:spPr bwMode="auto">
          <a:xfrm>
            <a:off x="42846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56" name="Freeform 116"/>
          <p:cNvSpPr>
            <a:spLocks/>
          </p:cNvSpPr>
          <p:nvPr/>
        </p:nvSpPr>
        <p:spPr bwMode="auto">
          <a:xfrm>
            <a:off x="60420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57" name="Freeform 117"/>
          <p:cNvSpPr>
            <a:spLocks/>
          </p:cNvSpPr>
          <p:nvPr/>
        </p:nvSpPr>
        <p:spPr bwMode="auto">
          <a:xfrm>
            <a:off x="60420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58" name="Freeform 118"/>
          <p:cNvSpPr>
            <a:spLocks/>
          </p:cNvSpPr>
          <p:nvPr/>
        </p:nvSpPr>
        <p:spPr bwMode="auto">
          <a:xfrm>
            <a:off x="62404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59" name="Freeform 119"/>
          <p:cNvSpPr>
            <a:spLocks/>
          </p:cNvSpPr>
          <p:nvPr/>
        </p:nvSpPr>
        <p:spPr bwMode="auto">
          <a:xfrm>
            <a:off x="50641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60" name="Freeform 120"/>
          <p:cNvSpPr>
            <a:spLocks/>
          </p:cNvSpPr>
          <p:nvPr/>
        </p:nvSpPr>
        <p:spPr bwMode="auto">
          <a:xfrm>
            <a:off x="50641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61" name="Freeform 121"/>
          <p:cNvSpPr>
            <a:spLocks/>
          </p:cNvSpPr>
          <p:nvPr/>
        </p:nvSpPr>
        <p:spPr bwMode="auto">
          <a:xfrm>
            <a:off x="52625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62" name="Freeform 122"/>
          <p:cNvSpPr>
            <a:spLocks/>
          </p:cNvSpPr>
          <p:nvPr/>
        </p:nvSpPr>
        <p:spPr bwMode="auto">
          <a:xfrm>
            <a:off x="7094538" y="4841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63" name="Freeform 123"/>
          <p:cNvSpPr>
            <a:spLocks/>
          </p:cNvSpPr>
          <p:nvPr/>
        </p:nvSpPr>
        <p:spPr bwMode="auto">
          <a:xfrm>
            <a:off x="7094538" y="4724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64" name="Freeform 124"/>
          <p:cNvSpPr>
            <a:spLocks/>
          </p:cNvSpPr>
          <p:nvPr/>
        </p:nvSpPr>
        <p:spPr bwMode="auto">
          <a:xfrm>
            <a:off x="7292975" y="4959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65" name="Freeform 125"/>
          <p:cNvSpPr>
            <a:spLocks/>
          </p:cNvSpPr>
          <p:nvPr/>
        </p:nvSpPr>
        <p:spPr bwMode="auto">
          <a:xfrm>
            <a:off x="1903413" y="5451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66" name="Freeform 126"/>
          <p:cNvSpPr>
            <a:spLocks/>
          </p:cNvSpPr>
          <p:nvPr/>
        </p:nvSpPr>
        <p:spPr bwMode="auto">
          <a:xfrm>
            <a:off x="1903413" y="5334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67" name="Freeform 127"/>
          <p:cNvSpPr>
            <a:spLocks/>
          </p:cNvSpPr>
          <p:nvPr/>
        </p:nvSpPr>
        <p:spPr bwMode="auto">
          <a:xfrm>
            <a:off x="2103438"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68" name="Freeform 128"/>
          <p:cNvSpPr>
            <a:spLocks/>
          </p:cNvSpPr>
          <p:nvPr/>
        </p:nvSpPr>
        <p:spPr bwMode="auto">
          <a:xfrm>
            <a:off x="2957513"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69" name="Freeform 129"/>
          <p:cNvSpPr>
            <a:spLocks/>
          </p:cNvSpPr>
          <p:nvPr/>
        </p:nvSpPr>
        <p:spPr bwMode="auto">
          <a:xfrm>
            <a:off x="2957513"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70" name="Freeform 130"/>
          <p:cNvSpPr>
            <a:spLocks/>
          </p:cNvSpPr>
          <p:nvPr/>
        </p:nvSpPr>
        <p:spPr bwMode="auto">
          <a:xfrm>
            <a:off x="3155950" y="5568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71" name="Freeform 131"/>
          <p:cNvSpPr>
            <a:spLocks/>
          </p:cNvSpPr>
          <p:nvPr/>
        </p:nvSpPr>
        <p:spPr bwMode="auto">
          <a:xfrm>
            <a:off x="40862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72" name="Freeform 132"/>
          <p:cNvSpPr>
            <a:spLocks/>
          </p:cNvSpPr>
          <p:nvPr/>
        </p:nvSpPr>
        <p:spPr bwMode="auto">
          <a:xfrm>
            <a:off x="40862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73" name="Freeform 133"/>
          <p:cNvSpPr>
            <a:spLocks/>
          </p:cNvSpPr>
          <p:nvPr/>
        </p:nvSpPr>
        <p:spPr bwMode="auto">
          <a:xfrm>
            <a:off x="42846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74" name="Freeform 134"/>
          <p:cNvSpPr>
            <a:spLocks/>
          </p:cNvSpPr>
          <p:nvPr/>
        </p:nvSpPr>
        <p:spPr bwMode="auto">
          <a:xfrm>
            <a:off x="60420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75" name="Freeform 135"/>
          <p:cNvSpPr>
            <a:spLocks/>
          </p:cNvSpPr>
          <p:nvPr/>
        </p:nvSpPr>
        <p:spPr bwMode="auto">
          <a:xfrm>
            <a:off x="60420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76" name="Freeform 136"/>
          <p:cNvSpPr>
            <a:spLocks/>
          </p:cNvSpPr>
          <p:nvPr/>
        </p:nvSpPr>
        <p:spPr bwMode="auto">
          <a:xfrm>
            <a:off x="62404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77" name="Freeform 137"/>
          <p:cNvSpPr>
            <a:spLocks/>
          </p:cNvSpPr>
          <p:nvPr/>
        </p:nvSpPr>
        <p:spPr bwMode="auto">
          <a:xfrm>
            <a:off x="50641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78" name="Freeform 138"/>
          <p:cNvSpPr>
            <a:spLocks/>
          </p:cNvSpPr>
          <p:nvPr/>
        </p:nvSpPr>
        <p:spPr bwMode="auto">
          <a:xfrm>
            <a:off x="50641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79" name="Freeform 139"/>
          <p:cNvSpPr>
            <a:spLocks/>
          </p:cNvSpPr>
          <p:nvPr/>
        </p:nvSpPr>
        <p:spPr bwMode="auto">
          <a:xfrm>
            <a:off x="52625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80" name="Freeform 140"/>
          <p:cNvSpPr>
            <a:spLocks/>
          </p:cNvSpPr>
          <p:nvPr/>
        </p:nvSpPr>
        <p:spPr bwMode="auto">
          <a:xfrm>
            <a:off x="7094538" y="5451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81" name="Freeform 141"/>
          <p:cNvSpPr>
            <a:spLocks/>
          </p:cNvSpPr>
          <p:nvPr/>
        </p:nvSpPr>
        <p:spPr bwMode="auto">
          <a:xfrm>
            <a:off x="7094538" y="5334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82" name="Freeform 142"/>
          <p:cNvSpPr>
            <a:spLocks/>
          </p:cNvSpPr>
          <p:nvPr/>
        </p:nvSpPr>
        <p:spPr bwMode="auto">
          <a:xfrm>
            <a:off x="7292975" y="5568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83" name="Freeform 143"/>
          <p:cNvSpPr>
            <a:spLocks/>
          </p:cNvSpPr>
          <p:nvPr/>
        </p:nvSpPr>
        <p:spPr bwMode="auto">
          <a:xfrm>
            <a:off x="1903413" y="598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84" name="Freeform 144"/>
          <p:cNvSpPr>
            <a:spLocks/>
          </p:cNvSpPr>
          <p:nvPr/>
        </p:nvSpPr>
        <p:spPr bwMode="auto">
          <a:xfrm>
            <a:off x="1903413" y="586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85" name="Freeform 145"/>
          <p:cNvSpPr>
            <a:spLocks/>
          </p:cNvSpPr>
          <p:nvPr/>
        </p:nvSpPr>
        <p:spPr bwMode="auto">
          <a:xfrm>
            <a:off x="2103438"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86" name="Freeform 146"/>
          <p:cNvSpPr>
            <a:spLocks/>
          </p:cNvSpPr>
          <p:nvPr/>
        </p:nvSpPr>
        <p:spPr bwMode="auto">
          <a:xfrm>
            <a:off x="2957513"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87" name="Freeform 147"/>
          <p:cNvSpPr>
            <a:spLocks/>
          </p:cNvSpPr>
          <p:nvPr/>
        </p:nvSpPr>
        <p:spPr bwMode="auto">
          <a:xfrm>
            <a:off x="2957513"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88" name="Freeform 148"/>
          <p:cNvSpPr>
            <a:spLocks/>
          </p:cNvSpPr>
          <p:nvPr/>
        </p:nvSpPr>
        <p:spPr bwMode="auto">
          <a:xfrm>
            <a:off x="3155950" y="6102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89" name="Freeform 149"/>
          <p:cNvSpPr>
            <a:spLocks/>
          </p:cNvSpPr>
          <p:nvPr/>
        </p:nvSpPr>
        <p:spPr bwMode="auto">
          <a:xfrm>
            <a:off x="4086225"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90" name="Freeform 150"/>
          <p:cNvSpPr>
            <a:spLocks/>
          </p:cNvSpPr>
          <p:nvPr/>
        </p:nvSpPr>
        <p:spPr bwMode="auto">
          <a:xfrm>
            <a:off x="4086225"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91" name="Freeform 151"/>
          <p:cNvSpPr>
            <a:spLocks/>
          </p:cNvSpPr>
          <p:nvPr/>
        </p:nvSpPr>
        <p:spPr bwMode="auto">
          <a:xfrm>
            <a:off x="4284663"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92" name="Freeform 152"/>
          <p:cNvSpPr>
            <a:spLocks/>
          </p:cNvSpPr>
          <p:nvPr/>
        </p:nvSpPr>
        <p:spPr bwMode="auto">
          <a:xfrm>
            <a:off x="6042025"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93" name="Freeform 153"/>
          <p:cNvSpPr>
            <a:spLocks/>
          </p:cNvSpPr>
          <p:nvPr/>
        </p:nvSpPr>
        <p:spPr bwMode="auto">
          <a:xfrm>
            <a:off x="6042025"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94" name="Freeform 154"/>
          <p:cNvSpPr>
            <a:spLocks/>
          </p:cNvSpPr>
          <p:nvPr/>
        </p:nvSpPr>
        <p:spPr bwMode="auto">
          <a:xfrm>
            <a:off x="6240463"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95" name="Freeform 155"/>
          <p:cNvSpPr>
            <a:spLocks/>
          </p:cNvSpPr>
          <p:nvPr/>
        </p:nvSpPr>
        <p:spPr bwMode="auto">
          <a:xfrm>
            <a:off x="5064125"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96" name="Freeform 156"/>
          <p:cNvSpPr>
            <a:spLocks/>
          </p:cNvSpPr>
          <p:nvPr/>
        </p:nvSpPr>
        <p:spPr bwMode="auto">
          <a:xfrm>
            <a:off x="5064125"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97" name="Freeform 157"/>
          <p:cNvSpPr>
            <a:spLocks/>
          </p:cNvSpPr>
          <p:nvPr/>
        </p:nvSpPr>
        <p:spPr bwMode="auto">
          <a:xfrm>
            <a:off x="5262563"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98" name="Freeform 158"/>
          <p:cNvSpPr>
            <a:spLocks/>
          </p:cNvSpPr>
          <p:nvPr/>
        </p:nvSpPr>
        <p:spPr bwMode="auto">
          <a:xfrm>
            <a:off x="7094538" y="598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799" name="Freeform 159"/>
          <p:cNvSpPr>
            <a:spLocks/>
          </p:cNvSpPr>
          <p:nvPr/>
        </p:nvSpPr>
        <p:spPr bwMode="auto">
          <a:xfrm>
            <a:off x="7094538" y="586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800" name="Freeform 160"/>
          <p:cNvSpPr>
            <a:spLocks/>
          </p:cNvSpPr>
          <p:nvPr/>
        </p:nvSpPr>
        <p:spPr bwMode="auto">
          <a:xfrm>
            <a:off x="7292975" y="6102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17231" name="Rectangle 161"/>
          <p:cNvSpPr>
            <a:spLocks noChangeArrowheads="1"/>
          </p:cNvSpPr>
          <p:nvPr/>
        </p:nvSpPr>
        <p:spPr bwMode="auto">
          <a:xfrm>
            <a:off x="4478338" y="1920875"/>
            <a:ext cx="773112" cy="333375"/>
          </a:xfrm>
          <a:prstGeom prst="rect">
            <a:avLst/>
          </a:prstGeom>
          <a:noFill/>
          <a:ln w="12700">
            <a:noFill/>
            <a:miter lim="800000"/>
            <a:headEnd/>
            <a:tailEnd/>
          </a:ln>
        </p:spPr>
        <p:txBody>
          <a:bodyPr lIns="90488" tIns="44450" rIns="90488" bIns="44450">
            <a:spAutoFit/>
          </a:bodyPr>
          <a:lstStyle/>
          <a:p>
            <a:r>
              <a:rPr lang="en-US" altLang="en-US" sz="800">
                <a:solidFill>
                  <a:srgbClr val="000000"/>
                </a:solidFill>
              </a:rPr>
              <a:t>Rose  Street</a:t>
            </a:r>
          </a:p>
        </p:txBody>
      </p:sp>
      <p:sp>
        <p:nvSpPr>
          <p:cNvPr id="217232" name="Rectangle 162"/>
          <p:cNvSpPr>
            <a:spLocks noChangeArrowheads="1"/>
          </p:cNvSpPr>
          <p:nvPr/>
        </p:nvSpPr>
        <p:spPr bwMode="auto">
          <a:xfrm>
            <a:off x="4325938" y="2454275"/>
            <a:ext cx="987425" cy="333375"/>
          </a:xfrm>
          <a:prstGeom prst="rect">
            <a:avLst/>
          </a:prstGeom>
          <a:noFill/>
          <a:ln w="12700">
            <a:noFill/>
            <a:miter lim="800000"/>
            <a:headEnd/>
            <a:tailEnd/>
          </a:ln>
        </p:spPr>
        <p:txBody>
          <a:bodyPr lIns="90488" tIns="44450" rIns="90488" bIns="44450">
            <a:spAutoFit/>
          </a:bodyPr>
          <a:lstStyle/>
          <a:p>
            <a:r>
              <a:rPr lang="en-US" altLang="en-US" sz="800">
                <a:solidFill>
                  <a:srgbClr val="000000"/>
                </a:solidFill>
              </a:rPr>
              <a:t>Dogwood  Street</a:t>
            </a:r>
          </a:p>
        </p:txBody>
      </p:sp>
      <p:sp>
        <p:nvSpPr>
          <p:cNvPr id="217233" name="Rectangle 163"/>
          <p:cNvSpPr>
            <a:spLocks noChangeArrowheads="1"/>
          </p:cNvSpPr>
          <p:nvPr/>
        </p:nvSpPr>
        <p:spPr bwMode="auto">
          <a:xfrm>
            <a:off x="4402138" y="2987675"/>
            <a:ext cx="874712" cy="333375"/>
          </a:xfrm>
          <a:prstGeom prst="rect">
            <a:avLst/>
          </a:prstGeom>
          <a:noFill/>
          <a:ln w="12700">
            <a:noFill/>
            <a:miter lim="800000"/>
            <a:headEnd/>
            <a:tailEnd/>
          </a:ln>
        </p:spPr>
        <p:txBody>
          <a:bodyPr lIns="90488" tIns="44450" rIns="90488" bIns="44450">
            <a:spAutoFit/>
          </a:bodyPr>
          <a:lstStyle/>
          <a:p>
            <a:r>
              <a:rPr lang="en-US" altLang="en-US" sz="800">
                <a:solidFill>
                  <a:srgbClr val="000000"/>
                </a:solidFill>
              </a:rPr>
              <a:t>Crocus  Street</a:t>
            </a:r>
          </a:p>
        </p:txBody>
      </p:sp>
      <p:sp>
        <p:nvSpPr>
          <p:cNvPr id="217234" name="Rectangle 164"/>
          <p:cNvSpPr>
            <a:spLocks noChangeArrowheads="1"/>
          </p:cNvSpPr>
          <p:nvPr/>
        </p:nvSpPr>
        <p:spPr bwMode="auto">
          <a:xfrm>
            <a:off x="4402138" y="3521075"/>
            <a:ext cx="80486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Violet  Street</a:t>
            </a:r>
          </a:p>
        </p:txBody>
      </p:sp>
      <p:sp>
        <p:nvSpPr>
          <p:cNvPr id="217235" name="Rectangle 165"/>
          <p:cNvSpPr>
            <a:spLocks noChangeArrowheads="1"/>
          </p:cNvSpPr>
          <p:nvPr/>
        </p:nvSpPr>
        <p:spPr bwMode="auto">
          <a:xfrm>
            <a:off x="4325938" y="4054475"/>
            <a:ext cx="96361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Pitcher Plant  St</a:t>
            </a:r>
          </a:p>
        </p:txBody>
      </p:sp>
      <p:sp>
        <p:nvSpPr>
          <p:cNvPr id="217236" name="Rectangle 166"/>
          <p:cNvSpPr>
            <a:spLocks noChangeArrowheads="1"/>
          </p:cNvSpPr>
          <p:nvPr/>
        </p:nvSpPr>
        <p:spPr bwMode="auto">
          <a:xfrm>
            <a:off x="4402138" y="4587875"/>
            <a:ext cx="915987"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Arbutus  Street</a:t>
            </a:r>
          </a:p>
        </p:txBody>
      </p:sp>
      <p:sp>
        <p:nvSpPr>
          <p:cNvPr id="217237" name="Rectangle 167"/>
          <p:cNvSpPr>
            <a:spLocks noChangeArrowheads="1"/>
          </p:cNvSpPr>
          <p:nvPr/>
        </p:nvSpPr>
        <p:spPr bwMode="auto">
          <a:xfrm>
            <a:off x="4325938" y="5121275"/>
            <a:ext cx="895350"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Trillium  Street</a:t>
            </a:r>
          </a:p>
        </p:txBody>
      </p:sp>
      <p:sp>
        <p:nvSpPr>
          <p:cNvPr id="217238" name="Rectangle 168"/>
          <p:cNvSpPr>
            <a:spLocks noChangeArrowheads="1"/>
          </p:cNvSpPr>
          <p:nvPr/>
        </p:nvSpPr>
        <p:spPr bwMode="auto">
          <a:xfrm>
            <a:off x="4325938" y="5730875"/>
            <a:ext cx="952500"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Lady Slipper  St</a:t>
            </a:r>
          </a:p>
        </p:txBody>
      </p:sp>
      <p:sp>
        <p:nvSpPr>
          <p:cNvPr id="217239" name="Rectangle 169"/>
          <p:cNvSpPr>
            <a:spLocks noChangeArrowheads="1"/>
          </p:cNvSpPr>
          <p:nvPr/>
        </p:nvSpPr>
        <p:spPr bwMode="auto">
          <a:xfrm>
            <a:off x="4478338" y="6188075"/>
            <a:ext cx="70326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Lily  Street</a:t>
            </a:r>
          </a:p>
        </p:txBody>
      </p:sp>
      <p:sp>
        <p:nvSpPr>
          <p:cNvPr id="217240" name="Rectangle 170"/>
          <p:cNvSpPr>
            <a:spLocks noChangeArrowheads="1"/>
          </p:cNvSpPr>
          <p:nvPr/>
        </p:nvSpPr>
        <p:spPr bwMode="auto">
          <a:xfrm>
            <a:off x="1049338" y="2454275"/>
            <a:ext cx="884237" cy="333375"/>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Mountain</a:t>
            </a:r>
          </a:p>
          <a:p>
            <a:r>
              <a:rPr lang="en-US" altLang="en-US" sz="800">
                <a:solidFill>
                  <a:srgbClr val="000000"/>
                </a:solidFill>
              </a:rPr>
              <a:t>Avens Avenue</a:t>
            </a:r>
          </a:p>
        </p:txBody>
      </p:sp>
      <p:sp>
        <p:nvSpPr>
          <p:cNvPr id="217241" name="Rectangle 171"/>
          <p:cNvSpPr>
            <a:spLocks noChangeArrowheads="1"/>
          </p:cNvSpPr>
          <p:nvPr/>
        </p:nvSpPr>
        <p:spPr bwMode="auto">
          <a:xfrm>
            <a:off x="7526338" y="2454275"/>
            <a:ext cx="102076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Fireweed Avenue</a:t>
            </a:r>
          </a:p>
        </p:txBody>
      </p:sp>
      <p:sp>
        <p:nvSpPr>
          <p:cNvPr id="240812" name="Freeform 172"/>
          <p:cNvSpPr>
            <a:spLocks/>
          </p:cNvSpPr>
          <p:nvPr/>
        </p:nvSpPr>
        <p:spPr bwMode="auto">
          <a:xfrm>
            <a:off x="2970213"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813" name="Freeform 173"/>
          <p:cNvSpPr>
            <a:spLocks/>
          </p:cNvSpPr>
          <p:nvPr/>
        </p:nvSpPr>
        <p:spPr bwMode="auto">
          <a:xfrm>
            <a:off x="2970213"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814" name="Freeform 174"/>
          <p:cNvSpPr>
            <a:spLocks/>
          </p:cNvSpPr>
          <p:nvPr/>
        </p:nvSpPr>
        <p:spPr bwMode="auto">
          <a:xfrm>
            <a:off x="3170238"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815" name="Freeform 175"/>
          <p:cNvSpPr>
            <a:spLocks/>
          </p:cNvSpPr>
          <p:nvPr/>
        </p:nvSpPr>
        <p:spPr bwMode="auto">
          <a:xfrm>
            <a:off x="4037013"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816" name="Freeform 176"/>
          <p:cNvSpPr>
            <a:spLocks/>
          </p:cNvSpPr>
          <p:nvPr/>
        </p:nvSpPr>
        <p:spPr bwMode="auto">
          <a:xfrm>
            <a:off x="4037013"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0817" name="Freeform 177"/>
          <p:cNvSpPr>
            <a:spLocks/>
          </p:cNvSpPr>
          <p:nvPr/>
        </p:nvSpPr>
        <p:spPr bwMode="auto">
          <a:xfrm>
            <a:off x="4237038"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177" name="Date Placeholder 176"/>
          <p:cNvSpPr>
            <a:spLocks noGrp="1"/>
          </p:cNvSpPr>
          <p:nvPr>
            <p:ph type="dt" sz="half" idx="10"/>
          </p:nvPr>
        </p:nvSpPr>
        <p:spPr/>
        <p:txBody>
          <a:bodyPr/>
          <a:lstStyle/>
          <a:p>
            <a:fld id="{8F0F6B58-061B-4DDF-8D72-889378FA68B9}" type="datetime1">
              <a:rPr lang="en-CA" smtClean="0">
                <a:solidFill>
                  <a:srgbClr val="333399"/>
                </a:solidFill>
              </a:rPr>
              <a:pPr/>
              <a:t>27/09/2019</a:t>
            </a:fld>
            <a:endParaRPr lang="en-CA">
              <a:solidFill>
                <a:srgbClr val="333399"/>
              </a:solidFill>
            </a:endParaRPr>
          </a:p>
        </p:txBody>
      </p:sp>
      <p:sp>
        <p:nvSpPr>
          <p:cNvPr id="178" name="Slide Number Placeholder 177"/>
          <p:cNvSpPr>
            <a:spLocks noGrp="1"/>
          </p:cNvSpPr>
          <p:nvPr>
            <p:ph type="sldNum" sz="quarter" idx="12"/>
          </p:nvPr>
        </p:nvSpPr>
        <p:spPr/>
        <p:txBody>
          <a:bodyPr/>
          <a:lstStyle/>
          <a:p>
            <a:fld id="{52C81505-89D5-42F7-A0D6-5699417D7DF5}" type="slidenum">
              <a:rPr lang="en-CA" smtClean="0">
                <a:solidFill>
                  <a:srgbClr val="333399"/>
                </a:solidFill>
              </a:rPr>
              <a:pPr/>
              <a:t>56</a:t>
            </a:fld>
            <a:endParaRPr lang="en-CA">
              <a:solidFill>
                <a:srgbClr val="333399"/>
              </a:solidFill>
            </a:endParaRPr>
          </a:p>
        </p:txBody>
      </p:sp>
      <p:sp>
        <p:nvSpPr>
          <p:cNvPr id="179" name="Footer Placeholder 178"/>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3741032295"/>
      </p:ext>
    </p:extLst>
  </p:cSld>
  <p:clrMapOvr>
    <a:masterClrMapping/>
  </p:clrMapOvr>
  <p:transition spd="med">
    <p:cover dir="ru"/>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3"/>
          <p:cNvSpPr>
            <a:spLocks noChangeArrowheads="1"/>
          </p:cNvSpPr>
          <p:nvPr/>
        </p:nvSpPr>
        <p:spPr bwMode="auto">
          <a:xfrm>
            <a:off x="1285852" y="785794"/>
            <a:ext cx="6864350" cy="582211"/>
          </a:xfrm>
          <a:prstGeom prst="rect">
            <a:avLst/>
          </a:prstGeom>
          <a:solidFill>
            <a:srgbClr val="FDFF45"/>
          </a:solidFill>
          <a:ln w="25400">
            <a:solidFill>
              <a:schemeClr val="tx1"/>
            </a:solidFill>
            <a:miter lim="800000"/>
            <a:headEnd/>
            <a:tailEnd/>
          </a:ln>
          <a:effectLst>
            <a:outerShdw dist="107763" dir="2700000" algn="ctr" rotWithShape="0">
              <a:schemeClr val="bg2"/>
            </a:outerShdw>
          </a:effectLst>
        </p:spPr>
        <p:txBody>
          <a:bodyPr lIns="90488" tIns="44450" rIns="90488" bIns="44450" anchor="ctr">
            <a:spAutoFit/>
          </a:bodyPr>
          <a:lstStyle/>
          <a:p>
            <a:pPr algn="ctr">
              <a:defRPr/>
            </a:pPr>
            <a:r>
              <a:rPr lang="en-US" altLang="en-US" sz="3200" dirty="0">
                <a:solidFill>
                  <a:srgbClr val="00279F"/>
                </a:solidFill>
              </a:rPr>
              <a:t>Simple </a:t>
            </a:r>
            <a:r>
              <a:rPr lang="en-US" altLang="en-US" sz="3200" dirty="0" smtClean="0">
                <a:solidFill>
                  <a:srgbClr val="00279F"/>
                </a:solidFill>
              </a:rPr>
              <a:t>random sample</a:t>
            </a:r>
            <a:endParaRPr lang="en-US" altLang="en-US" sz="3200" dirty="0">
              <a:solidFill>
                <a:srgbClr val="00279F"/>
              </a:solidFill>
            </a:endParaRPr>
          </a:p>
        </p:txBody>
      </p:sp>
      <p:grpSp>
        <p:nvGrpSpPr>
          <p:cNvPr id="2" name="Group 22"/>
          <p:cNvGrpSpPr>
            <a:grpSpLocks/>
          </p:cNvGrpSpPr>
          <p:nvPr/>
        </p:nvGrpSpPr>
        <p:grpSpPr bwMode="auto">
          <a:xfrm>
            <a:off x="1903413" y="1524000"/>
            <a:ext cx="5719762" cy="306388"/>
            <a:chOff x="1199" y="960"/>
            <a:chExt cx="3603" cy="193"/>
          </a:xfrm>
        </p:grpSpPr>
        <p:sp>
          <p:nvSpPr>
            <p:cNvPr id="241668" name="Freeform 4"/>
            <p:cNvSpPr>
              <a:spLocks/>
            </p:cNvSpPr>
            <p:nvPr/>
          </p:nvSpPr>
          <p:spPr bwMode="auto">
            <a:xfrm>
              <a:off x="1199" y="1034"/>
              <a:ext cx="333" cy="119"/>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69" name="Freeform 5"/>
            <p:cNvSpPr>
              <a:spLocks/>
            </p:cNvSpPr>
            <p:nvPr/>
          </p:nvSpPr>
          <p:spPr bwMode="auto">
            <a:xfrm>
              <a:off x="1199" y="960"/>
              <a:ext cx="333" cy="75"/>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70" name="Freeform 6"/>
            <p:cNvSpPr>
              <a:spLocks/>
            </p:cNvSpPr>
            <p:nvPr/>
          </p:nvSpPr>
          <p:spPr bwMode="auto">
            <a:xfrm>
              <a:off x="1325"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71" name="Freeform 7"/>
            <p:cNvSpPr>
              <a:spLocks/>
            </p:cNvSpPr>
            <p:nvPr/>
          </p:nvSpPr>
          <p:spPr bwMode="auto">
            <a:xfrm>
              <a:off x="1863"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72" name="Freeform 8"/>
            <p:cNvSpPr>
              <a:spLocks/>
            </p:cNvSpPr>
            <p:nvPr/>
          </p:nvSpPr>
          <p:spPr bwMode="auto">
            <a:xfrm>
              <a:off x="1863"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73" name="Freeform 9"/>
            <p:cNvSpPr>
              <a:spLocks/>
            </p:cNvSpPr>
            <p:nvPr/>
          </p:nvSpPr>
          <p:spPr bwMode="auto">
            <a:xfrm>
              <a:off x="1988"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74" name="Freeform 10"/>
            <p:cNvSpPr>
              <a:spLocks/>
            </p:cNvSpPr>
            <p:nvPr/>
          </p:nvSpPr>
          <p:spPr bwMode="auto">
            <a:xfrm>
              <a:off x="2574"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75" name="Freeform 11"/>
            <p:cNvSpPr>
              <a:spLocks/>
            </p:cNvSpPr>
            <p:nvPr/>
          </p:nvSpPr>
          <p:spPr bwMode="auto">
            <a:xfrm>
              <a:off x="2574"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76" name="Freeform 12"/>
            <p:cNvSpPr>
              <a:spLocks/>
            </p:cNvSpPr>
            <p:nvPr/>
          </p:nvSpPr>
          <p:spPr bwMode="auto">
            <a:xfrm>
              <a:off x="2699"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77" name="Freeform 13"/>
            <p:cNvSpPr>
              <a:spLocks/>
            </p:cNvSpPr>
            <p:nvPr/>
          </p:nvSpPr>
          <p:spPr bwMode="auto">
            <a:xfrm>
              <a:off x="3806"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78" name="Freeform 14"/>
            <p:cNvSpPr>
              <a:spLocks/>
            </p:cNvSpPr>
            <p:nvPr/>
          </p:nvSpPr>
          <p:spPr bwMode="auto">
            <a:xfrm>
              <a:off x="3806"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79" name="Freeform 15"/>
            <p:cNvSpPr>
              <a:spLocks/>
            </p:cNvSpPr>
            <p:nvPr/>
          </p:nvSpPr>
          <p:spPr bwMode="auto">
            <a:xfrm>
              <a:off x="3931"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80" name="Freeform 16"/>
            <p:cNvSpPr>
              <a:spLocks/>
            </p:cNvSpPr>
            <p:nvPr/>
          </p:nvSpPr>
          <p:spPr bwMode="auto">
            <a:xfrm>
              <a:off x="3190" y="1034"/>
              <a:ext cx="332" cy="119"/>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81" name="Freeform 17"/>
            <p:cNvSpPr>
              <a:spLocks/>
            </p:cNvSpPr>
            <p:nvPr/>
          </p:nvSpPr>
          <p:spPr bwMode="auto">
            <a:xfrm>
              <a:off x="3190" y="960"/>
              <a:ext cx="332" cy="75"/>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82" name="Freeform 18"/>
            <p:cNvSpPr>
              <a:spLocks/>
            </p:cNvSpPr>
            <p:nvPr/>
          </p:nvSpPr>
          <p:spPr bwMode="auto">
            <a:xfrm>
              <a:off x="3315"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83" name="Freeform 19"/>
            <p:cNvSpPr>
              <a:spLocks/>
            </p:cNvSpPr>
            <p:nvPr/>
          </p:nvSpPr>
          <p:spPr bwMode="auto">
            <a:xfrm>
              <a:off x="4469" y="1034"/>
              <a:ext cx="333" cy="119"/>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84" name="Freeform 20"/>
            <p:cNvSpPr>
              <a:spLocks/>
            </p:cNvSpPr>
            <p:nvPr/>
          </p:nvSpPr>
          <p:spPr bwMode="auto">
            <a:xfrm>
              <a:off x="4469" y="960"/>
              <a:ext cx="333" cy="75"/>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85" name="Freeform 21"/>
            <p:cNvSpPr>
              <a:spLocks/>
            </p:cNvSpPr>
            <p:nvPr/>
          </p:nvSpPr>
          <p:spPr bwMode="auto">
            <a:xfrm>
              <a:off x="4594" y="1108"/>
              <a:ext cx="83" cy="45"/>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grpSp>
      <p:sp>
        <p:nvSpPr>
          <p:cNvPr id="241687" name="Freeform 23"/>
          <p:cNvSpPr>
            <a:spLocks/>
          </p:cNvSpPr>
          <p:nvPr/>
        </p:nvSpPr>
        <p:spPr bwMode="auto">
          <a:xfrm>
            <a:off x="1903413"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88" name="Freeform 24"/>
          <p:cNvSpPr>
            <a:spLocks/>
          </p:cNvSpPr>
          <p:nvPr/>
        </p:nvSpPr>
        <p:spPr bwMode="auto">
          <a:xfrm>
            <a:off x="1903413"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89" name="Freeform 25"/>
          <p:cNvSpPr>
            <a:spLocks/>
          </p:cNvSpPr>
          <p:nvPr/>
        </p:nvSpPr>
        <p:spPr bwMode="auto">
          <a:xfrm>
            <a:off x="2103438"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90" name="Freeform 26"/>
          <p:cNvSpPr>
            <a:spLocks/>
          </p:cNvSpPr>
          <p:nvPr/>
        </p:nvSpPr>
        <p:spPr bwMode="auto">
          <a:xfrm>
            <a:off x="6042025" y="217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91" name="Freeform 27"/>
          <p:cNvSpPr>
            <a:spLocks/>
          </p:cNvSpPr>
          <p:nvPr/>
        </p:nvSpPr>
        <p:spPr bwMode="auto">
          <a:xfrm>
            <a:off x="6042025" y="205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92" name="Freeform 28"/>
          <p:cNvSpPr>
            <a:spLocks/>
          </p:cNvSpPr>
          <p:nvPr/>
        </p:nvSpPr>
        <p:spPr bwMode="auto">
          <a:xfrm>
            <a:off x="6240463"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93" name="Freeform 29"/>
          <p:cNvSpPr>
            <a:spLocks/>
          </p:cNvSpPr>
          <p:nvPr/>
        </p:nvSpPr>
        <p:spPr bwMode="auto">
          <a:xfrm>
            <a:off x="5064125" y="217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94" name="Freeform 30"/>
          <p:cNvSpPr>
            <a:spLocks/>
          </p:cNvSpPr>
          <p:nvPr/>
        </p:nvSpPr>
        <p:spPr bwMode="auto">
          <a:xfrm>
            <a:off x="5064125" y="205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95" name="Freeform 31"/>
          <p:cNvSpPr>
            <a:spLocks/>
          </p:cNvSpPr>
          <p:nvPr/>
        </p:nvSpPr>
        <p:spPr bwMode="auto">
          <a:xfrm>
            <a:off x="5262563"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96" name="Freeform 32"/>
          <p:cNvSpPr>
            <a:spLocks/>
          </p:cNvSpPr>
          <p:nvPr/>
        </p:nvSpPr>
        <p:spPr bwMode="auto">
          <a:xfrm>
            <a:off x="7094538"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97" name="Freeform 33"/>
          <p:cNvSpPr>
            <a:spLocks/>
          </p:cNvSpPr>
          <p:nvPr/>
        </p:nvSpPr>
        <p:spPr bwMode="auto">
          <a:xfrm>
            <a:off x="7094538"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98" name="Freeform 34"/>
          <p:cNvSpPr>
            <a:spLocks/>
          </p:cNvSpPr>
          <p:nvPr/>
        </p:nvSpPr>
        <p:spPr bwMode="auto">
          <a:xfrm>
            <a:off x="7292975" y="2292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699" name="Freeform 35"/>
          <p:cNvSpPr>
            <a:spLocks/>
          </p:cNvSpPr>
          <p:nvPr/>
        </p:nvSpPr>
        <p:spPr bwMode="auto">
          <a:xfrm>
            <a:off x="1903413" y="27082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00" name="Freeform 36"/>
          <p:cNvSpPr>
            <a:spLocks/>
          </p:cNvSpPr>
          <p:nvPr/>
        </p:nvSpPr>
        <p:spPr bwMode="auto">
          <a:xfrm>
            <a:off x="1903413" y="25908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01" name="Freeform 37"/>
          <p:cNvSpPr>
            <a:spLocks/>
          </p:cNvSpPr>
          <p:nvPr/>
        </p:nvSpPr>
        <p:spPr bwMode="auto">
          <a:xfrm>
            <a:off x="2103438"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02" name="Freeform 38"/>
          <p:cNvSpPr>
            <a:spLocks/>
          </p:cNvSpPr>
          <p:nvPr/>
        </p:nvSpPr>
        <p:spPr bwMode="auto">
          <a:xfrm>
            <a:off x="2957513"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03" name="Freeform 39"/>
          <p:cNvSpPr>
            <a:spLocks/>
          </p:cNvSpPr>
          <p:nvPr/>
        </p:nvSpPr>
        <p:spPr bwMode="auto">
          <a:xfrm>
            <a:off x="2957513"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04" name="Freeform 40"/>
          <p:cNvSpPr>
            <a:spLocks/>
          </p:cNvSpPr>
          <p:nvPr/>
        </p:nvSpPr>
        <p:spPr bwMode="auto">
          <a:xfrm>
            <a:off x="3155950" y="28257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05" name="Freeform 41"/>
          <p:cNvSpPr>
            <a:spLocks/>
          </p:cNvSpPr>
          <p:nvPr/>
        </p:nvSpPr>
        <p:spPr bwMode="auto">
          <a:xfrm>
            <a:off x="4086225"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06" name="Freeform 42"/>
          <p:cNvSpPr>
            <a:spLocks/>
          </p:cNvSpPr>
          <p:nvPr/>
        </p:nvSpPr>
        <p:spPr bwMode="auto">
          <a:xfrm>
            <a:off x="4086225"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07" name="Freeform 43"/>
          <p:cNvSpPr>
            <a:spLocks/>
          </p:cNvSpPr>
          <p:nvPr/>
        </p:nvSpPr>
        <p:spPr bwMode="auto">
          <a:xfrm>
            <a:off x="4284663"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08" name="Freeform 44"/>
          <p:cNvSpPr>
            <a:spLocks/>
          </p:cNvSpPr>
          <p:nvPr/>
        </p:nvSpPr>
        <p:spPr bwMode="auto">
          <a:xfrm>
            <a:off x="6042025"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09" name="Freeform 45"/>
          <p:cNvSpPr>
            <a:spLocks/>
          </p:cNvSpPr>
          <p:nvPr/>
        </p:nvSpPr>
        <p:spPr bwMode="auto">
          <a:xfrm>
            <a:off x="6042025"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10" name="Freeform 46"/>
          <p:cNvSpPr>
            <a:spLocks/>
          </p:cNvSpPr>
          <p:nvPr/>
        </p:nvSpPr>
        <p:spPr bwMode="auto">
          <a:xfrm>
            <a:off x="6240463"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11" name="Freeform 47"/>
          <p:cNvSpPr>
            <a:spLocks/>
          </p:cNvSpPr>
          <p:nvPr/>
        </p:nvSpPr>
        <p:spPr bwMode="auto">
          <a:xfrm>
            <a:off x="5064125" y="2708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12" name="Freeform 48"/>
          <p:cNvSpPr>
            <a:spLocks/>
          </p:cNvSpPr>
          <p:nvPr/>
        </p:nvSpPr>
        <p:spPr bwMode="auto">
          <a:xfrm>
            <a:off x="5064125" y="2590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13" name="Freeform 49"/>
          <p:cNvSpPr>
            <a:spLocks/>
          </p:cNvSpPr>
          <p:nvPr/>
        </p:nvSpPr>
        <p:spPr bwMode="auto">
          <a:xfrm>
            <a:off x="5262563" y="2825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14" name="Freeform 50"/>
          <p:cNvSpPr>
            <a:spLocks/>
          </p:cNvSpPr>
          <p:nvPr/>
        </p:nvSpPr>
        <p:spPr bwMode="auto">
          <a:xfrm>
            <a:off x="7094538" y="27082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15" name="Freeform 51"/>
          <p:cNvSpPr>
            <a:spLocks/>
          </p:cNvSpPr>
          <p:nvPr/>
        </p:nvSpPr>
        <p:spPr bwMode="auto">
          <a:xfrm>
            <a:off x="7094538" y="25908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16" name="Freeform 52"/>
          <p:cNvSpPr>
            <a:spLocks/>
          </p:cNvSpPr>
          <p:nvPr/>
        </p:nvSpPr>
        <p:spPr bwMode="auto">
          <a:xfrm>
            <a:off x="7292975" y="28257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17" name="Freeform 53"/>
          <p:cNvSpPr>
            <a:spLocks/>
          </p:cNvSpPr>
          <p:nvPr/>
        </p:nvSpPr>
        <p:spPr bwMode="auto">
          <a:xfrm>
            <a:off x="1903413" y="32416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18" name="Freeform 54"/>
          <p:cNvSpPr>
            <a:spLocks/>
          </p:cNvSpPr>
          <p:nvPr/>
        </p:nvSpPr>
        <p:spPr bwMode="auto">
          <a:xfrm>
            <a:off x="1903413" y="31242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19" name="Freeform 55"/>
          <p:cNvSpPr>
            <a:spLocks/>
          </p:cNvSpPr>
          <p:nvPr/>
        </p:nvSpPr>
        <p:spPr bwMode="auto">
          <a:xfrm>
            <a:off x="2103438"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20" name="Freeform 56"/>
          <p:cNvSpPr>
            <a:spLocks/>
          </p:cNvSpPr>
          <p:nvPr/>
        </p:nvSpPr>
        <p:spPr bwMode="auto">
          <a:xfrm>
            <a:off x="2957513"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21" name="Freeform 57"/>
          <p:cNvSpPr>
            <a:spLocks/>
          </p:cNvSpPr>
          <p:nvPr/>
        </p:nvSpPr>
        <p:spPr bwMode="auto">
          <a:xfrm>
            <a:off x="2957513"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22" name="Freeform 58"/>
          <p:cNvSpPr>
            <a:spLocks/>
          </p:cNvSpPr>
          <p:nvPr/>
        </p:nvSpPr>
        <p:spPr bwMode="auto">
          <a:xfrm>
            <a:off x="3155950" y="33591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23" name="Freeform 59"/>
          <p:cNvSpPr>
            <a:spLocks/>
          </p:cNvSpPr>
          <p:nvPr/>
        </p:nvSpPr>
        <p:spPr bwMode="auto">
          <a:xfrm>
            <a:off x="4086225"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24" name="Freeform 60"/>
          <p:cNvSpPr>
            <a:spLocks/>
          </p:cNvSpPr>
          <p:nvPr/>
        </p:nvSpPr>
        <p:spPr bwMode="auto">
          <a:xfrm>
            <a:off x="4086225"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25" name="Freeform 61"/>
          <p:cNvSpPr>
            <a:spLocks/>
          </p:cNvSpPr>
          <p:nvPr/>
        </p:nvSpPr>
        <p:spPr bwMode="auto">
          <a:xfrm>
            <a:off x="4284663"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26" name="Freeform 62"/>
          <p:cNvSpPr>
            <a:spLocks/>
          </p:cNvSpPr>
          <p:nvPr/>
        </p:nvSpPr>
        <p:spPr bwMode="auto">
          <a:xfrm>
            <a:off x="6042025"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27" name="Freeform 63"/>
          <p:cNvSpPr>
            <a:spLocks/>
          </p:cNvSpPr>
          <p:nvPr/>
        </p:nvSpPr>
        <p:spPr bwMode="auto">
          <a:xfrm>
            <a:off x="6042025"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28" name="Freeform 64"/>
          <p:cNvSpPr>
            <a:spLocks/>
          </p:cNvSpPr>
          <p:nvPr/>
        </p:nvSpPr>
        <p:spPr bwMode="auto">
          <a:xfrm>
            <a:off x="6240463"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29" name="Freeform 65"/>
          <p:cNvSpPr>
            <a:spLocks/>
          </p:cNvSpPr>
          <p:nvPr/>
        </p:nvSpPr>
        <p:spPr bwMode="auto">
          <a:xfrm>
            <a:off x="5064125" y="3241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30" name="Freeform 66"/>
          <p:cNvSpPr>
            <a:spLocks/>
          </p:cNvSpPr>
          <p:nvPr/>
        </p:nvSpPr>
        <p:spPr bwMode="auto">
          <a:xfrm>
            <a:off x="5064125" y="3124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31" name="Freeform 67"/>
          <p:cNvSpPr>
            <a:spLocks/>
          </p:cNvSpPr>
          <p:nvPr/>
        </p:nvSpPr>
        <p:spPr bwMode="auto">
          <a:xfrm>
            <a:off x="5262563" y="3359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32" name="Freeform 68"/>
          <p:cNvSpPr>
            <a:spLocks/>
          </p:cNvSpPr>
          <p:nvPr/>
        </p:nvSpPr>
        <p:spPr bwMode="auto">
          <a:xfrm>
            <a:off x="7094538" y="32416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33" name="Freeform 69"/>
          <p:cNvSpPr>
            <a:spLocks/>
          </p:cNvSpPr>
          <p:nvPr/>
        </p:nvSpPr>
        <p:spPr bwMode="auto">
          <a:xfrm>
            <a:off x="7094538" y="31242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34" name="Freeform 70"/>
          <p:cNvSpPr>
            <a:spLocks/>
          </p:cNvSpPr>
          <p:nvPr/>
        </p:nvSpPr>
        <p:spPr bwMode="auto">
          <a:xfrm>
            <a:off x="7292975" y="33591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35" name="Freeform 71"/>
          <p:cNvSpPr>
            <a:spLocks/>
          </p:cNvSpPr>
          <p:nvPr/>
        </p:nvSpPr>
        <p:spPr bwMode="auto">
          <a:xfrm>
            <a:off x="1903413" y="3775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36" name="Freeform 72"/>
          <p:cNvSpPr>
            <a:spLocks/>
          </p:cNvSpPr>
          <p:nvPr/>
        </p:nvSpPr>
        <p:spPr bwMode="auto">
          <a:xfrm>
            <a:off x="1903413" y="3657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37" name="Freeform 73"/>
          <p:cNvSpPr>
            <a:spLocks/>
          </p:cNvSpPr>
          <p:nvPr/>
        </p:nvSpPr>
        <p:spPr bwMode="auto">
          <a:xfrm>
            <a:off x="2103438"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38" name="Freeform 74"/>
          <p:cNvSpPr>
            <a:spLocks/>
          </p:cNvSpPr>
          <p:nvPr/>
        </p:nvSpPr>
        <p:spPr bwMode="auto">
          <a:xfrm>
            <a:off x="2957513"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39" name="Freeform 75"/>
          <p:cNvSpPr>
            <a:spLocks/>
          </p:cNvSpPr>
          <p:nvPr/>
        </p:nvSpPr>
        <p:spPr bwMode="auto">
          <a:xfrm>
            <a:off x="2957513"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40" name="Freeform 76"/>
          <p:cNvSpPr>
            <a:spLocks/>
          </p:cNvSpPr>
          <p:nvPr/>
        </p:nvSpPr>
        <p:spPr bwMode="auto">
          <a:xfrm>
            <a:off x="3155950" y="3892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41" name="Freeform 77"/>
          <p:cNvSpPr>
            <a:spLocks/>
          </p:cNvSpPr>
          <p:nvPr/>
        </p:nvSpPr>
        <p:spPr bwMode="auto">
          <a:xfrm>
            <a:off x="4086225"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42" name="Freeform 78"/>
          <p:cNvSpPr>
            <a:spLocks/>
          </p:cNvSpPr>
          <p:nvPr/>
        </p:nvSpPr>
        <p:spPr bwMode="auto">
          <a:xfrm>
            <a:off x="4086225"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43" name="Freeform 79"/>
          <p:cNvSpPr>
            <a:spLocks/>
          </p:cNvSpPr>
          <p:nvPr/>
        </p:nvSpPr>
        <p:spPr bwMode="auto">
          <a:xfrm>
            <a:off x="4284663"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44" name="Freeform 80"/>
          <p:cNvSpPr>
            <a:spLocks/>
          </p:cNvSpPr>
          <p:nvPr/>
        </p:nvSpPr>
        <p:spPr bwMode="auto">
          <a:xfrm>
            <a:off x="6042025"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45" name="Freeform 81"/>
          <p:cNvSpPr>
            <a:spLocks/>
          </p:cNvSpPr>
          <p:nvPr/>
        </p:nvSpPr>
        <p:spPr bwMode="auto">
          <a:xfrm>
            <a:off x="6042025"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46" name="Freeform 82"/>
          <p:cNvSpPr>
            <a:spLocks/>
          </p:cNvSpPr>
          <p:nvPr/>
        </p:nvSpPr>
        <p:spPr bwMode="auto">
          <a:xfrm>
            <a:off x="6240463"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47" name="Freeform 83"/>
          <p:cNvSpPr>
            <a:spLocks/>
          </p:cNvSpPr>
          <p:nvPr/>
        </p:nvSpPr>
        <p:spPr bwMode="auto">
          <a:xfrm>
            <a:off x="5064125" y="3775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48" name="Freeform 84"/>
          <p:cNvSpPr>
            <a:spLocks/>
          </p:cNvSpPr>
          <p:nvPr/>
        </p:nvSpPr>
        <p:spPr bwMode="auto">
          <a:xfrm>
            <a:off x="5064125" y="3657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49" name="Freeform 85"/>
          <p:cNvSpPr>
            <a:spLocks/>
          </p:cNvSpPr>
          <p:nvPr/>
        </p:nvSpPr>
        <p:spPr bwMode="auto">
          <a:xfrm>
            <a:off x="5262563" y="3892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50" name="Freeform 86"/>
          <p:cNvSpPr>
            <a:spLocks/>
          </p:cNvSpPr>
          <p:nvPr/>
        </p:nvSpPr>
        <p:spPr bwMode="auto">
          <a:xfrm>
            <a:off x="7094538" y="3775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51" name="Freeform 87"/>
          <p:cNvSpPr>
            <a:spLocks/>
          </p:cNvSpPr>
          <p:nvPr/>
        </p:nvSpPr>
        <p:spPr bwMode="auto">
          <a:xfrm>
            <a:off x="7094538" y="3657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52" name="Freeform 88"/>
          <p:cNvSpPr>
            <a:spLocks/>
          </p:cNvSpPr>
          <p:nvPr/>
        </p:nvSpPr>
        <p:spPr bwMode="auto">
          <a:xfrm>
            <a:off x="7292975" y="3892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53" name="Freeform 89"/>
          <p:cNvSpPr>
            <a:spLocks/>
          </p:cNvSpPr>
          <p:nvPr/>
        </p:nvSpPr>
        <p:spPr bwMode="auto">
          <a:xfrm>
            <a:off x="1903413" y="4308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54" name="Freeform 90"/>
          <p:cNvSpPr>
            <a:spLocks/>
          </p:cNvSpPr>
          <p:nvPr/>
        </p:nvSpPr>
        <p:spPr bwMode="auto">
          <a:xfrm>
            <a:off x="1903413" y="4191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55" name="Freeform 91"/>
          <p:cNvSpPr>
            <a:spLocks/>
          </p:cNvSpPr>
          <p:nvPr/>
        </p:nvSpPr>
        <p:spPr bwMode="auto">
          <a:xfrm>
            <a:off x="2103438"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56" name="Freeform 92"/>
          <p:cNvSpPr>
            <a:spLocks/>
          </p:cNvSpPr>
          <p:nvPr/>
        </p:nvSpPr>
        <p:spPr bwMode="auto">
          <a:xfrm>
            <a:off x="2957513"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57" name="Freeform 93"/>
          <p:cNvSpPr>
            <a:spLocks/>
          </p:cNvSpPr>
          <p:nvPr/>
        </p:nvSpPr>
        <p:spPr bwMode="auto">
          <a:xfrm>
            <a:off x="2957513"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58" name="Freeform 94"/>
          <p:cNvSpPr>
            <a:spLocks/>
          </p:cNvSpPr>
          <p:nvPr/>
        </p:nvSpPr>
        <p:spPr bwMode="auto">
          <a:xfrm>
            <a:off x="3155950" y="4425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59" name="Freeform 95"/>
          <p:cNvSpPr>
            <a:spLocks/>
          </p:cNvSpPr>
          <p:nvPr/>
        </p:nvSpPr>
        <p:spPr bwMode="auto">
          <a:xfrm>
            <a:off x="4086225"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60" name="Freeform 96"/>
          <p:cNvSpPr>
            <a:spLocks/>
          </p:cNvSpPr>
          <p:nvPr/>
        </p:nvSpPr>
        <p:spPr bwMode="auto">
          <a:xfrm>
            <a:off x="4086225"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61" name="Freeform 97"/>
          <p:cNvSpPr>
            <a:spLocks/>
          </p:cNvSpPr>
          <p:nvPr/>
        </p:nvSpPr>
        <p:spPr bwMode="auto">
          <a:xfrm>
            <a:off x="4284663"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62" name="Freeform 98"/>
          <p:cNvSpPr>
            <a:spLocks/>
          </p:cNvSpPr>
          <p:nvPr/>
        </p:nvSpPr>
        <p:spPr bwMode="auto">
          <a:xfrm>
            <a:off x="6042025"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63" name="Freeform 99"/>
          <p:cNvSpPr>
            <a:spLocks/>
          </p:cNvSpPr>
          <p:nvPr/>
        </p:nvSpPr>
        <p:spPr bwMode="auto">
          <a:xfrm>
            <a:off x="6042025"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64" name="Freeform 100"/>
          <p:cNvSpPr>
            <a:spLocks/>
          </p:cNvSpPr>
          <p:nvPr/>
        </p:nvSpPr>
        <p:spPr bwMode="auto">
          <a:xfrm>
            <a:off x="6240463"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65" name="Freeform 101"/>
          <p:cNvSpPr>
            <a:spLocks/>
          </p:cNvSpPr>
          <p:nvPr/>
        </p:nvSpPr>
        <p:spPr bwMode="auto">
          <a:xfrm>
            <a:off x="5064125" y="4308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66" name="Freeform 102"/>
          <p:cNvSpPr>
            <a:spLocks/>
          </p:cNvSpPr>
          <p:nvPr/>
        </p:nvSpPr>
        <p:spPr bwMode="auto">
          <a:xfrm>
            <a:off x="5064125" y="4191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67" name="Freeform 103"/>
          <p:cNvSpPr>
            <a:spLocks/>
          </p:cNvSpPr>
          <p:nvPr/>
        </p:nvSpPr>
        <p:spPr bwMode="auto">
          <a:xfrm>
            <a:off x="5262563" y="4425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68" name="Freeform 104"/>
          <p:cNvSpPr>
            <a:spLocks/>
          </p:cNvSpPr>
          <p:nvPr/>
        </p:nvSpPr>
        <p:spPr bwMode="auto">
          <a:xfrm>
            <a:off x="7094538" y="4308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69" name="Freeform 105"/>
          <p:cNvSpPr>
            <a:spLocks/>
          </p:cNvSpPr>
          <p:nvPr/>
        </p:nvSpPr>
        <p:spPr bwMode="auto">
          <a:xfrm>
            <a:off x="7094538" y="4191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70" name="Freeform 106"/>
          <p:cNvSpPr>
            <a:spLocks/>
          </p:cNvSpPr>
          <p:nvPr/>
        </p:nvSpPr>
        <p:spPr bwMode="auto">
          <a:xfrm>
            <a:off x="7292975" y="4425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71" name="Freeform 107"/>
          <p:cNvSpPr>
            <a:spLocks/>
          </p:cNvSpPr>
          <p:nvPr/>
        </p:nvSpPr>
        <p:spPr bwMode="auto">
          <a:xfrm>
            <a:off x="1903413" y="4841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72" name="Freeform 108"/>
          <p:cNvSpPr>
            <a:spLocks/>
          </p:cNvSpPr>
          <p:nvPr/>
        </p:nvSpPr>
        <p:spPr bwMode="auto">
          <a:xfrm>
            <a:off x="1903413" y="4724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73" name="Freeform 109"/>
          <p:cNvSpPr>
            <a:spLocks/>
          </p:cNvSpPr>
          <p:nvPr/>
        </p:nvSpPr>
        <p:spPr bwMode="auto">
          <a:xfrm>
            <a:off x="2103438"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74" name="Freeform 110"/>
          <p:cNvSpPr>
            <a:spLocks/>
          </p:cNvSpPr>
          <p:nvPr/>
        </p:nvSpPr>
        <p:spPr bwMode="auto">
          <a:xfrm>
            <a:off x="2957513"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75" name="Freeform 111"/>
          <p:cNvSpPr>
            <a:spLocks/>
          </p:cNvSpPr>
          <p:nvPr/>
        </p:nvSpPr>
        <p:spPr bwMode="auto">
          <a:xfrm>
            <a:off x="2957513"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76" name="Freeform 112"/>
          <p:cNvSpPr>
            <a:spLocks/>
          </p:cNvSpPr>
          <p:nvPr/>
        </p:nvSpPr>
        <p:spPr bwMode="auto">
          <a:xfrm>
            <a:off x="3155950" y="4959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77" name="Freeform 113"/>
          <p:cNvSpPr>
            <a:spLocks/>
          </p:cNvSpPr>
          <p:nvPr/>
        </p:nvSpPr>
        <p:spPr bwMode="auto">
          <a:xfrm>
            <a:off x="40862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78" name="Freeform 114"/>
          <p:cNvSpPr>
            <a:spLocks/>
          </p:cNvSpPr>
          <p:nvPr/>
        </p:nvSpPr>
        <p:spPr bwMode="auto">
          <a:xfrm>
            <a:off x="40862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79" name="Freeform 115"/>
          <p:cNvSpPr>
            <a:spLocks/>
          </p:cNvSpPr>
          <p:nvPr/>
        </p:nvSpPr>
        <p:spPr bwMode="auto">
          <a:xfrm>
            <a:off x="42846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80" name="Freeform 116"/>
          <p:cNvSpPr>
            <a:spLocks/>
          </p:cNvSpPr>
          <p:nvPr/>
        </p:nvSpPr>
        <p:spPr bwMode="auto">
          <a:xfrm>
            <a:off x="60420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81" name="Freeform 117"/>
          <p:cNvSpPr>
            <a:spLocks/>
          </p:cNvSpPr>
          <p:nvPr/>
        </p:nvSpPr>
        <p:spPr bwMode="auto">
          <a:xfrm>
            <a:off x="60420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82" name="Freeform 118"/>
          <p:cNvSpPr>
            <a:spLocks/>
          </p:cNvSpPr>
          <p:nvPr/>
        </p:nvSpPr>
        <p:spPr bwMode="auto">
          <a:xfrm>
            <a:off x="62404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83" name="Freeform 119"/>
          <p:cNvSpPr>
            <a:spLocks/>
          </p:cNvSpPr>
          <p:nvPr/>
        </p:nvSpPr>
        <p:spPr bwMode="auto">
          <a:xfrm>
            <a:off x="50641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84" name="Freeform 120"/>
          <p:cNvSpPr>
            <a:spLocks/>
          </p:cNvSpPr>
          <p:nvPr/>
        </p:nvSpPr>
        <p:spPr bwMode="auto">
          <a:xfrm>
            <a:off x="50641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85" name="Freeform 121"/>
          <p:cNvSpPr>
            <a:spLocks/>
          </p:cNvSpPr>
          <p:nvPr/>
        </p:nvSpPr>
        <p:spPr bwMode="auto">
          <a:xfrm>
            <a:off x="52625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86" name="Freeform 122"/>
          <p:cNvSpPr>
            <a:spLocks/>
          </p:cNvSpPr>
          <p:nvPr/>
        </p:nvSpPr>
        <p:spPr bwMode="auto">
          <a:xfrm>
            <a:off x="7094538" y="4841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87" name="Freeform 123"/>
          <p:cNvSpPr>
            <a:spLocks/>
          </p:cNvSpPr>
          <p:nvPr/>
        </p:nvSpPr>
        <p:spPr bwMode="auto">
          <a:xfrm>
            <a:off x="7094538" y="4724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88" name="Freeform 124"/>
          <p:cNvSpPr>
            <a:spLocks/>
          </p:cNvSpPr>
          <p:nvPr/>
        </p:nvSpPr>
        <p:spPr bwMode="auto">
          <a:xfrm>
            <a:off x="7292975" y="4959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89" name="Freeform 125"/>
          <p:cNvSpPr>
            <a:spLocks/>
          </p:cNvSpPr>
          <p:nvPr/>
        </p:nvSpPr>
        <p:spPr bwMode="auto">
          <a:xfrm>
            <a:off x="1903413" y="5451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90" name="Freeform 126"/>
          <p:cNvSpPr>
            <a:spLocks/>
          </p:cNvSpPr>
          <p:nvPr/>
        </p:nvSpPr>
        <p:spPr bwMode="auto">
          <a:xfrm>
            <a:off x="1903413" y="5334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91" name="Freeform 127"/>
          <p:cNvSpPr>
            <a:spLocks/>
          </p:cNvSpPr>
          <p:nvPr/>
        </p:nvSpPr>
        <p:spPr bwMode="auto">
          <a:xfrm>
            <a:off x="2103438"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92" name="Freeform 128"/>
          <p:cNvSpPr>
            <a:spLocks/>
          </p:cNvSpPr>
          <p:nvPr/>
        </p:nvSpPr>
        <p:spPr bwMode="auto">
          <a:xfrm>
            <a:off x="2957513"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93" name="Freeform 129"/>
          <p:cNvSpPr>
            <a:spLocks/>
          </p:cNvSpPr>
          <p:nvPr/>
        </p:nvSpPr>
        <p:spPr bwMode="auto">
          <a:xfrm>
            <a:off x="2957513"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94" name="Freeform 130"/>
          <p:cNvSpPr>
            <a:spLocks/>
          </p:cNvSpPr>
          <p:nvPr/>
        </p:nvSpPr>
        <p:spPr bwMode="auto">
          <a:xfrm>
            <a:off x="3155950" y="5568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95" name="Freeform 131"/>
          <p:cNvSpPr>
            <a:spLocks/>
          </p:cNvSpPr>
          <p:nvPr/>
        </p:nvSpPr>
        <p:spPr bwMode="auto">
          <a:xfrm>
            <a:off x="40862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96" name="Freeform 132"/>
          <p:cNvSpPr>
            <a:spLocks/>
          </p:cNvSpPr>
          <p:nvPr/>
        </p:nvSpPr>
        <p:spPr bwMode="auto">
          <a:xfrm>
            <a:off x="40862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97" name="Freeform 133"/>
          <p:cNvSpPr>
            <a:spLocks/>
          </p:cNvSpPr>
          <p:nvPr/>
        </p:nvSpPr>
        <p:spPr bwMode="auto">
          <a:xfrm>
            <a:off x="42846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98" name="Freeform 134"/>
          <p:cNvSpPr>
            <a:spLocks/>
          </p:cNvSpPr>
          <p:nvPr/>
        </p:nvSpPr>
        <p:spPr bwMode="auto">
          <a:xfrm>
            <a:off x="60420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799" name="Freeform 135"/>
          <p:cNvSpPr>
            <a:spLocks/>
          </p:cNvSpPr>
          <p:nvPr/>
        </p:nvSpPr>
        <p:spPr bwMode="auto">
          <a:xfrm>
            <a:off x="60420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00" name="Freeform 136"/>
          <p:cNvSpPr>
            <a:spLocks/>
          </p:cNvSpPr>
          <p:nvPr/>
        </p:nvSpPr>
        <p:spPr bwMode="auto">
          <a:xfrm>
            <a:off x="62404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01" name="Freeform 137"/>
          <p:cNvSpPr>
            <a:spLocks/>
          </p:cNvSpPr>
          <p:nvPr/>
        </p:nvSpPr>
        <p:spPr bwMode="auto">
          <a:xfrm>
            <a:off x="50641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02" name="Freeform 138"/>
          <p:cNvSpPr>
            <a:spLocks/>
          </p:cNvSpPr>
          <p:nvPr/>
        </p:nvSpPr>
        <p:spPr bwMode="auto">
          <a:xfrm>
            <a:off x="50641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03" name="Freeform 139"/>
          <p:cNvSpPr>
            <a:spLocks/>
          </p:cNvSpPr>
          <p:nvPr/>
        </p:nvSpPr>
        <p:spPr bwMode="auto">
          <a:xfrm>
            <a:off x="52625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04" name="Freeform 140"/>
          <p:cNvSpPr>
            <a:spLocks/>
          </p:cNvSpPr>
          <p:nvPr/>
        </p:nvSpPr>
        <p:spPr bwMode="auto">
          <a:xfrm>
            <a:off x="7094538" y="5451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05" name="Freeform 141"/>
          <p:cNvSpPr>
            <a:spLocks/>
          </p:cNvSpPr>
          <p:nvPr/>
        </p:nvSpPr>
        <p:spPr bwMode="auto">
          <a:xfrm>
            <a:off x="7094538" y="5334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06" name="Freeform 142"/>
          <p:cNvSpPr>
            <a:spLocks/>
          </p:cNvSpPr>
          <p:nvPr/>
        </p:nvSpPr>
        <p:spPr bwMode="auto">
          <a:xfrm>
            <a:off x="7292975" y="5568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07" name="Freeform 143"/>
          <p:cNvSpPr>
            <a:spLocks/>
          </p:cNvSpPr>
          <p:nvPr/>
        </p:nvSpPr>
        <p:spPr bwMode="auto">
          <a:xfrm>
            <a:off x="1903413" y="598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08" name="Freeform 144"/>
          <p:cNvSpPr>
            <a:spLocks/>
          </p:cNvSpPr>
          <p:nvPr/>
        </p:nvSpPr>
        <p:spPr bwMode="auto">
          <a:xfrm>
            <a:off x="1903413" y="586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09" name="Freeform 145"/>
          <p:cNvSpPr>
            <a:spLocks/>
          </p:cNvSpPr>
          <p:nvPr/>
        </p:nvSpPr>
        <p:spPr bwMode="auto">
          <a:xfrm>
            <a:off x="2103438"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10" name="Freeform 146"/>
          <p:cNvSpPr>
            <a:spLocks/>
          </p:cNvSpPr>
          <p:nvPr/>
        </p:nvSpPr>
        <p:spPr bwMode="auto">
          <a:xfrm>
            <a:off x="2957513"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11" name="Freeform 147"/>
          <p:cNvSpPr>
            <a:spLocks/>
          </p:cNvSpPr>
          <p:nvPr/>
        </p:nvSpPr>
        <p:spPr bwMode="auto">
          <a:xfrm>
            <a:off x="2957513"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12" name="Freeform 148"/>
          <p:cNvSpPr>
            <a:spLocks/>
          </p:cNvSpPr>
          <p:nvPr/>
        </p:nvSpPr>
        <p:spPr bwMode="auto">
          <a:xfrm>
            <a:off x="3155950" y="6102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13" name="Freeform 149"/>
          <p:cNvSpPr>
            <a:spLocks/>
          </p:cNvSpPr>
          <p:nvPr/>
        </p:nvSpPr>
        <p:spPr bwMode="auto">
          <a:xfrm>
            <a:off x="4086225"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14" name="Freeform 150"/>
          <p:cNvSpPr>
            <a:spLocks/>
          </p:cNvSpPr>
          <p:nvPr/>
        </p:nvSpPr>
        <p:spPr bwMode="auto">
          <a:xfrm>
            <a:off x="4086225"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15" name="Freeform 151"/>
          <p:cNvSpPr>
            <a:spLocks/>
          </p:cNvSpPr>
          <p:nvPr/>
        </p:nvSpPr>
        <p:spPr bwMode="auto">
          <a:xfrm>
            <a:off x="4284663"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16" name="Freeform 152"/>
          <p:cNvSpPr>
            <a:spLocks/>
          </p:cNvSpPr>
          <p:nvPr/>
        </p:nvSpPr>
        <p:spPr bwMode="auto">
          <a:xfrm>
            <a:off x="6042025"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17" name="Freeform 153"/>
          <p:cNvSpPr>
            <a:spLocks/>
          </p:cNvSpPr>
          <p:nvPr/>
        </p:nvSpPr>
        <p:spPr bwMode="auto">
          <a:xfrm>
            <a:off x="6042025"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18" name="Freeform 154"/>
          <p:cNvSpPr>
            <a:spLocks/>
          </p:cNvSpPr>
          <p:nvPr/>
        </p:nvSpPr>
        <p:spPr bwMode="auto">
          <a:xfrm>
            <a:off x="6240463"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19" name="Freeform 155"/>
          <p:cNvSpPr>
            <a:spLocks/>
          </p:cNvSpPr>
          <p:nvPr/>
        </p:nvSpPr>
        <p:spPr bwMode="auto">
          <a:xfrm>
            <a:off x="5064125" y="5984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20" name="Freeform 156"/>
          <p:cNvSpPr>
            <a:spLocks/>
          </p:cNvSpPr>
          <p:nvPr/>
        </p:nvSpPr>
        <p:spPr bwMode="auto">
          <a:xfrm>
            <a:off x="5064125" y="5867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21" name="Freeform 157"/>
          <p:cNvSpPr>
            <a:spLocks/>
          </p:cNvSpPr>
          <p:nvPr/>
        </p:nvSpPr>
        <p:spPr bwMode="auto">
          <a:xfrm>
            <a:off x="5262563" y="610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22" name="Freeform 158"/>
          <p:cNvSpPr>
            <a:spLocks/>
          </p:cNvSpPr>
          <p:nvPr/>
        </p:nvSpPr>
        <p:spPr bwMode="auto">
          <a:xfrm>
            <a:off x="7094538" y="598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23" name="Freeform 159"/>
          <p:cNvSpPr>
            <a:spLocks/>
          </p:cNvSpPr>
          <p:nvPr/>
        </p:nvSpPr>
        <p:spPr bwMode="auto">
          <a:xfrm>
            <a:off x="7094538" y="586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24" name="Freeform 160"/>
          <p:cNvSpPr>
            <a:spLocks/>
          </p:cNvSpPr>
          <p:nvPr/>
        </p:nvSpPr>
        <p:spPr bwMode="auto">
          <a:xfrm>
            <a:off x="7292975" y="6102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18255" name="Rectangle 161"/>
          <p:cNvSpPr>
            <a:spLocks noChangeArrowheads="1"/>
          </p:cNvSpPr>
          <p:nvPr/>
        </p:nvSpPr>
        <p:spPr bwMode="auto">
          <a:xfrm>
            <a:off x="4478338" y="1920875"/>
            <a:ext cx="773112" cy="333375"/>
          </a:xfrm>
          <a:prstGeom prst="rect">
            <a:avLst/>
          </a:prstGeom>
          <a:noFill/>
          <a:ln w="12700">
            <a:noFill/>
            <a:miter lim="800000"/>
            <a:headEnd/>
            <a:tailEnd/>
          </a:ln>
        </p:spPr>
        <p:txBody>
          <a:bodyPr lIns="90488" tIns="44450" rIns="90488" bIns="44450">
            <a:spAutoFit/>
          </a:bodyPr>
          <a:lstStyle/>
          <a:p>
            <a:r>
              <a:rPr lang="en-US" altLang="en-US" sz="800">
                <a:solidFill>
                  <a:srgbClr val="000000"/>
                </a:solidFill>
              </a:rPr>
              <a:t>Rose  Street</a:t>
            </a:r>
          </a:p>
        </p:txBody>
      </p:sp>
      <p:sp>
        <p:nvSpPr>
          <p:cNvPr id="218256" name="Rectangle 162"/>
          <p:cNvSpPr>
            <a:spLocks noChangeArrowheads="1"/>
          </p:cNvSpPr>
          <p:nvPr/>
        </p:nvSpPr>
        <p:spPr bwMode="auto">
          <a:xfrm>
            <a:off x="4325938" y="2454275"/>
            <a:ext cx="987425" cy="333375"/>
          </a:xfrm>
          <a:prstGeom prst="rect">
            <a:avLst/>
          </a:prstGeom>
          <a:noFill/>
          <a:ln w="12700">
            <a:noFill/>
            <a:miter lim="800000"/>
            <a:headEnd/>
            <a:tailEnd/>
          </a:ln>
        </p:spPr>
        <p:txBody>
          <a:bodyPr lIns="90488" tIns="44450" rIns="90488" bIns="44450">
            <a:spAutoFit/>
          </a:bodyPr>
          <a:lstStyle/>
          <a:p>
            <a:r>
              <a:rPr lang="en-US" altLang="en-US" sz="800">
                <a:solidFill>
                  <a:srgbClr val="000000"/>
                </a:solidFill>
              </a:rPr>
              <a:t>Dogwood  Street</a:t>
            </a:r>
          </a:p>
        </p:txBody>
      </p:sp>
      <p:sp>
        <p:nvSpPr>
          <p:cNvPr id="218257" name="Rectangle 163"/>
          <p:cNvSpPr>
            <a:spLocks noChangeArrowheads="1"/>
          </p:cNvSpPr>
          <p:nvPr/>
        </p:nvSpPr>
        <p:spPr bwMode="auto">
          <a:xfrm>
            <a:off x="4402138" y="2987675"/>
            <a:ext cx="874712" cy="333375"/>
          </a:xfrm>
          <a:prstGeom prst="rect">
            <a:avLst/>
          </a:prstGeom>
          <a:noFill/>
          <a:ln w="12700">
            <a:noFill/>
            <a:miter lim="800000"/>
            <a:headEnd/>
            <a:tailEnd/>
          </a:ln>
        </p:spPr>
        <p:txBody>
          <a:bodyPr lIns="90488" tIns="44450" rIns="90488" bIns="44450">
            <a:spAutoFit/>
          </a:bodyPr>
          <a:lstStyle/>
          <a:p>
            <a:r>
              <a:rPr lang="en-US" altLang="en-US" sz="800">
                <a:solidFill>
                  <a:srgbClr val="000000"/>
                </a:solidFill>
              </a:rPr>
              <a:t>Crocus  Street</a:t>
            </a:r>
          </a:p>
        </p:txBody>
      </p:sp>
      <p:sp>
        <p:nvSpPr>
          <p:cNvPr id="218258" name="Rectangle 164"/>
          <p:cNvSpPr>
            <a:spLocks noChangeArrowheads="1"/>
          </p:cNvSpPr>
          <p:nvPr/>
        </p:nvSpPr>
        <p:spPr bwMode="auto">
          <a:xfrm>
            <a:off x="4402138" y="3521075"/>
            <a:ext cx="80486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Violet  Street</a:t>
            </a:r>
          </a:p>
        </p:txBody>
      </p:sp>
      <p:sp>
        <p:nvSpPr>
          <p:cNvPr id="218259" name="Rectangle 165"/>
          <p:cNvSpPr>
            <a:spLocks noChangeArrowheads="1"/>
          </p:cNvSpPr>
          <p:nvPr/>
        </p:nvSpPr>
        <p:spPr bwMode="auto">
          <a:xfrm>
            <a:off x="4325938" y="4054475"/>
            <a:ext cx="96361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Pitcher Plant  St</a:t>
            </a:r>
          </a:p>
        </p:txBody>
      </p:sp>
      <p:sp>
        <p:nvSpPr>
          <p:cNvPr id="218260" name="Rectangle 166"/>
          <p:cNvSpPr>
            <a:spLocks noChangeArrowheads="1"/>
          </p:cNvSpPr>
          <p:nvPr/>
        </p:nvSpPr>
        <p:spPr bwMode="auto">
          <a:xfrm>
            <a:off x="4402138" y="4587875"/>
            <a:ext cx="915987"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Arbutus  Street</a:t>
            </a:r>
          </a:p>
        </p:txBody>
      </p:sp>
      <p:sp>
        <p:nvSpPr>
          <p:cNvPr id="218261" name="Rectangle 167"/>
          <p:cNvSpPr>
            <a:spLocks noChangeArrowheads="1"/>
          </p:cNvSpPr>
          <p:nvPr/>
        </p:nvSpPr>
        <p:spPr bwMode="auto">
          <a:xfrm>
            <a:off x="4325938" y="5121275"/>
            <a:ext cx="895350"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Trillium  Street</a:t>
            </a:r>
          </a:p>
        </p:txBody>
      </p:sp>
      <p:sp>
        <p:nvSpPr>
          <p:cNvPr id="218262" name="Rectangle 168"/>
          <p:cNvSpPr>
            <a:spLocks noChangeArrowheads="1"/>
          </p:cNvSpPr>
          <p:nvPr/>
        </p:nvSpPr>
        <p:spPr bwMode="auto">
          <a:xfrm>
            <a:off x="4325938" y="5730875"/>
            <a:ext cx="952500"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Lady Slipper  St</a:t>
            </a:r>
          </a:p>
        </p:txBody>
      </p:sp>
      <p:sp>
        <p:nvSpPr>
          <p:cNvPr id="218263" name="Rectangle 169"/>
          <p:cNvSpPr>
            <a:spLocks noChangeArrowheads="1"/>
          </p:cNvSpPr>
          <p:nvPr/>
        </p:nvSpPr>
        <p:spPr bwMode="auto">
          <a:xfrm>
            <a:off x="4478338" y="6188075"/>
            <a:ext cx="70326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Lily  Street</a:t>
            </a:r>
          </a:p>
        </p:txBody>
      </p:sp>
      <p:sp>
        <p:nvSpPr>
          <p:cNvPr id="218264" name="Rectangle 170"/>
          <p:cNvSpPr>
            <a:spLocks noChangeArrowheads="1"/>
          </p:cNvSpPr>
          <p:nvPr/>
        </p:nvSpPr>
        <p:spPr bwMode="auto">
          <a:xfrm>
            <a:off x="1049338" y="2454275"/>
            <a:ext cx="884237" cy="333375"/>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Mountain</a:t>
            </a:r>
          </a:p>
          <a:p>
            <a:r>
              <a:rPr lang="en-US" altLang="en-US" sz="800">
                <a:solidFill>
                  <a:srgbClr val="000000"/>
                </a:solidFill>
              </a:rPr>
              <a:t>Avens Avenue</a:t>
            </a:r>
          </a:p>
        </p:txBody>
      </p:sp>
      <p:sp>
        <p:nvSpPr>
          <p:cNvPr id="218265" name="Rectangle 171"/>
          <p:cNvSpPr>
            <a:spLocks noChangeArrowheads="1"/>
          </p:cNvSpPr>
          <p:nvPr/>
        </p:nvSpPr>
        <p:spPr bwMode="auto">
          <a:xfrm>
            <a:off x="7526338" y="2454275"/>
            <a:ext cx="1020762" cy="2111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Fireweed Avenue</a:t>
            </a:r>
          </a:p>
        </p:txBody>
      </p:sp>
      <p:sp>
        <p:nvSpPr>
          <p:cNvPr id="241836" name="Freeform 172"/>
          <p:cNvSpPr>
            <a:spLocks/>
          </p:cNvSpPr>
          <p:nvPr/>
        </p:nvSpPr>
        <p:spPr bwMode="auto">
          <a:xfrm>
            <a:off x="2970213"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37" name="Freeform 173"/>
          <p:cNvSpPr>
            <a:spLocks/>
          </p:cNvSpPr>
          <p:nvPr/>
        </p:nvSpPr>
        <p:spPr bwMode="auto">
          <a:xfrm>
            <a:off x="2970213"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38" name="Freeform 174"/>
          <p:cNvSpPr>
            <a:spLocks/>
          </p:cNvSpPr>
          <p:nvPr/>
        </p:nvSpPr>
        <p:spPr bwMode="auto">
          <a:xfrm>
            <a:off x="3170238"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39" name="Freeform 175"/>
          <p:cNvSpPr>
            <a:spLocks/>
          </p:cNvSpPr>
          <p:nvPr/>
        </p:nvSpPr>
        <p:spPr bwMode="auto">
          <a:xfrm>
            <a:off x="4037013" y="2174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40" name="Freeform 176"/>
          <p:cNvSpPr>
            <a:spLocks/>
          </p:cNvSpPr>
          <p:nvPr/>
        </p:nvSpPr>
        <p:spPr bwMode="auto">
          <a:xfrm>
            <a:off x="4037013" y="2057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1841" name="Freeform 177"/>
          <p:cNvSpPr>
            <a:spLocks/>
          </p:cNvSpPr>
          <p:nvPr/>
        </p:nvSpPr>
        <p:spPr bwMode="auto">
          <a:xfrm>
            <a:off x="4237038" y="2292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177" name="Date Placeholder 176"/>
          <p:cNvSpPr>
            <a:spLocks noGrp="1"/>
          </p:cNvSpPr>
          <p:nvPr>
            <p:ph type="dt" sz="half" idx="10"/>
          </p:nvPr>
        </p:nvSpPr>
        <p:spPr/>
        <p:txBody>
          <a:bodyPr/>
          <a:lstStyle/>
          <a:p>
            <a:fld id="{E48ACF91-4CF0-4DD2-AE80-0E420D724969}" type="datetime1">
              <a:rPr lang="en-CA" smtClean="0">
                <a:solidFill>
                  <a:srgbClr val="333399"/>
                </a:solidFill>
              </a:rPr>
              <a:pPr/>
              <a:t>27/09/2019</a:t>
            </a:fld>
            <a:endParaRPr lang="en-CA">
              <a:solidFill>
                <a:srgbClr val="333399"/>
              </a:solidFill>
            </a:endParaRPr>
          </a:p>
        </p:txBody>
      </p:sp>
      <p:sp>
        <p:nvSpPr>
          <p:cNvPr id="178" name="Slide Number Placeholder 177"/>
          <p:cNvSpPr>
            <a:spLocks noGrp="1"/>
          </p:cNvSpPr>
          <p:nvPr>
            <p:ph type="sldNum" sz="quarter" idx="12"/>
          </p:nvPr>
        </p:nvSpPr>
        <p:spPr/>
        <p:txBody>
          <a:bodyPr/>
          <a:lstStyle/>
          <a:p>
            <a:fld id="{52C81505-89D5-42F7-A0D6-5699417D7DF5}" type="slidenum">
              <a:rPr lang="en-CA" smtClean="0">
                <a:solidFill>
                  <a:srgbClr val="333399"/>
                </a:solidFill>
              </a:rPr>
              <a:pPr/>
              <a:t>57</a:t>
            </a:fld>
            <a:endParaRPr lang="en-CA">
              <a:solidFill>
                <a:srgbClr val="333399"/>
              </a:solidFill>
            </a:endParaRPr>
          </a:p>
        </p:txBody>
      </p:sp>
      <p:sp>
        <p:nvSpPr>
          <p:cNvPr id="179" name="Footer Placeholder 178"/>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4270375229"/>
      </p:ext>
    </p:extLst>
  </p:cSld>
  <p:clrMapOvr>
    <a:masterClrMapping/>
  </p:clrMapOvr>
  <p:transition spd="med">
    <p:cover dir="ru"/>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a:noFill/>
        </p:spPr>
        <p:txBody>
          <a:bodyPr/>
          <a:lstStyle/>
          <a:p>
            <a:r>
              <a:rPr lang="en-US" altLang="en-US" sz="3600" b="1" dirty="0" smtClean="0"/>
              <a:t>Simple random sampling</a:t>
            </a:r>
          </a:p>
        </p:txBody>
      </p:sp>
      <p:sp>
        <p:nvSpPr>
          <p:cNvPr id="219139" name="Rectangle 3"/>
          <p:cNvSpPr>
            <a:spLocks noGrp="1" noChangeArrowheads="1"/>
          </p:cNvSpPr>
          <p:nvPr>
            <p:ph type="body" idx="1"/>
          </p:nvPr>
        </p:nvSpPr>
        <p:spPr>
          <a:xfrm>
            <a:off x="350267" y="1857364"/>
            <a:ext cx="8398197" cy="4268799"/>
          </a:xfrm>
          <a:noFill/>
        </p:spPr>
        <p:txBody>
          <a:bodyPr/>
          <a:lstStyle/>
          <a:p>
            <a:r>
              <a:rPr lang="en-US" altLang="en-US" dirty="0" smtClean="0"/>
              <a:t>SRS may be done</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with replacement (SRSWR)</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without replacement (SRSWOR)</a:t>
            </a:r>
          </a:p>
        </p:txBody>
      </p:sp>
      <p:sp>
        <p:nvSpPr>
          <p:cNvPr id="4" name="Date Placeholder 3"/>
          <p:cNvSpPr>
            <a:spLocks noGrp="1"/>
          </p:cNvSpPr>
          <p:nvPr>
            <p:ph type="dt" sz="half" idx="10"/>
          </p:nvPr>
        </p:nvSpPr>
        <p:spPr/>
        <p:txBody>
          <a:bodyPr/>
          <a:lstStyle/>
          <a:p>
            <a:fld id="{67726598-6C2E-40FC-A943-85D1059C0192}"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58</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3064415085"/>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noFill/>
        </p:spPr>
        <p:txBody>
          <a:bodyPr/>
          <a:lstStyle/>
          <a:p>
            <a:r>
              <a:rPr lang="en-US" altLang="en-US" sz="3600" b="1" dirty="0" smtClean="0"/>
              <a:t>Simple random sampling</a:t>
            </a:r>
          </a:p>
        </p:txBody>
      </p:sp>
      <p:sp>
        <p:nvSpPr>
          <p:cNvPr id="220163" name="Rectangle 3"/>
          <p:cNvSpPr>
            <a:spLocks noGrp="1" noChangeArrowheads="1"/>
          </p:cNvSpPr>
          <p:nvPr>
            <p:ph type="body" idx="1"/>
          </p:nvPr>
        </p:nvSpPr>
        <p:spPr>
          <a:xfrm>
            <a:off x="703263" y="1758950"/>
            <a:ext cx="7772400" cy="4554538"/>
          </a:xfrm>
          <a:noFill/>
        </p:spPr>
        <p:txBody>
          <a:bodyPr/>
          <a:lstStyle/>
          <a:p>
            <a:pPr>
              <a:buFont typeface="Monotype Sorts" pitchFamily="2" charset="2"/>
              <a:buNone/>
            </a:pPr>
            <a:r>
              <a:rPr lang="en-US" altLang="en-US" b="1" smtClean="0"/>
              <a:t>SRSWR</a:t>
            </a:r>
            <a:endParaRPr lang="en-US" altLang="en-US" smtClean="0"/>
          </a:p>
          <a:p>
            <a:r>
              <a:rPr lang="en-US" altLang="en-US" sz="2800" smtClean="0"/>
              <a:t>Select one unit</a:t>
            </a:r>
          </a:p>
          <a:p>
            <a:r>
              <a:rPr lang="en-US" altLang="en-US" sz="2800" smtClean="0"/>
              <a:t>“Replace” it in the population</a:t>
            </a:r>
          </a:p>
          <a:p>
            <a:r>
              <a:rPr lang="en-US" altLang="en-US" sz="2800" smtClean="0"/>
              <a:t>Select another, from the complete population</a:t>
            </a:r>
          </a:p>
          <a:p>
            <a:r>
              <a:rPr lang="en-US" altLang="en-US" sz="2800" smtClean="0"/>
              <a:t>Continue until a sample of </a:t>
            </a:r>
            <a:r>
              <a:rPr lang="en-US" altLang="en-US" sz="2800" b="1" smtClean="0"/>
              <a:t>n</a:t>
            </a:r>
            <a:r>
              <a:rPr lang="en-US" altLang="en-US" sz="2800" smtClean="0"/>
              <a:t> units has been selected</a:t>
            </a:r>
          </a:p>
          <a:p>
            <a:r>
              <a:rPr lang="en-US" altLang="en-US" sz="2800" smtClean="0"/>
              <a:t>The same unit may be selected more than once</a:t>
            </a:r>
          </a:p>
        </p:txBody>
      </p:sp>
      <p:sp>
        <p:nvSpPr>
          <p:cNvPr id="4" name="Date Placeholder 3"/>
          <p:cNvSpPr>
            <a:spLocks noGrp="1"/>
          </p:cNvSpPr>
          <p:nvPr>
            <p:ph type="dt" sz="half" idx="10"/>
          </p:nvPr>
        </p:nvSpPr>
        <p:spPr/>
        <p:txBody>
          <a:bodyPr/>
          <a:lstStyle/>
          <a:p>
            <a:fld id="{63FF114B-1EA9-40E1-9643-D1A74C36D961}"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59</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98381453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357158" y="1071546"/>
            <a:ext cx="7772400" cy="928686"/>
          </a:xfrm>
          <a:noFill/>
        </p:spPr>
        <p:txBody>
          <a:bodyPr/>
          <a:lstStyle/>
          <a:p>
            <a:r>
              <a:rPr lang="en-US" altLang="en-US" b="1" dirty="0" smtClean="0"/>
              <a:t>	</a:t>
            </a:r>
            <a:r>
              <a:rPr lang="en-US" altLang="en-US" sz="3600" b="1" dirty="0" smtClean="0"/>
              <a:t>Introduction</a:t>
            </a:r>
            <a:endParaRPr lang="en-US" altLang="en-US" b="1" dirty="0" smtClean="0"/>
          </a:p>
        </p:txBody>
      </p:sp>
      <p:sp>
        <p:nvSpPr>
          <p:cNvPr id="75779" name="Rectangle 3"/>
          <p:cNvSpPr>
            <a:spLocks noGrp="1" noChangeArrowheads="1"/>
          </p:cNvSpPr>
          <p:nvPr>
            <p:ph type="body" idx="1"/>
          </p:nvPr>
        </p:nvSpPr>
        <p:spPr>
          <a:xfrm>
            <a:off x="685800" y="2209800"/>
            <a:ext cx="7772400" cy="4114800"/>
          </a:xfrm>
          <a:noFill/>
        </p:spPr>
        <p:txBody>
          <a:bodyPr/>
          <a:lstStyle/>
          <a:p>
            <a:pPr>
              <a:buFont typeface="Monotype Sorts" pitchFamily="2" charset="2"/>
              <a:buNone/>
            </a:pPr>
            <a:r>
              <a:rPr lang="en-US" altLang="en-US" smtClean="0"/>
              <a:t>		   Planning a survey</a:t>
            </a:r>
          </a:p>
          <a:p>
            <a:pPr>
              <a:buFont typeface="Monotype Sorts" pitchFamily="2" charset="2"/>
              <a:buNone/>
            </a:pPr>
            <a:endParaRPr lang="en-US" altLang="en-US" smtClean="0"/>
          </a:p>
          <a:p>
            <a:pPr>
              <a:buFont typeface="Monotype Sorts" pitchFamily="2" charset="2"/>
              <a:buNone/>
            </a:pPr>
            <a:r>
              <a:rPr lang="en-US" altLang="en-US" smtClean="0"/>
              <a:t>		   Elements of survey design</a:t>
            </a:r>
          </a:p>
          <a:p>
            <a:pPr>
              <a:buFont typeface="Monotype Sorts" pitchFamily="2" charset="2"/>
              <a:buNone/>
            </a:pPr>
            <a:endParaRPr lang="en-US" altLang="en-US" smtClean="0"/>
          </a:p>
          <a:p>
            <a:pPr>
              <a:buFont typeface="Monotype Sorts" pitchFamily="2" charset="2"/>
              <a:buNone/>
            </a:pPr>
            <a:r>
              <a:rPr lang="en-US" altLang="en-US" smtClean="0"/>
              <a:t> 		   Populations and frames</a:t>
            </a:r>
          </a:p>
        </p:txBody>
      </p:sp>
      <p:sp>
        <p:nvSpPr>
          <p:cNvPr id="4" name="Date Placeholder 3"/>
          <p:cNvSpPr>
            <a:spLocks noGrp="1"/>
          </p:cNvSpPr>
          <p:nvPr>
            <p:ph type="dt" sz="half" idx="10"/>
          </p:nvPr>
        </p:nvSpPr>
        <p:spPr/>
        <p:txBody>
          <a:bodyPr/>
          <a:lstStyle/>
          <a:p>
            <a:fld id="{705C48F3-B484-4033-8374-EDC8E6495CBD}"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a:noFill/>
        </p:spPr>
        <p:txBody>
          <a:bodyPr/>
          <a:lstStyle/>
          <a:p>
            <a:r>
              <a:rPr lang="en-US" altLang="en-US" sz="3600" b="1" dirty="0" smtClean="0"/>
              <a:t>Simple random sampling</a:t>
            </a:r>
          </a:p>
        </p:txBody>
      </p:sp>
      <p:sp>
        <p:nvSpPr>
          <p:cNvPr id="221187" name="Rectangle 3"/>
          <p:cNvSpPr>
            <a:spLocks noGrp="1" noChangeArrowheads="1"/>
          </p:cNvSpPr>
          <p:nvPr>
            <p:ph type="body" idx="1"/>
          </p:nvPr>
        </p:nvSpPr>
        <p:spPr>
          <a:xfrm>
            <a:off x="528638" y="1739900"/>
            <a:ext cx="8120062" cy="4591050"/>
          </a:xfrm>
          <a:noFill/>
        </p:spPr>
        <p:txBody>
          <a:bodyPr/>
          <a:lstStyle/>
          <a:p>
            <a:pPr>
              <a:buFont typeface="Monotype Sorts" pitchFamily="2" charset="2"/>
              <a:buNone/>
            </a:pPr>
            <a:r>
              <a:rPr lang="en-US" altLang="en-US" b="1" smtClean="0"/>
              <a:t>SRSWOR</a:t>
            </a:r>
            <a:endParaRPr lang="en-US" altLang="en-US" sz="2800" smtClean="0"/>
          </a:p>
          <a:p>
            <a:r>
              <a:rPr lang="en-US" altLang="en-US" sz="2800" smtClean="0"/>
              <a:t>Select one unit</a:t>
            </a:r>
          </a:p>
          <a:p>
            <a:r>
              <a:rPr lang="en-US" altLang="en-US" sz="2800" smtClean="0"/>
              <a:t>“Remove” it from the population</a:t>
            </a:r>
          </a:p>
          <a:p>
            <a:r>
              <a:rPr lang="en-US" altLang="en-US" sz="2800" smtClean="0"/>
              <a:t>Select another unit from those remaining and remove it</a:t>
            </a:r>
          </a:p>
          <a:p>
            <a:r>
              <a:rPr lang="en-US" altLang="en-US" sz="2800" smtClean="0"/>
              <a:t>Continue until </a:t>
            </a:r>
            <a:r>
              <a:rPr lang="en-US" altLang="en-US" sz="2800" b="1" smtClean="0"/>
              <a:t>n</a:t>
            </a:r>
            <a:r>
              <a:rPr lang="en-US" altLang="en-US" sz="2800" smtClean="0"/>
              <a:t> </a:t>
            </a:r>
            <a:r>
              <a:rPr lang="en-US" altLang="en-US" sz="2800" b="1" smtClean="0"/>
              <a:t>distinct</a:t>
            </a:r>
            <a:r>
              <a:rPr lang="en-US" altLang="en-US" sz="2800" smtClean="0"/>
              <a:t> units are obtained</a:t>
            </a:r>
          </a:p>
          <a:p>
            <a:r>
              <a:rPr lang="en-US" altLang="en-US" sz="2800" smtClean="0"/>
              <a:t>Each unit can be selected only once</a:t>
            </a:r>
          </a:p>
          <a:p>
            <a:r>
              <a:rPr lang="en-US" altLang="en-US" sz="2800" smtClean="0"/>
              <a:t>Method is more efficient than SRSWR</a:t>
            </a:r>
          </a:p>
          <a:p>
            <a:r>
              <a:rPr lang="en-US" altLang="en-US" sz="2800" smtClean="0"/>
              <a:t>This is normally used in practice</a:t>
            </a:r>
          </a:p>
        </p:txBody>
      </p:sp>
      <p:sp>
        <p:nvSpPr>
          <p:cNvPr id="4" name="Date Placeholder 3"/>
          <p:cNvSpPr>
            <a:spLocks noGrp="1"/>
          </p:cNvSpPr>
          <p:nvPr>
            <p:ph type="dt" sz="half" idx="10"/>
          </p:nvPr>
        </p:nvSpPr>
        <p:spPr/>
        <p:txBody>
          <a:bodyPr/>
          <a:lstStyle/>
          <a:p>
            <a:fld id="{3F8626C1-D4D7-4F7A-A322-D481D8D77748}"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60</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498207499"/>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xfrm>
            <a:off x="0" y="1000108"/>
            <a:ext cx="9144000" cy="752492"/>
          </a:xfrm>
          <a:noFill/>
        </p:spPr>
        <p:txBody>
          <a:bodyPr/>
          <a:lstStyle/>
          <a:p>
            <a:r>
              <a:rPr lang="en-US" altLang="en-US" sz="3600" b="1" dirty="0" smtClean="0"/>
              <a:t>Simple random sampling: example</a:t>
            </a:r>
          </a:p>
        </p:txBody>
      </p:sp>
      <p:sp>
        <p:nvSpPr>
          <p:cNvPr id="222211" name="Rectangle 3"/>
          <p:cNvSpPr>
            <a:spLocks noGrp="1" noChangeArrowheads="1"/>
          </p:cNvSpPr>
          <p:nvPr>
            <p:ph type="body" idx="1"/>
          </p:nvPr>
        </p:nvSpPr>
        <p:spPr>
          <a:xfrm>
            <a:off x="350267" y="1785926"/>
            <a:ext cx="8398197" cy="4500594"/>
          </a:xfrm>
          <a:noFill/>
        </p:spPr>
        <p:txBody>
          <a:bodyPr/>
          <a:lstStyle/>
          <a:p>
            <a:pPr>
              <a:buFont typeface="Monotype Sorts" pitchFamily="2" charset="2"/>
              <a:buNone/>
            </a:pPr>
            <a:r>
              <a:rPr lang="en-US" altLang="en-US" b="1" dirty="0" smtClean="0"/>
              <a:t>Farm expenditure survey</a:t>
            </a:r>
            <a:endParaRPr lang="en-US" altLang="en-US" dirty="0" smtClean="0"/>
          </a:p>
          <a:p>
            <a:endParaRPr lang="en-US" altLang="en-US" dirty="0" smtClean="0"/>
          </a:p>
          <a:p>
            <a:r>
              <a:rPr lang="en-US" altLang="en-US" dirty="0" smtClean="0"/>
              <a:t>Population of six farms (</a:t>
            </a:r>
            <a:r>
              <a:rPr lang="en-US" altLang="en-US" b="1" dirty="0" smtClean="0"/>
              <a:t>N</a:t>
            </a:r>
            <a:r>
              <a:rPr lang="en-US" altLang="en-US" dirty="0" smtClean="0"/>
              <a:t> = 6)</a:t>
            </a:r>
          </a:p>
          <a:p>
            <a:endParaRPr lang="en-US" altLang="en-US" dirty="0" smtClean="0"/>
          </a:p>
          <a:p>
            <a:r>
              <a:rPr lang="en-US" altLang="en-US" dirty="0" smtClean="0"/>
              <a:t>Survey objective: to estimate expenditures on fertilizer</a:t>
            </a:r>
          </a:p>
          <a:p>
            <a:endParaRPr lang="en-US" altLang="en-US" dirty="0" smtClean="0"/>
          </a:p>
          <a:p>
            <a:r>
              <a:rPr lang="en-US" altLang="en-US" dirty="0" smtClean="0"/>
              <a:t>Budget only permits a sample of two farms (</a:t>
            </a:r>
            <a:r>
              <a:rPr lang="en-US" altLang="en-US" b="1" dirty="0" smtClean="0"/>
              <a:t>n</a:t>
            </a:r>
            <a:r>
              <a:rPr lang="en-US" altLang="en-US" dirty="0" smtClean="0"/>
              <a:t> = 2)</a:t>
            </a:r>
          </a:p>
        </p:txBody>
      </p:sp>
      <p:sp>
        <p:nvSpPr>
          <p:cNvPr id="4" name="Date Placeholder 3"/>
          <p:cNvSpPr>
            <a:spLocks noGrp="1"/>
          </p:cNvSpPr>
          <p:nvPr>
            <p:ph type="dt" sz="half" idx="10"/>
          </p:nvPr>
        </p:nvSpPr>
        <p:spPr/>
        <p:txBody>
          <a:bodyPr/>
          <a:lstStyle/>
          <a:p>
            <a:fld id="{D9B2867A-9DCD-4E40-A212-D473855218B5}"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61</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3875629135"/>
      </p:ext>
    </p:extLst>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a:xfrm>
            <a:off x="0" y="857232"/>
            <a:ext cx="9144000" cy="895368"/>
          </a:xfrm>
          <a:noFill/>
        </p:spPr>
        <p:txBody>
          <a:bodyPr/>
          <a:lstStyle/>
          <a:p>
            <a:r>
              <a:rPr lang="en-US" altLang="en-US" sz="3600" b="1" dirty="0" smtClean="0"/>
              <a:t>Simple random sampling: example</a:t>
            </a:r>
          </a:p>
        </p:txBody>
      </p:sp>
      <p:sp>
        <p:nvSpPr>
          <p:cNvPr id="223235" name="Rectangle 3"/>
          <p:cNvSpPr>
            <a:spLocks noGrp="1" noChangeArrowheads="1"/>
          </p:cNvSpPr>
          <p:nvPr>
            <p:ph type="body" idx="1"/>
          </p:nvPr>
        </p:nvSpPr>
        <p:spPr>
          <a:xfrm>
            <a:off x="574675" y="1571613"/>
            <a:ext cx="7994650" cy="4857783"/>
          </a:xfrm>
          <a:noFill/>
        </p:spPr>
        <p:txBody>
          <a:bodyPr/>
          <a:lstStyle/>
          <a:p>
            <a:pPr>
              <a:lnSpc>
                <a:spcPct val="85000"/>
              </a:lnSpc>
              <a:buFont typeface="Monotype Sorts" pitchFamily="2" charset="2"/>
              <a:buNone/>
            </a:pPr>
            <a:r>
              <a:rPr lang="en-US" altLang="en-US" dirty="0" smtClean="0"/>
              <a:t>Complete population (expenses unknown)</a:t>
            </a:r>
          </a:p>
          <a:p>
            <a:pPr>
              <a:lnSpc>
                <a:spcPct val="85000"/>
              </a:lnSpc>
              <a:buFont typeface="Monotype Sorts" pitchFamily="2" charset="2"/>
              <a:buNone/>
            </a:pPr>
            <a:r>
              <a:rPr lang="en-US" altLang="en-US" sz="2800" b="1" dirty="0" smtClean="0"/>
              <a:t>	</a:t>
            </a:r>
          </a:p>
          <a:p>
            <a:pPr>
              <a:lnSpc>
                <a:spcPct val="85000"/>
              </a:lnSpc>
              <a:buFont typeface="Monotype Sorts" pitchFamily="2" charset="2"/>
              <a:buNone/>
            </a:pPr>
            <a:r>
              <a:rPr lang="en-US" altLang="en-US" b="1" dirty="0" smtClean="0"/>
              <a:t>	</a:t>
            </a:r>
            <a:r>
              <a:rPr lang="en-US" altLang="en-US" sz="2800" b="1" dirty="0" smtClean="0"/>
              <a:t>Farm		Expenses</a:t>
            </a:r>
          </a:p>
          <a:p>
            <a:pPr>
              <a:lnSpc>
                <a:spcPct val="85000"/>
              </a:lnSpc>
              <a:buFont typeface="Monotype Sorts" pitchFamily="2" charset="2"/>
              <a:buNone/>
            </a:pPr>
            <a:r>
              <a:rPr lang="en-US" altLang="en-US" sz="2800" dirty="0" smtClean="0"/>
              <a:t>		1		$  26,000</a:t>
            </a:r>
          </a:p>
          <a:p>
            <a:pPr>
              <a:buFont typeface="Monotype Sorts" pitchFamily="2" charset="2"/>
              <a:buNone/>
            </a:pPr>
            <a:r>
              <a:rPr lang="en-US" altLang="en-US" sz="2800" dirty="0" smtClean="0"/>
              <a:t>		2		  470,000</a:t>
            </a:r>
          </a:p>
          <a:p>
            <a:pPr>
              <a:buFont typeface="Monotype Sorts" pitchFamily="2" charset="2"/>
              <a:buNone/>
            </a:pPr>
            <a:r>
              <a:rPr lang="en-US" altLang="en-US" sz="2800" dirty="0" smtClean="0"/>
              <a:t>		3		    63,800</a:t>
            </a:r>
          </a:p>
          <a:p>
            <a:pPr>
              <a:buFont typeface="Monotype Sorts" pitchFamily="2" charset="2"/>
              <a:buNone/>
            </a:pPr>
            <a:r>
              <a:rPr lang="en-US" altLang="en-US" sz="2800" dirty="0" smtClean="0"/>
              <a:t>		4		  145,000</a:t>
            </a:r>
          </a:p>
          <a:p>
            <a:pPr>
              <a:buFont typeface="Monotype Sorts" pitchFamily="2" charset="2"/>
              <a:buNone/>
            </a:pPr>
            <a:r>
              <a:rPr lang="en-US" altLang="en-US" sz="2800" dirty="0" smtClean="0"/>
              <a:t>		5		  230,000</a:t>
            </a:r>
          </a:p>
          <a:p>
            <a:pPr>
              <a:buFont typeface="Monotype Sorts" pitchFamily="2" charset="2"/>
              <a:buNone/>
            </a:pPr>
            <a:r>
              <a:rPr lang="en-US" altLang="en-US" sz="2800" dirty="0" smtClean="0"/>
              <a:t>		6		    12,500</a:t>
            </a:r>
          </a:p>
          <a:p>
            <a:pPr>
              <a:buFont typeface="Monotype Sorts" pitchFamily="2" charset="2"/>
              <a:buNone/>
            </a:pPr>
            <a:r>
              <a:rPr lang="en-US" altLang="en-US" sz="2800" dirty="0" smtClean="0"/>
              <a:t>	</a:t>
            </a:r>
            <a:r>
              <a:rPr lang="en-US" altLang="en-US" sz="2800" b="1" dirty="0" smtClean="0"/>
              <a:t>Total		  947,300</a:t>
            </a:r>
          </a:p>
        </p:txBody>
      </p:sp>
      <p:sp>
        <p:nvSpPr>
          <p:cNvPr id="4" name="Date Placeholder 3"/>
          <p:cNvSpPr>
            <a:spLocks noGrp="1"/>
          </p:cNvSpPr>
          <p:nvPr>
            <p:ph type="dt" sz="half" idx="10"/>
          </p:nvPr>
        </p:nvSpPr>
        <p:spPr/>
        <p:txBody>
          <a:bodyPr/>
          <a:lstStyle/>
          <a:p>
            <a:fld id="{2922F80F-0427-4C25-803E-F783D2BB8748}"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62</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3807680273"/>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body" idx="1"/>
          </p:nvPr>
        </p:nvSpPr>
        <p:spPr>
          <a:xfrm>
            <a:off x="714348" y="928670"/>
            <a:ext cx="7772400" cy="5557838"/>
          </a:xfrm>
          <a:noFill/>
        </p:spPr>
        <p:txBody>
          <a:bodyPr/>
          <a:lstStyle/>
          <a:p>
            <a:pPr>
              <a:lnSpc>
                <a:spcPct val="65000"/>
              </a:lnSpc>
              <a:buFont typeface="Monotype Sorts" pitchFamily="2" charset="2"/>
              <a:buNone/>
            </a:pPr>
            <a:r>
              <a:rPr lang="en-US" altLang="en-US" sz="2800" dirty="0" smtClean="0"/>
              <a:t>Possible	Observed		Estimated</a:t>
            </a:r>
          </a:p>
          <a:p>
            <a:pPr>
              <a:lnSpc>
                <a:spcPct val="65000"/>
              </a:lnSpc>
              <a:buFont typeface="Monotype Sorts" pitchFamily="2" charset="2"/>
              <a:buNone/>
            </a:pPr>
            <a:r>
              <a:rPr lang="en-US" altLang="en-US" sz="2800" dirty="0" smtClean="0"/>
              <a:t>samples	expenses		total</a:t>
            </a:r>
          </a:p>
          <a:p>
            <a:pPr>
              <a:lnSpc>
                <a:spcPct val="90000"/>
              </a:lnSpc>
              <a:buFont typeface="Monotype Sorts" pitchFamily="2" charset="2"/>
              <a:buNone/>
            </a:pPr>
            <a:r>
              <a:rPr lang="en-US" altLang="en-US" sz="1800" dirty="0" smtClean="0"/>
              <a:t>(1,2)		496,000			1,488,000</a:t>
            </a:r>
          </a:p>
          <a:p>
            <a:pPr>
              <a:lnSpc>
                <a:spcPct val="90000"/>
              </a:lnSpc>
              <a:buFont typeface="Monotype Sorts" pitchFamily="2" charset="2"/>
              <a:buNone/>
            </a:pPr>
            <a:r>
              <a:rPr lang="en-US" altLang="en-US" sz="1800" dirty="0" smtClean="0"/>
              <a:t>(1,3)		  89,800			   269,400</a:t>
            </a:r>
          </a:p>
          <a:p>
            <a:pPr>
              <a:lnSpc>
                <a:spcPct val="90000"/>
              </a:lnSpc>
              <a:buFont typeface="Monotype Sorts" pitchFamily="2" charset="2"/>
              <a:buNone/>
            </a:pPr>
            <a:r>
              <a:rPr lang="en-US" altLang="en-US" sz="1800" dirty="0" smtClean="0"/>
              <a:t>(1,4)		171,000			   513,000</a:t>
            </a:r>
          </a:p>
          <a:p>
            <a:pPr>
              <a:lnSpc>
                <a:spcPct val="90000"/>
              </a:lnSpc>
              <a:buFont typeface="Monotype Sorts" pitchFamily="2" charset="2"/>
              <a:buNone/>
            </a:pPr>
            <a:r>
              <a:rPr lang="en-US" altLang="en-US" sz="1800" dirty="0" smtClean="0"/>
              <a:t>(1,5)		256,000			   768,000</a:t>
            </a:r>
          </a:p>
          <a:p>
            <a:pPr>
              <a:lnSpc>
                <a:spcPct val="90000"/>
              </a:lnSpc>
              <a:buFont typeface="Monotype Sorts" pitchFamily="2" charset="2"/>
              <a:buNone/>
            </a:pPr>
            <a:r>
              <a:rPr lang="en-US" altLang="en-US" sz="1800" dirty="0" smtClean="0"/>
              <a:t>(1,6)		  38,500			   115,500</a:t>
            </a:r>
          </a:p>
          <a:p>
            <a:pPr>
              <a:lnSpc>
                <a:spcPct val="90000"/>
              </a:lnSpc>
              <a:buFont typeface="Monotype Sorts" pitchFamily="2" charset="2"/>
              <a:buNone/>
            </a:pPr>
            <a:r>
              <a:rPr lang="en-US" altLang="en-US" sz="1800" dirty="0" smtClean="0"/>
              <a:t>(2,3)		533,800			1,601,400</a:t>
            </a:r>
          </a:p>
          <a:p>
            <a:pPr>
              <a:lnSpc>
                <a:spcPct val="90000"/>
              </a:lnSpc>
              <a:buFont typeface="Monotype Sorts" pitchFamily="2" charset="2"/>
              <a:buNone/>
            </a:pPr>
            <a:r>
              <a:rPr lang="en-US" altLang="en-US" sz="1800" dirty="0" smtClean="0"/>
              <a:t>(2,4)		613,000			1,845,000</a:t>
            </a:r>
          </a:p>
          <a:p>
            <a:pPr>
              <a:lnSpc>
                <a:spcPct val="90000"/>
              </a:lnSpc>
              <a:buFont typeface="Monotype Sorts" pitchFamily="2" charset="2"/>
              <a:buNone/>
            </a:pPr>
            <a:r>
              <a:rPr lang="en-US" altLang="en-US" sz="1800" dirty="0" smtClean="0"/>
              <a:t>(2,5)		700,000			2,100,000</a:t>
            </a:r>
          </a:p>
          <a:p>
            <a:pPr>
              <a:lnSpc>
                <a:spcPct val="90000"/>
              </a:lnSpc>
              <a:buFont typeface="Monotype Sorts" pitchFamily="2" charset="2"/>
              <a:buNone/>
            </a:pPr>
            <a:r>
              <a:rPr lang="en-US" altLang="en-US" sz="1800" dirty="0" smtClean="0"/>
              <a:t>(2,6)		482,500			1,447,500</a:t>
            </a:r>
          </a:p>
          <a:p>
            <a:pPr>
              <a:lnSpc>
                <a:spcPct val="90000"/>
              </a:lnSpc>
              <a:buFont typeface="Monotype Sorts" pitchFamily="2" charset="2"/>
              <a:buNone/>
            </a:pPr>
            <a:r>
              <a:rPr lang="en-US" altLang="en-US" sz="1800" dirty="0" smtClean="0"/>
              <a:t>(3,4)		208,800			   626,400</a:t>
            </a:r>
          </a:p>
          <a:p>
            <a:pPr>
              <a:lnSpc>
                <a:spcPct val="90000"/>
              </a:lnSpc>
              <a:buFont typeface="Monotype Sorts" pitchFamily="2" charset="2"/>
              <a:buNone/>
            </a:pPr>
            <a:r>
              <a:rPr lang="en-US" altLang="en-US" sz="1800" dirty="0" smtClean="0"/>
              <a:t>(3,5)		293,800			   881,400</a:t>
            </a:r>
          </a:p>
          <a:p>
            <a:pPr>
              <a:lnSpc>
                <a:spcPct val="90000"/>
              </a:lnSpc>
              <a:buFont typeface="Monotype Sorts" pitchFamily="2" charset="2"/>
              <a:buNone/>
            </a:pPr>
            <a:r>
              <a:rPr lang="en-US" altLang="en-US" sz="1800" dirty="0" smtClean="0"/>
              <a:t>(3,6)		  76,300			   228,900</a:t>
            </a:r>
          </a:p>
          <a:p>
            <a:pPr>
              <a:lnSpc>
                <a:spcPct val="90000"/>
              </a:lnSpc>
              <a:buFont typeface="Monotype Sorts" pitchFamily="2" charset="2"/>
              <a:buNone/>
            </a:pPr>
            <a:r>
              <a:rPr lang="en-US" altLang="en-US" sz="1800" dirty="0" smtClean="0"/>
              <a:t>(4,5)		375,000			1,125,000</a:t>
            </a:r>
          </a:p>
          <a:p>
            <a:pPr>
              <a:lnSpc>
                <a:spcPct val="90000"/>
              </a:lnSpc>
              <a:buFont typeface="Monotype Sorts" pitchFamily="2" charset="2"/>
              <a:buNone/>
            </a:pPr>
            <a:r>
              <a:rPr lang="en-US" altLang="en-US" sz="1800" dirty="0" smtClean="0"/>
              <a:t>(4,6)		157,500			   472,500</a:t>
            </a:r>
          </a:p>
          <a:p>
            <a:pPr>
              <a:lnSpc>
                <a:spcPct val="90000"/>
              </a:lnSpc>
              <a:buFont typeface="Monotype Sorts" pitchFamily="2" charset="2"/>
              <a:buNone/>
            </a:pPr>
            <a:r>
              <a:rPr lang="en-US" altLang="en-US" sz="1800" dirty="0" smtClean="0"/>
              <a:t>(5,6)		252,500			   727,500</a:t>
            </a:r>
          </a:p>
          <a:p>
            <a:pPr>
              <a:lnSpc>
                <a:spcPct val="90000"/>
              </a:lnSpc>
              <a:buFont typeface="Monotype Sorts" pitchFamily="2" charset="2"/>
              <a:buNone/>
            </a:pPr>
            <a:r>
              <a:rPr lang="en-US" altLang="en-US" sz="1800" b="1" dirty="0" smtClean="0"/>
              <a:t>15 possible samples		average  947,300  : unbiased</a:t>
            </a:r>
          </a:p>
        </p:txBody>
      </p:sp>
      <p:sp>
        <p:nvSpPr>
          <p:cNvPr id="3" name="Date Placeholder 2"/>
          <p:cNvSpPr>
            <a:spLocks noGrp="1"/>
          </p:cNvSpPr>
          <p:nvPr>
            <p:ph type="dt" sz="half" idx="10"/>
          </p:nvPr>
        </p:nvSpPr>
        <p:spPr/>
        <p:txBody>
          <a:bodyPr/>
          <a:lstStyle/>
          <a:p>
            <a:fld id="{263EAF80-FFB0-43D7-A854-502D0BE9C1D3}" type="datetime1">
              <a:rPr lang="en-CA" smtClean="0">
                <a:solidFill>
                  <a:srgbClr val="333399"/>
                </a:solidFill>
              </a:rPr>
              <a:pPr/>
              <a:t>27/09/2019</a:t>
            </a:fld>
            <a:endParaRPr lang="en-CA">
              <a:solidFill>
                <a:srgbClr val="333399"/>
              </a:solidFill>
            </a:endParaRPr>
          </a:p>
        </p:txBody>
      </p:sp>
      <p:sp>
        <p:nvSpPr>
          <p:cNvPr id="4" name="Slide Number Placeholder 3"/>
          <p:cNvSpPr>
            <a:spLocks noGrp="1"/>
          </p:cNvSpPr>
          <p:nvPr>
            <p:ph type="sldNum" sz="quarter" idx="12"/>
          </p:nvPr>
        </p:nvSpPr>
        <p:spPr/>
        <p:txBody>
          <a:bodyPr/>
          <a:lstStyle/>
          <a:p>
            <a:fld id="{2B6E738E-267A-4344-8BF4-552BF5255FBB}" type="slidenum">
              <a:rPr lang="en-CA" smtClean="0">
                <a:solidFill>
                  <a:srgbClr val="333399"/>
                </a:solidFill>
              </a:rPr>
              <a:pPr/>
              <a:t>63</a:t>
            </a:fld>
            <a:endParaRPr lang="en-CA">
              <a:solidFill>
                <a:srgbClr val="333399"/>
              </a:solidFill>
            </a:endParaRPr>
          </a:p>
        </p:txBody>
      </p:sp>
      <p:sp>
        <p:nvSpPr>
          <p:cNvPr id="5" name="Footer Placeholder 4"/>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3595781172"/>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a:noFill/>
        </p:spPr>
        <p:txBody>
          <a:bodyPr/>
          <a:lstStyle/>
          <a:p>
            <a:r>
              <a:rPr lang="en-US" altLang="en-US" sz="3600" b="1" dirty="0" smtClean="0"/>
              <a:t>Systematic sampling</a:t>
            </a:r>
          </a:p>
        </p:txBody>
      </p:sp>
      <mc:AlternateContent xmlns:mc="http://schemas.openxmlformats.org/markup-compatibility/2006" xmlns:a14="http://schemas.microsoft.com/office/drawing/2010/main">
        <mc:Choice Requires="a14">
          <p:sp>
            <p:nvSpPr>
              <p:cNvPr id="234499" name="Rectangle 3"/>
              <p:cNvSpPr>
                <a:spLocks noGrp="1" noChangeArrowheads="1"/>
              </p:cNvSpPr>
              <p:nvPr>
                <p:ph type="body" idx="1"/>
              </p:nvPr>
            </p:nvSpPr>
            <p:spPr>
              <a:xfrm>
                <a:off x="468313" y="1646238"/>
                <a:ext cx="8135937" cy="4622800"/>
              </a:xfrm>
              <a:noFill/>
            </p:spPr>
            <p:txBody>
              <a:bodyPr/>
              <a:lstStyle/>
              <a:p>
                <a:r>
                  <a:rPr lang="en-US" altLang="en-US" sz="2800" dirty="0" smtClean="0"/>
                  <a:t>Units are selected from the list at regular intervals</a:t>
                </a:r>
              </a:p>
              <a:p>
                <a:r>
                  <a:rPr lang="en-US" altLang="en-US" sz="2800" dirty="0" smtClean="0"/>
                  <a:t>Requires a </a:t>
                </a:r>
                <a:r>
                  <a:rPr lang="en-US" altLang="en-US" sz="2800" b="1" dirty="0" smtClean="0"/>
                  <a:t>sampling interval a</a:t>
                </a:r>
                <a:r>
                  <a:rPr lang="en-US" altLang="en-US" sz="2800" dirty="0" smtClean="0"/>
                  <a:t>nd a </a:t>
                </a:r>
                <a:r>
                  <a:rPr lang="en-US" altLang="en-US" sz="2800" b="1" dirty="0" smtClean="0"/>
                  <a:t>random start</a:t>
                </a:r>
                <a:endParaRPr lang="en-US" altLang="en-US" sz="2800" dirty="0" smtClean="0"/>
              </a:p>
              <a:p>
                <a:r>
                  <a:rPr lang="en-US" altLang="en-US" sz="2800" dirty="0" smtClean="0"/>
                  <a:t>Sampling interval is </a:t>
                </a:r>
                <a:r>
                  <a:rPr lang="en-US" altLang="en-US" sz="2800" b="1" dirty="0" smtClean="0"/>
                  <a:t>K = N/n</a:t>
                </a:r>
              </a:p>
              <a:p>
                <a:r>
                  <a:rPr lang="en-US" altLang="en-US" sz="2800" dirty="0" smtClean="0"/>
                  <a:t>Select every </a:t>
                </a:r>
                <a:r>
                  <a:rPr lang="en-US" altLang="en-US" sz="2800" b="1" dirty="0" smtClean="0"/>
                  <a:t>K</a:t>
                </a:r>
                <a:r>
                  <a:rPr lang="en-US" altLang="en-US" sz="2800" dirty="0" smtClean="0"/>
                  <a:t>-</a:t>
                </a:r>
                <a:r>
                  <a:rPr lang="en-US" altLang="en-US" sz="2800" dirty="0" err="1" smtClean="0"/>
                  <a:t>th</a:t>
                </a:r>
                <a:r>
                  <a:rPr lang="en-US" altLang="en-US" sz="2800" dirty="0" smtClean="0"/>
                  <a:t> unit</a:t>
                </a:r>
              </a:p>
              <a:p>
                <a:r>
                  <a:rPr lang="en-US" altLang="en-US" sz="2800" dirty="0" smtClean="0"/>
                  <a:t>Random start is a single random number </a:t>
                </a:r>
                <a:r>
                  <a:rPr lang="en-US" altLang="en-US" sz="2800" b="1" dirty="0" smtClean="0"/>
                  <a:t>R</a:t>
                </a:r>
                <a:r>
                  <a:rPr lang="en-US" altLang="en-US" sz="2800" dirty="0" smtClean="0"/>
                  <a:t> between </a:t>
                </a:r>
                <a:r>
                  <a:rPr lang="en-US" altLang="en-US" sz="2800" b="1" dirty="0" smtClean="0"/>
                  <a:t>1</a:t>
                </a:r>
                <a:r>
                  <a:rPr lang="en-US" altLang="en-US" sz="2800" dirty="0" smtClean="0"/>
                  <a:t> and </a:t>
                </a:r>
                <a:r>
                  <a:rPr lang="en-US" altLang="en-US" sz="2800" b="1" dirty="0" smtClean="0"/>
                  <a:t>K</a:t>
                </a:r>
                <a:endParaRPr lang="en-US" altLang="en-US" sz="2800" dirty="0" smtClean="0"/>
              </a:p>
              <a:p>
                <a:r>
                  <a:rPr lang="en-US" altLang="en-US" sz="2800" dirty="0" smtClean="0"/>
                  <a:t>Each unit has selection probability </a:t>
                </a:r>
                <a14:m>
                  <m:oMath xmlns:m="http://schemas.openxmlformats.org/officeDocument/2006/math">
                    <m:sSub>
                      <m:sSubPr>
                        <m:ctrlPr>
                          <a:rPr lang="en-US" altLang="en-US" b="1" i="1">
                            <a:latin typeface="Cambria Math" panose="02040503050406030204" pitchFamily="18" charset="0"/>
                          </a:rPr>
                        </m:ctrlPr>
                      </m:sSubPr>
                      <m:e>
                        <m:r>
                          <a:rPr lang="el-GR" altLang="en-US" b="1" i="1">
                            <a:latin typeface="Cambria Math" panose="02040503050406030204" pitchFamily="18" charset="0"/>
                          </a:rPr>
                          <m:t>𝝅</m:t>
                        </m:r>
                      </m:e>
                      <m:sub>
                        <m:r>
                          <a:rPr lang="en-CA" altLang="en-US" b="1" i="1">
                            <a:latin typeface="Cambria Math" panose="02040503050406030204" pitchFamily="18" charset="0"/>
                          </a:rPr>
                          <m:t>𝒊</m:t>
                        </m:r>
                      </m:sub>
                    </m:sSub>
                  </m:oMath>
                </a14:m>
                <a:r>
                  <a:rPr lang="en-US" altLang="en-US" sz="2800" b="1" dirty="0" smtClean="0"/>
                  <a:t>= 1/K= n/N</a:t>
                </a:r>
              </a:p>
            </p:txBody>
          </p:sp>
        </mc:Choice>
        <mc:Fallback xmlns="">
          <p:sp>
            <p:nvSpPr>
              <p:cNvPr id="234499" name="Rectangle 3"/>
              <p:cNvSpPr>
                <a:spLocks noGrp="1" noRot="1" noChangeAspect="1" noMove="1" noResize="1" noEditPoints="1" noAdjustHandles="1" noChangeArrowheads="1" noChangeShapeType="1" noTextEdit="1"/>
              </p:cNvSpPr>
              <p:nvPr>
                <p:ph type="body" idx="1"/>
              </p:nvPr>
            </p:nvSpPr>
            <p:spPr>
              <a:xfrm>
                <a:off x="468313" y="1646238"/>
                <a:ext cx="8135937" cy="4622800"/>
              </a:xfrm>
              <a:blipFill rotWithShape="0">
                <a:blip r:embed="rId2"/>
                <a:stretch>
                  <a:fillRect l="-1349" t="-1319" r="-1049"/>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fld id="{BC808D93-A8F3-42AA-88FC-9DEFA5A38C8A}"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64</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969741018"/>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ChangeArrowheads="1"/>
          </p:cNvSpPr>
          <p:nvPr/>
        </p:nvSpPr>
        <p:spPr bwMode="auto">
          <a:xfrm>
            <a:off x="1214414" y="857232"/>
            <a:ext cx="6781800" cy="6000768"/>
          </a:xfrm>
          <a:prstGeom prst="rect">
            <a:avLst/>
          </a:prstGeom>
          <a:noFill/>
          <a:ln w="12700">
            <a:noFill/>
            <a:miter lim="800000"/>
            <a:headEnd/>
            <a:tailEnd/>
          </a:ln>
        </p:spPr>
        <p:txBody>
          <a:bodyPr lIns="90488" tIns="44450" rIns="90488" bIns="44450"/>
          <a:lstStyle/>
          <a:p>
            <a:pPr marL="571500" indent="-571500" defTabSz="671513">
              <a:spcBef>
                <a:spcPct val="20000"/>
              </a:spcBef>
            </a:pPr>
            <a:r>
              <a:rPr lang="en-US" altLang="en-US" sz="1200" dirty="0">
                <a:solidFill>
                  <a:srgbClr val="000000"/>
                </a:solidFill>
              </a:rPr>
              <a:t>1.	510 Rose Street				28.	513 Pitcher Plant Street</a:t>
            </a:r>
          </a:p>
          <a:p>
            <a:pPr marL="571500" indent="-571500" defTabSz="671513">
              <a:spcBef>
                <a:spcPct val="20000"/>
              </a:spcBef>
            </a:pPr>
            <a:r>
              <a:rPr lang="en-US" altLang="en-US" sz="1200" dirty="0">
                <a:solidFill>
                  <a:srgbClr val="000000"/>
                </a:solidFill>
              </a:rPr>
              <a:t>2.	511 Rose Street				29.	514 Pitcher Plant Street</a:t>
            </a:r>
          </a:p>
          <a:p>
            <a:pPr marL="571500" indent="-571500" defTabSz="671513">
              <a:spcBef>
                <a:spcPct val="20000"/>
              </a:spcBef>
            </a:pPr>
            <a:r>
              <a:rPr lang="en-US" altLang="en-US" sz="1200" dirty="0">
                <a:solidFill>
                  <a:srgbClr val="000000"/>
                </a:solidFill>
              </a:rPr>
              <a:t>3.	512 Rose Street				30.	515 Pitcher Plant Street</a:t>
            </a:r>
          </a:p>
          <a:p>
            <a:pPr marL="571500" indent="-571500" defTabSz="671513">
              <a:spcBef>
                <a:spcPct val="20000"/>
              </a:spcBef>
            </a:pPr>
            <a:r>
              <a:rPr lang="en-US" altLang="en-US" sz="1200" dirty="0">
                <a:solidFill>
                  <a:srgbClr val="000000"/>
                </a:solidFill>
              </a:rPr>
              <a:t>4.	513 Rose Street				31.	510 Arbutus Street</a:t>
            </a:r>
          </a:p>
          <a:p>
            <a:pPr marL="571500" indent="-571500" defTabSz="671513">
              <a:spcBef>
                <a:spcPct val="20000"/>
              </a:spcBef>
            </a:pPr>
            <a:r>
              <a:rPr lang="en-US" altLang="en-US" sz="1200" dirty="0">
                <a:solidFill>
                  <a:srgbClr val="000000"/>
                </a:solidFill>
              </a:rPr>
              <a:t>5.	514 Rose Street				32.	511 Arbutus Street</a:t>
            </a:r>
          </a:p>
          <a:p>
            <a:pPr marL="571500" indent="-571500" defTabSz="671513">
              <a:spcBef>
                <a:spcPct val="20000"/>
              </a:spcBef>
            </a:pPr>
            <a:r>
              <a:rPr lang="en-US" altLang="en-US" sz="1200" dirty="0">
                <a:solidFill>
                  <a:srgbClr val="000000"/>
                </a:solidFill>
              </a:rPr>
              <a:t>6.	515 Rose Street				33.	512 Arbutus Street</a:t>
            </a:r>
          </a:p>
          <a:p>
            <a:pPr marL="571500" indent="-571500" defTabSz="671513">
              <a:spcBef>
                <a:spcPct val="20000"/>
              </a:spcBef>
            </a:pPr>
            <a:r>
              <a:rPr lang="en-US" altLang="en-US" sz="1200" dirty="0">
                <a:solidFill>
                  <a:srgbClr val="000000"/>
                </a:solidFill>
              </a:rPr>
              <a:t>7.	510 Dogwood Street	</a:t>
            </a:r>
            <a:r>
              <a:rPr lang="en-US" altLang="en-US" sz="1200" dirty="0" smtClean="0">
                <a:solidFill>
                  <a:srgbClr val="000000"/>
                </a:solidFill>
              </a:rPr>
              <a:t>	</a:t>
            </a:r>
            <a:r>
              <a:rPr lang="en-US" altLang="en-US" sz="1200" dirty="0">
                <a:solidFill>
                  <a:srgbClr val="000000"/>
                </a:solidFill>
              </a:rPr>
              <a:t>		34.	513 Arbutus Street</a:t>
            </a:r>
          </a:p>
          <a:p>
            <a:pPr marL="571500" indent="-571500" defTabSz="671513">
              <a:spcBef>
                <a:spcPct val="20000"/>
              </a:spcBef>
            </a:pPr>
            <a:r>
              <a:rPr lang="en-US" altLang="en-US" sz="1200" dirty="0">
                <a:solidFill>
                  <a:srgbClr val="000000"/>
                </a:solidFill>
              </a:rPr>
              <a:t>8.	511 Dogwood Street		</a:t>
            </a:r>
            <a:r>
              <a:rPr lang="en-US" altLang="en-US" sz="1200" dirty="0" smtClean="0">
                <a:solidFill>
                  <a:srgbClr val="000000"/>
                </a:solidFill>
              </a:rPr>
              <a:t>	</a:t>
            </a:r>
            <a:r>
              <a:rPr lang="en-US" altLang="en-US" sz="1200" dirty="0">
                <a:solidFill>
                  <a:srgbClr val="000000"/>
                </a:solidFill>
              </a:rPr>
              <a:t>	35.	514 Arbutus Street</a:t>
            </a:r>
          </a:p>
          <a:p>
            <a:pPr marL="571500" indent="-571500" defTabSz="671513">
              <a:spcBef>
                <a:spcPct val="20000"/>
              </a:spcBef>
            </a:pPr>
            <a:r>
              <a:rPr lang="en-US" altLang="en-US" sz="1200" dirty="0">
                <a:solidFill>
                  <a:srgbClr val="000000"/>
                </a:solidFill>
              </a:rPr>
              <a:t>9.	512 Dogwood Street			</a:t>
            </a:r>
            <a:r>
              <a:rPr lang="en-US" altLang="en-US" sz="1200" dirty="0" smtClean="0">
                <a:solidFill>
                  <a:srgbClr val="000000"/>
                </a:solidFill>
              </a:rPr>
              <a:t>	36</a:t>
            </a:r>
            <a:r>
              <a:rPr lang="en-US" altLang="en-US" sz="1200" dirty="0">
                <a:solidFill>
                  <a:srgbClr val="000000"/>
                </a:solidFill>
              </a:rPr>
              <a:t>. 	515 Arbutus Street</a:t>
            </a:r>
          </a:p>
          <a:p>
            <a:pPr marL="571500" indent="-571500" defTabSz="671513">
              <a:spcBef>
                <a:spcPct val="20000"/>
              </a:spcBef>
            </a:pPr>
            <a:r>
              <a:rPr lang="en-US" altLang="en-US" sz="1200" dirty="0">
                <a:solidFill>
                  <a:srgbClr val="000000"/>
                </a:solidFill>
              </a:rPr>
              <a:t>10.	513 Dogwood Street			</a:t>
            </a:r>
            <a:r>
              <a:rPr lang="en-US" altLang="en-US" sz="1200" dirty="0" smtClean="0">
                <a:solidFill>
                  <a:srgbClr val="000000"/>
                </a:solidFill>
              </a:rPr>
              <a:t>	37</a:t>
            </a:r>
            <a:r>
              <a:rPr lang="en-US" altLang="en-US" sz="1200" dirty="0">
                <a:solidFill>
                  <a:srgbClr val="000000"/>
                </a:solidFill>
              </a:rPr>
              <a:t>. 	510 Trillium Street</a:t>
            </a:r>
          </a:p>
          <a:p>
            <a:pPr marL="571500" indent="-571500" defTabSz="671513">
              <a:spcBef>
                <a:spcPct val="20000"/>
              </a:spcBef>
            </a:pPr>
            <a:r>
              <a:rPr lang="en-US" altLang="en-US" sz="1200" dirty="0">
                <a:solidFill>
                  <a:srgbClr val="000000"/>
                </a:solidFill>
              </a:rPr>
              <a:t>11. 	514 Dogwood Street			</a:t>
            </a:r>
            <a:r>
              <a:rPr lang="en-US" altLang="en-US" sz="1200" dirty="0" smtClean="0">
                <a:solidFill>
                  <a:srgbClr val="000000"/>
                </a:solidFill>
              </a:rPr>
              <a:t>	38</a:t>
            </a:r>
            <a:r>
              <a:rPr lang="en-US" altLang="en-US" sz="1200" dirty="0">
                <a:solidFill>
                  <a:srgbClr val="000000"/>
                </a:solidFill>
              </a:rPr>
              <a:t>.	511 Trillium Street</a:t>
            </a:r>
          </a:p>
          <a:p>
            <a:pPr marL="571500" indent="-571500" defTabSz="671513">
              <a:spcBef>
                <a:spcPct val="20000"/>
              </a:spcBef>
            </a:pPr>
            <a:r>
              <a:rPr lang="en-US" altLang="en-US" sz="1200" dirty="0">
                <a:solidFill>
                  <a:srgbClr val="000000"/>
                </a:solidFill>
              </a:rPr>
              <a:t>12. 	515 Dogwood Street			</a:t>
            </a:r>
            <a:r>
              <a:rPr lang="en-US" altLang="en-US" sz="1200" dirty="0" smtClean="0">
                <a:solidFill>
                  <a:srgbClr val="000000"/>
                </a:solidFill>
              </a:rPr>
              <a:t>	39</a:t>
            </a:r>
            <a:r>
              <a:rPr lang="en-US" altLang="en-US" sz="1200" dirty="0">
                <a:solidFill>
                  <a:srgbClr val="000000"/>
                </a:solidFill>
              </a:rPr>
              <a:t>.	512 Trillium Street</a:t>
            </a:r>
          </a:p>
          <a:p>
            <a:pPr marL="571500" indent="-571500" defTabSz="671513">
              <a:spcBef>
                <a:spcPct val="20000"/>
              </a:spcBef>
            </a:pPr>
            <a:r>
              <a:rPr lang="en-US" altLang="en-US" sz="1200" dirty="0">
                <a:solidFill>
                  <a:srgbClr val="000000"/>
                </a:solidFill>
              </a:rPr>
              <a:t>13. 	510 Crocus Street				40.	513 Trillium Street</a:t>
            </a:r>
          </a:p>
          <a:p>
            <a:pPr marL="571500" indent="-571500" defTabSz="671513">
              <a:spcBef>
                <a:spcPct val="20000"/>
              </a:spcBef>
            </a:pPr>
            <a:r>
              <a:rPr lang="en-US" altLang="en-US" sz="1200" dirty="0">
                <a:solidFill>
                  <a:srgbClr val="000000"/>
                </a:solidFill>
              </a:rPr>
              <a:t>14.	511 Crocus Street				41.	514 Trillium Street</a:t>
            </a:r>
          </a:p>
          <a:p>
            <a:pPr marL="571500" indent="-571500" defTabSz="671513">
              <a:spcBef>
                <a:spcPct val="20000"/>
              </a:spcBef>
            </a:pPr>
            <a:r>
              <a:rPr lang="en-US" altLang="en-US" sz="1200" dirty="0">
                <a:solidFill>
                  <a:srgbClr val="000000"/>
                </a:solidFill>
              </a:rPr>
              <a:t>15.	512 Crocus Street				42. 	515 Trillium Street</a:t>
            </a:r>
          </a:p>
          <a:p>
            <a:pPr marL="571500" indent="-571500" defTabSz="671513">
              <a:spcBef>
                <a:spcPct val="20000"/>
              </a:spcBef>
            </a:pPr>
            <a:r>
              <a:rPr lang="en-US" altLang="en-US" sz="1200" dirty="0">
                <a:solidFill>
                  <a:srgbClr val="000000"/>
                </a:solidFill>
              </a:rPr>
              <a:t>16.	513 Crocus Street				43.	510 Lady Slipper Street</a:t>
            </a:r>
          </a:p>
          <a:p>
            <a:pPr marL="571500" indent="-571500" defTabSz="671513">
              <a:spcBef>
                <a:spcPct val="20000"/>
              </a:spcBef>
            </a:pPr>
            <a:r>
              <a:rPr lang="en-US" altLang="en-US" sz="1200" dirty="0">
                <a:solidFill>
                  <a:srgbClr val="000000"/>
                </a:solidFill>
              </a:rPr>
              <a:t>17.	514 Crocus Street				44. 	511 Lady Slipper Street</a:t>
            </a:r>
          </a:p>
          <a:p>
            <a:pPr marL="571500" indent="-571500" defTabSz="671513">
              <a:spcBef>
                <a:spcPct val="20000"/>
              </a:spcBef>
            </a:pPr>
            <a:r>
              <a:rPr lang="en-US" altLang="en-US" sz="1200" dirty="0">
                <a:solidFill>
                  <a:srgbClr val="000000"/>
                </a:solidFill>
              </a:rPr>
              <a:t>18. 	515 Crocus Street				45.	512 Lady Slipper Street</a:t>
            </a:r>
          </a:p>
          <a:p>
            <a:pPr marL="571500" indent="-571500" defTabSz="671513">
              <a:spcBef>
                <a:spcPct val="20000"/>
              </a:spcBef>
            </a:pPr>
            <a:r>
              <a:rPr lang="en-US" altLang="en-US" sz="1200" dirty="0">
                <a:solidFill>
                  <a:srgbClr val="000000"/>
                </a:solidFill>
              </a:rPr>
              <a:t>19.	510 Violet Street				46. 	513 Lady Slipper Street</a:t>
            </a:r>
          </a:p>
          <a:p>
            <a:pPr marL="571500" indent="-571500" defTabSz="671513">
              <a:spcBef>
                <a:spcPct val="20000"/>
              </a:spcBef>
            </a:pPr>
            <a:r>
              <a:rPr lang="en-US" altLang="en-US" sz="1200" dirty="0">
                <a:solidFill>
                  <a:srgbClr val="000000"/>
                </a:solidFill>
              </a:rPr>
              <a:t>20.	511 Violet Street				47. 	514 Lady Slipper Street</a:t>
            </a:r>
          </a:p>
          <a:p>
            <a:pPr marL="571500" indent="-571500" defTabSz="671513">
              <a:spcBef>
                <a:spcPct val="20000"/>
              </a:spcBef>
            </a:pPr>
            <a:r>
              <a:rPr lang="en-US" altLang="en-US" sz="1200" dirty="0">
                <a:solidFill>
                  <a:srgbClr val="000000"/>
                </a:solidFill>
              </a:rPr>
              <a:t>21.	512 Violet Street				48. 	515 Lady Slipper Street</a:t>
            </a:r>
          </a:p>
          <a:p>
            <a:pPr marL="571500" indent="-571500" defTabSz="671513">
              <a:spcBef>
                <a:spcPct val="20000"/>
              </a:spcBef>
            </a:pPr>
            <a:r>
              <a:rPr lang="en-US" altLang="en-US" sz="1200" dirty="0">
                <a:solidFill>
                  <a:srgbClr val="000000"/>
                </a:solidFill>
              </a:rPr>
              <a:t>22.	513 Violet Street				49.	510 Lily Street</a:t>
            </a:r>
          </a:p>
          <a:p>
            <a:pPr marL="571500" indent="-571500" defTabSz="671513">
              <a:spcBef>
                <a:spcPct val="20000"/>
              </a:spcBef>
            </a:pPr>
            <a:r>
              <a:rPr lang="en-US" altLang="en-US" sz="1200" dirty="0">
                <a:solidFill>
                  <a:srgbClr val="000000"/>
                </a:solidFill>
              </a:rPr>
              <a:t>23.	514 Violet Street				50.	511 Lily Street</a:t>
            </a:r>
          </a:p>
          <a:p>
            <a:pPr marL="571500" indent="-571500" defTabSz="671513">
              <a:spcBef>
                <a:spcPct val="20000"/>
              </a:spcBef>
            </a:pPr>
            <a:r>
              <a:rPr lang="en-US" altLang="en-US" sz="1200" dirty="0">
                <a:solidFill>
                  <a:srgbClr val="000000"/>
                </a:solidFill>
              </a:rPr>
              <a:t>24.	515 Violet Street				51. 	512 Lily Street</a:t>
            </a:r>
          </a:p>
          <a:p>
            <a:pPr marL="571500" indent="-571500" defTabSz="671513">
              <a:spcBef>
                <a:spcPct val="20000"/>
              </a:spcBef>
            </a:pPr>
            <a:r>
              <a:rPr lang="en-US" altLang="en-US" sz="1200" dirty="0">
                <a:solidFill>
                  <a:srgbClr val="000000"/>
                </a:solidFill>
              </a:rPr>
              <a:t>25. 	510 Pitcher Plant Street			52. 	513 Lily Street</a:t>
            </a:r>
          </a:p>
          <a:p>
            <a:pPr marL="571500" indent="-571500" defTabSz="671513">
              <a:spcBef>
                <a:spcPct val="20000"/>
              </a:spcBef>
            </a:pPr>
            <a:r>
              <a:rPr lang="en-US" altLang="en-US" sz="1200" dirty="0">
                <a:solidFill>
                  <a:srgbClr val="000000"/>
                </a:solidFill>
              </a:rPr>
              <a:t>26.	511 Pitcher Plant Street			53. 	514 Lily Street</a:t>
            </a:r>
          </a:p>
          <a:p>
            <a:pPr marL="571500" indent="-571500" defTabSz="671513">
              <a:spcBef>
                <a:spcPct val="20000"/>
              </a:spcBef>
            </a:pPr>
            <a:r>
              <a:rPr lang="en-US" altLang="en-US" sz="1200" dirty="0">
                <a:solidFill>
                  <a:srgbClr val="000000"/>
                </a:solidFill>
              </a:rPr>
              <a:t>27.	512 Pitcher Plant Street			54. 	515 Lily Street</a:t>
            </a:r>
          </a:p>
        </p:txBody>
      </p:sp>
      <p:sp>
        <p:nvSpPr>
          <p:cNvPr id="3" name="Date Placeholder 2"/>
          <p:cNvSpPr>
            <a:spLocks noGrp="1"/>
          </p:cNvSpPr>
          <p:nvPr>
            <p:ph type="dt" sz="half" idx="10"/>
          </p:nvPr>
        </p:nvSpPr>
        <p:spPr/>
        <p:txBody>
          <a:bodyPr/>
          <a:lstStyle/>
          <a:p>
            <a:fld id="{26DAD3D9-BDE7-4FFF-A987-E84D2DF344D8}" type="datetime1">
              <a:rPr lang="en-CA" smtClean="0">
                <a:solidFill>
                  <a:srgbClr val="333399"/>
                </a:solidFill>
              </a:rPr>
              <a:pPr/>
              <a:t>27/09/2019</a:t>
            </a:fld>
            <a:endParaRPr lang="en-CA">
              <a:solidFill>
                <a:srgbClr val="333399"/>
              </a:solidFill>
            </a:endParaRPr>
          </a:p>
        </p:txBody>
      </p:sp>
      <p:sp>
        <p:nvSpPr>
          <p:cNvPr id="4" name="Slide Number Placeholder 3"/>
          <p:cNvSpPr>
            <a:spLocks noGrp="1"/>
          </p:cNvSpPr>
          <p:nvPr>
            <p:ph type="sldNum" sz="quarter" idx="12"/>
          </p:nvPr>
        </p:nvSpPr>
        <p:spPr/>
        <p:txBody>
          <a:bodyPr/>
          <a:lstStyle/>
          <a:p>
            <a:fld id="{52C81505-89D5-42F7-A0D6-5699417D7DF5}" type="slidenum">
              <a:rPr lang="en-CA" smtClean="0">
                <a:solidFill>
                  <a:srgbClr val="333399"/>
                </a:solidFill>
              </a:rPr>
              <a:pPr/>
              <a:t>65</a:t>
            </a:fld>
            <a:endParaRPr lang="en-CA">
              <a:solidFill>
                <a:srgbClr val="333399"/>
              </a:solidFill>
            </a:endParaRPr>
          </a:p>
        </p:txBody>
      </p:sp>
      <p:sp>
        <p:nvSpPr>
          <p:cNvPr id="5" name="Footer Placeholder 4"/>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883564469"/>
      </p:ext>
    </p:extLst>
  </p:cSld>
  <p:clrMapOvr>
    <a:masterClrMapping/>
  </p:clrMapOvr>
  <p:transition spd="med">
    <p:cover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noFill/>
        </p:spPr>
        <p:txBody>
          <a:bodyPr/>
          <a:lstStyle/>
          <a:p>
            <a:r>
              <a:rPr lang="en-US" altLang="en-US" sz="3600" b="1" dirty="0" smtClean="0"/>
              <a:t>Systematic sampling</a:t>
            </a:r>
          </a:p>
        </p:txBody>
      </p:sp>
      <p:sp>
        <p:nvSpPr>
          <p:cNvPr id="236547" name="Rectangle 3"/>
          <p:cNvSpPr>
            <a:spLocks noGrp="1" noChangeArrowheads="1"/>
          </p:cNvSpPr>
          <p:nvPr>
            <p:ph type="body" idx="1"/>
          </p:nvPr>
        </p:nvSpPr>
        <p:spPr>
          <a:xfrm>
            <a:off x="350267" y="2071678"/>
            <a:ext cx="8398197" cy="4054485"/>
          </a:xfrm>
          <a:noFill/>
        </p:spPr>
        <p:txBody>
          <a:bodyPr/>
          <a:lstStyle/>
          <a:p>
            <a:r>
              <a:rPr lang="en-US" altLang="en-US" b="1" dirty="0" smtClean="0"/>
              <a:t>Linear method</a:t>
            </a:r>
            <a:endParaRPr lang="en-US" altLang="en-US" dirty="0" smtClean="0"/>
          </a:p>
          <a:p>
            <a:pPr lvl="1">
              <a:buFont typeface="Courier New" pitchFamily="49" charset="0"/>
              <a:buChar char="o"/>
            </a:pPr>
            <a:endParaRPr lang="en-US" altLang="en-US" dirty="0" smtClean="0"/>
          </a:p>
          <a:p>
            <a:pPr lvl="1">
              <a:buFont typeface="Courier New" pitchFamily="49" charset="0"/>
              <a:buChar char="o"/>
            </a:pPr>
            <a:r>
              <a:rPr lang="en-US" altLang="en-US" dirty="0" smtClean="0"/>
              <a:t>Interval </a:t>
            </a:r>
            <a:r>
              <a:rPr lang="en-US" altLang="en-US" b="1" dirty="0" smtClean="0"/>
              <a:t>K = N/n</a:t>
            </a:r>
            <a:endParaRPr lang="en-US" altLang="en-US" dirty="0" smtClean="0"/>
          </a:p>
          <a:p>
            <a:pPr lvl="1">
              <a:buFont typeface="Courier New" pitchFamily="49" charset="0"/>
              <a:buChar char="o"/>
            </a:pPr>
            <a:endParaRPr lang="en-US" altLang="en-US" dirty="0" smtClean="0"/>
          </a:p>
          <a:p>
            <a:pPr lvl="1">
              <a:buFont typeface="Courier New" pitchFamily="49" charset="0"/>
              <a:buChar char="o"/>
            </a:pPr>
            <a:r>
              <a:rPr lang="en-US" altLang="en-US" dirty="0" smtClean="0"/>
              <a:t>Selection of </a:t>
            </a:r>
            <a:r>
              <a:rPr lang="en-US" altLang="en-US" b="1" dirty="0" smtClean="0"/>
              <a:t>R</a:t>
            </a:r>
            <a:r>
              <a:rPr lang="en-US" altLang="en-US" dirty="0" smtClean="0"/>
              <a:t> between </a:t>
            </a:r>
            <a:r>
              <a:rPr lang="en-US" altLang="en-US" b="1" dirty="0" smtClean="0"/>
              <a:t>1</a:t>
            </a:r>
            <a:r>
              <a:rPr lang="en-US" altLang="en-US" dirty="0" smtClean="0"/>
              <a:t> and </a:t>
            </a:r>
            <a:r>
              <a:rPr lang="en-US" altLang="en-US" b="1" dirty="0" smtClean="0"/>
              <a:t>K</a:t>
            </a:r>
            <a:endParaRPr lang="en-US" altLang="en-US" dirty="0" smtClean="0"/>
          </a:p>
          <a:p>
            <a:pPr lvl="1">
              <a:buFont typeface="Courier New" pitchFamily="49" charset="0"/>
              <a:buChar char="o"/>
            </a:pPr>
            <a:endParaRPr lang="en-US" altLang="en-US" dirty="0" smtClean="0"/>
          </a:p>
          <a:p>
            <a:pPr lvl="1">
              <a:buFont typeface="Courier New" pitchFamily="49" charset="0"/>
              <a:buChar char="o"/>
            </a:pPr>
            <a:r>
              <a:rPr lang="en-US" altLang="en-US" dirty="0" smtClean="0"/>
              <a:t>Selection of units </a:t>
            </a:r>
            <a:r>
              <a:rPr lang="en-US" altLang="en-US" b="1" dirty="0" smtClean="0"/>
              <a:t>R, R+K, R+2K, ..., R+(n-1)K</a:t>
            </a:r>
          </a:p>
        </p:txBody>
      </p:sp>
      <p:sp>
        <p:nvSpPr>
          <p:cNvPr id="4" name="Date Placeholder 3"/>
          <p:cNvSpPr>
            <a:spLocks noGrp="1"/>
          </p:cNvSpPr>
          <p:nvPr>
            <p:ph type="dt" sz="half" idx="10"/>
          </p:nvPr>
        </p:nvSpPr>
        <p:spPr/>
        <p:txBody>
          <a:bodyPr/>
          <a:lstStyle/>
          <a:p>
            <a:fld id="{6725B03F-D705-4DF2-8BDC-62F2A46D6A37}"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66</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658585318"/>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noFill/>
        </p:spPr>
        <p:txBody>
          <a:bodyPr/>
          <a:lstStyle/>
          <a:p>
            <a:r>
              <a:rPr lang="en-US" altLang="en-US" sz="3600" b="1" dirty="0" smtClean="0"/>
              <a:t>Systematic sampling: example</a:t>
            </a:r>
          </a:p>
        </p:txBody>
      </p:sp>
      <p:sp>
        <p:nvSpPr>
          <p:cNvPr id="237571" name="Rectangle 3"/>
          <p:cNvSpPr>
            <a:spLocks noGrp="1" noChangeArrowheads="1"/>
          </p:cNvSpPr>
          <p:nvPr>
            <p:ph type="body" idx="1"/>
          </p:nvPr>
        </p:nvSpPr>
        <p:spPr>
          <a:xfrm>
            <a:off x="522288" y="1752600"/>
            <a:ext cx="8088312" cy="4114800"/>
          </a:xfrm>
          <a:noFill/>
        </p:spPr>
        <p:txBody>
          <a:bodyPr/>
          <a:lstStyle/>
          <a:p>
            <a:pPr>
              <a:spcBef>
                <a:spcPct val="0"/>
              </a:spcBef>
              <a:spcAft>
                <a:spcPct val="50000"/>
              </a:spcAft>
            </a:pPr>
            <a:r>
              <a:rPr lang="en-US" altLang="en-US" sz="2400" dirty="0" smtClean="0"/>
              <a:t>Population size:		N  =  54</a:t>
            </a:r>
          </a:p>
          <a:p>
            <a:pPr>
              <a:spcBef>
                <a:spcPct val="0"/>
              </a:spcBef>
              <a:spcAft>
                <a:spcPct val="50000"/>
              </a:spcAft>
            </a:pPr>
            <a:r>
              <a:rPr lang="en-US" altLang="en-US" sz="2400" dirty="0" smtClean="0"/>
              <a:t>Sample size:		n  =  18</a:t>
            </a:r>
          </a:p>
          <a:p>
            <a:pPr>
              <a:spcBef>
                <a:spcPct val="0"/>
              </a:spcBef>
              <a:spcAft>
                <a:spcPct val="50000"/>
              </a:spcAft>
            </a:pPr>
            <a:r>
              <a:rPr lang="en-US" altLang="en-US" sz="2400" dirty="0" smtClean="0"/>
              <a:t>Sampling interval:	k  =  N / n  =  54 /18  =  3</a:t>
            </a:r>
          </a:p>
          <a:p>
            <a:pPr>
              <a:spcBef>
                <a:spcPct val="0"/>
              </a:spcBef>
              <a:spcAft>
                <a:spcPct val="50000"/>
              </a:spcAft>
            </a:pPr>
            <a:r>
              <a:rPr lang="en-US" altLang="en-US" sz="2400" dirty="0" smtClean="0"/>
              <a:t>Random start:		R  =  random # between 1 and 				3</a:t>
            </a:r>
          </a:p>
          <a:p>
            <a:pPr>
              <a:spcBef>
                <a:spcPct val="0"/>
              </a:spcBef>
              <a:spcAft>
                <a:spcPct val="50000"/>
              </a:spcAft>
            </a:pPr>
            <a:r>
              <a:rPr lang="en-US" altLang="en-US" sz="2400" dirty="0" smtClean="0"/>
              <a:t>Suppose	R  =  2</a:t>
            </a:r>
          </a:p>
          <a:p>
            <a:pPr>
              <a:spcBef>
                <a:spcPct val="0"/>
              </a:spcBef>
              <a:spcAft>
                <a:spcPct val="50000"/>
              </a:spcAft>
            </a:pPr>
            <a:r>
              <a:rPr lang="en-US" altLang="en-US" sz="2400" dirty="0" smtClean="0"/>
              <a:t>Selected population units are numbers 2, 5, 8, 11, 14, 17, 20, 23, 26, 29, 32, 35, 38, 41, 44, 47, 50, 53 </a:t>
            </a:r>
          </a:p>
        </p:txBody>
      </p:sp>
      <p:sp>
        <p:nvSpPr>
          <p:cNvPr id="4" name="Date Placeholder 3"/>
          <p:cNvSpPr>
            <a:spLocks noGrp="1"/>
          </p:cNvSpPr>
          <p:nvPr>
            <p:ph type="dt" sz="half" idx="10"/>
          </p:nvPr>
        </p:nvSpPr>
        <p:spPr/>
        <p:txBody>
          <a:bodyPr/>
          <a:lstStyle/>
          <a:p>
            <a:fld id="{32774084-EAFB-4C8E-976C-980EA9C908A4}"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67</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240107446"/>
      </p:ext>
    </p:extLst>
  </p:cSld>
  <p:clrMapOvr>
    <a:masterClrMapping/>
  </p:clrMapOvr>
  <p:transition spd="med">
    <p:zoom/>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ChangeArrowheads="1"/>
          </p:cNvSpPr>
          <p:nvPr/>
        </p:nvSpPr>
        <p:spPr bwMode="auto">
          <a:xfrm>
            <a:off x="1214414" y="785794"/>
            <a:ext cx="6781800" cy="5943600"/>
          </a:xfrm>
          <a:prstGeom prst="rect">
            <a:avLst/>
          </a:prstGeom>
          <a:noFill/>
          <a:ln w="12700">
            <a:noFill/>
            <a:miter lim="800000"/>
            <a:headEnd/>
            <a:tailEnd/>
          </a:ln>
        </p:spPr>
        <p:txBody>
          <a:bodyPr lIns="90488" tIns="44450" rIns="90488" bIns="44450"/>
          <a:lstStyle/>
          <a:p>
            <a:pPr marL="571500" indent="-571500" defTabSz="671513">
              <a:spcBef>
                <a:spcPct val="20000"/>
              </a:spcBef>
            </a:pPr>
            <a:r>
              <a:rPr lang="en-US" altLang="en-US" sz="1200" dirty="0">
                <a:solidFill>
                  <a:srgbClr val="000000"/>
                </a:solidFill>
              </a:rPr>
              <a:t>1.	510 Rose Street				28.	513 Pitcher Plant Street</a:t>
            </a:r>
          </a:p>
          <a:p>
            <a:pPr marL="571500" indent="-571500" defTabSz="671513">
              <a:spcBef>
                <a:spcPct val="20000"/>
              </a:spcBef>
            </a:pPr>
            <a:r>
              <a:rPr lang="en-US" altLang="en-US" sz="1200" dirty="0">
                <a:solidFill>
                  <a:srgbClr val="009999"/>
                </a:solidFill>
              </a:rPr>
              <a:t>2.	511 Rose Street</a:t>
            </a:r>
            <a:r>
              <a:rPr lang="en-US" altLang="en-US" sz="1200" dirty="0">
                <a:solidFill>
                  <a:srgbClr val="000000"/>
                </a:solidFill>
              </a:rPr>
              <a:t>				</a:t>
            </a:r>
            <a:r>
              <a:rPr lang="en-US" altLang="en-US" sz="1200" dirty="0">
                <a:solidFill>
                  <a:srgbClr val="009999"/>
                </a:solidFill>
              </a:rPr>
              <a:t>29.	514 Pitcher Plant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3.	512 Rose Street				30.	515 Pitcher Plant Street</a:t>
            </a:r>
          </a:p>
          <a:p>
            <a:pPr marL="571500" indent="-571500" defTabSz="671513">
              <a:spcBef>
                <a:spcPct val="20000"/>
              </a:spcBef>
            </a:pPr>
            <a:r>
              <a:rPr lang="en-US" altLang="en-US" sz="1200" dirty="0">
                <a:solidFill>
                  <a:srgbClr val="000000"/>
                </a:solidFill>
              </a:rPr>
              <a:t>4.	513 Rose Street				31.	510 Arbutus Street</a:t>
            </a:r>
          </a:p>
          <a:p>
            <a:pPr marL="571500" indent="-571500" defTabSz="671513">
              <a:spcBef>
                <a:spcPct val="20000"/>
              </a:spcBef>
            </a:pPr>
            <a:r>
              <a:rPr lang="en-US" altLang="en-US" sz="1200" dirty="0">
                <a:solidFill>
                  <a:srgbClr val="009999"/>
                </a:solidFill>
              </a:rPr>
              <a:t>5.	514 Rose Street</a:t>
            </a:r>
            <a:r>
              <a:rPr lang="en-US" altLang="en-US" sz="1200" dirty="0">
                <a:solidFill>
                  <a:srgbClr val="000000"/>
                </a:solidFill>
              </a:rPr>
              <a:t>				</a:t>
            </a:r>
            <a:r>
              <a:rPr lang="en-US" altLang="en-US" sz="1200" dirty="0">
                <a:solidFill>
                  <a:srgbClr val="009999"/>
                </a:solidFill>
              </a:rPr>
              <a:t>32.	511 Arbutus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6.	515 Rose Street				33.	512 Arbutus Street</a:t>
            </a:r>
          </a:p>
          <a:p>
            <a:pPr marL="571500" indent="-571500" defTabSz="671513">
              <a:spcBef>
                <a:spcPct val="20000"/>
              </a:spcBef>
            </a:pPr>
            <a:r>
              <a:rPr lang="en-US" altLang="en-US" sz="1200" dirty="0">
                <a:solidFill>
                  <a:srgbClr val="000000"/>
                </a:solidFill>
              </a:rPr>
              <a:t>7.	510 Dogwood Street	</a:t>
            </a:r>
            <a:r>
              <a:rPr lang="en-US" altLang="en-US" sz="1200" dirty="0" smtClean="0">
                <a:solidFill>
                  <a:srgbClr val="000000"/>
                </a:solidFill>
              </a:rPr>
              <a:t>	</a:t>
            </a:r>
            <a:r>
              <a:rPr lang="en-US" altLang="en-US" sz="1200" dirty="0">
                <a:solidFill>
                  <a:srgbClr val="000000"/>
                </a:solidFill>
              </a:rPr>
              <a:t>		34.	513 Arbutus Street</a:t>
            </a:r>
          </a:p>
          <a:p>
            <a:pPr marL="571500" indent="-571500" defTabSz="671513">
              <a:spcBef>
                <a:spcPct val="20000"/>
              </a:spcBef>
            </a:pPr>
            <a:r>
              <a:rPr lang="en-US" altLang="en-US" sz="1200" dirty="0">
                <a:solidFill>
                  <a:srgbClr val="009999"/>
                </a:solidFill>
              </a:rPr>
              <a:t>8.	511 Dogwood Street</a:t>
            </a:r>
            <a:r>
              <a:rPr lang="en-US" altLang="en-US" sz="1200" dirty="0">
                <a:solidFill>
                  <a:srgbClr val="000000"/>
                </a:solidFill>
              </a:rPr>
              <a:t>		</a:t>
            </a:r>
            <a:r>
              <a:rPr lang="en-US" altLang="en-US" sz="1200" dirty="0" smtClean="0">
                <a:solidFill>
                  <a:srgbClr val="000000"/>
                </a:solidFill>
              </a:rPr>
              <a:t>	</a:t>
            </a:r>
            <a:r>
              <a:rPr lang="en-US" altLang="en-US" sz="1200" dirty="0">
                <a:solidFill>
                  <a:srgbClr val="000000"/>
                </a:solidFill>
              </a:rPr>
              <a:t>	</a:t>
            </a:r>
            <a:r>
              <a:rPr lang="en-US" altLang="en-US" sz="1200" dirty="0">
                <a:solidFill>
                  <a:srgbClr val="009999"/>
                </a:solidFill>
              </a:rPr>
              <a:t>35.	514 Arbutus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9.	512 Dogwood Street			</a:t>
            </a:r>
            <a:r>
              <a:rPr lang="en-US" altLang="en-US" sz="1200" dirty="0" smtClean="0">
                <a:solidFill>
                  <a:srgbClr val="000000"/>
                </a:solidFill>
              </a:rPr>
              <a:t>	36</a:t>
            </a:r>
            <a:r>
              <a:rPr lang="en-US" altLang="en-US" sz="1200" dirty="0">
                <a:solidFill>
                  <a:srgbClr val="000000"/>
                </a:solidFill>
              </a:rPr>
              <a:t>. 	515 Arbutus Street</a:t>
            </a:r>
          </a:p>
          <a:p>
            <a:pPr marL="571500" indent="-571500" defTabSz="671513">
              <a:spcBef>
                <a:spcPct val="20000"/>
              </a:spcBef>
            </a:pPr>
            <a:r>
              <a:rPr lang="en-US" altLang="en-US" sz="1200" dirty="0">
                <a:solidFill>
                  <a:srgbClr val="000000"/>
                </a:solidFill>
              </a:rPr>
              <a:t>10.	513 Dogwood Street			</a:t>
            </a:r>
            <a:r>
              <a:rPr lang="en-US" altLang="en-US" sz="1200" dirty="0" smtClean="0">
                <a:solidFill>
                  <a:srgbClr val="000000"/>
                </a:solidFill>
              </a:rPr>
              <a:t>	37</a:t>
            </a:r>
            <a:r>
              <a:rPr lang="en-US" altLang="en-US" sz="1200" dirty="0">
                <a:solidFill>
                  <a:srgbClr val="000000"/>
                </a:solidFill>
              </a:rPr>
              <a:t>. 	510 Trillium Street</a:t>
            </a:r>
          </a:p>
          <a:p>
            <a:pPr marL="571500" indent="-571500" defTabSz="671513">
              <a:spcBef>
                <a:spcPct val="20000"/>
              </a:spcBef>
            </a:pPr>
            <a:r>
              <a:rPr lang="en-US" altLang="en-US" sz="1200" dirty="0">
                <a:solidFill>
                  <a:srgbClr val="009999"/>
                </a:solidFill>
              </a:rPr>
              <a:t>11. 	514 Dogwood Street</a:t>
            </a:r>
            <a:r>
              <a:rPr lang="en-US" altLang="en-US" sz="1200" dirty="0">
                <a:solidFill>
                  <a:srgbClr val="000000"/>
                </a:solidFill>
              </a:rPr>
              <a:t>			</a:t>
            </a:r>
            <a:r>
              <a:rPr lang="en-US" altLang="en-US" sz="1200" dirty="0" smtClean="0">
                <a:solidFill>
                  <a:srgbClr val="000000"/>
                </a:solidFill>
              </a:rPr>
              <a:t>	</a:t>
            </a:r>
            <a:r>
              <a:rPr lang="en-US" altLang="en-US" sz="1200" dirty="0" smtClean="0">
                <a:solidFill>
                  <a:srgbClr val="009999"/>
                </a:solidFill>
              </a:rPr>
              <a:t>38</a:t>
            </a:r>
            <a:r>
              <a:rPr lang="en-US" altLang="en-US" sz="1200" dirty="0">
                <a:solidFill>
                  <a:srgbClr val="009999"/>
                </a:solidFill>
              </a:rPr>
              <a:t>.	511 Trillium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12. 	515 Dogwood Street			</a:t>
            </a:r>
            <a:r>
              <a:rPr lang="en-US" altLang="en-US" sz="1200" dirty="0" smtClean="0">
                <a:solidFill>
                  <a:srgbClr val="000000"/>
                </a:solidFill>
              </a:rPr>
              <a:t>	39</a:t>
            </a:r>
            <a:r>
              <a:rPr lang="en-US" altLang="en-US" sz="1200" dirty="0">
                <a:solidFill>
                  <a:srgbClr val="000000"/>
                </a:solidFill>
              </a:rPr>
              <a:t>.	512 Trillium Street</a:t>
            </a:r>
          </a:p>
          <a:p>
            <a:pPr marL="571500" indent="-571500" defTabSz="671513">
              <a:spcBef>
                <a:spcPct val="20000"/>
              </a:spcBef>
            </a:pPr>
            <a:r>
              <a:rPr lang="en-US" altLang="en-US" sz="1200" dirty="0">
                <a:solidFill>
                  <a:srgbClr val="000000"/>
                </a:solidFill>
              </a:rPr>
              <a:t>13. 	510 Crocus Street				40.	513 Trillium Street</a:t>
            </a:r>
          </a:p>
          <a:p>
            <a:pPr marL="571500" indent="-571500" defTabSz="671513">
              <a:spcBef>
                <a:spcPct val="20000"/>
              </a:spcBef>
            </a:pPr>
            <a:r>
              <a:rPr lang="en-US" altLang="en-US" sz="1200" dirty="0">
                <a:solidFill>
                  <a:srgbClr val="009999"/>
                </a:solidFill>
              </a:rPr>
              <a:t>14.	511 Crocus Street</a:t>
            </a:r>
            <a:r>
              <a:rPr lang="en-US" altLang="en-US" sz="1200" dirty="0">
                <a:solidFill>
                  <a:srgbClr val="000000"/>
                </a:solidFill>
              </a:rPr>
              <a:t>				</a:t>
            </a:r>
            <a:r>
              <a:rPr lang="en-US" altLang="en-US" sz="1200" dirty="0">
                <a:solidFill>
                  <a:srgbClr val="009999"/>
                </a:solidFill>
              </a:rPr>
              <a:t>41.	514 Trillium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15.	512 Crocus Street				42. 	515 Trillium Street</a:t>
            </a:r>
          </a:p>
          <a:p>
            <a:pPr marL="571500" indent="-571500" defTabSz="671513">
              <a:spcBef>
                <a:spcPct val="20000"/>
              </a:spcBef>
            </a:pPr>
            <a:r>
              <a:rPr lang="en-US" altLang="en-US" sz="1200" dirty="0">
                <a:solidFill>
                  <a:srgbClr val="000000"/>
                </a:solidFill>
              </a:rPr>
              <a:t>16.	513 Crocus Street				43.	510 Lady Slipper Street</a:t>
            </a:r>
          </a:p>
          <a:p>
            <a:pPr marL="571500" indent="-571500" defTabSz="671513">
              <a:spcBef>
                <a:spcPct val="20000"/>
              </a:spcBef>
            </a:pPr>
            <a:r>
              <a:rPr lang="en-US" altLang="en-US" sz="1200" dirty="0">
                <a:solidFill>
                  <a:srgbClr val="009999"/>
                </a:solidFill>
              </a:rPr>
              <a:t>17.	514 Crocus Street</a:t>
            </a:r>
            <a:r>
              <a:rPr lang="en-US" altLang="en-US" sz="1200" dirty="0">
                <a:solidFill>
                  <a:srgbClr val="000000"/>
                </a:solidFill>
              </a:rPr>
              <a:t>				</a:t>
            </a:r>
            <a:r>
              <a:rPr lang="en-US" altLang="en-US" sz="1200" dirty="0">
                <a:solidFill>
                  <a:srgbClr val="009999"/>
                </a:solidFill>
              </a:rPr>
              <a:t>44. 	511 Lady Slipper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18. 	515 Crocus Street				45.	512 Lady Slipper Street</a:t>
            </a:r>
          </a:p>
          <a:p>
            <a:pPr marL="571500" indent="-571500" defTabSz="671513">
              <a:spcBef>
                <a:spcPct val="20000"/>
              </a:spcBef>
            </a:pPr>
            <a:r>
              <a:rPr lang="en-US" altLang="en-US" sz="1200" dirty="0">
                <a:solidFill>
                  <a:srgbClr val="000000"/>
                </a:solidFill>
              </a:rPr>
              <a:t>19.	510 Violet Street				46. 	513 Lady Slipper Street</a:t>
            </a:r>
          </a:p>
          <a:p>
            <a:pPr marL="571500" indent="-571500" defTabSz="671513">
              <a:spcBef>
                <a:spcPct val="20000"/>
              </a:spcBef>
            </a:pPr>
            <a:r>
              <a:rPr lang="en-US" altLang="en-US" sz="1200" dirty="0">
                <a:solidFill>
                  <a:srgbClr val="009999"/>
                </a:solidFill>
              </a:rPr>
              <a:t>20.	511 Violet Street</a:t>
            </a:r>
            <a:r>
              <a:rPr lang="en-US" altLang="en-US" sz="1200" dirty="0">
                <a:solidFill>
                  <a:srgbClr val="000000"/>
                </a:solidFill>
              </a:rPr>
              <a:t>				</a:t>
            </a:r>
            <a:r>
              <a:rPr lang="en-US" altLang="en-US" sz="1200" dirty="0">
                <a:solidFill>
                  <a:srgbClr val="009999"/>
                </a:solidFill>
              </a:rPr>
              <a:t>47. 	514 Lady Slipper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21.	512 Violet Street				48. 	515 Lady Slipper Street</a:t>
            </a:r>
          </a:p>
          <a:p>
            <a:pPr marL="571500" indent="-571500" defTabSz="671513">
              <a:spcBef>
                <a:spcPct val="20000"/>
              </a:spcBef>
            </a:pPr>
            <a:r>
              <a:rPr lang="en-US" altLang="en-US" sz="1200" dirty="0">
                <a:solidFill>
                  <a:srgbClr val="000000"/>
                </a:solidFill>
              </a:rPr>
              <a:t>22.	513 Violet Street				49.	510 Lily Street</a:t>
            </a:r>
          </a:p>
          <a:p>
            <a:pPr marL="571500" indent="-571500" defTabSz="671513">
              <a:spcBef>
                <a:spcPct val="20000"/>
              </a:spcBef>
            </a:pPr>
            <a:r>
              <a:rPr lang="en-US" altLang="en-US" sz="1200" dirty="0">
                <a:solidFill>
                  <a:srgbClr val="009999"/>
                </a:solidFill>
              </a:rPr>
              <a:t>23.	514 Violet Street</a:t>
            </a:r>
            <a:r>
              <a:rPr lang="en-US" altLang="en-US" sz="1200" dirty="0">
                <a:solidFill>
                  <a:srgbClr val="000000"/>
                </a:solidFill>
              </a:rPr>
              <a:t>				</a:t>
            </a:r>
            <a:r>
              <a:rPr lang="en-US" altLang="en-US" sz="1200" dirty="0">
                <a:solidFill>
                  <a:srgbClr val="009999"/>
                </a:solidFill>
              </a:rPr>
              <a:t>50.	511 Lily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24.	515 Violet Street				51. 	512 Lily Street</a:t>
            </a:r>
          </a:p>
          <a:p>
            <a:pPr marL="571500" indent="-571500" defTabSz="671513">
              <a:spcBef>
                <a:spcPct val="20000"/>
              </a:spcBef>
            </a:pPr>
            <a:r>
              <a:rPr lang="en-US" altLang="en-US" sz="1200" dirty="0">
                <a:solidFill>
                  <a:srgbClr val="000000"/>
                </a:solidFill>
              </a:rPr>
              <a:t>25. 	510 Pitcher Plant Street			52. 	513 Lily Street</a:t>
            </a:r>
          </a:p>
          <a:p>
            <a:pPr marL="571500" indent="-571500" defTabSz="671513">
              <a:spcBef>
                <a:spcPct val="20000"/>
              </a:spcBef>
            </a:pPr>
            <a:r>
              <a:rPr lang="en-US" altLang="en-US" sz="1200" dirty="0">
                <a:solidFill>
                  <a:srgbClr val="009999"/>
                </a:solidFill>
              </a:rPr>
              <a:t>26.	511 Pitcher Plant Street</a:t>
            </a:r>
            <a:r>
              <a:rPr lang="en-US" altLang="en-US" sz="1200" dirty="0">
                <a:solidFill>
                  <a:srgbClr val="000000"/>
                </a:solidFill>
              </a:rPr>
              <a:t>			</a:t>
            </a:r>
            <a:r>
              <a:rPr lang="en-US" altLang="en-US" sz="1200" dirty="0">
                <a:solidFill>
                  <a:srgbClr val="009999"/>
                </a:solidFill>
              </a:rPr>
              <a:t>53. 	514 Lily Street</a:t>
            </a:r>
          </a:p>
          <a:p>
            <a:pPr marL="571500" indent="-571500" defTabSz="671513">
              <a:spcBef>
                <a:spcPct val="20000"/>
              </a:spcBef>
            </a:pPr>
            <a:r>
              <a:rPr lang="en-US" altLang="en-US" sz="1200" dirty="0">
                <a:solidFill>
                  <a:srgbClr val="000000"/>
                </a:solidFill>
              </a:rPr>
              <a:t>27.	512 Pitcher Plant Street			54. 	515 Lily Street</a:t>
            </a:r>
          </a:p>
        </p:txBody>
      </p:sp>
      <p:sp>
        <p:nvSpPr>
          <p:cNvPr id="3" name="Date Placeholder 2"/>
          <p:cNvSpPr>
            <a:spLocks noGrp="1"/>
          </p:cNvSpPr>
          <p:nvPr>
            <p:ph type="dt" sz="half" idx="10"/>
          </p:nvPr>
        </p:nvSpPr>
        <p:spPr/>
        <p:txBody>
          <a:bodyPr/>
          <a:lstStyle/>
          <a:p>
            <a:fld id="{0BC12774-5A2B-4314-8364-586A1A88539A}" type="datetime1">
              <a:rPr lang="en-CA" smtClean="0">
                <a:solidFill>
                  <a:srgbClr val="333399"/>
                </a:solidFill>
              </a:rPr>
              <a:pPr/>
              <a:t>27/09/2019</a:t>
            </a:fld>
            <a:endParaRPr lang="en-CA">
              <a:solidFill>
                <a:srgbClr val="333399"/>
              </a:solidFill>
            </a:endParaRPr>
          </a:p>
        </p:txBody>
      </p:sp>
      <p:sp>
        <p:nvSpPr>
          <p:cNvPr id="4" name="Slide Number Placeholder 3"/>
          <p:cNvSpPr>
            <a:spLocks noGrp="1"/>
          </p:cNvSpPr>
          <p:nvPr>
            <p:ph type="sldNum" sz="quarter" idx="12"/>
          </p:nvPr>
        </p:nvSpPr>
        <p:spPr/>
        <p:txBody>
          <a:bodyPr/>
          <a:lstStyle/>
          <a:p>
            <a:fld id="{52C81505-89D5-42F7-A0D6-5699417D7DF5}" type="slidenum">
              <a:rPr lang="en-CA" smtClean="0">
                <a:solidFill>
                  <a:srgbClr val="333399"/>
                </a:solidFill>
              </a:rPr>
              <a:pPr/>
              <a:t>68</a:t>
            </a:fld>
            <a:endParaRPr lang="en-CA">
              <a:solidFill>
                <a:srgbClr val="333399"/>
              </a:solidFill>
            </a:endParaRPr>
          </a:p>
        </p:txBody>
      </p:sp>
      <p:sp>
        <p:nvSpPr>
          <p:cNvPr id="5" name="Footer Placeholder 4"/>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960882755"/>
      </p:ext>
    </p:extLst>
  </p:cSld>
  <p:clrMapOvr>
    <a:masterClrMapping/>
  </p:clrMapOvr>
  <p:transition spd="med">
    <p:cover dir="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ChangeArrowheads="1"/>
          </p:cNvSpPr>
          <p:nvPr/>
        </p:nvSpPr>
        <p:spPr bwMode="auto">
          <a:xfrm>
            <a:off x="1214414" y="714356"/>
            <a:ext cx="6861175" cy="568325"/>
          </a:xfrm>
          <a:prstGeom prst="rect">
            <a:avLst/>
          </a:prstGeom>
          <a:solidFill>
            <a:srgbClr val="FDFF45"/>
          </a:solidFill>
          <a:ln w="25400">
            <a:solidFill>
              <a:schemeClr val="tx1"/>
            </a:solidFill>
            <a:miter lim="800000"/>
            <a:headEnd/>
            <a:tailEnd/>
          </a:ln>
          <a:effectLst>
            <a:outerShdw dist="107763" dir="2700000" algn="ctr" rotWithShape="0">
              <a:schemeClr val="bg2"/>
            </a:outerShdw>
          </a:effectLst>
        </p:spPr>
        <p:txBody>
          <a:bodyPr lIns="90488" tIns="44450" rIns="90488" bIns="44450" anchor="ctr"/>
          <a:lstStyle/>
          <a:p>
            <a:pPr algn="ctr">
              <a:defRPr/>
            </a:pPr>
            <a:r>
              <a:rPr lang="en-US" altLang="en-US" sz="3600" dirty="0">
                <a:solidFill>
                  <a:srgbClr val="000000"/>
                </a:solidFill>
                <a:latin typeface="Times New Roman" pitchFamily="18" charset="0"/>
              </a:rPr>
              <a:t>Systematic </a:t>
            </a:r>
            <a:r>
              <a:rPr lang="en-US" altLang="en-US" sz="3600" dirty="0" smtClean="0">
                <a:solidFill>
                  <a:srgbClr val="000000"/>
                </a:solidFill>
                <a:latin typeface="Times New Roman" pitchFamily="18" charset="0"/>
              </a:rPr>
              <a:t>sampling</a:t>
            </a:r>
            <a:endParaRPr lang="en-US" altLang="en-US" sz="3600" dirty="0">
              <a:solidFill>
                <a:srgbClr val="000000"/>
              </a:solidFill>
              <a:latin typeface="Times New Roman" pitchFamily="18" charset="0"/>
            </a:endParaRPr>
          </a:p>
        </p:txBody>
      </p:sp>
      <p:sp>
        <p:nvSpPr>
          <p:cNvPr id="263172" name="Freeform 4"/>
          <p:cNvSpPr>
            <a:spLocks/>
          </p:cNvSpPr>
          <p:nvPr/>
        </p:nvSpPr>
        <p:spPr bwMode="auto">
          <a:xfrm>
            <a:off x="1751013" y="1412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73" name="Freeform 5"/>
          <p:cNvSpPr>
            <a:spLocks/>
          </p:cNvSpPr>
          <p:nvPr/>
        </p:nvSpPr>
        <p:spPr bwMode="auto">
          <a:xfrm>
            <a:off x="1751013" y="1295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74" name="Freeform 6"/>
          <p:cNvSpPr>
            <a:spLocks/>
          </p:cNvSpPr>
          <p:nvPr/>
        </p:nvSpPr>
        <p:spPr bwMode="auto">
          <a:xfrm>
            <a:off x="1951038" y="1530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75" name="Freeform 7"/>
          <p:cNvSpPr>
            <a:spLocks/>
          </p:cNvSpPr>
          <p:nvPr/>
        </p:nvSpPr>
        <p:spPr bwMode="auto">
          <a:xfrm>
            <a:off x="2805113" y="1412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76" name="Freeform 8"/>
          <p:cNvSpPr>
            <a:spLocks/>
          </p:cNvSpPr>
          <p:nvPr/>
        </p:nvSpPr>
        <p:spPr bwMode="auto">
          <a:xfrm>
            <a:off x="2805113" y="1295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77" name="Freeform 9"/>
          <p:cNvSpPr>
            <a:spLocks/>
          </p:cNvSpPr>
          <p:nvPr/>
        </p:nvSpPr>
        <p:spPr bwMode="auto">
          <a:xfrm>
            <a:off x="3003550" y="1530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78" name="Freeform 10"/>
          <p:cNvSpPr>
            <a:spLocks/>
          </p:cNvSpPr>
          <p:nvPr/>
        </p:nvSpPr>
        <p:spPr bwMode="auto">
          <a:xfrm>
            <a:off x="3933825" y="1412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79" name="Freeform 11"/>
          <p:cNvSpPr>
            <a:spLocks/>
          </p:cNvSpPr>
          <p:nvPr/>
        </p:nvSpPr>
        <p:spPr bwMode="auto">
          <a:xfrm>
            <a:off x="3933825" y="1295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80" name="Freeform 12"/>
          <p:cNvSpPr>
            <a:spLocks/>
          </p:cNvSpPr>
          <p:nvPr/>
        </p:nvSpPr>
        <p:spPr bwMode="auto">
          <a:xfrm>
            <a:off x="4132263" y="1530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81" name="Freeform 13"/>
          <p:cNvSpPr>
            <a:spLocks/>
          </p:cNvSpPr>
          <p:nvPr/>
        </p:nvSpPr>
        <p:spPr bwMode="auto">
          <a:xfrm>
            <a:off x="5889625" y="1412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82" name="Freeform 14"/>
          <p:cNvSpPr>
            <a:spLocks/>
          </p:cNvSpPr>
          <p:nvPr/>
        </p:nvSpPr>
        <p:spPr bwMode="auto">
          <a:xfrm>
            <a:off x="5889625" y="1295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83" name="Freeform 15"/>
          <p:cNvSpPr>
            <a:spLocks/>
          </p:cNvSpPr>
          <p:nvPr/>
        </p:nvSpPr>
        <p:spPr bwMode="auto">
          <a:xfrm>
            <a:off x="6088063" y="1530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84" name="Freeform 16"/>
          <p:cNvSpPr>
            <a:spLocks/>
          </p:cNvSpPr>
          <p:nvPr/>
        </p:nvSpPr>
        <p:spPr bwMode="auto">
          <a:xfrm>
            <a:off x="4911725" y="1412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85" name="Freeform 17"/>
          <p:cNvSpPr>
            <a:spLocks/>
          </p:cNvSpPr>
          <p:nvPr/>
        </p:nvSpPr>
        <p:spPr bwMode="auto">
          <a:xfrm>
            <a:off x="4911725" y="1295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86" name="Freeform 18"/>
          <p:cNvSpPr>
            <a:spLocks/>
          </p:cNvSpPr>
          <p:nvPr/>
        </p:nvSpPr>
        <p:spPr bwMode="auto">
          <a:xfrm>
            <a:off x="5110163" y="1530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87" name="Freeform 19"/>
          <p:cNvSpPr>
            <a:spLocks/>
          </p:cNvSpPr>
          <p:nvPr/>
        </p:nvSpPr>
        <p:spPr bwMode="auto">
          <a:xfrm>
            <a:off x="6942138" y="1412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88" name="Freeform 20"/>
          <p:cNvSpPr>
            <a:spLocks/>
          </p:cNvSpPr>
          <p:nvPr/>
        </p:nvSpPr>
        <p:spPr bwMode="auto">
          <a:xfrm>
            <a:off x="6942138" y="1295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189" name="Freeform 21"/>
          <p:cNvSpPr>
            <a:spLocks/>
          </p:cNvSpPr>
          <p:nvPr/>
        </p:nvSpPr>
        <p:spPr bwMode="auto">
          <a:xfrm>
            <a:off x="7140575" y="1530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39638" name="Rectangle 22"/>
          <p:cNvSpPr>
            <a:spLocks noChangeArrowheads="1"/>
          </p:cNvSpPr>
          <p:nvPr/>
        </p:nvSpPr>
        <p:spPr bwMode="auto">
          <a:xfrm>
            <a:off x="4243388" y="1609725"/>
            <a:ext cx="788987" cy="2238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Rose  Street</a:t>
            </a:r>
          </a:p>
        </p:txBody>
      </p:sp>
      <p:sp>
        <p:nvSpPr>
          <p:cNvPr id="239639" name="Rectangle 23"/>
          <p:cNvSpPr>
            <a:spLocks noChangeArrowheads="1"/>
          </p:cNvSpPr>
          <p:nvPr/>
        </p:nvSpPr>
        <p:spPr bwMode="auto">
          <a:xfrm>
            <a:off x="4167188" y="2066925"/>
            <a:ext cx="1001712" cy="2238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Dogwood  Street</a:t>
            </a:r>
          </a:p>
        </p:txBody>
      </p:sp>
      <p:sp>
        <p:nvSpPr>
          <p:cNvPr id="239640" name="Rectangle 24"/>
          <p:cNvSpPr>
            <a:spLocks noChangeArrowheads="1"/>
          </p:cNvSpPr>
          <p:nvPr/>
        </p:nvSpPr>
        <p:spPr bwMode="auto">
          <a:xfrm>
            <a:off x="4243388" y="2676525"/>
            <a:ext cx="890587" cy="2238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Crocus  Street</a:t>
            </a:r>
          </a:p>
        </p:txBody>
      </p:sp>
      <p:sp>
        <p:nvSpPr>
          <p:cNvPr id="239641" name="Rectangle 25"/>
          <p:cNvSpPr>
            <a:spLocks noChangeArrowheads="1"/>
          </p:cNvSpPr>
          <p:nvPr/>
        </p:nvSpPr>
        <p:spPr bwMode="auto">
          <a:xfrm>
            <a:off x="4243388" y="3286125"/>
            <a:ext cx="817562" cy="2238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Violet  Street</a:t>
            </a:r>
          </a:p>
        </p:txBody>
      </p:sp>
      <p:sp>
        <p:nvSpPr>
          <p:cNvPr id="239642" name="Rectangle 26"/>
          <p:cNvSpPr>
            <a:spLocks noChangeArrowheads="1"/>
          </p:cNvSpPr>
          <p:nvPr/>
        </p:nvSpPr>
        <p:spPr bwMode="auto">
          <a:xfrm>
            <a:off x="4090988" y="3895725"/>
            <a:ext cx="1163637" cy="2238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Pitcher Plant  Street</a:t>
            </a:r>
          </a:p>
        </p:txBody>
      </p:sp>
      <p:sp>
        <p:nvSpPr>
          <p:cNvPr id="239643" name="Rectangle 27"/>
          <p:cNvSpPr>
            <a:spLocks noChangeArrowheads="1"/>
          </p:cNvSpPr>
          <p:nvPr/>
        </p:nvSpPr>
        <p:spPr bwMode="auto">
          <a:xfrm>
            <a:off x="4243388" y="4505325"/>
            <a:ext cx="928687" cy="2238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Arbutus  Street</a:t>
            </a:r>
          </a:p>
        </p:txBody>
      </p:sp>
      <p:sp>
        <p:nvSpPr>
          <p:cNvPr id="239644" name="Rectangle 28"/>
          <p:cNvSpPr>
            <a:spLocks noChangeArrowheads="1"/>
          </p:cNvSpPr>
          <p:nvPr/>
        </p:nvSpPr>
        <p:spPr bwMode="auto">
          <a:xfrm>
            <a:off x="4243388" y="5114925"/>
            <a:ext cx="908050" cy="2238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Trillium  Street</a:t>
            </a:r>
          </a:p>
        </p:txBody>
      </p:sp>
      <p:sp>
        <p:nvSpPr>
          <p:cNvPr id="239645" name="Rectangle 29"/>
          <p:cNvSpPr>
            <a:spLocks noChangeArrowheads="1"/>
          </p:cNvSpPr>
          <p:nvPr/>
        </p:nvSpPr>
        <p:spPr bwMode="auto">
          <a:xfrm>
            <a:off x="4167188" y="5724525"/>
            <a:ext cx="1152525" cy="2238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Lady Slipper  Street</a:t>
            </a:r>
          </a:p>
        </p:txBody>
      </p:sp>
      <p:sp>
        <p:nvSpPr>
          <p:cNvPr id="239646" name="Rectangle 30"/>
          <p:cNvSpPr>
            <a:spLocks noChangeArrowheads="1"/>
          </p:cNvSpPr>
          <p:nvPr/>
        </p:nvSpPr>
        <p:spPr bwMode="auto">
          <a:xfrm>
            <a:off x="4319588" y="6257925"/>
            <a:ext cx="715962" cy="2238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Lily  Street</a:t>
            </a:r>
          </a:p>
        </p:txBody>
      </p:sp>
      <p:sp>
        <p:nvSpPr>
          <p:cNvPr id="239647" name="Rectangle 31"/>
          <p:cNvSpPr>
            <a:spLocks noChangeArrowheads="1"/>
          </p:cNvSpPr>
          <p:nvPr/>
        </p:nvSpPr>
        <p:spPr bwMode="auto">
          <a:xfrm>
            <a:off x="966788" y="1990725"/>
            <a:ext cx="896937" cy="346075"/>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Mountain</a:t>
            </a:r>
          </a:p>
          <a:p>
            <a:r>
              <a:rPr lang="en-US" altLang="en-US" sz="800">
                <a:solidFill>
                  <a:srgbClr val="000000"/>
                </a:solidFill>
              </a:rPr>
              <a:t>Avens Avenue</a:t>
            </a:r>
          </a:p>
        </p:txBody>
      </p:sp>
      <p:sp>
        <p:nvSpPr>
          <p:cNvPr id="239648" name="Rectangle 32"/>
          <p:cNvSpPr>
            <a:spLocks noChangeArrowheads="1"/>
          </p:cNvSpPr>
          <p:nvPr/>
        </p:nvSpPr>
        <p:spPr bwMode="auto">
          <a:xfrm>
            <a:off x="7367588" y="2066925"/>
            <a:ext cx="1033462" cy="223838"/>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Fireweed Avenue</a:t>
            </a:r>
          </a:p>
        </p:txBody>
      </p:sp>
      <p:sp>
        <p:nvSpPr>
          <p:cNvPr id="263201" name="Freeform 33"/>
          <p:cNvSpPr>
            <a:spLocks/>
          </p:cNvSpPr>
          <p:nvPr/>
        </p:nvSpPr>
        <p:spPr bwMode="auto">
          <a:xfrm>
            <a:off x="1751013" y="1870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02" name="Freeform 34"/>
          <p:cNvSpPr>
            <a:spLocks/>
          </p:cNvSpPr>
          <p:nvPr/>
        </p:nvSpPr>
        <p:spPr bwMode="auto">
          <a:xfrm>
            <a:off x="1751013" y="1752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03" name="Freeform 35"/>
          <p:cNvSpPr>
            <a:spLocks/>
          </p:cNvSpPr>
          <p:nvPr/>
        </p:nvSpPr>
        <p:spPr bwMode="auto">
          <a:xfrm>
            <a:off x="1951038" y="1987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04" name="Freeform 36"/>
          <p:cNvSpPr>
            <a:spLocks/>
          </p:cNvSpPr>
          <p:nvPr/>
        </p:nvSpPr>
        <p:spPr bwMode="auto">
          <a:xfrm>
            <a:off x="2805113" y="1870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05" name="Freeform 37"/>
          <p:cNvSpPr>
            <a:spLocks/>
          </p:cNvSpPr>
          <p:nvPr/>
        </p:nvSpPr>
        <p:spPr bwMode="auto">
          <a:xfrm>
            <a:off x="2805113" y="1752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06" name="Freeform 38"/>
          <p:cNvSpPr>
            <a:spLocks/>
          </p:cNvSpPr>
          <p:nvPr/>
        </p:nvSpPr>
        <p:spPr bwMode="auto">
          <a:xfrm>
            <a:off x="3003550" y="1987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07" name="Freeform 39"/>
          <p:cNvSpPr>
            <a:spLocks/>
          </p:cNvSpPr>
          <p:nvPr/>
        </p:nvSpPr>
        <p:spPr bwMode="auto">
          <a:xfrm>
            <a:off x="3933825" y="1870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08" name="Freeform 40"/>
          <p:cNvSpPr>
            <a:spLocks/>
          </p:cNvSpPr>
          <p:nvPr/>
        </p:nvSpPr>
        <p:spPr bwMode="auto">
          <a:xfrm>
            <a:off x="3933825" y="1752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09" name="Freeform 41"/>
          <p:cNvSpPr>
            <a:spLocks/>
          </p:cNvSpPr>
          <p:nvPr/>
        </p:nvSpPr>
        <p:spPr bwMode="auto">
          <a:xfrm>
            <a:off x="4132263" y="1987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10" name="Freeform 42"/>
          <p:cNvSpPr>
            <a:spLocks/>
          </p:cNvSpPr>
          <p:nvPr/>
        </p:nvSpPr>
        <p:spPr bwMode="auto">
          <a:xfrm>
            <a:off x="5889625" y="1870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11" name="Freeform 43"/>
          <p:cNvSpPr>
            <a:spLocks/>
          </p:cNvSpPr>
          <p:nvPr/>
        </p:nvSpPr>
        <p:spPr bwMode="auto">
          <a:xfrm>
            <a:off x="5889625" y="1752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12" name="Freeform 44"/>
          <p:cNvSpPr>
            <a:spLocks/>
          </p:cNvSpPr>
          <p:nvPr/>
        </p:nvSpPr>
        <p:spPr bwMode="auto">
          <a:xfrm>
            <a:off x="6088063" y="1987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13" name="Freeform 45"/>
          <p:cNvSpPr>
            <a:spLocks/>
          </p:cNvSpPr>
          <p:nvPr/>
        </p:nvSpPr>
        <p:spPr bwMode="auto">
          <a:xfrm>
            <a:off x="4911725" y="1870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14" name="Freeform 46"/>
          <p:cNvSpPr>
            <a:spLocks/>
          </p:cNvSpPr>
          <p:nvPr/>
        </p:nvSpPr>
        <p:spPr bwMode="auto">
          <a:xfrm>
            <a:off x="4911725" y="1752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15" name="Freeform 47"/>
          <p:cNvSpPr>
            <a:spLocks/>
          </p:cNvSpPr>
          <p:nvPr/>
        </p:nvSpPr>
        <p:spPr bwMode="auto">
          <a:xfrm>
            <a:off x="5110163" y="1987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16" name="Freeform 48"/>
          <p:cNvSpPr>
            <a:spLocks/>
          </p:cNvSpPr>
          <p:nvPr/>
        </p:nvSpPr>
        <p:spPr bwMode="auto">
          <a:xfrm>
            <a:off x="6942138" y="1870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17" name="Freeform 49"/>
          <p:cNvSpPr>
            <a:spLocks/>
          </p:cNvSpPr>
          <p:nvPr/>
        </p:nvSpPr>
        <p:spPr bwMode="auto">
          <a:xfrm>
            <a:off x="6942138" y="1752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18" name="Freeform 50"/>
          <p:cNvSpPr>
            <a:spLocks/>
          </p:cNvSpPr>
          <p:nvPr/>
        </p:nvSpPr>
        <p:spPr bwMode="auto">
          <a:xfrm>
            <a:off x="7140575" y="1987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19" name="Freeform 51"/>
          <p:cNvSpPr>
            <a:spLocks/>
          </p:cNvSpPr>
          <p:nvPr/>
        </p:nvSpPr>
        <p:spPr bwMode="auto">
          <a:xfrm>
            <a:off x="1751013" y="2403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20" name="Freeform 52"/>
          <p:cNvSpPr>
            <a:spLocks/>
          </p:cNvSpPr>
          <p:nvPr/>
        </p:nvSpPr>
        <p:spPr bwMode="auto">
          <a:xfrm>
            <a:off x="1751013" y="2286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21" name="Freeform 53"/>
          <p:cNvSpPr>
            <a:spLocks/>
          </p:cNvSpPr>
          <p:nvPr/>
        </p:nvSpPr>
        <p:spPr bwMode="auto">
          <a:xfrm>
            <a:off x="1951038" y="2520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22" name="Freeform 54"/>
          <p:cNvSpPr>
            <a:spLocks/>
          </p:cNvSpPr>
          <p:nvPr/>
        </p:nvSpPr>
        <p:spPr bwMode="auto">
          <a:xfrm>
            <a:off x="2805113" y="2403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23" name="Freeform 55"/>
          <p:cNvSpPr>
            <a:spLocks/>
          </p:cNvSpPr>
          <p:nvPr/>
        </p:nvSpPr>
        <p:spPr bwMode="auto">
          <a:xfrm>
            <a:off x="2805113" y="2286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24" name="Freeform 56"/>
          <p:cNvSpPr>
            <a:spLocks/>
          </p:cNvSpPr>
          <p:nvPr/>
        </p:nvSpPr>
        <p:spPr bwMode="auto">
          <a:xfrm>
            <a:off x="3003550" y="2520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25" name="Freeform 57"/>
          <p:cNvSpPr>
            <a:spLocks/>
          </p:cNvSpPr>
          <p:nvPr/>
        </p:nvSpPr>
        <p:spPr bwMode="auto">
          <a:xfrm>
            <a:off x="3933825" y="2403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26" name="Freeform 58"/>
          <p:cNvSpPr>
            <a:spLocks/>
          </p:cNvSpPr>
          <p:nvPr/>
        </p:nvSpPr>
        <p:spPr bwMode="auto">
          <a:xfrm>
            <a:off x="3933825" y="2286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27" name="Freeform 59"/>
          <p:cNvSpPr>
            <a:spLocks/>
          </p:cNvSpPr>
          <p:nvPr/>
        </p:nvSpPr>
        <p:spPr bwMode="auto">
          <a:xfrm>
            <a:off x="4132263" y="2520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28" name="Freeform 60"/>
          <p:cNvSpPr>
            <a:spLocks/>
          </p:cNvSpPr>
          <p:nvPr/>
        </p:nvSpPr>
        <p:spPr bwMode="auto">
          <a:xfrm>
            <a:off x="5889625" y="2403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29" name="Freeform 61"/>
          <p:cNvSpPr>
            <a:spLocks/>
          </p:cNvSpPr>
          <p:nvPr/>
        </p:nvSpPr>
        <p:spPr bwMode="auto">
          <a:xfrm>
            <a:off x="5889625" y="2286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30" name="Freeform 62"/>
          <p:cNvSpPr>
            <a:spLocks/>
          </p:cNvSpPr>
          <p:nvPr/>
        </p:nvSpPr>
        <p:spPr bwMode="auto">
          <a:xfrm>
            <a:off x="6088063" y="2520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31" name="Freeform 63"/>
          <p:cNvSpPr>
            <a:spLocks/>
          </p:cNvSpPr>
          <p:nvPr/>
        </p:nvSpPr>
        <p:spPr bwMode="auto">
          <a:xfrm>
            <a:off x="4911725" y="2403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32" name="Freeform 64"/>
          <p:cNvSpPr>
            <a:spLocks/>
          </p:cNvSpPr>
          <p:nvPr/>
        </p:nvSpPr>
        <p:spPr bwMode="auto">
          <a:xfrm>
            <a:off x="4911725" y="2286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33" name="Freeform 65"/>
          <p:cNvSpPr>
            <a:spLocks/>
          </p:cNvSpPr>
          <p:nvPr/>
        </p:nvSpPr>
        <p:spPr bwMode="auto">
          <a:xfrm>
            <a:off x="5110163" y="2520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34" name="Freeform 66"/>
          <p:cNvSpPr>
            <a:spLocks/>
          </p:cNvSpPr>
          <p:nvPr/>
        </p:nvSpPr>
        <p:spPr bwMode="auto">
          <a:xfrm>
            <a:off x="6942138" y="2403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35" name="Freeform 67"/>
          <p:cNvSpPr>
            <a:spLocks/>
          </p:cNvSpPr>
          <p:nvPr/>
        </p:nvSpPr>
        <p:spPr bwMode="auto">
          <a:xfrm>
            <a:off x="6942138" y="2286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36" name="Freeform 68"/>
          <p:cNvSpPr>
            <a:spLocks/>
          </p:cNvSpPr>
          <p:nvPr/>
        </p:nvSpPr>
        <p:spPr bwMode="auto">
          <a:xfrm>
            <a:off x="7140575" y="2520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37" name="Freeform 69"/>
          <p:cNvSpPr>
            <a:spLocks/>
          </p:cNvSpPr>
          <p:nvPr/>
        </p:nvSpPr>
        <p:spPr bwMode="auto">
          <a:xfrm>
            <a:off x="1751013" y="3013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38" name="Freeform 70"/>
          <p:cNvSpPr>
            <a:spLocks/>
          </p:cNvSpPr>
          <p:nvPr/>
        </p:nvSpPr>
        <p:spPr bwMode="auto">
          <a:xfrm>
            <a:off x="1751013" y="2895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39" name="Freeform 71"/>
          <p:cNvSpPr>
            <a:spLocks/>
          </p:cNvSpPr>
          <p:nvPr/>
        </p:nvSpPr>
        <p:spPr bwMode="auto">
          <a:xfrm>
            <a:off x="1951038" y="3130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40" name="Freeform 72"/>
          <p:cNvSpPr>
            <a:spLocks/>
          </p:cNvSpPr>
          <p:nvPr/>
        </p:nvSpPr>
        <p:spPr bwMode="auto">
          <a:xfrm>
            <a:off x="2805113" y="3013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41" name="Freeform 73"/>
          <p:cNvSpPr>
            <a:spLocks/>
          </p:cNvSpPr>
          <p:nvPr/>
        </p:nvSpPr>
        <p:spPr bwMode="auto">
          <a:xfrm>
            <a:off x="2805113" y="2895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42" name="Freeform 74"/>
          <p:cNvSpPr>
            <a:spLocks/>
          </p:cNvSpPr>
          <p:nvPr/>
        </p:nvSpPr>
        <p:spPr bwMode="auto">
          <a:xfrm>
            <a:off x="3003550" y="3130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43" name="Freeform 75"/>
          <p:cNvSpPr>
            <a:spLocks/>
          </p:cNvSpPr>
          <p:nvPr/>
        </p:nvSpPr>
        <p:spPr bwMode="auto">
          <a:xfrm>
            <a:off x="3933825" y="3013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44" name="Freeform 76"/>
          <p:cNvSpPr>
            <a:spLocks/>
          </p:cNvSpPr>
          <p:nvPr/>
        </p:nvSpPr>
        <p:spPr bwMode="auto">
          <a:xfrm>
            <a:off x="3933825" y="2895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45" name="Freeform 77"/>
          <p:cNvSpPr>
            <a:spLocks/>
          </p:cNvSpPr>
          <p:nvPr/>
        </p:nvSpPr>
        <p:spPr bwMode="auto">
          <a:xfrm>
            <a:off x="4132263" y="3130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46" name="Freeform 78"/>
          <p:cNvSpPr>
            <a:spLocks/>
          </p:cNvSpPr>
          <p:nvPr/>
        </p:nvSpPr>
        <p:spPr bwMode="auto">
          <a:xfrm>
            <a:off x="5889625" y="3013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47" name="Freeform 79"/>
          <p:cNvSpPr>
            <a:spLocks/>
          </p:cNvSpPr>
          <p:nvPr/>
        </p:nvSpPr>
        <p:spPr bwMode="auto">
          <a:xfrm>
            <a:off x="5889625" y="2895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48" name="Freeform 80"/>
          <p:cNvSpPr>
            <a:spLocks/>
          </p:cNvSpPr>
          <p:nvPr/>
        </p:nvSpPr>
        <p:spPr bwMode="auto">
          <a:xfrm>
            <a:off x="6088063" y="3130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49" name="Freeform 81"/>
          <p:cNvSpPr>
            <a:spLocks/>
          </p:cNvSpPr>
          <p:nvPr/>
        </p:nvSpPr>
        <p:spPr bwMode="auto">
          <a:xfrm>
            <a:off x="4911725" y="3013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50" name="Freeform 82"/>
          <p:cNvSpPr>
            <a:spLocks/>
          </p:cNvSpPr>
          <p:nvPr/>
        </p:nvSpPr>
        <p:spPr bwMode="auto">
          <a:xfrm>
            <a:off x="4911725" y="2895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51" name="Freeform 83"/>
          <p:cNvSpPr>
            <a:spLocks/>
          </p:cNvSpPr>
          <p:nvPr/>
        </p:nvSpPr>
        <p:spPr bwMode="auto">
          <a:xfrm>
            <a:off x="5110163" y="3130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52" name="Freeform 84"/>
          <p:cNvSpPr>
            <a:spLocks/>
          </p:cNvSpPr>
          <p:nvPr/>
        </p:nvSpPr>
        <p:spPr bwMode="auto">
          <a:xfrm>
            <a:off x="6942138" y="3013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53" name="Freeform 85"/>
          <p:cNvSpPr>
            <a:spLocks/>
          </p:cNvSpPr>
          <p:nvPr/>
        </p:nvSpPr>
        <p:spPr bwMode="auto">
          <a:xfrm>
            <a:off x="6942138" y="2895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54" name="Freeform 86"/>
          <p:cNvSpPr>
            <a:spLocks/>
          </p:cNvSpPr>
          <p:nvPr/>
        </p:nvSpPr>
        <p:spPr bwMode="auto">
          <a:xfrm>
            <a:off x="7140575" y="3130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55" name="Freeform 87"/>
          <p:cNvSpPr>
            <a:spLocks/>
          </p:cNvSpPr>
          <p:nvPr/>
        </p:nvSpPr>
        <p:spPr bwMode="auto">
          <a:xfrm>
            <a:off x="1751013" y="36226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56" name="Freeform 88"/>
          <p:cNvSpPr>
            <a:spLocks/>
          </p:cNvSpPr>
          <p:nvPr/>
        </p:nvSpPr>
        <p:spPr bwMode="auto">
          <a:xfrm>
            <a:off x="1751013" y="35052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57" name="Freeform 89"/>
          <p:cNvSpPr>
            <a:spLocks/>
          </p:cNvSpPr>
          <p:nvPr/>
        </p:nvSpPr>
        <p:spPr bwMode="auto">
          <a:xfrm>
            <a:off x="1951038" y="3740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58" name="Freeform 90"/>
          <p:cNvSpPr>
            <a:spLocks/>
          </p:cNvSpPr>
          <p:nvPr/>
        </p:nvSpPr>
        <p:spPr bwMode="auto">
          <a:xfrm>
            <a:off x="2805113" y="3622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59" name="Freeform 91"/>
          <p:cNvSpPr>
            <a:spLocks/>
          </p:cNvSpPr>
          <p:nvPr/>
        </p:nvSpPr>
        <p:spPr bwMode="auto">
          <a:xfrm>
            <a:off x="2805113" y="3505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60" name="Freeform 92"/>
          <p:cNvSpPr>
            <a:spLocks/>
          </p:cNvSpPr>
          <p:nvPr/>
        </p:nvSpPr>
        <p:spPr bwMode="auto">
          <a:xfrm>
            <a:off x="3003550" y="37401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61" name="Freeform 93"/>
          <p:cNvSpPr>
            <a:spLocks/>
          </p:cNvSpPr>
          <p:nvPr/>
        </p:nvSpPr>
        <p:spPr bwMode="auto">
          <a:xfrm>
            <a:off x="3933825" y="3622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62" name="Freeform 94"/>
          <p:cNvSpPr>
            <a:spLocks/>
          </p:cNvSpPr>
          <p:nvPr/>
        </p:nvSpPr>
        <p:spPr bwMode="auto">
          <a:xfrm>
            <a:off x="3933825" y="3505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63" name="Freeform 95"/>
          <p:cNvSpPr>
            <a:spLocks/>
          </p:cNvSpPr>
          <p:nvPr/>
        </p:nvSpPr>
        <p:spPr bwMode="auto">
          <a:xfrm>
            <a:off x="4132263" y="3740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64" name="Freeform 96"/>
          <p:cNvSpPr>
            <a:spLocks/>
          </p:cNvSpPr>
          <p:nvPr/>
        </p:nvSpPr>
        <p:spPr bwMode="auto">
          <a:xfrm>
            <a:off x="5889625" y="3622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65" name="Freeform 97"/>
          <p:cNvSpPr>
            <a:spLocks/>
          </p:cNvSpPr>
          <p:nvPr/>
        </p:nvSpPr>
        <p:spPr bwMode="auto">
          <a:xfrm>
            <a:off x="5889625" y="3505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66" name="Freeform 98"/>
          <p:cNvSpPr>
            <a:spLocks/>
          </p:cNvSpPr>
          <p:nvPr/>
        </p:nvSpPr>
        <p:spPr bwMode="auto">
          <a:xfrm>
            <a:off x="6088063" y="3740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67" name="Freeform 99"/>
          <p:cNvSpPr>
            <a:spLocks/>
          </p:cNvSpPr>
          <p:nvPr/>
        </p:nvSpPr>
        <p:spPr bwMode="auto">
          <a:xfrm>
            <a:off x="4911725" y="36226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68" name="Freeform 100"/>
          <p:cNvSpPr>
            <a:spLocks/>
          </p:cNvSpPr>
          <p:nvPr/>
        </p:nvSpPr>
        <p:spPr bwMode="auto">
          <a:xfrm>
            <a:off x="4911725" y="35052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69" name="Freeform 101"/>
          <p:cNvSpPr>
            <a:spLocks/>
          </p:cNvSpPr>
          <p:nvPr/>
        </p:nvSpPr>
        <p:spPr bwMode="auto">
          <a:xfrm>
            <a:off x="5110163" y="37401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70" name="Freeform 102"/>
          <p:cNvSpPr>
            <a:spLocks/>
          </p:cNvSpPr>
          <p:nvPr/>
        </p:nvSpPr>
        <p:spPr bwMode="auto">
          <a:xfrm>
            <a:off x="6942138" y="36226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71" name="Freeform 103"/>
          <p:cNvSpPr>
            <a:spLocks/>
          </p:cNvSpPr>
          <p:nvPr/>
        </p:nvSpPr>
        <p:spPr bwMode="auto">
          <a:xfrm>
            <a:off x="6942138" y="35052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72" name="Freeform 104"/>
          <p:cNvSpPr>
            <a:spLocks/>
          </p:cNvSpPr>
          <p:nvPr/>
        </p:nvSpPr>
        <p:spPr bwMode="auto">
          <a:xfrm>
            <a:off x="7140575" y="37401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73" name="Freeform 105"/>
          <p:cNvSpPr>
            <a:spLocks/>
          </p:cNvSpPr>
          <p:nvPr/>
        </p:nvSpPr>
        <p:spPr bwMode="auto">
          <a:xfrm>
            <a:off x="1751013" y="42322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74" name="Freeform 106"/>
          <p:cNvSpPr>
            <a:spLocks/>
          </p:cNvSpPr>
          <p:nvPr/>
        </p:nvSpPr>
        <p:spPr bwMode="auto">
          <a:xfrm>
            <a:off x="1751013" y="41148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75" name="Freeform 107"/>
          <p:cNvSpPr>
            <a:spLocks/>
          </p:cNvSpPr>
          <p:nvPr/>
        </p:nvSpPr>
        <p:spPr bwMode="auto">
          <a:xfrm>
            <a:off x="1951038" y="4349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76" name="Freeform 108"/>
          <p:cNvSpPr>
            <a:spLocks/>
          </p:cNvSpPr>
          <p:nvPr/>
        </p:nvSpPr>
        <p:spPr bwMode="auto">
          <a:xfrm>
            <a:off x="2805113" y="4232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77" name="Freeform 109"/>
          <p:cNvSpPr>
            <a:spLocks/>
          </p:cNvSpPr>
          <p:nvPr/>
        </p:nvSpPr>
        <p:spPr bwMode="auto">
          <a:xfrm>
            <a:off x="2805113" y="4114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78" name="Freeform 110"/>
          <p:cNvSpPr>
            <a:spLocks/>
          </p:cNvSpPr>
          <p:nvPr/>
        </p:nvSpPr>
        <p:spPr bwMode="auto">
          <a:xfrm>
            <a:off x="3003550" y="43497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79" name="Freeform 111"/>
          <p:cNvSpPr>
            <a:spLocks/>
          </p:cNvSpPr>
          <p:nvPr/>
        </p:nvSpPr>
        <p:spPr bwMode="auto">
          <a:xfrm>
            <a:off x="3933825" y="4232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80" name="Freeform 112"/>
          <p:cNvSpPr>
            <a:spLocks/>
          </p:cNvSpPr>
          <p:nvPr/>
        </p:nvSpPr>
        <p:spPr bwMode="auto">
          <a:xfrm>
            <a:off x="3933825" y="4114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81" name="Freeform 113"/>
          <p:cNvSpPr>
            <a:spLocks/>
          </p:cNvSpPr>
          <p:nvPr/>
        </p:nvSpPr>
        <p:spPr bwMode="auto">
          <a:xfrm>
            <a:off x="4132263" y="4349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82" name="Freeform 114"/>
          <p:cNvSpPr>
            <a:spLocks/>
          </p:cNvSpPr>
          <p:nvPr/>
        </p:nvSpPr>
        <p:spPr bwMode="auto">
          <a:xfrm>
            <a:off x="5889625" y="4232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83" name="Freeform 115"/>
          <p:cNvSpPr>
            <a:spLocks/>
          </p:cNvSpPr>
          <p:nvPr/>
        </p:nvSpPr>
        <p:spPr bwMode="auto">
          <a:xfrm>
            <a:off x="5889625" y="4114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84" name="Freeform 116"/>
          <p:cNvSpPr>
            <a:spLocks/>
          </p:cNvSpPr>
          <p:nvPr/>
        </p:nvSpPr>
        <p:spPr bwMode="auto">
          <a:xfrm>
            <a:off x="6088063" y="4349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85" name="Freeform 117"/>
          <p:cNvSpPr>
            <a:spLocks/>
          </p:cNvSpPr>
          <p:nvPr/>
        </p:nvSpPr>
        <p:spPr bwMode="auto">
          <a:xfrm>
            <a:off x="4911725" y="42322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86" name="Freeform 118"/>
          <p:cNvSpPr>
            <a:spLocks/>
          </p:cNvSpPr>
          <p:nvPr/>
        </p:nvSpPr>
        <p:spPr bwMode="auto">
          <a:xfrm>
            <a:off x="4911725" y="41148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87" name="Freeform 119"/>
          <p:cNvSpPr>
            <a:spLocks/>
          </p:cNvSpPr>
          <p:nvPr/>
        </p:nvSpPr>
        <p:spPr bwMode="auto">
          <a:xfrm>
            <a:off x="5110163" y="43497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88" name="Freeform 120"/>
          <p:cNvSpPr>
            <a:spLocks/>
          </p:cNvSpPr>
          <p:nvPr/>
        </p:nvSpPr>
        <p:spPr bwMode="auto">
          <a:xfrm>
            <a:off x="6942138" y="42322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89" name="Freeform 121"/>
          <p:cNvSpPr>
            <a:spLocks/>
          </p:cNvSpPr>
          <p:nvPr/>
        </p:nvSpPr>
        <p:spPr bwMode="auto">
          <a:xfrm>
            <a:off x="6942138" y="41148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90" name="Freeform 122"/>
          <p:cNvSpPr>
            <a:spLocks/>
          </p:cNvSpPr>
          <p:nvPr/>
        </p:nvSpPr>
        <p:spPr bwMode="auto">
          <a:xfrm>
            <a:off x="7140575" y="43497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91" name="Freeform 123"/>
          <p:cNvSpPr>
            <a:spLocks/>
          </p:cNvSpPr>
          <p:nvPr/>
        </p:nvSpPr>
        <p:spPr bwMode="auto">
          <a:xfrm>
            <a:off x="1751013" y="4841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92" name="Freeform 124"/>
          <p:cNvSpPr>
            <a:spLocks/>
          </p:cNvSpPr>
          <p:nvPr/>
        </p:nvSpPr>
        <p:spPr bwMode="auto">
          <a:xfrm>
            <a:off x="1751013" y="4724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93" name="Freeform 125"/>
          <p:cNvSpPr>
            <a:spLocks/>
          </p:cNvSpPr>
          <p:nvPr/>
        </p:nvSpPr>
        <p:spPr bwMode="auto">
          <a:xfrm>
            <a:off x="1951038"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94" name="Freeform 126"/>
          <p:cNvSpPr>
            <a:spLocks/>
          </p:cNvSpPr>
          <p:nvPr/>
        </p:nvSpPr>
        <p:spPr bwMode="auto">
          <a:xfrm>
            <a:off x="2805113"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95" name="Freeform 127"/>
          <p:cNvSpPr>
            <a:spLocks/>
          </p:cNvSpPr>
          <p:nvPr/>
        </p:nvSpPr>
        <p:spPr bwMode="auto">
          <a:xfrm>
            <a:off x="2805113"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96" name="Freeform 128"/>
          <p:cNvSpPr>
            <a:spLocks/>
          </p:cNvSpPr>
          <p:nvPr/>
        </p:nvSpPr>
        <p:spPr bwMode="auto">
          <a:xfrm>
            <a:off x="3003550" y="4959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97" name="Freeform 129"/>
          <p:cNvSpPr>
            <a:spLocks/>
          </p:cNvSpPr>
          <p:nvPr/>
        </p:nvSpPr>
        <p:spPr bwMode="auto">
          <a:xfrm>
            <a:off x="39338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98" name="Freeform 130"/>
          <p:cNvSpPr>
            <a:spLocks/>
          </p:cNvSpPr>
          <p:nvPr/>
        </p:nvSpPr>
        <p:spPr bwMode="auto">
          <a:xfrm>
            <a:off x="39338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299" name="Freeform 131"/>
          <p:cNvSpPr>
            <a:spLocks/>
          </p:cNvSpPr>
          <p:nvPr/>
        </p:nvSpPr>
        <p:spPr bwMode="auto">
          <a:xfrm>
            <a:off x="41322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00" name="Freeform 132"/>
          <p:cNvSpPr>
            <a:spLocks/>
          </p:cNvSpPr>
          <p:nvPr/>
        </p:nvSpPr>
        <p:spPr bwMode="auto">
          <a:xfrm>
            <a:off x="58896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01" name="Freeform 133"/>
          <p:cNvSpPr>
            <a:spLocks/>
          </p:cNvSpPr>
          <p:nvPr/>
        </p:nvSpPr>
        <p:spPr bwMode="auto">
          <a:xfrm>
            <a:off x="58896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02" name="Freeform 134"/>
          <p:cNvSpPr>
            <a:spLocks/>
          </p:cNvSpPr>
          <p:nvPr/>
        </p:nvSpPr>
        <p:spPr bwMode="auto">
          <a:xfrm>
            <a:off x="60880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03" name="Freeform 135"/>
          <p:cNvSpPr>
            <a:spLocks/>
          </p:cNvSpPr>
          <p:nvPr/>
        </p:nvSpPr>
        <p:spPr bwMode="auto">
          <a:xfrm>
            <a:off x="4911725" y="48418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04" name="Freeform 136"/>
          <p:cNvSpPr>
            <a:spLocks/>
          </p:cNvSpPr>
          <p:nvPr/>
        </p:nvSpPr>
        <p:spPr bwMode="auto">
          <a:xfrm>
            <a:off x="4911725" y="47244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05" name="Freeform 137"/>
          <p:cNvSpPr>
            <a:spLocks/>
          </p:cNvSpPr>
          <p:nvPr/>
        </p:nvSpPr>
        <p:spPr bwMode="auto">
          <a:xfrm>
            <a:off x="5110163" y="49593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06" name="Freeform 138"/>
          <p:cNvSpPr>
            <a:spLocks/>
          </p:cNvSpPr>
          <p:nvPr/>
        </p:nvSpPr>
        <p:spPr bwMode="auto">
          <a:xfrm>
            <a:off x="6942138" y="48418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07" name="Freeform 139"/>
          <p:cNvSpPr>
            <a:spLocks/>
          </p:cNvSpPr>
          <p:nvPr/>
        </p:nvSpPr>
        <p:spPr bwMode="auto">
          <a:xfrm>
            <a:off x="6942138" y="47244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08" name="Freeform 140"/>
          <p:cNvSpPr>
            <a:spLocks/>
          </p:cNvSpPr>
          <p:nvPr/>
        </p:nvSpPr>
        <p:spPr bwMode="auto">
          <a:xfrm>
            <a:off x="7140575" y="49593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09" name="Freeform 141"/>
          <p:cNvSpPr>
            <a:spLocks/>
          </p:cNvSpPr>
          <p:nvPr/>
        </p:nvSpPr>
        <p:spPr bwMode="auto">
          <a:xfrm>
            <a:off x="1751013" y="5451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10" name="Freeform 142"/>
          <p:cNvSpPr>
            <a:spLocks/>
          </p:cNvSpPr>
          <p:nvPr/>
        </p:nvSpPr>
        <p:spPr bwMode="auto">
          <a:xfrm>
            <a:off x="1751013" y="5334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11" name="Freeform 143"/>
          <p:cNvSpPr>
            <a:spLocks/>
          </p:cNvSpPr>
          <p:nvPr/>
        </p:nvSpPr>
        <p:spPr bwMode="auto">
          <a:xfrm>
            <a:off x="1951038"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12" name="Freeform 144"/>
          <p:cNvSpPr>
            <a:spLocks/>
          </p:cNvSpPr>
          <p:nvPr/>
        </p:nvSpPr>
        <p:spPr bwMode="auto">
          <a:xfrm>
            <a:off x="2805113"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13" name="Freeform 145"/>
          <p:cNvSpPr>
            <a:spLocks/>
          </p:cNvSpPr>
          <p:nvPr/>
        </p:nvSpPr>
        <p:spPr bwMode="auto">
          <a:xfrm>
            <a:off x="2805113"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14" name="Freeform 146"/>
          <p:cNvSpPr>
            <a:spLocks/>
          </p:cNvSpPr>
          <p:nvPr/>
        </p:nvSpPr>
        <p:spPr bwMode="auto">
          <a:xfrm>
            <a:off x="3003550" y="5568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15" name="Freeform 147"/>
          <p:cNvSpPr>
            <a:spLocks/>
          </p:cNvSpPr>
          <p:nvPr/>
        </p:nvSpPr>
        <p:spPr bwMode="auto">
          <a:xfrm>
            <a:off x="39338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16" name="Freeform 148"/>
          <p:cNvSpPr>
            <a:spLocks/>
          </p:cNvSpPr>
          <p:nvPr/>
        </p:nvSpPr>
        <p:spPr bwMode="auto">
          <a:xfrm>
            <a:off x="39338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17" name="Freeform 149"/>
          <p:cNvSpPr>
            <a:spLocks/>
          </p:cNvSpPr>
          <p:nvPr/>
        </p:nvSpPr>
        <p:spPr bwMode="auto">
          <a:xfrm>
            <a:off x="41322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18" name="Freeform 150"/>
          <p:cNvSpPr>
            <a:spLocks/>
          </p:cNvSpPr>
          <p:nvPr/>
        </p:nvSpPr>
        <p:spPr bwMode="auto">
          <a:xfrm>
            <a:off x="58896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19" name="Freeform 151"/>
          <p:cNvSpPr>
            <a:spLocks/>
          </p:cNvSpPr>
          <p:nvPr/>
        </p:nvSpPr>
        <p:spPr bwMode="auto">
          <a:xfrm>
            <a:off x="58896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20" name="Freeform 152"/>
          <p:cNvSpPr>
            <a:spLocks/>
          </p:cNvSpPr>
          <p:nvPr/>
        </p:nvSpPr>
        <p:spPr bwMode="auto">
          <a:xfrm>
            <a:off x="60880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21" name="Freeform 153"/>
          <p:cNvSpPr>
            <a:spLocks/>
          </p:cNvSpPr>
          <p:nvPr/>
        </p:nvSpPr>
        <p:spPr bwMode="auto">
          <a:xfrm>
            <a:off x="4911725" y="54514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22" name="Freeform 154"/>
          <p:cNvSpPr>
            <a:spLocks/>
          </p:cNvSpPr>
          <p:nvPr/>
        </p:nvSpPr>
        <p:spPr bwMode="auto">
          <a:xfrm>
            <a:off x="4911725" y="53340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23" name="Freeform 155"/>
          <p:cNvSpPr>
            <a:spLocks/>
          </p:cNvSpPr>
          <p:nvPr/>
        </p:nvSpPr>
        <p:spPr bwMode="auto">
          <a:xfrm>
            <a:off x="5110163" y="55689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24" name="Freeform 156"/>
          <p:cNvSpPr>
            <a:spLocks/>
          </p:cNvSpPr>
          <p:nvPr/>
        </p:nvSpPr>
        <p:spPr bwMode="auto">
          <a:xfrm>
            <a:off x="6942138" y="54514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25" name="Freeform 157"/>
          <p:cNvSpPr>
            <a:spLocks/>
          </p:cNvSpPr>
          <p:nvPr/>
        </p:nvSpPr>
        <p:spPr bwMode="auto">
          <a:xfrm>
            <a:off x="6942138" y="53340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26" name="Freeform 158"/>
          <p:cNvSpPr>
            <a:spLocks/>
          </p:cNvSpPr>
          <p:nvPr/>
        </p:nvSpPr>
        <p:spPr bwMode="auto">
          <a:xfrm>
            <a:off x="7140575" y="55689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27" name="Freeform 159"/>
          <p:cNvSpPr>
            <a:spLocks/>
          </p:cNvSpPr>
          <p:nvPr/>
        </p:nvSpPr>
        <p:spPr bwMode="auto">
          <a:xfrm>
            <a:off x="1751013" y="6061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28" name="Freeform 160"/>
          <p:cNvSpPr>
            <a:spLocks/>
          </p:cNvSpPr>
          <p:nvPr/>
        </p:nvSpPr>
        <p:spPr bwMode="auto">
          <a:xfrm>
            <a:off x="1751013" y="5943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29" name="Freeform 161"/>
          <p:cNvSpPr>
            <a:spLocks/>
          </p:cNvSpPr>
          <p:nvPr/>
        </p:nvSpPr>
        <p:spPr bwMode="auto">
          <a:xfrm>
            <a:off x="1951038" y="6178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30" name="Freeform 162"/>
          <p:cNvSpPr>
            <a:spLocks/>
          </p:cNvSpPr>
          <p:nvPr/>
        </p:nvSpPr>
        <p:spPr bwMode="auto">
          <a:xfrm>
            <a:off x="2805113" y="6061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31" name="Freeform 163"/>
          <p:cNvSpPr>
            <a:spLocks/>
          </p:cNvSpPr>
          <p:nvPr/>
        </p:nvSpPr>
        <p:spPr bwMode="auto">
          <a:xfrm>
            <a:off x="2805113" y="5943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32" name="Freeform 164"/>
          <p:cNvSpPr>
            <a:spLocks/>
          </p:cNvSpPr>
          <p:nvPr/>
        </p:nvSpPr>
        <p:spPr bwMode="auto">
          <a:xfrm>
            <a:off x="3003550" y="6178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33" name="Freeform 165"/>
          <p:cNvSpPr>
            <a:spLocks/>
          </p:cNvSpPr>
          <p:nvPr/>
        </p:nvSpPr>
        <p:spPr bwMode="auto">
          <a:xfrm>
            <a:off x="3933825" y="6061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34" name="Freeform 166"/>
          <p:cNvSpPr>
            <a:spLocks/>
          </p:cNvSpPr>
          <p:nvPr/>
        </p:nvSpPr>
        <p:spPr bwMode="auto">
          <a:xfrm>
            <a:off x="3933825" y="5943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35" name="Freeform 167"/>
          <p:cNvSpPr>
            <a:spLocks/>
          </p:cNvSpPr>
          <p:nvPr/>
        </p:nvSpPr>
        <p:spPr bwMode="auto">
          <a:xfrm>
            <a:off x="4132263" y="6178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36" name="Freeform 168"/>
          <p:cNvSpPr>
            <a:spLocks/>
          </p:cNvSpPr>
          <p:nvPr/>
        </p:nvSpPr>
        <p:spPr bwMode="auto">
          <a:xfrm>
            <a:off x="5889625" y="6061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37" name="Freeform 169"/>
          <p:cNvSpPr>
            <a:spLocks/>
          </p:cNvSpPr>
          <p:nvPr/>
        </p:nvSpPr>
        <p:spPr bwMode="auto">
          <a:xfrm>
            <a:off x="5889625" y="5943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38" name="Freeform 170"/>
          <p:cNvSpPr>
            <a:spLocks/>
          </p:cNvSpPr>
          <p:nvPr/>
        </p:nvSpPr>
        <p:spPr bwMode="auto">
          <a:xfrm>
            <a:off x="6088063" y="6178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39" name="Freeform 171"/>
          <p:cNvSpPr>
            <a:spLocks/>
          </p:cNvSpPr>
          <p:nvPr/>
        </p:nvSpPr>
        <p:spPr bwMode="auto">
          <a:xfrm>
            <a:off x="4911725" y="6061075"/>
            <a:ext cx="527050" cy="188913"/>
          </a:xfrm>
          <a:custGeom>
            <a:avLst/>
            <a:gdLst/>
            <a:ahLst/>
            <a:cxnLst>
              <a:cxn ang="0">
                <a:pos x="42" y="0"/>
              </a:cxn>
              <a:cxn ang="0">
                <a:pos x="42" y="0"/>
              </a:cxn>
              <a:cxn ang="0">
                <a:pos x="331" y="0"/>
              </a:cxn>
              <a:cxn ang="0">
                <a:pos x="331" y="118"/>
              </a:cxn>
              <a:cxn ang="0">
                <a:pos x="0" y="118"/>
              </a:cxn>
              <a:cxn ang="0">
                <a:pos x="0" y="0"/>
              </a:cxn>
              <a:cxn ang="0">
                <a:pos x="83" y="0"/>
              </a:cxn>
              <a:cxn ang="0">
                <a:pos x="42" y="0"/>
              </a:cxn>
            </a:cxnLst>
            <a:rect l="0" t="0" r="r" b="b"/>
            <a:pathLst>
              <a:path w="332" h="119">
                <a:moveTo>
                  <a:pt x="42" y="0"/>
                </a:moveTo>
                <a:lnTo>
                  <a:pt x="42" y="0"/>
                </a:lnTo>
                <a:lnTo>
                  <a:pt x="331" y="0"/>
                </a:lnTo>
                <a:lnTo>
                  <a:pt x="331"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40" name="Freeform 172"/>
          <p:cNvSpPr>
            <a:spLocks/>
          </p:cNvSpPr>
          <p:nvPr/>
        </p:nvSpPr>
        <p:spPr bwMode="auto">
          <a:xfrm>
            <a:off x="4911725" y="5943600"/>
            <a:ext cx="527050" cy="119063"/>
          </a:xfrm>
          <a:custGeom>
            <a:avLst/>
            <a:gdLst/>
            <a:ahLst/>
            <a:cxnLst>
              <a:cxn ang="0">
                <a:pos x="0" y="74"/>
              </a:cxn>
              <a:cxn ang="0">
                <a:pos x="166" y="0"/>
              </a:cxn>
              <a:cxn ang="0">
                <a:pos x="331" y="74"/>
              </a:cxn>
              <a:cxn ang="0">
                <a:pos x="0" y="74"/>
              </a:cxn>
            </a:cxnLst>
            <a:rect l="0" t="0" r="r" b="b"/>
            <a:pathLst>
              <a:path w="332" h="75">
                <a:moveTo>
                  <a:pt x="0" y="74"/>
                </a:moveTo>
                <a:lnTo>
                  <a:pt x="166" y="0"/>
                </a:lnTo>
                <a:lnTo>
                  <a:pt x="331"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41" name="Freeform 173"/>
          <p:cNvSpPr>
            <a:spLocks/>
          </p:cNvSpPr>
          <p:nvPr/>
        </p:nvSpPr>
        <p:spPr bwMode="auto">
          <a:xfrm>
            <a:off x="5110163" y="6178550"/>
            <a:ext cx="131762"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42" name="Freeform 174"/>
          <p:cNvSpPr>
            <a:spLocks/>
          </p:cNvSpPr>
          <p:nvPr/>
        </p:nvSpPr>
        <p:spPr bwMode="auto">
          <a:xfrm>
            <a:off x="6942138" y="6061075"/>
            <a:ext cx="528637" cy="188913"/>
          </a:xfrm>
          <a:custGeom>
            <a:avLst/>
            <a:gdLst/>
            <a:ahLst/>
            <a:cxnLst>
              <a:cxn ang="0">
                <a:pos x="42" y="0"/>
              </a:cxn>
              <a:cxn ang="0">
                <a:pos x="42" y="0"/>
              </a:cxn>
              <a:cxn ang="0">
                <a:pos x="332" y="0"/>
              </a:cxn>
              <a:cxn ang="0">
                <a:pos x="332" y="118"/>
              </a:cxn>
              <a:cxn ang="0">
                <a:pos x="0" y="118"/>
              </a:cxn>
              <a:cxn ang="0">
                <a:pos x="0" y="0"/>
              </a:cxn>
              <a:cxn ang="0">
                <a:pos x="83" y="0"/>
              </a:cxn>
              <a:cxn ang="0">
                <a:pos x="42" y="0"/>
              </a:cxn>
            </a:cxnLst>
            <a:rect l="0" t="0" r="r" b="b"/>
            <a:pathLst>
              <a:path w="333" h="119">
                <a:moveTo>
                  <a:pt x="42" y="0"/>
                </a:moveTo>
                <a:lnTo>
                  <a:pt x="42" y="0"/>
                </a:lnTo>
                <a:lnTo>
                  <a:pt x="332" y="0"/>
                </a:lnTo>
                <a:lnTo>
                  <a:pt x="332" y="118"/>
                </a:lnTo>
                <a:lnTo>
                  <a:pt x="0" y="118"/>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43" name="Freeform 175"/>
          <p:cNvSpPr>
            <a:spLocks/>
          </p:cNvSpPr>
          <p:nvPr/>
        </p:nvSpPr>
        <p:spPr bwMode="auto">
          <a:xfrm>
            <a:off x="6942138" y="5943600"/>
            <a:ext cx="528637" cy="119063"/>
          </a:xfrm>
          <a:custGeom>
            <a:avLst/>
            <a:gdLst/>
            <a:ahLst/>
            <a:cxnLst>
              <a:cxn ang="0">
                <a:pos x="0" y="74"/>
              </a:cxn>
              <a:cxn ang="0">
                <a:pos x="166" y="0"/>
              </a:cxn>
              <a:cxn ang="0">
                <a:pos x="332" y="74"/>
              </a:cxn>
              <a:cxn ang="0">
                <a:pos x="0" y="74"/>
              </a:cxn>
            </a:cxnLst>
            <a:rect l="0" t="0" r="r" b="b"/>
            <a:pathLst>
              <a:path w="333" h="75">
                <a:moveTo>
                  <a:pt x="0" y="74"/>
                </a:moveTo>
                <a:lnTo>
                  <a:pt x="166" y="0"/>
                </a:lnTo>
                <a:lnTo>
                  <a:pt x="332" y="74"/>
                </a:lnTo>
                <a:lnTo>
                  <a:pt x="0" y="7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63344" name="Freeform 176"/>
          <p:cNvSpPr>
            <a:spLocks/>
          </p:cNvSpPr>
          <p:nvPr/>
        </p:nvSpPr>
        <p:spPr bwMode="auto">
          <a:xfrm>
            <a:off x="7140575" y="6178550"/>
            <a:ext cx="131763" cy="71438"/>
          </a:xfrm>
          <a:custGeom>
            <a:avLst/>
            <a:gdLst/>
            <a:ahLst/>
            <a:cxnLst>
              <a:cxn ang="0">
                <a:pos x="0" y="44"/>
              </a:cxn>
              <a:cxn ang="0">
                <a:pos x="0" y="0"/>
              </a:cxn>
              <a:cxn ang="0">
                <a:pos x="82" y="0"/>
              </a:cxn>
              <a:cxn ang="0">
                <a:pos x="82" y="44"/>
              </a:cxn>
              <a:cxn ang="0">
                <a:pos x="0" y="44"/>
              </a:cxn>
            </a:cxnLst>
            <a:rect l="0" t="0" r="r" b="b"/>
            <a:pathLst>
              <a:path w="83" h="45">
                <a:moveTo>
                  <a:pt x="0" y="44"/>
                </a:moveTo>
                <a:lnTo>
                  <a:pt x="0" y="0"/>
                </a:lnTo>
                <a:lnTo>
                  <a:pt x="82" y="0"/>
                </a:lnTo>
                <a:lnTo>
                  <a:pt x="82" y="44"/>
                </a:lnTo>
                <a:lnTo>
                  <a:pt x="0" y="4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176" name="Date Placeholder 175"/>
          <p:cNvSpPr>
            <a:spLocks noGrp="1"/>
          </p:cNvSpPr>
          <p:nvPr>
            <p:ph type="dt" sz="half" idx="10"/>
          </p:nvPr>
        </p:nvSpPr>
        <p:spPr/>
        <p:txBody>
          <a:bodyPr/>
          <a:lstStyle/>
          <a:p>
            <a:fld id="{339EE0B3-AADE-4BEF-8281-D1C6D62196EA}" type="datetime1">
              <a:rPr lang="en-CA" smtClean="0">
                <a:solidFill>
                  <a:srgbClr val="333399"/>
                </a:solidFill>
              </a:rPr>
              <a:pPr/>
              <a:t>27/09/2019</a:t>
            </a:fld>
            <a:endParaRPr lang="en-CA">
              <a:solidFill>
                <a:srgbClr val="333399"/>
              </a:solidFill>
            </a:endParaRPr>
          </a:p>
        </p:txBody>
      </p:sp>
      <p:sp>
        <p:nvSpPr>
          <p:cNvPr id="177" name="Slide Number Placeholder 176"/>
          <p:cNvSpPr>
            <a:spLocks noGrp="1"/>
          </p:cNvSpPr>
          <p:nvPr>
            <p:ph type="sldNum" sz="quarter" idx="12"/>
          </p:nvPr>
        </p:nvSpPr>
        <p:spPr/>
        <p:txBody>
          <a:bodyPr/>
          <a:lstStyle/>
          <a:p>
            <a:fld id="{52C81505-89D5-42F7-A0D6-5699417D7DF5}" type="slidenum">
              <a:rPr lang="en-CA" smtClean="0">
                <a:solidFill>
                  <a:srgbClr val="333399"/>
                </a:solidFill>
              </a:rPr>
              <a:pPr/>
              <a:t>69</a:t>
            </a:fld>
            <a:endParaRPr lang="en-CA">
              <a:solidFill>
                <a:srgbClr val="333399"/>
              </a:solidFill>
            </a:endParaRPr>
          </a:p>
        </p:txBody>
      </p:sp>
      <p:sp>
        <p:nvSpPr>
          <p:cNvPr id="178" name="Footer Placeholder 177"/>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1097443785"/>
      </p:ext>
    </p:extLst>
  </p:cSld>
  <p:clrMapOvr>
    <a:masterClrMapping/>
  </p:clrMapOvr>
  <p:transition spd="med">
    <p:strips/>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28596" y="1142984"/>
            <a:ext cx="8398196" cy="509488"/>
          </a:xfrm>
          <a:noFill/>
        </p:spPr>
        <p:txBody>
          <a:bodyPr/>
          <a:lstStyle/>
          <a:p>
            <a:r>
              <a:rPr lang="en-US" sz="3600" b="1" dirty="0" smtClean="0"/>
              <a:t>Planning a survey</a:t>
            </a:r>
          </a:p>
        </p:txBody>
      </p:sp>
      <p:sp>
        <p:nvSpPr>
          <p:cNvPr id="76803" name="Rectangle 3"/>
          <p:cNvSpPr>
            <a:spLocks noGrp="1" noChangeArrowheads="1"/>
          </p:cNvSpPr>
          <p:nvPr>
            <p:ph type="body" idx="1"/>
          </p:nvPr>
        </p:nvSpPr>
        <p:spPr>
          <a:xfrm>
            <a:off x="500034" y="1857364"/>
            <a:ext cx="8183883" cy="4454525"/>
          </a:xfrm>
          <a:noFill/>
        </p:spPr>
        <p:txBody>
          <a:bodyPr/>
          <a:lstStyle/>
          <a:p>
            <a:r>
              <a:rPr lang="en-US" b="1" dirty="0" smtClean="0">
                <a:solidFill>
                  <a:schemeClr val="tx2"/>
                </a:solidFill>
              </a:rPr>
              <a:t>Steps in planning the survey</a:t>
            </a:r>
            <a:endParaRPr lang="en-US" dirty="0" smtClean="0"/>
          </a:p>
          <a:p>
            <a:pPr lvl="1">
              <a:buFont typeface="Courier New" pitchFamily="49" charset="0"/>
              <a:buChar char="o"/>
            </a:pPr>
            <a:endParaRPr lang="en-US" dirty="0" smtClean="0"/>
          </a:p>
          <a:p>
            <a:pPr lvl="1">
              <a:buFont typeface="Courier New" pitchFamily="49" charset="0"/>
              <a:buChar char="o"/>
            </a:pPr>
            <a:r>
              <a:rPr lang="en-US" dirty="0" smtClean="0"/>
              <a:t>Definition of objectives: Why? Purpose</a:t>
            </a:r>
          </a:p>
          <a:p>
            <a:pPr lvl="1">
              <a:buFont typeface="Courier New" pitchFamily="49" charset="0"/>
              <a:buChar char="o"/>
            </a:pPr>
            <a:r>
              <a:rPr lang="en-US" dirty="0" smtClean="0"/>
              <a:t>Data requirements: What is needed?</a:t>
            </a:r>
          </a:p>
          <a:p>
            <a:pPr lvl="1">
              <a:buFont typeface="Courier New" pitchFamily="49" charset="0"/>
              <a:buChar char="o"/>
            </a:pPr>
            <a:r>
              <a:rPr lang="en-US" dirty="0" smtClean="0"/>
              <a:t>Analysis plan:</a:t>
            </a:r>
          </a:p>
          <a:p>
            <a:pPr lvl="1">
              <a:buFont typeface="Courier New" pitchFamily="49" charset="0"/>
              <a:buChar char="o"/>
            </a:pPr>
            <a:r>
              <a:rPr lang="en-US" dirty="0" smtClean="0"/>
              <a:t>Budget: How much?</a:t>
            </a:r>
          </a:p>
          <a:p>
            <a:pPr lvl="1">
              <a:buFont typeface="Courier New" pitchFamily="49" charset="0"/>
              <a:buChar char="o"/>
            </a:pPr>
            <a:r>
              <a:rPr lang="en-US" dirty="0" smtClean="0"/>
              <a:t>Time frame: How long</a:t>
            </a:r>
          </a:p>
          <a:p>
            <a:pPr lvl="1">
              <a:buFont typeface="Courier New" pitchFamily="49" charset="0"/>
              <a:buChar char="o"/>
            </a:pPr>
            <a:r>
              <a:rPr lang="en-US" dirty="0" smtClean="0"/>
              <a:t>Sample design</a:t>
            </a:r>
          </a:p>
        </p:txBody>
      </p:sp>
      <p:sp>
        <p:nvSpPr>
          <p:cNvPr id="4" name="Date Placeholder 3"/>
          <p:cNvSpPr>
            <a:spLocks noGrp="1"/>
          </p:cNvSpPr>
          <p:nvPr>
            <p:ph type="dt" sz="half" idx="10"/>
          </p:nvPr>
        </p:nvSpPr>
        <p:spPr/>
        <p:txBody>
          <a:bodyPr/>
          <a:lstStyle/>
          <a:p>
            <a:fld id="{BF76A05F-80DE-4117-B1D9-F6A0EECE22E6}"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7</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a:xfrm>
            <a:off x="671513" y="928670"/>
            <a:ext cx="7772400" cy="803293"/>
          </a:xfrm>
          <a:noFill/>
        </p:spPr>
        <p:txBody>
          <a:bodyPr/>
          <a:lstStyle/>
          <a:p>
            <a:r>
              <a:rPr lang="en-US" altLang="en-US" sz="3600" b="1" dirty="0" smtClean="0"/>
              <a:t>Systematic sampling</a:t>
            </a:r>
          </a:p>
        </p:txBody>
      </p:sp>
      <p:sp>
        <p:nvSpPr>
          <p:cNvPr id="240643" name="Rectangle 3"/>
          <p:cNvSpPr>
            <a:spLocks noGrp="1" noChangeArrowheads="1"/>
          </p:cNvSpPr>
          <p:nvPr>
            <p:ph type="body" idx="1"/>
          </p:nvPr>
        </p:nvSpPr>
        <p:spPr>
          <a:xfrm>
            <a:off x="714348" y="1857364"/>
            <a:ext cx="7772400" cy="4727575"/>
          </a:xfrm>
          <a:noFill/>
        </p:spPr>
        <p:txBody>
          <a:bodyPr/>
          <a:lstStyle/>
          <a:p>
            <a:pPr>
              <a:lnSpc>
                <a:spcPct val="90000"/>
              </a:lnSpc>
              <a:spcBef>
                <a:spcPct val="0"/>
              </a:spcBef>
              <a:spcAft>
                <a:spcPct val="50000"/>
              </a:spcAft>
            </a:pPr>
            <a:r>
              <a:rPr lang="en-US" altLang="en-US" sz="2400" dirty="0" smtClean="0"/>
              <a:t>Population size:		N  =  54</a:t>
            </a:r>
          </a:p>
          <a:p>
            <a:pPr>
              <a:lnSpc>
                <a:spcPct val="90000"/>
              </a:lnSpc>
              <a:spcBef>
                <a:spcPct val="0"/>
              </a:spcBef>
              <a:spcAft>
                <a:spcPct val="50000"/>
              </a:spcAft>
            </a:pPr>
            <a:r>
              <a:rPr lang="en-US" altLang="en-US" sz="2400" dirty="0" smtClean="0"/>
              <a:t>Sample size:		n  =  </a:t>
            </a:r>
            <a:r>
              <a:rPr lang="en-US" altLang="en-US" sz="2400" dirty="0" smtClean="0">
                <a:solidFill>
                  <a:schemeClr val="hlink"/>
                </a:solidFill>
              </a:rPr>
              <a:t>10</a:t>
            </a:r>
          </a:p>
          <a:p>
            <a:pPr>
              <a:lnSpc>
                <a:spcPct val="90000"/>
              </a:lnSpc>
              <a:spcBef>
                <a:spcPct val="0"/>
              </a:spcBef>
              <a:spcAft>
                <a:spcPct val="50000"/>
              </a:spcAft>
            </a:pPr>
            <a:r>
              <a:rPr lang="en-US" altLang="en-US" sz="2400" dirty="0" smtClean="0"/>
              <a:t>Sampling interval:	k  =  N / n  =  54 /</a:t>
            </a:r>
            <a:r>
              <a:rPr lang="en-US" altLang="en-US" sz="2400" dirty="0" smtClean="0">
                <a:solidFill>
                  <a:schemeClr val="hlink"/>
                </a:solidFill>
              </a:rPr>
              <a:t> 10  </a:t>
            </a:r>
            <a:r>
              <a:rPr lang="en-US" altLang="en-US" sz="2400" dirty="0" smtClean="0"/>
              <a:t>=  </a:t>
            </a:r>
            <a:r>
              <a:rPr lang="en-US" altLang="en-US" sz="2400" dirty="0" smtClean="0">
                <a:solidFill>
                  <a:schemeClr val="hlink"/>
                </a:solidFill>
              </a:rPr>
              <a:t>5.4</a:t>
            </a:r>
            <a:endParaRPr lang="en-US" altLang="en-US" sz="2400" dirty="0" smtClean="0"/>
          </a:p>
          <a:p>
            <a:pPr>
              <a:lnSpc>
                <a:spcPct val="90000"/>
              </a:lnSpc>
              <a:spcBef>
                <a:spcPct val="0"/>
              </a:spcBef>
              <a:spcAft>
                <a:spcPct val="50000"/>
              </a:spcAft>
              <a:buFont typeface="Monotype Sorts" pitchFamily="2" charset="2"/>
              <a:buNone/>
            </a:pPr>
            <a:r>
              <a:rPr lang="en-US" altLang="en-US" sz="2400" dirty="0" smtClean="0"/>
              <a:t>					Round down, i.e. </a:t>
            </a:r>
            <a:r>
              <a:rPr lang="en-US" altLang="en-US" sz="2400" dirty="0" smtClean="0">
                <a:solidFill>
                  <a:schemeClr val="hlink"/>
                </a:solidFill>
              </a:rPr>
              <a:t>k = 5</a:t>
            </a:r>
            <a:endParaRPr lang="en-US" altLang="en-US" sz="2400" dirty="0" smtClean="0"/>
          </a:p>
          <a:p>
            <a:pPr>
              <a:lnSpc>
                <a:spcPct val="90000"/>
              </a:lnSpc>
              <a:spcBef>
                <a:spcPct val="0"/>
              </a:spcBef>
              <a:spcAft>
                <a:spcPct val="50000"/>
              </a:spcAft>
            </a:pPr>
            <a:r>
              <a:rPr lang="en-US" altLang="en-US" sz="2400" dirty="0" smtClean="0"/>
              <a:t>Random start:		R  =  a random # between				        		1 and </a:t>
            </a:r>
            <a:r>
              <a:rPr lang="en-US" altLang="en-US" sz="2400" dirty="0" smtClean="0">
                <a:solidFill>
                  <a:schemeClr val="hlink"/>
                </a:solidFill>
              </a:rPr>
              <a:t>5</a:t>
            </a:r>
            <a:endParaRPr lang="en-US" altLang="en-US" sz="2400" dirty="0" smtClean="0"/>
          </a:p>
          <a:p>
            <a:pPr>
              <a:lnSpc>
                <a:spcPct val="90000"/>
              </a:lnSpc>
              <a:spcBef>
                <a:spcPct val="0"/>
              </a:spcBef>
              <a:spcAft>
                <a:spcPct val="50000"/>
              </a:spcAft>
            </a:pPr>
            <a:r>
              <a:rPr lang="en-US" altLang="en-US" sz="2400" dirty="0" smtClean="0"/>
              <a:t>Again suppose	R  =  2</a:t>
            </a:r>
          </a:p>
          <a:p>
            <a:pPr>
              <a:lnSpc>
                <a:spcPct val="90000"/>
              </a:lnSpc>
              <a:spcBef>
                <a:spcPct val="0"/>
              </a:spcBef>
              <a:spcAft>
                <a:spcPct val="50000"/>
              </a:spcAft>
            </a:pPr>
            <a:r>
              <a:rPr lang="en-US" altLang="en-US" sz="2400" dirty="0" smtClean="0"/>
              <a:t>With linear method, selected population units are numbers 2, 7, 12, 17, 22, 27, 32, 37, 42, 47</a:t>
            </a:r>
          </a:p>
        </p:txBody>
      </p:sp>
      <p:sp>
        <p:nvSpPr>
          <p:cNvPr id="4" name="Date Placeholder 3"/>
          <p:cNvSpPr>
            <a:spLocks noGrp="1"/>
          </p:cNvSpPr>
          <p:nvPr>
            <p:ph type="dt" sz="half" idx="10"/>
          </p:nvPr>
        </p:nvSpPr>
        <p:spPr/>
        <p:txBody>
          <a:bodyPr/>
          <a:lstStyle/>
          <a:p>
            <a:fld id="{AAB75A90-2531-4468-8AC0-C56FB3B50CF3}"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70</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1308188486"/>
      </p:ext>
    </p:extLst>
  </p:cSld>
  <p:clrMapOvr>
    <a:masterClrMapping/>
  </p:clrMapOvr>
  <p:transition spd="med">
    <p:zoom/>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a:noFill/>
        </p:spPr>
        <p:txBody>
          <a:bodyPr/>
          <a:lstStyle/>
          <a:p>
            <a:r>
              <a:rPr lang="en-US" altLang="en-US" sz="3600" b="1" dirty="0" smtClean="0"/>
              <a:t>Systematic sampling</a:t>
            </a:r>
          </a:p>
        </p:txBody>
      </p:sp>
      <p:sp>
        <p:nvSpPr>
          <p:cNvPr id="241667" name="Rectangle 3"/>
          <p:cNvSpPr>
            <a:spLocks noGrp="1" noChangeArrowheads="1"/>
          </p:cNvSpPr>
          <p:nvPr>
            <p:ph type="body" idx="1"/>
          </p:nvPr>
        </p:nvSpPr>
        <p:spPr>
          <a:noFill/>
        </p:spPr>
        <p:txBody>
          <a:bodyPr/>
          <a:lstStyle/>
          <a:p>
            <a:r>
              <a:rPr lang="en-US" altLang="en-US" sz="2400" dirty="0" smtClean="0"/>
              <a:t>Now units 51-54 have no chance of selection</a:t>
            </a:r>
          </a:p>
          <a:p>
            <a:endParaRPr lang="en-US" altLang="en-US" sz="2400" dirty="0" smtClean="0"/>
          </a:p>
          <a:p>
            <a:r>
              <a:rPr lang="en-US" altLang="en-US" sz="2400" dirty="0" smtClean="0"/>
              <a:t>Two possibilities:</a:t>
            </a:r>
          </a:p>
          <a:p>
            <a:pPr lvl="1">
              <a:buFont typeface="Courier New" pitchFamily="49" charset="0"/>
              <a:buChar char="o"/>
            </a:pPr>
            <a:r>
              <a:rPr lang="en-US" altLang="en-US" sz="2400" dirty="0" smtClean="0"/>
              <a:t>take an 11th unit (unless random start had been 5, as there is no unit 55)</a:t>
            </a:r>
          </a:p>
          <a:p>
            <a:pPr lvl="2"/>
            <a:r>
              <a:rPr lang="en-US" altLang="en-US" sz="2000" dirty="0" smtClean="0"/>
              <a:t>in this case, unit 52 would be added to sample</a:t>
            </a:r>
            <a:endParaRPr lang="en-US" altLang="en-US" sz="2400" dirty="0" smtClean="0"/>
          </a:p>
          <a:p>
            <a:pPr lvl="1">
              <a:buFont typeface="Monotype Sorts" pitchFamily="2" charset="2"/>
              <a:buNone/>
            </a:pPr>
            <a:r>
              <a:rPr lang="en-US" altLang="en-US" sz="2400" dirty="0" smtClean="0"/>
              <a:t>or</a:t>
            </a:r>
            <a:endParaRPr lang="en-US" altLang="en-US" sz="2000" dirty="0" smtClean="0"/>
          </a:p>
          <a:p>
            <a:pPr lvl="1">
              <a:buFont typeface="Courier New" pitchFamily="49" charset="0"/>
              <a:buChar char="o"/>
            </a:pPr>
            <a:r>
              <a:rPr lang="en-US" altLang="en-US" sz="2400" dirty="0" smtClean="0"/>
              <a:t>use circular method</a:t>
            </a:r>
          </a:p>
        </p:txBody>
      </p:sp>
      <p:sp>
        <p:nvSpPr>
          <p:cNvPr id="4" name="Date Placeholder 3"/>
          <p:cNvSpPr>
            <a:spLocks noGrp="1"/>
          </p:cNvSpPr>
          <p:nvPr>
            <p:ph type="dt" sz="half" idx="10"/>
          </p:nvPr>
        </p:nvSpPr>
        <p:spPr/>
        <p:txBody>
          <a:bodyPr/>
          <a:lstStyle/>
          <a:p>
            <a:fld id="{12B4F45C-E99F-4F06-8AB5-3E3544D3DE71}"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71</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706564893"/>
      </p:ext>
    </p:extLst>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ChangeArrowheads="1"/>
          </p:cNvSpPr>
          <p:nvPr/>
        </p:nvSpPr>
        <p:spPr bwMode="auto">
          <a:xfrm>
            <a:off x="1857356" y="785794"/>
            <a:ext cx="6781800" cy="5943600"/>
          </a:xfrm>
          <a:prstGeom prst="rect">
            <a:avLst/>
          </a:prstGeom>
          <a:noFill/>
          <a:ln w="12700">
            <a:noFill/>
            <a:miter lim="800000"/>
            <a:headEnd/>
            <a:tailEnd/>
          </a:ln>
        </p:spPr>
        <p:txBody>
          <a:bodyPr lIns="90488" tIns="44450" rIns="90488" bIns="44450"/>
          <a:lstStyle/>
          <a:p>
            <a:pPr marL="571500" indent="-571500" defTabSz="671513">
              <a:spcBef>
                <a:spcPct val="20000"/>
              </a:spcBef>
            </a:pPr>
            <a:r>
              <a:rPr lang="en-US" altLang="en-US" sz="1200" dirty="0">
                <a:solidFill>
                  <a:srgbClr val="000000"/>
                </a:solidFill>
              </a:rPr>
              <a:t>1.	510 Rose Street				28.	513 Pitcher Plant Street</a:t>
            </a:r>
          </a:p>
          <a:p>
            <a:pPr marL="571500" indent="-571500" defTabSz="671513">
              <a:spcBef>
                <a:spcPct val="20000"/>
              </a:spcBef>
            </a:pPr>
            <a:r>
              <a:rPr lang="en-US" altLang="en-US" sz="1200" dirty="0">
                <a:solidFill>
                  <a:srgbClr val="009999"/>
                </a:solidFill>
              </a:rPr>
              <a:t>2.	511 Rose Street</a:t>
            </a:r>
            <a:r>
              <a:rPr lang="en-US" altLang="en-US" sz="1200" dirty="0">
                <a:solidFill>
                  <a:srgbClr val="000000"/>
                </a:solidFill>
              </a:rPr>
              <a:t>				29.	514 Pitcher Plant Street</a:t>
            </a:r>
          </a:p>
          <a:p>
            <a:pPr marL="571500" indent="-571500" defTabSz="671513">
              <a:spcBef>
                <a:spcPct val="20000"/>
              </a:spcBef>
            </a:pPr>
            <a:r>
              <a:rPr lang="en-US" altLang="en-US" sz="1200" dirty="0">
                <a:solidFill>
                  <a:srgbClr val="000000"/>
                </a:solidFill>
              </a:rPr>
              <a:t>3.	512 Rose Street				30.	515 Pitcher Plant Street</a:t>
            </a:r>
          </a:p>
          <a:p>
            <a:pPr marL="571500" indent="-571500" defTabSz="671513">
              <a:spcBef>
                <a:spcPct val="20000"/>
              </a:spcBef>
            </a:pPr>
            <a:r>
              <a:rPr lang="en-US" altLang="en-US" sz="1200" dirty="0">
                <a:solidFill>
                  <a:srgbClr val="000000"/>
                </a:solidFill>
              </a:rPr>
              <a:t>4.	513 Rose Street				31.	510 Arbutus Street</a:t>
            </a:r>
          </a:p>
          <a:p>
            <a:pPr marL="571500" indent="-571500" defTabSz="671513">
              <a:spcBef>
                <a:spcPct val="20000"/>
              </a:spcBef>
            </a:pPr>
            <a:r>
              <a:rPr lang="en-US" altLang="en-US" sz="1200" dirty="0">
                <a:solidFill>
                  <a:srgbClr val="000000"/>
                </a:solidFill>
              </a:rPr>
              <a:t>5.	514 Rose Street				</a:t>
            </a:r>
            <a:r>
              <a:rPr lang="en-US" altLang="en-US" sz="1200" dirty="0">
                <a:solidFill>
                  <a:srgbClr val="009999"/>
                </a:solidFill>
              </a:rPr>
              <a:t>32.	511 Arbutus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6.	515 Rose Street				33.	512 Arbutus Street</a:t>
            </a:r>
          </a:p>
          <a:p>
            <a:pPr marL="571500" indent="-571500" defTabSz="671513">
              <a:spcBef>
                <a:spcPct val="20000"/>
              </a:spcBef>
            </a:pPr>
            <a:r>
              <a:rPr lang="en-US" altLang="en-US" sz="1200" dirty="0">
                <a:solidFill>
                  <a:srgbClr val="009999"/>
                </a:solidFill>
              </a:rPr>
              <a:t>7.	510 Dogwood Street</a:t>
            </a:r>
            <a:r>
              <a:rPr lang="en-US" altLang="en-US" sz="1200" dirty="0">
                <a:solidFill>
                  <a:srgbClr val="000000"/>
                </a:solidFill>
              </a:rPr>
              <a:t>	</a:t>
            </a:r>
            <a:r>
              <a:rPr lang="en-US" altLang="en-US" sz="1200" dirty="0" smtClean="0">
                <a:solidFill>
                  <a:srgbClr val="000000"/>
                </a:solidFill>
              </a:rPr>
              <a:t>	</a:t>
            </a:r>
            <a:r>
              <a:rPr lang="en-US" altLang="en-US" sz="1200" dirty="0">
                <a:solidFill>
                  <a:srgbClr val="000000"/>
                </a:solidFill>
              </a:rPr>
              <a:t>		34.	513 Arbutus Street</a:t>
            </a:r>
          </a:p>
          <a:p>
            <a:pPr marL="571500" indent="-571500" defTabSz="671513">
              <a:spcBef>
                <a:spcPct val="20000"/>
              </a:spcBef>
            </a:pPr>
            <a:r>
              <a:rPr lang="en-US" altLang="en-US" sz="1200" dirty="0">
                <a:solidFill>
                  <a:srgbClr val="000000"/>
                </a:solidFill>
              </a:rPr>
              <a:t>8.	511 Dogwood Street		</a:t>
            </a:r>
            <a:r>
              <a:rPr lang="en-US" altLang="en-US" sz="1200" dirty="0" smtClean="0">
                <a:solidFill>
                  <a:srgbClr val="000000"/>
                </a:solidFill>
              </a:rPr>
              <a:t>	</a:t>
            </a:r>
            <a:r>
              <a:rPr lang="en-US" altLang="en-US" sz="1200" dirty="0">
                <a:solidFill>
                  <a:srgbClr val="000000"/>
                </a:solidFill>
              </a:rPr>
              <a:t>	35.	514 Arbutus Street</a:t>
            </a:r>
          </a:p>
          <a:p>
            <a:pPr marL="571500" indent="-571500" defTabSz="671513">
              <a:spcBef>
                <a:spcPct val="20000"/>
              </a:spcBef>
            </a:pPr>
            <a:r>
              <a:rPr lang="en-US" altLang="en-US" sz="1200" dirty="0">
                <a:solidFill>
                  <a:srgbClr val="000000"/>
                </a:solidFill>
              </a:rPr>
              <a:t>9.	512 Dogwood Street			</a:t>
            </a:r>
            <a:r>
              <a:rPr lang="en-US" altLang="en-US" sz="1200" dirty="0" smtClean="0">
                <a:solidFill>
                  <a:srgbClr val="000000"/>
                </a:solidFill>
              </a:rPr>
              <a:t>	36</a:t>
            </a:r>
            <a:r>
              <a:rPr lang="en-US" altLang="en-US" sz="1200" dirty="0">
                <a:solidFill>
                  <a:srgbClr val="000000"/>
                </a:solidFill>
              </a:rPr>
              <a:t>. 	515 Arbutus Street</a:t>
            </a:r>
          </a:p>
          <a:p>
            <a:pPr marL="571500" indent="-571500" defTabSz="671513">
              <a:spcBef>
                <a:spcPct val="20000"/>
              </a:spcBef>
            </a:pPr>
            <a:r>
              <a:rPr lang="en-US" altLang="en-US" sz="1200" dirty="0">
                <a:solidFill>
                  <a:srgbClr val="000000"/>
                </a:solidFill>
              </a:rPr>
              <a:t>10.	513 Dogwood Street			</a:t>
            </a:r>
            <a:r>
              <a:rPr lang="en-US" altLang="en-US" sz="1200" dirty="0" smtClean="0">
                <a:solidFill>
                  <a:srgbClr val="000000"/>
                </a:solidFill>
              </a:rPr>
              <a:t>	</a:t>
            </a:r>
            <a:r>
              <a:rPr lang="en-US" altLang="en-US" sz="1200" dirty="0" smtClean="0">
                <a:solidFill>
                  <a:srgbClr val="009999"/>
                </a:solidFill>
              </a:rPr>
              <a:t>37</a:t>
            </a:r>
            <a:r>
              <a:rPr lang="en-US" altLang="en-US" sz="1200" dirty="0">
                <a:solidFill>
                  <a:srgbClr val="009999"/>
                </a:solidFill>
              </a:rPr>
              <a:t>. 	510 Trillium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11. 	514 Dogwood Street			</a:t>
            </a:r>
            <a:r>
              <a:rPr lang="en-US" altLang="en-US" sz="1200" dirty="0" smtClean="0">
                <a:solidFill>
                  <a:srgbClr val="000000"/>
                </a:solidFill>
              </a:rPr>
              <a:t>	38</a:t>
            </a:r>
            <a:r>
              <a:rPr lang="en-US" altLang="en-US" sz="1200" dirty="0">
                <a:solidFill>
                  <a:srgbClr val="000000"/>
                </a:solidFill>
              </a:rPr>
              <a:t>.	511 Trillium Street</a:t>
            </a:r>
          </a:p>
          <a:p>
            <a:pPr marL="571500" indent="-571500" defTabSz="671513">
              <a:spcBef>
                <a:spcPct val="20000"/>
              </a:spcBef>
            </a:pPr>
            <a:r>
              <a:rPr lang="en-US" altLang="en-US" sz="1200" dirty="0">
                <a:solidFill>
                  <a:srgbClr val="009999"/>
                </a:solidFill>
              </a:rPr>
              <a:t>12. 	515 Dogwood Street</a:t>
            </a:r>
            <a:r>
              <a:rPr lang="en-US" altLang="en-US" sz="1200" dirty="0">
                <a:solidFill>
                  <a:srgbClr val="000000"/>
                </a:solidFill>
              </a:rPr>
              <a:t>			</a:t>
            </a:r>
            <a:r>
              <a:rPr lang="en-US" altLang="en-US" sz="1200" dirty="0" smtClean="0">
                <a:solidFill>
                  <a:srgbClr val="000000"/>
                </a:solidFill>
              </a:rPr>
              <a:t>	39</a:t>
            </a:r>
            <a:r>
              <a:rPr lang="en-US" altLang="en-US" sz="1200" dirty="0">
                <a:solidFill>
                  <a:srgbClr val="000000"/>
                </a:solidFill>
              </a:rPr>
              <a:t>.	512 Trillium Street</a:t>
            </a:r>
          </a:p>
          <a:p>
            <a:pPr marL="571500" indent="-571500" defTabSz="671513">
              <a:spcBef>
                <a:spcPct val="20000"/>
              </a:spcBef>
            </a:pPr>
            <a:r>
              <a:rPr lang="en-US" altLang="en-US" sz="1200" dirty="0">
                <a:solidFill>
                  <a:srgbClr val="000000"/>
                </a:solidFill>
              </a:rPr>
              <a:t>13. 	510 Crocus Street				40.	513 Trillium Street</a:t>
            </a:r>
          </a:p>
          <a:p>
            <a:pPr marL="571500" indent="-571500" defTabSz="671513">
              <a:spcBef>
                <a:spcPct val="20000"/>
              </a:spcBef>
            </a:pPr>
            <a:r>
              <a:rPr lang="en-US" altLang="en-US" sz="1200" dirty="0">
                <a:solidFill>
                  <a:srgbClr val="000000"/>
                </a:solidFill>
              </a:rPr>
              <a:t>14.	511 Crocus Street				41.	514 Trillium Street</a:t>
            </a:r>
          </a:p>
          <a:p>
            <a:pPr marL="571500" indent="-571500" defTabSz="671513">
              <a:spcBef>
                <a:spcPct val="20000"/>
              </a:spcBef>
            </a:pPr>
            <a:r>
              <a:rPr lang="en-US" altLang="en-US" sz="1200" dirty="0">
                <a:solidFill>
                  <a:srgbClr val="000000"/>
                </a:solidFill>
              </a:rPr>
              <a:t>15.	512 Crocus Street				</a:t>
            </a:r>
            <a:r>
              <a:rPr lang="en-US" altLang="en-US" sz="1200" dirty="0">
                <a:solidFill>
                  <a:srgbClr val="009999"/>
                </a:solidFill>
              </a:rPr>
              <a:t>42. 	515 Trillium Street</a:t>
            </a:r>
          </a:p>
          <a:p>
            <a:pPr marL="571500" indent="-571500" defTabSz="671513">
              <a:spcBef>
                <a:spcPct val="20000"/>
              </a:spcBef>
            </a:pPr>
            <a:r>
              <a:rPr lang="en-US" altLang="en-US" sz="1200" dirty="0">
                <a:solidFill>
                  <a:srgbClr val="000000"/>
                </a:solidFill>
              </a:rPr>
              <a:t>16.	513 Crocus Street				43.	510 Lady Slipper Street</a:t>
            </a:r>
          </a:p>
          <a:p>
            <a:pPr marL="571500" indent="-571500" defTabSz="671513">
              <a:spcBef>
                <a:spcPct val="20000"/>
              </a:spcBef>
            </a:pPr>
            <a:r>
              <a:rPr lang="en-US" altLang="en-US" sz="1200" dirty="0">
                <a:solidFill>
                  <a:srgbClr val="009999"/>
                </a:solidFill>
              </a:rPr>
              <a:t>17.	514 Crocus Street</a:t>
            </a:r>
            <a:r>
              <a:rPr lang="en-US" altLang="en-US" sz="1200" dirty="0">
                <a:solidFill>
                  <a:srgbClr val="000000"/>
                </a:solidFill>
              </a:rPr>
              <a:t>				44. 	511 Lady Slipper Street</a:t>
            </a:r>
          </a:p>
          <a:p>
            <a:pPr marL="571500" indent="-571500" defTabSz="671513">
              <a:spcBef>
                <a:spcPct val="20000"/>
              </a:spcBef>
            </a:pPr>
            <a:r>
              <a:rPr lang="en-US" altLang="en-US" sz="1200" dirty="0">
                <a:solidFill>
                  <a:srgbClr val="000000"/>
                </a:solidFill>
              </a:rPr>
              <a:t>18. 	515 Crocus Street				45.	512 Lady Slipper Street</a:t>
            </a:r>
          </a:p>
          <a:p>
            <a:pPr marL="571500" indent="-571500" defTabSz="671513">
              <a:spcBef>
                <a:spcPct val="20000"/>
              </a:spcBef>
            </a:pPr>
            <a:r>
              <a:rPr lang="en-US" altLang="en-US" sz="1200" dirty="0">
                <a:solidFill>
                  <a:srgbClr val="000000"/>
                </a:solidFill>
              </a:rPr>
              <a:t>19.	510 Violet Street				46. 	513 Lady Slipper Street</a:t>
            </a:r>
          </a:p>
          <a:p>
            <a:pPr marL="571500" indent="-571500" defTabSz="671513">
              <a:spcBef>
                <a:spcPct val="20000"/>
              </a:spcBef>
            </a:pPr>
            <a:r>
              <a:rPr lang="en-US" altLang="en-US" sz="1200" dirty="0">
                <a:solidFill>
                  <a:srgbClr val="000000"/>
                </a:solidFill>
              </a:rPr>
              <a:t>20.	511 Violet Street				</a:t>
            </a:r>
            <a:r>
              <a:rPr lang="en-US" altLang="en-US" sz="1200" dirty="0">
                <a:solidFill>
                  <a:srgbClr val="009999"/>
                </a:solidFill>
              </a:rPr>
              <a:t>47. 	514 Lady Slipper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21.	512 Violet Street				48. 	515 Lady Slipper Street</a:t>
            </a:r>
          </a:p>
          <a:p>
            <a:pPr marL="571500" indent="-571500" defTabSz="671513">
              <a:spcBef>
                <a:spcPct val="20000"/>
              </a:spcBef>
            </a:pPr>
            <a:r>
              <a:rPr lang="en-US" altLang="en-US" sz="1200" dirty="0">
                <a:solidFill>
                  <a:srgbClr val="009999"/>
                </a:solidFill>
              </a:rPr>
              <a:t>22.	513 Violet Street</a:t>
            </a:r>
            <a:r>
              <a:rPr lang="en-US" altLang="en-US" sz="1200" dirty="0">
                <a:solidFill>
                  <a:srgbClr val="000000"/>
                </a:solidFill>
              </a:rPr>
              <a:t>				49.	510 Lily Street</a:t>
            </a:r>
          </a:p>
          <a:p>
            <a:pPr marL="571500" indent="-571500" defTabSz="671513">
              <a:spcBef>
                <a:spcPct val="20000"/>
              </a:spcBef>
            </a:pPr>
            <a:r>
              <a:rPr lang="en-US" altLang="en-US" sz="1200" dirty="0">
                <a:solidFill>
                  <a:srgbClr val="000000"/>
                </a:solidFill>
              </a:rPr>
              <a:t>23.	514 Violet Street				50.	511 Lily Street</a:t>
            </a:r>
          </a:p>
          <a:p>
            <a:pPr marL="571500" indent="-571500" defTabSz="671513">
              <a:spcBef>
                <a:spcPct val="20000"/>
              </a:spcBef>
            </a:pPr>
            <a:r>
              <a:rPr lang="en-US" altLang="en-US" sz="1200" dirty="0">
                <a:solidFill>
                  <a:srgbClr val="000000"/>
                </a:solidFill>
              </a:rPr>
              <a:t>24.	515 Violet Street				51. 	512 LILY STREET</a:t>
            </a:r>
          </a:p>
          <a:p>
            <a:pPr marL="571500" indent="-571500" defTabSz="671513">
              <a:spcBef>
                <a:spcPct val="20000"/>
              </a:spcBef>
            </a:pPr>
            <a:r>
              <a:rPr lang="en-US" altLang="en-US" sz="1200" dirty="0">
                <a:solidFill>
                  <a:srgbClr val="000000"/>
                </a:solidFill>
              </a:rPr>
              <a:t>25. 	510 Pitcher Plant Street			</a:t>
            </a:r>
            <a:r>
              <a:rPr lang="en-US" altLang="en-US" sz="1200" dirty="0">
                <a:solidFill>
                  <a:srgbClr val="009999"/>
                </a:solidFill>
              </a:rPr>
              <a:t>52. 	513 LILY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26.	511 Pitcher Plant Street			53. 	514 LILY STREET</a:t>
            </a:r>
          </a:p>
          <a:p>
            <a:pPr marL="571500" indent="-571500" defTabSz="671513">
              <a:spcBef>
                <a:spcPct val="20000"/>
              </a:spcBef>
            </a:pPr>
            <a:r>
              <a:rPr lang="en-US" altLang="en-US" sz="1200" dirty="0">
                <a:solidFill>
                  <a:srgbClr val="009999"/>
                </a:solidFill>
              </a:rPr>
              <a:t>27.	512 Pitcher Plant Street</a:t>
            </a:r>
            <a:r>
              <a:rPr lang="en-US" altLang="en-US" sz="1200" dirty="0">
                <a:solidFill>
                  <a:srgbClr val="000000"/>
                </a:solidFill>
              </a:rPr>
              <a:t>			54. 	515 LILY STREET</a:t>
            </a:r>
          </a:p>
        </p:txBody>
      </p:sp>
      <p:sp>
        <p:nvSpPr>
          <p:cNvPr id="242692" name="Rectangle 4"/>
          <p:cNvSpPr>
            <a:spLocks noChangeArrowheads="1"/>
          </p:cNvSpPr>
          <p:nvPr/>
        </p:nvSpPr>
        <p:spPr bwMode="auto">
          <a:xfrm>
            <a:off x="611188" y="763588"/>
            <a:ext cx="1216025" cy="698500"/>
          </a:xfrm>
          <a:prstGeom prst="rect">
            <a:avLst/>
          </a:prstGeom>
          <a:noFill/>
          <a:ln w="12700">
            <a:noFill/>
            <a:miter lim="800000"/>
            <a:headEnd/>
            <a:tailEnd/>
          </a:ln>
        </p:spPr>
        <p:txBody>
          <a:bodyPr lIns="90488" tIns="44450" rIns="90488" bIns="44450">
            <a:spAutoFit/>
          </a:bodyPr>
          <a:lstStyle/>
          <a:p>
            <a:pPr>
              <a:spcBef>
                <a:spcPct val="50000"/>
              </a:spcBef>
            </a:pPr>
            <a:r>
              <a:rPr lang="en-US" altLang="en-US">
                <a:solidFill>
                  <a:srgbClr val="000000"/>
                </a:solidFill>
              </a:rPr>
              <a:t>Linear Method</a:t>
            </a:r>
          </a:p>
        </p:txBody>
      </p:sp>
      <p:sp>
        <p:nvSpPr>
          <p:cNvPr id="4" name="Date Placeholder 3"/>
          <p:cNvSpPr>
            <a:spLocks noGrp="1"/>
          </p:cNvSpPr>
          <p:nvPr>
            <p:ph type="dt" sz="half" idx="10"/>
          </p:nvPr>
        </p:nvSpPr>
        <p:spPr/>
        <p:txBody>
          <a:bodyPr/>
          <a:lstStyle/>
          <a:p>
            <a:fld id="{AEAF95DE-CD5D-44D9-8572-BED19D2F83EA}"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52C81505-89D5-42F7-A0D6-5699417D7DF5}" type="slidenum">
              <a:rPr lang="en-CA" smtClean="0">
                <a:solidFill>
                  <a:srgbClr val="333399"/>
                </a:solidFill>
              </a:rPr>
              <a:pPr/>
              <a:t>72</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3136926380"/>
      </p:ext>
    </p:extLst>
  </p:cSld>
  <p:clrMapOvr>
    <a:masterClrMapping/>
  </p:clrMapOvr>
  <p:transition spd="med">
    <p:cover dir="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a:noFill/>
        </p:spPr>
        <p:txBody>
          <a:bodyPr/>
          <a:lstStyle/>
          <a:p>
            <a:r>
              <a:rPr lang="en-US" altLang="en-US" sz="3600" b="1" dirty="0" smtClean="0"/>
              <a:t>Systematic sampling</a:t>
            </a:r>
          </a:p>
        </p:txBody>
      </p:sp>
      <p:sp>
        <p:nvSpPr>
          <p:cNvPr id="243715" name="Rectangle 3"/>
          <p:cNvSpPr>
            <a:spLocks noGrp="1" noChangeArrowheads="1"/>
          </p:cNvSpPr>
          <p:nvPr>
            <p:ph type="body" idx="1"/>
          </p:nvPr>
        </p:nvSpPr>
        <p:spPr>
          <a:xfrm>
            <a:off x="350267" y="1928802"/>
            <a:ext cx="8398197" cy="4197361"/>
          </a:xfrm>
          <a:noFill/>
        </p:spPr>
        <p:txBody>
          <a:bodyPr/>
          <a:lstStyle/>
          <a:p>
            <a:r>
              <a:rPr lang="en-US" altLang="en-US" b="1" dirty="0" smtClean="0"/>
              <a:t>Circular method</a:t>
            </a:r>
            <a:endParaRPr lang="en-US" altLang="en-US" dirty="0" smtClean="0"/>
          </a:p>
          <a:p>
            <a:pPr lvl="1">
              <a:buFont typeface="Courier New" pitchFamily="49" charset="0"/>
              <a:buChar char="o"/>
            </a:pPr>
            <a:endParaRPr lang="en-US" altLang="en-US" dirty="0" smtClean="0"/>
          </a:p>
          <a:p>
            <a:pPr lvl="1">
              <a:buFont typeface="Courier New" pitchFamily="49" charset="0"/>
              <a:buChar char="o"/>
            </a:pPr>
            <a:r>
              <a:rPr lang="en-US" altLang="en-US" dirty="0" smtClean="0"/>
              <a:t>If </a:t>
            </a:r>
            <a:r>
              <a:rPr lang="en-US" altLang="en-US" b="1" dirty="0" smtClean="0"/>
              <a:t>N</a:t>
            </a:r>
            <a:r>
              <a:rPr lang="en-US" altLang="en-US" dirty="0" smtClean="0"/>
              <a:t> is not an exact multiple of </a:t>
            </a:r>
            <a:r>
              <a:rPr lang="en-US" altLang="en-US" b="1" dirty="0" smtClean="0"/>
              <a:t>n</a:t>
            </a:r>
            <a:r>
              <a:rPr lang="en-US" altLang="en-US" dirty="0" smtClean="0"/>
              <a:t>, the linear method may introduce bias</a:t>
            </a:r>
          </a:p>
          <a:p>
            <a:pPr lvl="1">
              <a:buFont typeface="Courier New" pitchFamily="49" charset="0"/>
              <a:buChar char="o"/>
            </a:pPr>
            <a:endParaRPr lang="en-US" altLang="en-US" dirty="0" smtClean="0"/>
          </a:p>
          <a:p>
            <a:pPr lvl="1">
              <a:buFont typeface="Courier New" pitchFamily="49" charset="0"/>
              <a:buChar char="o"/>
            </a:pPr>
            <a:r>
              <a:rPr lang="en-US" altLang="en-US" dirty="0" smtClean="0"/>
              <a:t>Use </a:t>
            </a:r>
            <a:r>
              <a:rPr lang="en-US" altLang="en-US" b="1" dirty="0" smtClean="0"/>
              <a:t>K = [N/n]</a:t>
            </a:r>
            <a:r>
              <a:rPr lang="en-US" altLang="en-US" dirty="0" smtClean="0"/>
              <a:t>, the largest whole number less than </a:t>
            </a:r>
            <a:r>
              <a:rPr lang="en-US" altLang="en-US" b="1" dirty="0" smtClean="0"/>
              <a:t>N/n</a:t>
            </a:r>
            <a:endParaRPr lang="en-US" altLang="en-US" dirty="0" smtClean="0"/>
          </a:p>
          <a:p>
            <a:pPr lvl="1">
              <a:buFont typeface="Courier New" pitchFamily="49" charset="0"/>
              <a:buChar char="o"/>
            </a:pPr>
            <a:endParaRPr lang="en-US" altLang="en-US" dirty="0" smtClean="0"/>
          </a:p>
          <a:p>
            <a:pPr lvl="1">
              <a:buFont typeface="Courier New" pitchFamily="49" charset="0"/>
              <a:buChar char="o"/>
            </a:pPr>
            <a:r>
              <a:rPr lang="en-US" altLang="en-US" dirty="0" smtClean="0"/>
              <a:t>Select </a:t>
            </a:r>
            <a:r>
              <a:rPr lang="en-US" altLang="en-US" b="1" dirty="0" smtClean="0"/>
              <a:t>R</a:t>
            </a:r>
            <a:r>
              <a:rPr lang="en-US" altLang="en-US" dirty="0" smtClean="0"/>
              <a:t> between </a:t>
            </a:r>
            <a:r>
              <a:rPr lang="en-US" altLang="en-US" b="1" dirty="0" smtClean="0"/>
              <a:t>1</a:t>
            </a:r>
            <a:r>
              <a:rPr lang="en-US" altLang="en-US" dirty="0" smtClean="0"/>
              <a:t> and </a:t>
            </a:r>
            <a:r>
              <a:rPr lang="en-US" altLang="en-US" b="1" dirty="0" smtClean="0"/>
              <a:t>N</a:t>
            </a:r>
          </a:p>
        </p:txBody>
      </p:sp>
      <p:sp>
        <p:nvSpPr>
          <p:cNvPr id="4" name="Date Placeholder 3"/>
          <p:cNvSpPr>
            <a:spLocks noGrp="1"/>
          </p:cNvSpPr>
          <p:nvPr>
            <p:ph type="dt" sz="half" idx="10"/>
          </p:nvPr>
        </p:nvSpPr>
        <p:spPr/>
        <p:txBody>
          <a:bodyPr/>
          <a:lstStyle/>
          <a:p>
            <a:fld id="{8E5E6C23-F5B6-4927-9EC8-712DA70646EB}"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73</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4092823692"/>
      </p:ext>
    </p:extLst>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a:noFill/>
        </p:spPr>
        <p:txBody>
          <a:bodyPr/>
          <a:lstStyle/>
          <a:p>
            <a:r>
              <a:rPr lang="en-US" altLang="en-US" sz="3600" b="1" dirty="0" smtClean="0"/>
              <a:t>Systematic sampling</a:t>
            </a:r>
          </a:p>
        </p:txBody>
      </p:sp>
      <p:sp>
        <p:nvSpPr>
          <p:cNvPr id="244739" name="Rectangle 3"/>
          <p:cNvSpPr>
            <a:spLocks noGrp="1" noChangeArrowheads="1"/>
          </p:cNvSpPr>
          <p:nvPr>
            <p:ph type="body" idx="1"/>
          </p:nvPr>
        </p:nvSpPr>
        <p:spPr>
          <a:xfrm>
            <a:off x="350267" y="1600200"/>
            <a:ext cx="8398197" cy="4757758"/>
          </a:xfrm>
          <a:noFill/>
        </p:spPr>
        <p:txBody>
          <a:bodyPr/>
          <a:lstStyle/>
          <a:p>
            <a:r>
              <a:rPr lang="en-US" altLang="en-US" sz="2800" dirty="0" smtClean="0"/>
              <a:t>Selected units are</a:t>
            </a:r>
          </a:p>
          <a:p>
            <a:pPr>
              <a:buFont typeface="Monotype Sorts" pitchFamily="2" charset="2"/>
              <a:buNone/>
            </a:pPr>
            <a:r>
              <a:rPr lang="en-US" altLang="en-US" sz="2800" dirty="0" smtClean="0"/>
              <a:t>	 </a:t>
            </a:r>
            <a:r>
              <a:rPr lang="en-US" altLang="en-US" sz="2800" b="1" dirty="0" smtClean="0"/>
              <a:t>R, R+K, R+2K, ..., R+(n-1)K</a:t>
            </a:r>
            <a:endParaRPr lang="en-US" altLang="en-US" sz="2800" dirty="0" smtClean="0"/>
          </a:p>
          <a:p>
            <a:endParaRPr lang="en-US" altLang="en-US" sz="2800" dirty="0" smtClean="0"/>
          </a:p>
          <a:p>
            <a:r>
              <a:rPr lang="en-US" altLang="en-US" sz="2800" dirty="0" smtClean="0"/>
              <a:t>If </a:t>
            </a:r>
            <a:r>
              <a:rPr lang="en-US" altLang="en-US" sz="2800" b="1" dirty="0" smtClean="0"/>
              <a:t>j</a:t>
            </a:r>
            <a:r>
              <a:rPr lang="en-US" altLang="en-US" sz="2800" dirty="0" smtClean="0"/>
              <a:t> is such that result exceeds the list</a:t>
            </a:r>
          </a:p>
          <a:p>
            <a:pPr>
              <a:buFont typeface="Monotype Sorts" pitchFamily="2" charset="2"/>
              <a:buNone/>
            </a:pPr>
            <a:r>
              <a:rPr lang="en-US" altLang="en-US" sz="2800" dirty="0" smtClean="0"/>
              <a:t>	 </a:t>
            </a:r>
            <a:r>
              <a:rPr lang="en-US" altLang="en-US" sz="2800" b="1" dirty="0" smtClean="0"/>
              <a:t>R+(j-1)K &gt; N</a:t>
            </a:r>
            <a:r>
              <a:rPr lang="en-US" altLang="en-US" sz="2800" dirty="0" smtClean="0"/>
              <a:t> ,</a:t>
            </a:r>
          </a:p>
          <a:p>
            <a:pPr>
              <a:buFont typeface="Monotype Sorts" pitchFamily="2" charset="2"/>
              <a:buNone/>
            </a:pPr>
            <a:r>
              <a:rPr lang="en-US" altLang="en-US" sz="2800" dirty="0" smtClean="0"/>
              <a:t>	 then go back to beginning and select unit</a:t>
            </a:r>
          </a:p>
          <a:p>
            <a:pPr>
              <a:buFont typeface="Monotype Sorts" pitchFamily="2" charset="2"/>
              <a:buNone/>
            </a:pPr>
            <a:r>
              <a:rPr lang="en-US" altLang="en-US" sz="2800" dirty="0" smtClean="0"/>
              <a:t>	  </a:t>
            </a:r>
            <a:r>
              <a:rPr lang="en-US" altLang="en-US" sz="2800" b="1" dirty="0" smtClean="0"/>
              <a:t>R+(j-1)K - N</a:t>
            </a:r>
          </a:p>
          <a:p>
            <a:endParaRPr lang="en-US" altLang="en-US" sz="2800" dirty="0" smtClean="0"/>
          </a:p>
          <a:p>
            <a:r>
              <a:rPr lang="en-US" altLang="en-US" sz="2800" dirty="0" smtClean="0"/>
              <a:t>That is, selection is done </a:t>
            </a:r>
            <a:r>
              <a:rPr lang="en-US" altLang="en-US" sz="2800" i="1" dirty="0" smtClean="0"/>
              <a:t>modulo</a:t>
            </a:r>
            <a:r>
              <a:rPr lang="en-US" altLang="en-US" sz="2800" dirty="0" smtClean="0"/>
              <a:t> </a:t>
            </a:r>
            <a:r>
              <a:rPr lang="en-US" altLang="en-US" sz="2800" b="1" dirty="0" smtClean="0"/>
              <a:t>N</a:t>
            </a:r>
          </a:p>
        </p:txBody>
      </p:sp>
      <p:sp>
        <p:nvSpPr>
          <p:cNvPr id="4" name="Date Placeholder 3"/>
          <p:cNvSpPr>
            <a:spLocks noGrp="1"/>
          </p:cNvSpPr>
          <p:nvPr>
            <p:ph type="dt" sz="half" idx="10"/>
          </p:nvPr>
        </p:nvSpPr>
        <p:spPr/>
        <p:txBody>
          <a:bodyPr/>
          <a:lstStyle/>
          <a:p>
            <a:fld id="{5FDB9774-ED7B-480A-AC94-E13433BD6C55}"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74</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710746926"/>
      </p:ext>
    </p:extLst>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a:noFill/>
        </p:spPr>
        <p:txBody>
          <a:bodyPr/>
          <a:lstStyle/>
          <a:p>
            <a:r>
              <a:rPr lang="en-US" altLang="en-US" sz="3600" b="1" dirty="0" smtClean="0"/>
              <a:t>Systematic sampling</a:t>
            </a:r>
          </a:p>
        </p:txBody>
      </p:sp>
      <mc:AlternateContent xmlns:mc="http://schemas.openxmlformats.org/markup-compatibility/2006" xmlns:a14="http://schemas.microsoft.com/office/drawing/2010/main">
        <mc:Choice Requires="a14">
          <p:sp>
            <p:nvSpPr>
              <p:cNvPr id="243715" name="Rectangle 3"/>
              <p:cNvSpPr>
                <a:spLocks noGrp="1" noChangeArrowheads="1"/>
              </p:cNvSpPr>
              <p:nvPr>
                <p:ph type="body" idx="1"/>
              </p:nvPr>
            </p:nvSpPr>
            <p:spPr>
              <a:xfrm>
                <a:off x="350267" y="1928802"/>
                <a:ext cx="8398197" cy="4197361"/>
              </a:xfrm>
              <a:noFill/>
            </p:spPr>
            <p:txBody>
              <a:bodyPr/>
              <a:lstStyle/>
              <a:p>
                <a:r>
                  <a:rPr lang="en-US" altLang="en-US" b="1" dirty="0" smtClean="0"/>
                  <a:t>Fractional Interval Method</a:t>
                </a:r>
                <a:endParaRPr lang="en-US" altLang="en-US" dirty="0" smtClean="0"/>
              </a:p>
              <a:p>
                <a:pPr lvl="1">
                  <a:buFont typeface="Courier New" pitchFamily="49" charset="0"/>
                  <a:buChar char="o"/>
                </a:pPr>
                <a:endParaRPr lang="en-US" altLang="en-US" dirty="0" smtClean="0"/>
              </a:p>
              <a:p>
                <a:pPr lvl="1">
                  <a:buFont typeface="Courier New" pitchFamily="49" charset="0"/>
                  <a:buChar char="o"/>
                </a:pPr>
                <a:r>
                  <a:rPr lang="en-US" altLang="en-US" dirty="0" smtClean="0"/>
                  <a:t>Draw  an integer number</a:t>
                </a:r>
                <a:r>
                  <a:rPr lang="en-US" altLang="en-US" b="1" dirty="0" smtClean="0"/>
                  <a:t> r </a:t>
                </a:r>
                <a:r>
                  <a:rPr lang="en-US" altLang="en-US" dirty="0" smtClean="0"/>
                  <a:t>between </a:t>
                </a:r>
                <a:r>
                  <a:rPr lang="en-US" altLang="en-US" b="1" dirty="0" smtClean="0"/>
                  <a:t>1</a:t>
                </a:r>
                <a:r>
                  <a:rPr lang="en-US" altLang="en-US" dirty="0" smtClean="0"/>
                  <a:t> and </a:t>
                </a:r>
                <a:r>
                  <a:rPr lang="en-US" altLang="en-US" b="1" dirty="0" smtClean="0"/>
                  <a:t>N</a:t>
                </a:r>
                <a:r>
                  <a:rPr lang="en-US" altLang="en-US" dirty="0" smtClean="0"/>
                  <a:t> </a:t>
                </a:r>
                <a:endParaRPr lang="en-US" altLang="en-US" b="1" dirty="0" smtClean="0"/>
              </a:p>
              <a:p>
                <a:pPr lvl="1">
                  <a:buFont typeface="Courier New" pitchFamily="49" charset="0"/>
                  <a:buChar char="o"/>
                </a:pPr>
                <a:r>
                  <a:rPr lang="en-US" altLang="en-US" dirty="0" smtClean="0"/>
                  <a:t>Select the elements </a:t>
                </a:r>
                <a:r>
                  <a:rPr lang="en-US" altLang="en-US" b="1" dirty="0" smtClean="0"/>
                  <a:t>k</a:t>
                </a:r>
                <a:r>
                  <a:rPr lang="en-US" altLang="en-US" dirty="0" smtClean="0"/>
                  <a:t> which satisfy</a:t>
                </a:r>
              </a:p>
              <a:p>
                <a:pPr marL="457200" lvl="1" indent="0">
                  <a:buNone/>
                </a:pPr>
                <a14:m>
                  <m:oMathPara xmlns:m="http://schemas.openxmlformats.org/officeDocument/2006/math">
                    <m:oMathParaPr>
                      <m:jc m:val="centerGroup"/>
                    </m:oMathParaPr>
                    <m:oMath xmlns:m="http://schemas.openxmlformats.org/officeDocument/2006/math">
                      <m:d>
                        <m:dPr>
                          <m:ctrlPr>
                            <a:rPr lang="en-CA" altLang="en-US" b="0" i="1" smtClean="0">
                              <a:latin typeface="Cambria Math" panose="02040503050406030204" pitchFamily="18" charset="0"/>
                            </a:rPr>
                          </m:ctrlPr>
                        </m:dPr>
                        <m:e>
                          <m:r>
                            <a:rPr lang="en-CA" altLang="en-US" b="0" i="1" smtClean="0">
                              <a:latin typeface="Cambria Math" panose="02040503050406030204" pitchFamily="18" charset="0"/>
                            </a:rPr>
                            <m:t>𝑘</m:t>
                          </m:r>
                          <m:r>
                            <a:rPr lang="en-CA" altLang="en-US" b="0" i="1" smtClean="0">
                              <a:latin typeface="Cambria Math" panose="02040503050406030204" pitchFamily="18" charset="0"/>
                            </a:rPr>
                            <m:t>−1</m:t>
                          </m:r>
                        </m:e>
                      </m:d>
                      <m:r>
                        <a:rPr lang="en-CA" altLang="en-US" b="0" i="1" smtClean="0">
                          <a:latin typeface="Cambria Math" panose="02040503050406030204" pitchFamily="18" charset="0"/>
                        </a:rPr>
                        <m:t>𝑛</m:t>
                      </m:r>
                      <m:r>
                        <a:rPr lang="en-CA" altLang="en-US" b="0" i="1" smtClean="0">
                          <a:latin typeface="Cambria Math" panose="02040503050406030204" pitchFamily="18" charset="0"/>
                        </a:rPr>
                        <m:t>&lt;</m:t>
                      </m:r>
                      <m:r>
                        <a:rPr lang="en-CA" altLang="en-US" b="0" i="1" smtClean="0">
                          <a:latin typeface="Cambria Math" panose="02040503050406030204" pitchFamily="18" charset="0"/>
                        </a:rPr>
                        <m:t>𝑟</m:t>
                      </m:r>
                      <m:r>
                        <a:rPr lang="en-CA" altLang="en-US" b="0" i="1" smtClean="0">
                          <a:latin typeface="Cambria Math" panose="02040503050406030204" pitchFamily="18" charset="0"/>
                        </a:rPr>
                        <m:t>+</m:t>
                      </m:r>
                      <m:d>
                        <m:dPr>
                          <m:ctrlPr>
                            <a:rPr lang="en-CA" altLang="en-US" b="0" i="1" smtClean="0">
                              <a:latin typeface="Cambria Math" panose="02040503050406030204" pitchFamily="18" charset="0"/>
                            </a:rPr>
                          </m:ctrlPr>
                        </m:dPr>
                        <m:e>
                          <m:r>
                            <a:rPr lang="en-CA" altLang="en-US" b="0" i="1" smtClean="0">
                              <a:latin typeface="Cambria Math" panose="02040503050406030204" pitchFamily="18" charset="0"/>
                            </a:rPr>
                            <m:t>𝑗</m:t>
                          </m:r>
                          <m:r>
                            <a:rPr lang="en-CA" altLang="en-US" b="0" i="1" smtClean="0">
                              <a:latin typeface="Cambria Math" panose="02040503050406030204" pitchFamily="18" charset="0"/>
                            </a:rPr>
                            <m:t>−1</m:t>
                          </m:r>
                        </m:e>
                      </m:d>
                      <m:r>
                        <a:rPr lang="en-CA" altLang="en-US" b="0" i="1" smtClean="0">
                          <a:latin typeface="Cambria Math" panose="02040503050406030204" pitchFamily="18" charset="0"/>
                        </a:rPr>
                        <m:t>𝑁</m:t>
                      </m:r>
                      <m:r>
                        <a:rPr lang="en-CA" altLang="en-US" b="0" i="1" smtClean="0">
                          <a:latin typeface="Cambria Math" panose="02040503050406030204" pitchFamily="18" charset="0"/>
                          <a:ea typeface="Cambria Math" panose="02040503050406030204" pitchFamily="18" charset="0"/>
                        </a:rPr>
                        <m:t>≤</m:t>
                      </m:r>
                      <m:r>
                        <a:rPr lang="en-CA" altLang="en-US" b="0" i="1" smtClean="0">
                          <a:latin typeface="Cambria Math" panose="02040503050406030204" pitchFamily="18" charset="0"/>
                          <a:ea typeface="Cambria Math" panose="02040503050406030204" pitchFamily="18" charset="0"/>
                        </a:rPr>
                        <m:t>𝑘𝑛</m:t>
                      </m:r>
                    </m:oMath>
                  </m:oMathPara>
                </a14:m>
                <a:endParaRPr lang="en-US" altLang="en-US" dirty="0" smtClean="0"/>
              </a:p>
              <a:p>
                <a:pPr lvl="1">
                  <a:buFont typeface="Courier New" pitchFamily="49" charset="0"/>
                  <a:buChar char="o"/>
                </a:pPr>
                <a:r>
                  <a:rPr lang="en-US" altLang="en-US" dirty="0" smtClean="0"/>
                  <a:t>With j=1,2,…,n</a:t>
                </a:r>
                <a:endParaRPr lang="en-US" altLang="en-US" b="1" dirty="0" smtClean="0"/>
              </a:p>
            </p:txBody>
          </p:sp>
        </mc:Choice>
        <mc:Fallback xmlns="">
          <p:sp>
            <p:nvSpPr>
              <p:cNvPr id="243715" name="Rectangle 3"/>
              <p:cNvSpPr>
                <a:spLocks noGrp="1" noRot="1" noChangeAspect="1" noMove="1" noResize="1" noEditPoints="1" noAdjustHandles="1" noChangeArrowheads="1" noChangeShapeType="1" noTextEdit="1"/>
              </p:cNvSpPr>
              <p:nvPr>
                <p:ph type="body" idx="1"/>
              </p:nvPr>
            </p:nvSpPr>
            <p:spPr>
              <a:xfrm>
                <a:off x="350267" y="1928802"/>
                <a:ext cx="8398197" cy="4197361"/>
              </a:xfrm>
              <a:blipFill rotWithShape="0">
                <a:blip r:embed="rId2"/>
                <a:stretch>
                  <a:fillRect l="-1234" t="-1451"/>
                </a:stretch>
              </a:blipFill>
            </p:spPr>
            <p:txBody>
              <a:bodyPr/>
              <a:lstStyle/>
              <a:p>
                <a:r>
                  <a:rPr lang="en-CA">
                    <a:noFill/>
                  </a:rPr>
                  <a:t> </a:t>
                </a:r>
              </a:p>
            </p:txBody>
          </p:sp>
        </mc:Fallback>
      </mc:AlternateContent>
      <p:sp>
        <p:nvSpPr>
          <p:cNvPr id="4" name="Date Placeholder 3"/>
          <p:cNvSpPr>
            <a:spLocks noGrp="1"/>
          </p:cNvSpPr>
          <p:nvPr>
            <p:ph type="dt" sz="half" idx="10"/>
          </p:nvPr>
        </p:nvSpPr>
        <p:spPr/>
        <p:txBody>
          <a:bodyPr/>
          <a:lstStyle/>
          <a:p>
            <a:fld id="{8E5E6C23-F5B6-4927-9EC8-712DA70646EB}"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75</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902865786"/>
      </p:ext>
    </p:extLst>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a:xfrm>
            <a:off x="698500" y="928669"/>
            <a:ext cx="7772400" cy="911243"/>
          </a:xfrm>
          <a:noFill/>
        </p:spPr>
        <p:txBody>
          <a:bodyPr/>
          <a:lstStyle/>
          <a:p>
            <a:r>
              <a:rPr lang="en-US" altLang="en-US" sz="3600" b="1" dirty="0" smtClean="0"/>
              <a:t>Systematic sampling</a:t>
            </a:r>
          </a:p>
        </p:txBody>
      </p:sp>
      <p:sp>
        <p:nvSpPr>
          <p:cNvPr id="245763" name="Rectangle 3"/>
          <p:cNvSpPr>
            <a:spLocks noGrp="1" noChangeArrowheads="1"/>
          </p:cNvSpPr>
          <p:nvPr>
            <p:ph type="body" idx="1"/>
          </p:nvPr>
        </p:nvSpPr>
        <p:spPr>
          <a:xfrm>
            <a:off x="685800" y="1752600"/>
            <a:ext cx="7772400" cy="4648200"/>
          </a:xfrm>
          <a:noFill/>
        </p:spPr>
        <p:txBody>
          <a:bodyPr/>
          <a:lstStyle/>
          <a:p>
            <a:pPr>
              <a:spcBef>
                <a:spcPct val="0"/>
              </a:spcBef>
              <a:spcAft>
                <a:spcPct val="50000"/>
              </a:spcAft>
            </a:pPr>
            <a:r>
              <a:rPr lang="en-US" altLang="en-US" sz="2200" smtClean="0"/>
              <a:t>Population size:		N  =  54</a:t>
            </a:r>
          </a:p>
          <a:p>
            <a:pPr>
              <a:spcBef>
                <a:spcPct val="0"/>
              </a:spcBef>
              <a:spcAft>
                <a:spcPct val="50000"/>
              </a:spcAft>
            </a:pPr>
            <a:r>
              <a:rPr lang="en-US" altLang="en-US" sz="2200" smtClean="0"/>
              <a:t>Sample size:		n  =  10</a:t>
            </a:r>
          </a:p>
          <a:p>
            <a:pPr>
              <a:spcBef>
                <a:spcPct val="0"/>
              </a:spcBef>
              <a:spcAft>
                <a:spcPct val="50000"/>
              </a:spcAft>
            </a:pPr>
            <a:r>
              <a:rPr lang="en-US" altLang="en-US" sz="2200" smtClean="0"/>
              <a:t>Sampling interval:		k  =  N / n  =  54 / 10  =  5.4</a:t>
            </a:r>
          </a:p>
          <a:p>
            <a:pPr>
              <a:spcBef>
                <a:spcPct val="0"/>
              </a:spcBef>
              <a:spcAft>
                <a:spcPct val="50000"/>
              </a:spcAft>
              <a:buFont typeface="Monotype Sorts" pitchFamily="2" charset="2"/>
              <a:buNone/>
            </a:pPr>
            <a:r>
              <a:rPr lang="en-US" altLang="en-US" sz="2200" smtClean="0"/>
              <a:t>					Round down, i.e k = 5</a:t>
            </a:r>
          </a:p>
          <a:p>
            <a:pPr>
              <a:spcBef>
                <a:spcPct val="0"/>
              </a:spcBef>
              <a:spcAft>
                <a:spcPct val="50000"/>
              </a:spcAft>
            </a:pPr>
            <a:r>
              <a:rPr lang="en-US" altLang="en-US" sz="2200" smtClean="0"/>
              <a:t>Random start:		R  =  a random # between				        	1 and </a:t>
            </a:r>
            <a:r>
              <a:rPr lang="en-US" altLang="en-US" sz="2200" smtClean="0">
                <a:solidFill>
                  <a:schemeClr val="hlink"/>
                </a:solidFill>
              </a:rPr>
              <a:t>54</a:t>
            </a:r>
            <a:endParaRPr lang="en-US" altLang="en-US" sz="2200" smtClean="0"/>
          </a:p>
          <a:p>
            <a:pPr>
              <a:spcBef>
                <a:spcPct val="0"/>
              </a:spcBef>
              <a:spcAft>
                <a:spcPct val="50000"/>
              </a:spcAft>
              <a:buFont typeface="Monotype Sorts" pitchFamily="2" charset="2"/>
              <a:buNone/>
            </a:pPr>
            <a:r>
              <a:rPr lang="en-US" altLang="en-US" sz="2200" smtClean="0"/>
              <a:t>		</a:t>
            </a:r>
            <a:r>
              <a:rPr lang="en-US" altLang="en-US" sz="2200" i="1" smtClean="0">
                <a:solidFill>
                  <a:schemeClr val="tx2"/>
                </a:solidFill>
              </a:rPr>
              <a:t>Treat your survey list as a circular list</a:t>
            </a:r>
          </a:p>
          <a:p>
            <a:pPr>
              <a:spcBef>
                <a:spcPct val="0"/>
              </a:spcBef>
              <a:spcAft>
                <a:spcPct val="50000"/>
              </a:spcAft>
              <a:buFont typeface="Monotype Sorts" pitchFamily="2" charset="2"/>
              <a:buNone/>
            </a:pPr>
            <a:r>
              <a:rPr lang="en-US" altLang="en-US" sz="2200" smtClean="0"/>
              <a:t>			suppose	R  =  </a:t>
            </a:r>
            <a:r>
              <a:rPr lang="en-US" altLang="en-US" sz="2200" smtClean="0">
                <a:solidFill>
                  <a:schemeClr val="hlink"/>
                </a:solidFill>
              </a:rPr>
              <a:t>33</a:t>
            </a:r>
            <a:endParaRPr lang="en-US" altLang="en-US" sz="2200" smtClean="0"/>
          </a:p>
          <a:p>
            <a:pPr>
              <a:spcBef>
                <a:spcPct val="0"/>
              </a:spcBef>
              <a:spcAft>
                <a:spcPct val="50000"/>
              </a:spcAft>
            </a:pPr>
            <a:r>
              <a:rPr lang="en-US" altLang="en-US" sz="2200" smtClean="0"/>
              <a:t>Selected population units are numbers </a:t>
            </a:r>
            <a:r>
              <a:rPr lang="en-US" altLang="en-US" sz="2200" smtClean="0">
                <a:solidFill>
                  <a:schemeClr val="hlink"/>
                </a:solidFill>
              </a:rPr>
              <a:t>33, 38, 43, 48, 53, 4, 9, 14, 19, 24</a:t>
            </a:r>
          </a:p>
        </p:txBody>
      </p:sp>
      <p:sp>
        <p:nvSpPr>
          <p:cNvPr id="4" name="Date Placeholder 3"/>
          <p:cNvSpPr>
            <a:spLocks noGrp="1"/>
          </p:cNvSpPr>
          <p:nvPr>
            <p:ph type="dt" sz="half" idx="10"/>
          </p:nvPr>
        </p:nvSpPr>
        <p:spPr/>
        <p:txBody>
          <a:bodyPr/>
          <a:lstStyle/>
          <a:p>
            <a:fld id="{F0C53D42-AEE9-469B-A78F-0496A27A0F06}"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76</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1501031982"/>
      </p:ext>
    </p:extLst>
  </p:cSld>
  <p:clrMapOvr>
    <a:masterClrMapping/>
  </p:clrMapOvr>
  <p:transition spd="med">
    <p:zoom/>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ChangeArrowheads="1"/>
          </p:cNvSpPr>
          <p:nvPr/>
        </p:nvSpPr>
        <p:spPr bwMode="auto">
          <a:xfrm>
            <a:off x="1785918" y="785794"/>
            <a:ext cx="6781800" cy="5872162"/>
          </a:xfrm>
          <a:prstGeom prst="rect">
            <a:avLst/>
          </a:prstGeom>
          <a:noFill/>
          <a:ln w="12700">
            <a:noFill/>
            <a:miter lim="800000"/>
            <a:headEnd/>
            <a:tailEnd/>
          </a:ln>
        </p:spPr>
        <p:txBody>
          <a:bodyPr lIns="90488" tIns="44450" rIns="90488" bIns="44450"/>
          <a:lstStyle/>
          <a:p>
            <a:pPr marL="571500" indent="-571500" defTabSz="671513">
              <a:spcBef>
                <a:spcPct val="20000"/>
              </a:spcBef>
            </a:pPr>
            <a:r>
              <a:rPr lang="en-US" altLang="en-US" sz="1200" dirty="0">
                <a:solidFill>
                  <a:srgbClr val="000000"/>
                </a:solidFill>
              </a:rPr>
              <a:t>1.	510 Rose Street				28.	513 Pitcher Plant Street</a:t>
            </a:r>
          </a:p>
          <a:p>
            <a:pPr marL="571500" indent="-571500" defTabSz="671513">
              <a:spcBef>
                <a:spcPct val="20000"/>
              </a:spcBef>
            </a:pPr>
            <a:r>
              <a:rPr lang="en-US" altLang="en-US" sz="1200" dirty="0">
                <a:solidFill>
                  <a:srgbClr val="000000"/>
                </a:solidFill>
              </a:rPr>
              <a:t>2.	511 Rose Street				29.	514 Pitcher Plant Street</a:t>
            </a:r>
          </a:p>
          <a:p>
            <a:pPr marL="571500" indent="-571500" defTabSz="671513">
              <a:spcBef>
                <a:spcPct val="20000"/>
              </a:spcBef>
            </a:pPr>
            <a:r>
              <a:rPr lang="en-US" altLang="en-US" sz="1200" dirty="0">
                <a:solidFill>
                  <a:srgbClr val="000000"/>
                </a:solidFill>
              </a:rPr>
              <a:t>3.	512 Rose Street				30.	515 Pitcher Plant Street</a:t>
            </a:r>
          </a:p>
          <a:p>
            <a:pPr marL="571500" indent="-571500" defTabSz="671513">
              <a:spcBef>
                <a:spcPct val="20000"/>
              </a:spcBef>
            </a:pPr>
            <a:r>
              <a:rPr lang="en-US" altLang="en-US" sz="1200" dirty="0">
                <a:solidFill>
                  <a:srgbClr val="009999"/>
                </a:solidFill>
              </a:rPr>
              <a:t>4.	513 Rose Street</a:t>
            </a:r>
            <a:r>
              <a:rPr lang="en-US" altLang="en-US" sz="1200" dirty="0">
                <a:solidFill>
                  <a:srgbClr val="000000"/>
                </a:solidFill>
              </a:rPr>
              <a:t>				31.	510 Arbutus Street</a:t>
            </a:r>
          </a:p>
          <a:p>
            <a:pPr marL="571500" indent="-571500" defTabSz="671513">
              <a:spcBef>
                <a:spcPct val="20000"/>
              </a:spcBef>
            </a:pPr>
            <a:r>
              <a:rPr lang="en-US" altLang="en-US" sz="1200" dirty="0">
                <a:solidFill>
                  <a:srgbClr val="000000"/>
                </a:solidFill>
              </a:rPr>
              <a:t>5.	514 Rose Street				32.	511 Arbutus Street</a:t>
            </a:r>
          </a:p>
          <a:p>
            <a:pPr marL="571500" indent="-571500" defTabSz="671513">
              <a:spcBef>
                <a:spcPct val="20000"/>
              </a:spcBef>
            </a:pPr>
            <a:r>
              <a:rPr lang="en-US" altLang="en-US" sz="1200" dirty="0">
                <a:solidFill>
                  <a:srgbClr val="000000"/>
                </a:solidFill>
              </a:rPr>
              <a:t>6.	515 Rose Street				</a:t>
            </a:r>
            <a:r>
              <a:rPr lang="en-US" altLang="en-US" sz="1200" dirty="0">
                <a:solidFill>
                  <a:srgbClr val="009999"/>
                </a:solidFill>
              </a:rPr>
              <a:t>33.	512 Arbutus Street</a:t>
            </a:r>
          </a:p>
          <a:p>
            <a:pPr marL="571500" indent="-571500" defTabSz="671513">
              <a:spcBef>
                <a:spcPct val="20000"/>
              </a:spcBef>
            </a:pPr>
            <a:r>
              <a:rPr lang="en-US" altLang="en-US" sz="1200" dirty="0">
                <a:solidFill>
                  <a:srgbClr val="000000"/>
                </a:solidFill>
              </a:rPr>
              <a:t>7.	510 Dogwood Street	</a:t>
            </a:r>
            <a:r>
              <a:rPr lang="en-US" altLang="en-US" sz="1200" dirty="0" smtClean="0">
                <a:solidFill>
                  <a:srgbClr val="000000"/>
                </a:solidFill>
              </a:rPr>
              <a:t>	</a:t>
            </a:r>
            <a:r>
              <a:rPr lang="en-US" altLang="en-US" sz="1200" dirty="0">
                <a:solidFill>
                  <a:srgbClr val="000000"/>
                </a:solidFill>
              </a:rPr>
              <a:t>		34.	513 Arbutus Street</a:t>
            </a:r>
          </a:p>
          <a:p>
            <a:pPr marL="571500" indent="-571500" defTabSz="671513">
              <a:spcBef>
                <a:spcPct val="20000"/>
              </a:spcBef>
            </a:pPr>
            <a:r>
              <a:rPr lang="en-US" altLang="en-US" sz="1200" dirty="0">
                <a:solidFill>
                  <a:srgbClr val="000000"/>
                </a:solidFill>
              </a:rPr>
              <a:t>8.	511 Dogwood Street		</a:t>
            </a:r>
            <a:r>
              <a:rPr lang="en-US" altLang="en-US" sz="1200" dirty="0" smtClean="0">
                <a:solidFill>
                  <a:srgbClr val="000000"/>
                </a:solidFill>
              </a:rPr>
              <a:t>	</a:t>
            </a:r>
            <a:r>
              <a:rPr lang="en-US" altLang="en-US" sz="1200" dirty="0">
                <a:solidFill>
                  <a:srgbClr val="000000"/>
                </a:solidFill>
              </a:rPr>
              <a:t>	35.	514 Arbutus Street</a:t>
            </a:r>
          </a:p>
          <a:p>
            <a:pPr marL="571500" indent="-571500" defTabSz="671513">
              <a:spcBef>
                <a:spcPct val="20000"/>
              </a:spcBef>
            </a:pPr>
            <a:r>
              <a:rPr lang="en-US" altLang="en-US" sz="1200" dirty="0">
                <a:solidFill>
                  <a:srgbClr val="009999"/>
                </a:solidFill>
              </a:rPr>
              <a:t>9.	512 Dogwood Street</a:t>
            </a:r>
            <a:r>
              <a:rPr lang="en-US" altLang="en-US" sz="1200" dirty="0">
                <a:solidFill>
                  <a:srgbClr val="000000"/>
                </a:solidFill>
              </a:rPr>
              <a:t>			</a:t>
            </a:r>
            <a:r>
              <a:rPr lang="en-US" altLang="en-US" sz="1200" dirty="0" smtClean="0">
                <a:solidFill>
                  <a:srgbClr val="000000"/>
                </a:solidFill>
              </a:rPr>
              <a:t>	36</a:t>
            </a:r>
            <a:r>
              <a:rPr lang="en-US" altLang="en-US" sz="1200" dirty="0">
                <a:solidFill>
                  <a:srgbClr val="000000"/>
                </a:solidFill>
              </a:rPr>
              <a:t>. 	515 Arbutus Street</a:t>
            </a:r>
          </a:p>
          <a:p>
            <a:pPr marL="571500" indent="-571500" defTabSz="671513">
              <a:spcBef>
                <a:spcPct val="20000"/>
              </a:spcBef>
            </a:pPr>
            <a:r>
              <a:rPr lang="en-US" altLang="en-US" sz="1200" dirty="0">
                <a:solidFill>
                  <a:srgbClr val="000000"/>
                </a:solidFill>
              </a:rPr>
              <a:t>10.	513 Dogwood Street			</a:t>
            </a:r>
            <a:r>
              <a:rPr lang="en-US" altLang="en-US" sz="1200" dirty="0" smtClean="0">
                <a:solidFill>
                  <a:srgbClr val="000000"/>
                </a:solidFill>
              </a:rPr>
              <a:t>	37</a:t>
            </a:r>
            <a:r>
              <a:rPr lang="en-US" altLang="en-US" sz="1200" dirty="0">
                <a:solidFill>
                  <a:srgbClr val="000000"/>
                </a:solidFill>
              </a:rPr>
              <a:t>. 	510 Trillium Street</a:t>
            </a:r>
          </a:p>
          <a:p>
            <a:pPr marL="571500" indent="-571500" defTabSz="671513">
              <a:spcBef>
                <a:spcPct val="20000"/>
              </a:spcBef>
            </a:pPr>
            <a:r>
              <a:rPr lang="en-US" altLang="en-US" sz="1200" dirty="0">
                <a:solidFill>
                  <a:srgbClr val="000000"/>
                </a:solidFill>
              </a:rPr>
              <a:t>11. 	514 Dogwood Street			</a:t>
            </a:r>
            <a:r>
              <a:rPr lang="en-US" altLang="en-US" sz="1200" dirty="0" smtClean="0">
                <a:solidFill>
                  <a:srgbClr val="000000"/>
                </a:solidFill>
              </a:rPr>
              <a:t>	</a:t>
            </a:r>
            <a:r>
              <a:rPr lang="en-US" altLang="en-US" sz="1200" dirty="0" smtClean="0">
                <a:solidFill>
                  <a:srgbClr val="009999"/>
                </a:solidFill>
              </a:rPr>
              <a:t>38</a:t>
            </a:r>
            <a:r>
              <a:rPr lang="en-US" altLang="en-US" sz="1200" dirty="0">
                <a:solidFill>
                  <a:srgbClr val="009999"/>
                </a:solidFill>
              </a:rPr>
              <a:t>.	511 Trillium Street</a:t>
            </a:r>
          </a:p>
          <a:p>
            <a:pPr marL="571500" indent="-571500" defTabSz="671513">
              <a:spcBef>
                <a:spcPct val="20000"/>
              </a:spcBef>
            </a:pPr>
            <a:r>
              <a:rPr lang="en-US" altLang="en-US" sz="1200" dirty="0">
                <a:solidFill>
                  <a:srgbClr val="000000"/>
                </a:solidFill>
              </a:rPr>
              <a:t>12. 	515 Dogwood Street			</a:t>
            </a:r>
            <a:r>
              <a:rPr lang="en-US" altLang="en-US" sz="1200" dirty="0" smtClean="0">
                <a:solidFill>
                  <a:srgbClr val="000000"/>
                </a:solidFill>
              </a:rPr>
              <a:t>	39</a:t>
            </a:r>
            <a:r>
              <a:rPr lang="en-US" altLang="en-US" sz="1200" dirty="0">
                <a:solidFill>
                  <a:srgbClr val="000000"/>
                </a:solidFill>
              </a:rPr>
              <a:t>.	512 Trillium Street</a:t>
            </a:r>
          </a:p>
          <a:p>
            <a:pPr marL="571500" indent="-571500" defTabSz="671513">
              <a:spcBef>
                <a:spcPct val="20000"/>
              </a:spcBef>
            </a:pPr>
            <a:r>
              <a:rPr lang="en-US" altLang="en-US" sz="1200" dirty="0">
                <a:solidFill>
                  <a:srgbClr val="000000"/>
                </a:solidFill>
              </a:rPr>
              <a:t>13. 	510 Crocus Street				40.	513 Trillium Street</a:t>
            </a:r>
          </a:p>
          <a:p>
            <a:pPr marL="571500" indent="-571500" defTabSz="671513">
              <a:spcBef>
                <a:spcPct val="20000"/>
              </a:spcBef>
            </a:pPr>
            <a:r>
              <a:rPr lang="en-US" altLang="en-US" sz="1200" dirty="0">
                <a:solidFill>
                  <a:srgbClr val="009999"/>
                </a:solidFill>
              </a:rPr>
              <a:t>14.	511 Crocus Street</a:t>
            </a:r>
            <a:r>
              <a:rPr lang="en-US" altLang="en-US" sz="1200" dirty="0">
                <a:solidFill>
                  <a:srgbClr val="000000"/>
                </a:solidFill>
              </a:rPr>
              <a:t>				41.	514 Trillium Street</a:t>
            </a:r>
          </a:p>
          <a:p>
            <a:pPr marL="571500" indent="-571500" defTabSz="671513">
              <a:spcBef>
                <a:spcPct val="20000"/>
              </a:spcBef>
            </a:pPr>
            <a:r>
              <a:rPr lang="en-US" altLang="en-US" sz="1200" dirty="0">
                <a:solidFill>
                  <a:srgbClr val="000000"/>
                </a:solidFill>
              </a:rPr>
              <a:t>15.	512 Crocus Street				42. 	515 Trillium Street</a:t>
            </a:r>
          </a:p>
          <a:p>
            <a:pPr marL="571500" indent="-571500" defTabSz="671513">
              <a:spcBef>
                <a:spcPct val="20000"/>
              </a:spcBef>
            </a:pPr>
            <a:r>
              <a:rPr lang="en-US" altLang="en-US" sz="1200" dirty="0">
                <a:solidFill>
                  <a:srgbClr val="000000"/>
                </a:solidFill>
              </a:rPr>
              <a:t>16.	513 Crocus Street				</a:t>
            </a:r>
            <a:r>
              <a:rPr lang="en-US" altLang="en-US" sz="1200" dirty="0">
                <a:solidFill>
                  <a:srgbClr val="009999"/>
                </a:solidFill>
              </a:rPr>
              <a:t>43.	510 Lady Slipper Street</a:t>
            </a:r>
          </a:p>
          <a:p>
            <a:pPr marL="571500" indent="-571500" defTabSz="671513">
              <a:spcBef>
                <a:spcPct val="20000"/>
              </a:spcBef>
            </a:pPr>
            <a:r>
              <a:rPr lang="en-US" altLang="en-US" sz="1200" dirty="0">
                <a:solidFill>
                  <a:srgbClr val="000000"/>
                </a:solidFill>
              </a:rPr>
              <a:t>17.	514 Crocus Street				44. 	511 Lady Slipper Street</a:t>
            </a:r>
          </a:p>
          <a:p>
            <a:pPr marL="571500" indent="-571500" defTabSz="671513">
              <a:spcBef>
                <a:spcPct val="20000"/>
              </a:spcBef>
            </a:pPr>
            <a:r>
              <a:rPr lang="en-US" altLang="en-US" sz="1200" dirty="0">
                <a:solidFill>
                  <a:srgbClr val="000000"/>
                </a:solidFill>
              </a:rPr>
              <a:t>18. 	515 Crocus Street				45.	512 Lady Slipper Street</a:t>
            </a:r>
          </a:p>
          <a:p>
            <a:pPr marL="571500" indent="-571500" defTabSz="671513">
              <a:spcBef>
                <a:spcPct val="20000"/>
              </a:spcBef>
            </a:pPr>
            <a:r>
              <a:rPr lang="en-US" altLang="en-US" sz="1200" dirty="0">
                <a:solidFill>
                  <a:srgbClr val="009999"/>
                </a:solidFill>
              </a:rPr>
              <a:t>19.	510 Violet Street</a:t>
            </a:r>
            <a:r>
              <a:rPr lang="en-US" altLang="en-US" sz="1200" dirty="0">
                <a:solidFill>
                  <a:srgbClr val="000000"/>
                </a:solidFill>
              </a:rPr>
              <a:t>				46. 	513 Lady Slipper Street</a:t>
            </a:r>
          </a:p>
          <a:p>
            <a:pPr marL="571500" indent="-571500" defTabSz="671513">
              <a:spcBef>
                <a:spcPct val="20000"/>
              </a:spcBef>
            </a:pPr>
            <a:r>
              <a:rPr lang="en-US" altLang="en-US" sz="1200" dirty="0">
                <a:solidFill>
                  <a:srgbClr val="000000"/>
                </a:solidFill>
              </a:rPr>
              <a:t>20.	511 Violet Street				47. 	514 Lady Slipper Street</a:t>
            </a:r>
          </a:p>
          <a:p>
            <a:pPr marL="571500" indent="-571500" defTabSz="671513">
              <a:spcBef>
                <a:spcPct val="20000"/>
              </a:spcBef>
            </a:pPr>
            <a:r>
              <a:rPr lang="en-US" altLang="en-US" sz="1200" dirty="0">
                <a:solidFill>
                  <a:srgbClr val="000000"/>
                </a:solidFill>
              </a:rPr>
              <a:t>21.	512 Violet Street				</a:t>
            </a:r>
            <a:r>
              <a:rPr lang="en-US" altLang="en-US" sz="1200" dirty="0">
                <a:solidFill>
                  <a:srgbClr val="009999"/>
                </a:solidFill>
              </a:rPr>
              <a:t>48. 	515 Lady Slipper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22.	513 Violet Street				49.	510 Lily Street</a:t>
            </a:r>
          </a:p>
          <a:p>
            <a:pPr marL="571500" indent="-571500" defTabSz="671513">
              <a:spcBef>
                <a:spcPct val="20000"/>
              </a:spcBef>
            </a:pPr>
            <a:r>
              <a:rPr lang="en-US" altLang="en-US" sz="1200" dirty="0">
                <a:solidFill>
                  <a:srgbClr val="000000"/>
                </a:solidFill>
              </a:rPr>
              <a:t>23.	514 Violet Street				50.	511 Lily Street</a:t>
            </a:r>
          </a:p>
          <a:p>
            <a:pPr marL="571500" indent="-571500" defTabSz="671513">
              <a:spcBef>
                <a:spcPct val="20000"/>
              </a:spcBef>
            </a:pPr>
            <a:r>
              <a:rPr lang="en-US" altLang="en-US" sz="1200" dirty="0">
                <a:solidFill>
                  <a:srgbClr val="009999"/>
                </a:solidFill>
              </a:rPr>
              <a:t>24.	515 Violet Street</a:t>
            </a:r>
            <a:r>
              <a:rPr lang="en-US" altLang="en-US" sz="1200" dirty="0">
                <a:solidFill>
                  <a:srgbClr val="000000"/>
                </a:solidFill>
              </a:rPr>
              <a:t>				51. 	512 Lily Street</a:t>
            </a:r>
          </a:p>
          <a:p>
            <a:pPr marL="571500" indent="-571500" defTabSz="671513">
              <a:spcBef>
                <a:spcPct val="20000"/>
              </a:spcBef>
            </a:pPr>
            <a:r>
              <a:rPr lang="en-US" altLang="en-US" sz="1200" dirty="0">
                <a:solidFill>
                  <a:srgbClr val="000000"/>
                </a:solidFill>
              </a:rPr>
              <a:t>25. 	510 Pitcher Plant Street			52. 	513 Lily Street</a:t>
            </a:r>
          </a:p>
          <a:p>
            <a:pPr marL="571500" indent="-571500" defTabSz="671513">
              <a:spcBef>
                <a:spcPct val="20000"/>
              </a:spcBef>
            </a:pPr>
            <a:r>
              <a:rPr lang="en-US" altLang="en-US" sz="1200" dirty="0">
                <a:solidFill>
                  <a:srgbClr val="000000"/>
                </a:solidFill>
              </a:rPr>
              <a:t>26.	511 Pitcher Plant Street			</a:t>
            </a:r>
            <a:r>
              <a:rPr lang="en-US" altLang="en-US" sz="1200" dirty="0">
                <a:solidFill>
                  <a:srgbClr val="009999"/>
                </a:solidFill>
              </a:rPr>
              <a:t>53. 	514 Lily Street</a:t>
            </a:r>
            <a:endParaRPr lang="en-US" altLang="en-US" sz="1200" dirty="0">
              <a:solidFill>
                <a:srgbClr val="000000"/>
              </a:solidFill>
            </a:endParaRPr>
          </a:p>
          <a:p>
            <a:pPr marL="571500" indent="-571500" defTabSz="671513">
              <a:spcBef>
                <a:spcPct val="20000"/>
              </a:spcBef>
            </a:pPr>
            <a:r>
              <a:rPr lang="en-US" altLang="en-US" sz="1200" dirty="0">
                <a:solidFill>
                  <a:srgbClr val="000000"/>
                </a:solidFill>
              </a:rPr>
              <a:t>27.	512 Pitcher Plant Street			54. 	515 Lily Street</a:t>
            </a:r>
          </a:p>
        </p:txBody>
      </p:sp>
      <p:sp>
        <p:nvSpPr>
          <p:cNvPr id="246788" name="Rectangle 4"/>
          <p:cNvSpPr>
            <a:spLocks noChangeArrowheads="1"/>
          </p:cNvSpPr>
          <p:nvPr/>
        </p:nvSpPr>
        <p:spPr bwMode="auto">
          <a:xfrm>
            <a:off x="571472" y="785794"/>
            <a:ext cx="1292225" cy="698500"/>
          </a:xfrm>
          <a:prstGeom prst="rect">
            <a:avLst/>
          </a:prstGeom>
          <a:noFill/>
          <a:ln w="12700">
            <a:noFill/>
            <a:miter lim="800000"/>
            <a:headEnd/>
            <a:tailEnd/>
          </a:ln>
        </p:spPr>
        <p:txBody>
          <a:bodyPr lIns="90488" tIns="44450" rIns="90488" bIns="44450">
            <a:spAutoFit/>
          </a:bodyPr>
          <a:lstStyle/>
          <a:p>
            <a:pPr>
              <a:spcBef>
                <a:spcPct val="50000"/>
              </a:spcBef>
            </a:pPr>
            <a:r>
              <a:rPr lang="en-US" altLang="en-US" dirty="0">
                <a:solidFill>
                  <a:srgbClr val="000000"/>
                </a:solidFill>
              </a:rPr>
              <a:t>Circular Method</a:t>
            </a:r>
          </a:p>
        </p:txBody>
      </p:sp>
      <p:sp>
        <p:nvSpPr>
          <p:cNvPr id="4" name="Date Placeholder 3"/>
          <p:cNvSpPr>
            <a:spLocks noGrp="1"/>
          </p:cNvSpPr>
          <p:nvPr>
            <p:ph type="dt" sz="half" idx="10"/>
          </p:nvPr>
        </p:nvSpPr>
        <p:spPr/>
        <p:txBody>
          <a:bodyPr/>
          <a:lstStyle/>
          <a:p>
            <a:fld id="{E30674AB-6927-4A4B-8163-2F7843E34C32}"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52C81505-89D5-42F7-A0D6-5699417D7DF5}" type="slidenum">
              <a:rPr lang="en-CA" smtClean="0">
                <a:solidFill>
                  <a:srgbClr val="333399"/>
                </a:solidFill>
              </a:rPr>
              <a:pPr/>
              <a:t>77</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912918518"/>
      </p:ext>
    </p:extLst>
  </p:cSld>
  <p:clrMapOvr>
    <a:masterClrMapping/>
  </p:clrMapOvr>
  <p:transition spd="med">
    <p:cover dir="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ChangeArrowheads="1"/>
          </p:cNvSpPr>
          <p:nvPr/>
        </p:nvSpPr>
        <p:spPr bwMode="auto">
          <a:xfrm>
            <a:off x="500034" y="714356"/>
            <a:ext cx="8196262" cy="631825"/>
          </a:xfrm>
          <a:prstGeom prst="rect">
            <a:avLst/>
          </a:prstGeom>
          <a:solidFill>
            <a:schemeClr val="bg2"/>
          </a:solidFill>
          <a:ln w="25400">
            <a:solidFill>
              <a:schemeClr val="tx1"/>
            </a:solidFill>
            <a:miter lim="800000"/>
            <a:headEnd/>
            <a:tailEnd/>
          </a:ln>
          <a:effectLst>
            <a:outerShdw dist="107763" dir="2700000" algn="ctr" rotWithShape="0">
              <a:schemeClr val="bg2"/>
            </a:outerShdw>
          </a:effectLst>
        </p:spPr>
        <p:txBody>
          <a:bodyPr lIns="90488" tIns="44450" rIns="90488" bIns="44450" anchor="ctr"/>
          <a:lstStyle/>
          <a:p>
            <a:pPr algn="ctr">
              <a:defRPr/>
            </a:pPr>
            <a:r>
              <a:rPr lang="en-US" altLang="en-US" sz="3600" dirty="0">
                <a:solidFill>
                  <a:srgbClr val="FF5008"/>
                </a:solidFill>
                <a:latin typeface="Times New Roman" pitchFamily="18" charset="0"/>
              </a:rPr>
              <a:t>Systematic </a:t>
            </a:r>
            <a:r>
              <a:rPr lang="en-US" altLang="en-US" sz="3600" dirty="0" smtClean="0">
                <a:solidFill>
                  <a:srgbClr val="FF5008"/>
                </a:solidFill>
                <a:latin typeface="Times New Roman" pitchFamily="18" charset="0"/>
              </a:rPr>
              <a:t>sampling</a:t>
            </a:r>
            <a:r>
              <a:rPr lang="en-US" altLang="en-US" sz="3600" dirty="0">
                <a:solidFill>
                  <a:srgbClr val="000000"/>
                </a:solidFill>
                <a:latin typeface="Times New Roman" pitchFamily="18" charset="0"/>
              </a:rPr>
              <a:t>: </a:t>
            </a:r>
            <a:r>
              <a:rPr lang="en-US" altLang="en-US" sz="3600" i="1" dirty="0">
                <a:solidFill>
                  <a:srgbClr val="FAFD00"/>
                </a:solidFill>
                <a:latin typeface="Times New Roman" pitchFamily="18" charset="0"/>
              </a:rPr>
              <a:t>CAUTION!!!</a:t>
            </a:r>
          </a:p>
        </p:txBody>
      </p:sp>
      <p:grpSp>
        <p:nvGrpSpPr>
          <p:cNvPr id="2" name="Group 177"/>
          <p:cNvGrpSpPr>
            <a:grpSpLocks/>
          </p:cNvGrpSpPr>
          <p:nvPr/>
        </p:nvGrpSpPr>
        <p:grpSpPr bwMode="auto">
          <a:xfrm>
            <a:off x="690563" y="2438400"/>
            <a:ext cx="7429500" cy="4040188"/>
            <a:chOff x="435" y="1536"/>
            <a:chExt cx="4680" cy="2545"/>
          </a:xfrm>
        </p:grpSpPr>
        <p:sp>
          <p:nvSpPr>
            <p:cNvPr id="271364" name="Freeform 4"/>
            <p:cNvSpPr>
              <a:spLocks/>
            </p:cNvSpPr>
            <p:nvPr/>
          </p:nvSpPr>
          <p:spPr bwMode="auto">
            <a:xfrm>
              <a:off x="926" y="1594"/>
              <a:ext cx="333" cy="92"/>
            </a:xfrm>
            <a:custGeom>
              <a:avLst/>
              <a:gdLst/>
              <a:ahLst/>
              <a:cxnLst>
                <a:cxn ang="0">
                  <a:pos x="42" y="0"/>
                </a:cxn>
                <a:cxn ang="0">
                  <a:pos x="42" y="0"/>
                </a:cxn>
                <a:cxn ang="0">
                  <a:pos x="332" y="0"/>
                </a:cxn>
                <a:cxn ang="0">
                  <a:pos x="332" y="91"/>
                </a:cxn>
                <a:cxn ang="0">
                  <a:pos x="0" y="91"/>
                </a:cxn>
                <a:cxn ang="0">
                  <a:pos x="0" y="0"/>
                </a:cxn>
                <a:cxn ang="0">
                  <a:pos x="83" y="0"/>
                </a:cxn>
                <a:cxn ang="0">
                  <a:pos x="42" y="0"/>
                </a:cxn>
              </a:cxnLst>
              <a:rect l="0" t="0" r="r" b="b"/>
              <a:pathLst>
                <a:path w="333" h="92">
                  <a:moveTo>
                    <a:pt x="42" y="0"/>
                  </a:moveTo>
                  <a:lnTo>
                    <a:pt x="42" y="0"/>
                  </a:lnTo>
                  <a:lnTo>
                    <a:pt x="332" y="0"/>
                  </a:lnTo>
                  <a:lnTo>
                    <a:pt x="332" y="91"/>
                  </a:lnTo>
                  <a:lnTo>
                    <a:pt x="0" y="91"/>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65" name="Freeform 5"/>
            <p:cNvSpPr>
              <a:spLocks/>
            </p:cNvSpPr>
            <p:nvPr/>
          </p:nvSpPr>
          <p:spPr bwMode="auto">
            <a:xfrm>
              <a:off x="926" y="1536"/>
              <a:ext cx="333" cy="59"/>
            </a:xfrm>
            <a:custGeom>
              <a:avLst/>
              <a:gdLst/>
              <a:ahLst/>
              <a:cxnLst>
                <a:cxn ang="0">
                  <a:pos x="0" y="58"/>
                </a:cxn>
                <a:cxn ang="0">
                  <a:pos x="166" y="0"/>
                </a:cxn>
                <a:cxn ang="0">
                  <a:pos x="332" y="58"/>
                </a:cxn>
                <a:cxn ang="0">
                  <a:pos x="0" y="58"/>
                </a:cxn>
              </a:cxnLst>
              <a:rect l="0" t="0" r="r" b="b"/>
              <a:pathLst>
                <a:path w="333" h="59">
                  <a:moveTo>
                    <a:pt x="0" y="58"/>
                  </a:moveTo>
                  <a:lnTo>
                    <a:pt x="166" y="0"/>
                  </a:lnTo>
                  <a:lnTo>
                    <a:pt x="332" y="58"/>
                  </a:lnTo>
                  <a:lnTo>
                    <a:pt x="0" y="58"/>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66" name="Freeform 6"/>
            <p:cNvSpPr>
              <a:spLocks/>
            </p:cNvSpPr>
            <p:nvPr/>
          </p:nvSpPr>
          <p:spPr bwMode="auto">
            <a:xfrm>
              <a:off x="1053" y="1651"/>
              <a:ext cx="82" cy="35"/>
            </a:xfrm>
            <a:custGeom>
              <a:avLst/>
              <a:gdLst/>
              <a:ahLst/>
              <a:cxnLst>
                <a:cxn ang="0">
                  <a:pos x="0" y="34"/>
                </a:cxn>
                <a:cxn ang="0">
                  <a:pos x="0" y="0"/>
                </a:cxn>
                <a:cxn ang="0">
                  <a:pos x="81" y="0"/>
                </a:cxn>
                <a:cxn ang="0">
                  <a:pos x="81" y="34"/>
                </a:cxn>
                <a:cxn ang="0">
                  <a:pos x="0" y="34"/>
                </a:cxn>
              </a:cxnLst>
              <a:rect l="0" t="0" r="r" b="b"/>
              <a:pathLst>
                <a:path w="82" h="35">
                  <a:moveTo>
                    <a:pt x="0" y="34"/>
                  </a:moveTo>
                  <a:lnTo>
                    <a:pt x="0" y="0"/>
                  </a:lnTo>
                  <a:lnTo>
                    <a:pt x="81" y="0"/>
                  </a:lnTo>
                  <a:lnTo>
                    <a:pt x="81"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67" name="Freeform 7"/>
            <p:cNvSpPr>
              <a:spLocks/>
            </p:cNvSpPr>
            <p:nvPr/>
          </p:nvSpPr>
          <p:spPr bwMode="auto">
            <a:xfrm>
              <a:off x="1590" y="1594"/>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68" name="Freeform 8"/>
            <p:cNvSpPr>
              <a:spLocks/>
            </p:cNvSpPr>
            <p:nvPr/>
          </p:nvSpPr>
          <p:spPr bwMode="auto">
            <a:xfrm>
              <a:off x="1590" y="1536"/>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69" name="Freeform 9"/>
            <p:cNvSpPr>
              <a:spLocks/>
            </p:cNvSpPr>
            <p:nvPr/>
          </p:nvSpPr>
          <p:spPr bwMode="auto">
            <a:xfrm>
              <a:off x="1716" y="1651"/>
              <a:ext cx="83" cy="35"/>
            </a:xfrm>
            <a:custGeom>
              <a:avLst/>
              <a:gdLst/>
              <a:ahLst/>
              <a:cxnLst>
                <a:cxn ang="0">
                  <a:pos x="0" y="34"/>
                </a:cxn>
                <a:cxn ang="0">
                  <a:pos x="0" y="0"/>
                </a:cxn>
                <a:cxn ang="0">
                  <a:pos x="82" y="0"/>
                </a:cxn>
                <a:cxn ang="0">
                  <a:pos x="82" y="34"/>
                </a:cxn>
                <a:cxn ang="0">
                  <a:pos x="0" y="34"/>
                </a:cxn>
              </a:cxnLst>
              <a:rect l="0" t="0" r="r" b="b"/>
              <a:pathLst>
                <a:path w="83" h="35">
                  <a:moveTo>
                    <a:pt x="0" y="34"/>
                  </a:moveTo>
                  <a:lnTo>
                    <a:pt x="0" y="0"/>
                  </a:lnTo>
                  <a:lnTo>
                    <a:pt x="82" y="0"/>
                  </a:lnTo>
                  <a:lnTo>
                    <a:pt x="82"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70" name="Freeform 10"/>
            <p:cNvSpPr>
              <a:spLocks/>
            </p:cNvSpPr>
            <p:nvPr/>
          </p:nvSpPr>
          <p:spPr bwMode="auto">
            <a:xfrm>
              <a:off x="2302" y="1594"/>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71" name="Freeform 11"/>
            <p:cNvSpPr>
              <a:spLocks/>
            </p:cNvSpPr>
            <p:nvPr/>
          </p:nvSpPr>
          <p:spPr bwMode="auto">
            <a:xfrm>
              <a:off x="2302" y="1536"/>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72" name="Freeform 12"/>
            <p:cNvSpPr>
              <a:spLocks/>
            </p:cNvSpPr>
            <p:nvPr/>
          </p:nvSpPr>
          <p:spPr bwMode="auto">
            <a:xfrm>
              <a:off x="2429" y="1651"/>
              <a:ext cx="82" cy="35"/>
            </a:xfrm>
            <a:custGeom>
              <a:avLst/>
              <a:gdLst/>
              <a:ahLst/>
              <a:cxnLst>
                <a:cxn ang="0">
                  <a:pos x="0" y="34"/>
                </a:cxn>
                <a:cxn ang="0">
                  <a:pos x="0" y="0"/>
                </a:cxn>
                <a:cxn ang="0">
                  <a:pos x="81" y="0"/>
                </a:cxn>
                <a:cxn ang="0">
                  <a:pos x="81" y="34"/>
                </a:cxn>
                <a:cxn ang="0">
                  <a:pos x="0" y="34"/>
                </a:cxn>
              </a:cxnLst>
              <a:rect l="0" t="0" r="r" b="b"/>
              <a:pathLst>
                <a:path w="82" h="35">
                  <a:moveTo>
                    <a:pt x="0" y="34"/>
                  </a:moveTo>
                  <a:lnTo>
                    <a:pt x="0" y="0"/>
                  </a:lnTo>
                  <a:lnTo>
                    <a:pt x="81" y="0"/>
                  </a:lnTo>
                  <a:lnTo>
                    <a:pt x="81"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73" name="Freeform 13"/>
            <p:cNvSpPr>
              <a:spLocks/>
            </p:cNvSpPr>
            <p:nvPr/>
          </p:nvSpPr>
          <p:spPr bwMode="auto">
            <a:xfrm>
              <a:off x="3535" y="1594"/>
              <a:ext cx="333" cy="92"/>
            </a:xfrm>
            <a:custGeom>
              <a:avLst/>
              <a:gdLst/>
              <a:ahLst/>
              <a:cxnLst>
                <a:cxn ang="0">
                  <a:pos x="42" y="0"/>
                </a:cxn>
                <a:cxn ang="0">
                  <a:pos x="42" y="0"/>
                </a:cxn>
                <a:cxn ang="0">
                  <a:pos x="332" y="0"/>
                </a:cxn>
                <a:cxn ang="0">
                  <a:pos x="332" y="91"/>
                </a:cxn>
                <a:cxn ang="0">
                  <a:pos x="0" y="91"/>
                </a:cxn>
                <a:cxn ang="0">
                  <a:pos x="0" y="0"/>
                </a:cxn>
                <a:cxn ang="0">
                  <a:pos x="83" y="0"/>
                </a:cxn>
                <a:cxn ang="0">
                  <a:pos x="42" y="0"/>
                </a:cxn>
              </a:cxnLst>
              <a:rect l="0" t="0" r="r" b="b"/>
              <a:pathLst>
                <a:path w="333" h="92">
                  <a:moveTo>
                    <a:pt x="42" y="0"/>
                  </a:moveTo>
                  <a:lnTo>
                    <a:pt x="42" y="0"/>
                  </a:lnTo>
                  <a:lnTo>
                    <a:pt x="332" y="0"/>
                  </a:lnTo>
                  <a:lnTo>
                    <a:pt x="332"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74" name="Freeform 14"/>
            <p:cNvSpPr>
              <a:spLocks/>
            </p:cNvSpPr>
            <p:nvPr/>
          </p:nvSpPr>
          <p:spPr bwMode="auto">
            <a:xfrm>
              <a:off x="3535" y="1536"/>
              <a:ext cx="333" cy="59"/>
            </a:xfrm>
            <a:custGeom>
              <a:avLst/>
              <a:gdLst/>
              <a:ahLst/>
              <a:cxnLst>
                <a:cxn ang="0">
                  <a:pos x="0" y="58"/>
                </a:cxn>
                <a:cxn ang="0">
                  <a:pos x="166" y="0"/>
                </a:cxn>
                <a:cxn ang="0">
                  <a:pos x="332" y="58"/>
                </a:cxn>
                <a:cxn ang="0">
                  <a:pos x="0" y="58"/>
                </a:cxn>
              </a:cxnLst>
              <a:rect l="0" t="0" r="r" b="b"/>
              <a:pathLst>
                <a:path w="333" h="59">
                  <a:moveTo>
                    <a:pt x="0" y="58"/>
                  </a:moveTo>
                  <a:lnTo>
                    <a:pt x="166" y="0"/>
                  </a:lnTo>
                  <a:lnTo>
                    <a:pt x="332" y="58"/>
                  </a:lnTo>
                  <a:lnTo>
                    <a:pt x="0" y="58"/>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75" name="Freeform 15"/>
            <p:cNvSpPr>
              <a:spLocks/>
            </p:cNvSpPr>
            <p:nvPr/>
          </p:nvSpPr>
          <p:spPr bwMode="auto">
            <a:xfrm>
              <a:off x="3660" y="1651"/>
              <a:ext cx="83" cy="35"/>
            </a:xfrm>
            <a:custGeom>
              <a:avLst/>
              <a:gdLst/>
              <a:ahLst/>
              <a:cxnLst>
                <a:cxn ang="0">
                  <a:pos x="0" y="34"/>
                </a:cxn>
                <a:cxn ang="0">
                  <a:pos x="0" y="0"/>
                </a:cxn>
                <a:cxn ang="0">
                  <a:pos x="82" y="0"/>
                </a:cxn>
                <a:cxn ang="0">
                  <a:pos x="82" y="34"/>
                </a:cxn>
                <a:cxn ang="0">
                  <a:pos x="0" y="34"/>
                </a:cxn>
              </a:cxnLst>
              <a:rect l="0" t="0" r="r" b="b"/>
              <a:pathLst>
                <a:path w="83" h="35">
                  <a:moveTo>
                    <a:pt x="0" y="34"/>
                  </a:moveTo>
                  <a:lnTo>
                    <a:pt x="0" y="0"/>
                  </a:lnTo>
                  <a:lnTo>
                    <a:pt x="82" y="0"/>
                  </a:lnTo>
                  <a:lnTo>
                    <a:pt x="82"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76" name="Freeform 16"/>
            <p:cNvSpPr>
              <a:spLocks/>
            </p:cNvSpPr>
            <p:nvPr/>
          </p:nvSpPr>
          <p:spPr bwMode="auto">
            <a:xfrm>
              <a:off x="2919" y="1594"/>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77" name="Freeform 17"/>
            <p:cNvSpPr>
              <a:spLocks/>
            </p:cNvSpPr>
            <p:nvPr/>
          </p:nvSpPr>
          <p:spPr bwMode="auto">
            <a:xfrm>
              <a:off x="2919" y="1536"/>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78" name="Freeform 18"/>
            <p:cNvSpPr>
              <a:spLocks/>
            </p:cNvSpPr>
            <p:nvPr/>
          </p:nvSpPr>
          <p:spPr bwMode="auto">
            <a:xfrm>
              <a:off x="3043" y="1651"/>
              <a:ext cx="84" cy="35"/>
            </a:xfrm>
            <a:custGeom>
              <a:avLst/>
              <a:gdLst/>
              <a:ahLst/>
              <a:cxnLst>
                <a:cxn ang="0">
                  <a:pos x="0" y="34"/>
                </a:cxn>
                <a:cxn ang="0">
                  <a:pos x="0" y="0"/>
                </a:cxn>
                <a:cxn ang="0">
                  <a:pos x="83" y="0"/>
                </a:cxn>
                <a:cxn ang="0">
                  <a:pos x="83" y="34"/>
                </a:cxn>
                <a:cxn ang="0">
                  <a:pos x="0" y="34"/>
                </a:cxn>
              </a:cxnLst>
              <a:rect l="0" t="0" r="r" b="b"/>
              <a:pathLst>
                <a:path w="84" h="35">
                  <a:moveTo>
                    <a:pt x="0" y="34"/>
                  </a:moveTo>
                  <a:lnTo>
                    <a:pt x="0" y="0"/>
                  </a:lnTo>
                  <a:lnTo>
                    <a:pt x="83" y="0"/>
                  </a:lnTo>
                  <a:lnTo>
                    <a:pt x="83"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79" name="Freeform 19"/>
            <p:cNvSpPr>
              <a:spLocks/>
            </p:cNvSpPr>
            <p:nvPr/>
          </p:nvSpPr>
          <p:spPr bwMode="auto">
            <a:xfrm>
              <a:off x="4200" y="1594"/>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80" name="Freeform 20"/>
            <p:cNvSpPr>
              <a:spLocks/>
            </p:cNvSpPr>
            <p:nvPr/>
          </p:nvSpPr>
          <p:spPr bwMode="auto">
            <a:xfrm>
              <a:off x="4200" y="1536"/>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81" name="Freeform 21"/>
            <p:cNvSpPr>
              <a:spLocks/>
            </p:cNvSpPr>
            <p:nvPr/>
          </p:nvSpPr>
          <p:spPr bwMode="auto">
            <a:xfrm>
              <a:off x="4323" y="1651"/>
              <a:ext cx="86" cy="35"/>
            </a:xfrm>
            <a:custGeom>
              <a:avLst/>
              <a:gdLst/>
              <a:ahLst/>
              <a:cxnLst>
                <a:cxn ang="0">
                  <a:pos x="0" y="34"/>
                </a:cxn>
                <a:cxn ang="0">
                  <a:pos x="0" y="0"/>
                </a:cxn>
                <a:cxn ang="0">
                  <a:pos x="85" y="0"/>
                </a:cxn>
                <a:cxn ang="0">
                  <a:pos x="85" y="34"/>
                </a:cxn>
                <a:cxn ang="0">
                  <a:pos x="0" y="34"/>
                </a:cxn>
              </a:cxnLst>
              <a:rect l="0" t="0" r="r" b="b"/>
              <a:pathLst>
                <a:path w="86" h="35">
                  <a:moveTo>
                    <a:pt x="0" y="34"/>
                  </a:moveTo>
                  <a:lnTo>
                    <a:pt x="0" y="0"/>
                  </a:lnTo>
                  <a:lnTo>
                    <a:pt x="85" y="0"/>
                  </a:lnTo>
                  <a:lnTo>
                    <a:pt x="85"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47834" name="Rectangle 22"/>
            <p:cNvSpPr>
              <a:spLocks noChangeArrowheads="1"/>
            </p:cNvSpPr>
            <p:nvPr/>
          </p:nvSpPr>
          <p:spPr bwMode="auto">
            <a:xfrm>
              <a:off x="2502" y="1685"/>
              <a:ext cx="489" cy="133"/>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Rose  Street</a:t>
              </a:r>
            </a:p>
          </p:txBody>
        </p:sp>
        <p:sp>
          <p:nvSpPr>
            <p:cNvPr id="247835" name="Rectangle 23"/>
            <p:cNvSpPr>
              <a:spLocks noChangeArrowheads="1"/>
            </p:cNvSpPr>
            <p:nvPr/>
          </p:nvSpPr>
          <p:spPr bwMode="auto">
            <a:xfrm>
              <a:off x="2454" y="1908"/>
              <a:ext cx="623" cy="133"/>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Dogwood  Street</a:t>
              </a:r>
            </a:p>
          </p:txBody>
        </p:sp>
        <p:sp>
          <p:nvSpPr>
            <p:cNvPr id="247836" name="Rectangle 24"/>
            <p:cNvSpPr>
              <a:spLocks noChangeArrowheads="1"/>
            </p:cNvSpPr>
            <p:nvPr/>
          </p:nvSpPr>
          <p:spPr bwMode="auto">
            <a:xfrm>
              <a:off x="2502" y="2205"/>
              <a:ext cx="553" cy="133"/>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Crocus  Street</a:t>
              </a:r>
            </a:p>
          </p:txBody>
        </p:sp>
        <p:sp>
          <p:nvSpPr>
            <p:cNvPr id="247837" name="Rectangle 25"/>
            <p:cNvSpPr>
              <a:spLocks noChangeArrowheads="1"/>
            </p:cNvSpPr>
            <p:nvPr/>
          </p:nvSpPr>
          <p:spPr bwMode="auto">
            <a:xfrm>
              <a:off x="2502" y="2501"/>
              <a:ext cx="507" cy="133"/>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Violet  Street</a:t>
              </a:r>
            </a:p>
          </p:txBody>
        </p:sp>
        <p:sp>
          <p:nvSpPr>
            <p:cNvPr id="247838" name="Rectangle 26"/>
            <p:cNvSpPr>
              <a:spLocks noChangeArrowheads="1"/>
            </p:cNvSpPr>
            <p:nvPr/>
          </p:nvSpPr>
          <p:spPr bwMode="auto">
            <a:xfrm>
              <a:off x="2405" y="2798"/>
              <a:ext cx="725" cy="133"/>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Pitcher Plant  Street</a:t>
              </a:r>
            </a:p>
          </p:txBody>
        </p:sp>
        <p:sp>
          <p:nvSpPr>
            <p:cNvPr id="247839" name="Rectangle 27"/>
            <p:cNvSpPr>
              <a:spLocks noChangeArrowheads="1"/>
            </p:cNvSpPr>
            <p:nvPr/>
          </p:nvSpPr>
          <p:spPr bwMode="auto">
            <a:xfrm>
              <a:off x="2502" y="3095"/>
              <a:ext cx="577" cy="133"/>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Arbutus  Street</a:t>
              </a:r>
            </a:p>
          </p:txBody>
        </p:sp>
        <p:sp>
          <p:nvSpPr>
            <p:cNvPr id="247840" name="Rectangle 28"/>
            <p:cNvSpPr>
              <a:spLocks noChangeArrowheads="1"/>
            </p:cNvSpPr>
            <p:nvPr/>
          </p:nvSpPr>
          <p:spPr bwMode="auto">
            <a:xfrm>
              <a:off x="2502" y="3392"/>
              <a:ext cx="564" cy="133"/>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Trillium  Street</a:t>
              </a:r>
            </a:p>
          </p:txBody>
        </p:sp>
        <p:sp>
          <p:nvSpPr>
            <p:cNvPr id="247841" name="Rectangle 29"/>
            <p:cNvSpPr>
              <a:spLocks noChangeArrowheads="1"/>
            </p:cNvSpPr>
            <p:nvPr/>
          </p:nvSpPr>
          <p:spPr bwMode="auto">
            <a:xfrm>
              <a:off x="2454" y="3688"/>
              <a:ext cx="718" cy="133"/>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Lady Slipper  Street</a:t>
              </a:r>
            </a:p>
          </p:txBody>
        </p:sp>
        <p:sp>
          <p:nvSpPr>
            <p:cNvPr id="247842" name="Rectangle 30"/>
            <p:cNvSpPr>
              <a:spLocks noChangeArrowheads="1"/>
            </p:cNvSpPr>
            <p:nvPr/>
          </p:nvSpPr>
          <p:spPr bwMode="auto">
            <a:xfrm>
              <a:off x="2550" y="3948"/>
              <a:ext cx="443" cy="133"/>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Lily  Street</a:t>
              </a:r>
            </a:p>
          </p:txBody>
        </p:sp>
        <p:sp>
          <p:nvSpPr>
            <p:cNvPr id="247843" name="Rectangle 31"/>
            <p:cNvSpPr>
              <a:spLocks noChangeArrowheads="1"/>
            </p:cNvSpPr>
            <p:nvPr/>
          </p:nvSpPr>
          <p:spPr bwMode="auto">
            <a:xfrm>
              <a:off x="435" y="1871"/>
              <a:ext cx="557" cy="210"/>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Mountain</a:t>
              </a:r>
            </a:p>
            <a:p>
              <a:r>
                <a:rPr lang="en-US" altLang="en-US" sz="800">
                  <a:solidFill>
                    <a:srgbClr val="000000"/>
                  </a:solidFill>
                </a:rPr>
                <a:t>Avens Avenue</a:t>
              </a:r>
            </a:p>
          </p:txBody>
        </p:sp>
        <p:sp>
          <p:nvSpPr>
            <p:cNvPr id="247844" name="Rectangle 32"/>
            <p:cNvSpPr>
              <a:spLocks noChangeArrowheads="1"/>
            </p:cNvSpPr>
            <p:nvPr/>
          </p:nvSpPr>
          <p:spPr bwMode="auto">
            <a:xfrm>
              <a:off x="4472" y="1908"/>
              <a:ext cx="643" cy="133"/>
            </a:xfrm>
            <a:prstGeom prst="rect">
              <a:avLst/>
            </a:prstGeom>
            <a:noFill/>
            <a:ln w="12700">
              <a:noFill/>
              <a:miter lim="800000"/>
              <a:headEnd/>
              <a:tailEnd/>
            </a:ln>
          </p:spPr>
          <p:txBody>
            <a:bodyPr wrap="none" lIns="90488" tIns="44450" rIns="90488" bIns="44450">
              <a:spAutoFit/>
            </a:bodyPr>
            <a:lstStyle/>
            <a:p>
              <a:r>
                <a:rPr lang="en-US" altLang="en-US" sz="800">
                  <a:solidFill>
                    <a:srgbClr val="000000"/>
                  </a:solidFill>
                </a:rPr>
                <a:t>Fireweed Avenue</a:t>
              </a:r>
            </a:p>
          </p:txBody>
        </p:sp>
        <p:sp>
          <p:nvSpPr>
            <p:cNvPr id="271393" name="Freeform 33"/>
            <p:cNvSpPr>
              <a:spLocks/>
            </p:cNvSpPr>
            <p:nvPr/>
          </p:nvSpPr>
          <p:spPr bwMode="auto">
            <a:xfrm>
              <a:off x="926" y="1816"/>
              <a:ext cx="333" cy="91"/>
            </a:xfrm>
            <a:custGeom>
              <a:avLst/>
              <a:gdLst/>
              <a:ahLst/>
              <a:cxnLst>
                <a:cxn ang="0">
                  <a:pos x="42" y="0"/>
                </a:cxn>
                <a:cxn ang="0">
                  <a:pos x="42" y="0"/>
                </a:cxn>
                <a:cxn ang="0">
                  <a:pos x="332" y="0"/>
                </a:cxn>
                <a:cxn ang="0">
                  <a:pos x="332" y="90"/>
                </a:cxn>
                <a:cxn ang="0">
                  <a:pos x="0" y="90"/>
                </a:cxn>
                <a:cxn ang="0">
                  <a:pos x="0" y="0"/>
                </a:cxn>
                <a:cxn ang="0">
                  <a:pos x="83" y="0"/>
                </a:cxn>
                <a:cxn ang="0">
                  <a:pos x="42" y="0"/>
                </a:cxn>
              </a:cxnLst>
              <a:rect l="0" t="0" r="r" b="b"/>
              <a:pathLst>
                <a:path w="333" h="91">
                  <a:moveTo>
                    <a:pt x="42" y="0"/>
                  </a:moveTo>
                  <a:lnTo>
                    <a:pt x="42" y="0"/>
                  </a:lnTo>
                  <a:lnTo>
                    <a:pt x="332" y="0"/>
                  </a:lnTo>
                  <a:lnTo>
                    <a:pt x="332" y="90"/>
                  </a:lnTo>
                  <a:lnTo>
                    <a:pt x="0" y="90"/>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94" name="Freeform 34"/>
            <p:cNvSpPr>
              <a:spLocks/>
            </p:cNvSpPr>
            <p:nvPr/>
          </p:nvSpPr>
          <p:spPr bwMode="auto">
            <a:xfrm>
              <a:off x="926" y="1758"/>
              <a:ext cx="333" cy="59"/>
            </a:xfrm>
            <a:custGeom>
              <a:avLst/>
              <a:gdLst/>
              <a:ahLst/>
              <a:cxnLst>
                <a:cxn ang="0">
                  <a:pos x="0" y="58"/>
                </a:cxn>
                <a:cxn ang="0">
                  <a:pos x="166" y="0"/>
                </a:cxn>
                <a:cxn ang="0">
                  <a:pos x="332" y="58"/>
                </a:cxn>
                <a:cxn ang="0">
                  <a:pos x="0" y="58"/>
                </a:cxn>
              </a:cxnLst>
              <a:rect l="0" t="0" r="r" b="b"/>
              <a:pathLst>
                <a:path w="333" h="59">
                  <a:moveTo>
                    <a:pt x="0" y="58"/>
                  </a:moveTo>
                  <a:lnTo>
                    <a:pt x="166" y="0"/>
                  </a:lnTo>
                  <a:lnTo>
                    <a:pt x="332" y="58"/>
                  </a:lnTo>
                  <a:lnTo>
                    <a:pt x="0" y="58"/>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95" name="Freeform 35"/>
            <p:cNvSpPr>
              <a:spLocks/>
            </p:cNvSpPr>
            <p:nvPr/>
          </p:nvSpPr>
          <p:spPr bwMode="auto">
            <a:xfrm>
              <a:off x="1053" y="1873"/>
              <a:ext cx="82" cy="34"/>
            </a:xfrm>
            <a:custGeom>
              <a:avLst/>
              <a:gdLst/>
              <a:ahLst/>
              <a:cxnLst>
                <a:cxn ang="0">
                  <a:pos x="0" y="33"/>
                </a:cxn>
                <a:cxn ang="0">
                  <a:pos x="0" y="0"/>
                </a:cxn>
                <a:cxn ang="0">
                  <a:pos x="81" y="0"/>
                </a:cxn>
                <a:cxn ang="0">
                  <a:pos x="81" y="33"/>
                </a:cxn>
                <a:cxn ang="0">
                  <a:pos x="0" y="33"/>
                </a:cxn>
              </a:cxnLst>
              <a:rect l="0" t="0" r="r" b="b"/>
              <a:pathLst>
                <a:path w="82" h="34">
                  <a:moveTo>
                    <a:pt x="0" y="33"/>
                  </a:moveTo>
                  <a:lnTo>
                    <a:pt x="0" y="0"/>
                  </a:lnTo>
                  <a:lnTo>
                    <a:pt x="81" y="0"/>
                  </a:lnTo>
                  <a:lnTo>
                    <a:pt x="81"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96" name="Freeform 36"/>
            <p:cNvSpPr>
              <a:spLocks/>
            </p:cNvSpPr>
            <p:nvPr/>
          </p:nvSpPr>
          <p:spPr bwMode="auto">
            <a:xfrm>
              <a:off x="1590" y="1816"/>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97" name="Freeform 37"/>
            <p:cNvSpPr>
              <a:spLocks/>
            </p:cNvSpPr>
            <p:nvPr/>
          </p:nvSpPr>
          <p:spPr bwMode="auto">
            <a:xfrm>
              <a:off x="1590" y="175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98" name="Freeform 38"/>
            <p:cNvSpPr>
              <a:spLocks/>
            </p:cNvSpPr>
            <p:nvPr/>
          </p:nvSpPr>
          <p:spPr bwMode="auto">
            <a:xfrm>
              <a:off x="1716" y="1873"/>
              <a:ext cx="83" cy="34"/>
            </a:xfrm>
            <a:custGeom>
              <a:avLst/>
              <a:gdLst/>
              <a:ahLst/>
              <a:cxnLst>
                <a:cxn ang="0">
                  <a:pos x="0" y="33"/>
                </a:cxn>
                <a:cxn ang="0">
                  <a:pos x="0" y="0"/>
                </a:cxn>
                <a:cxn ang="0">
                  <a:pos x="82" y="0"/>
                </a:cxn>
                <a:cxn ang="0">
                  <a:pos x="82" y="33"/>
                </a:cxn>
                <a:cxn ang="0">
                  <a:pos x="0" y="33"/>
                </a:cxn>
              </a:cxnLst>
              <a:rect l="0" t="0" r="r" b="b"/>
              <a:pathLst>
                <a:path w="83" h="34">
                  <a:moveTo>
                    <a:pt x="0" y="33"/>
                  </a:moveTo>
                  <a:lnTo>
                    <a:pt x="0" y="0"/>
                  </a:lnTo>
                  <a:lnTo>
                    <a:pt x="82" y="0"/>
                  </a:lnTo>
                  <a:lnTo>
                    <a:pt x="82"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399" name="Freeform 39"/>
            <p:cNvSpPr>
              <a:spLocks/>
            </p:cNvSpPr>
            <p:nvPr/>
          </p:nvSpPr>
          <p:spPr bwMode="auto">
            <a:xfrm>
              <a:off x="2302" y="1816"/>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00" name="Freeform 40"/>
            <p:cNvSpPr>
              <a:spLocks/>
            </p:cNvSpPr>
            <p:nvPr/>
          </p:nvSpPr>
          <p:spPr bwMode="auto">
            <a:xfrm>
              <a:off x="2302" y="175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01" name="Freeform 41"/>
            <p:cNvSpPr>
              <a:spLocks/>
            </p:cNvSpPr>
            <p:nvPr/>
          </p:nvSpPr>
          <p:spPr bwMode="auto">
            <a:xfrm>
              <a:off x="2429" y="1873"/>
              <a:ext cx="82" cy="34"/>
            </a:xfrm>
            <a:custGeom>
              <a:avLst/>
              <a:gdLst/>
              <a:ahLst/>
              <a:cxnLst>
                <a:cxn ang="0">
                  <a:pos x="0" y="33"/>
                </a:cxn>
                <a:cxn ang="0">
                  <a:pos x="0" y="0"/>
                </a:cxn>
                <a:cxn ang="0">
                  <a:pos x="81" y="0"/>
                </a:cxn>
                <a:cxn ang="0">
                  <a:pos x="81" y="33"/>
                </a:cxn>
                <a:cxn ang="0">
                  <a:pos x="0" y="33"/>
                </a:cxn>
              </a:cxnLst>
              <a:rect l="0" t="0" r="r" b="b"/>
              <a:pathLst>
                <a:path w="82" h="34">
                  <a:moveTo>
                    <a:pt x="0" y="33"/>
                  </a:moveTo>
                  <a:lnTo>
                    <a:pt x="0" y="0"/>
                  </a:lnTo>
                  <a:lnTo>
                    <a:pt x="81" y="0"/>
                  </a:lnTo>
                  <a:lnTo>
                    <a:pt x="81"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02" name="Freeform 42"/>
            <p:cNvSpPr>
              <a:spLocks/>
            </p:cNvSpPr>
            <p:nvPr/>
          </p:nvSpPr>
          <p:spPr bwMode="auto">
            <a:xfrm>
              <a:off x="3535" y="1816"/>
              <a:ext cx="333" cy="91"/>
            </a:xfrm>
            <a:custGeom>
              <a:avLst/>
              <a:gdLst/>
              <a:ahLst/>
              <a:cxnLst>
                <a:cxn ang="0">
                  <a:pos x="42" y="0"/>
                </a:cxn>
                <a:cxn ang="0">
                  <a:pos x="42" y="0"/>
                </a:cxn>
                <a:cxn ang="0">
                  <a:pos x="332" y="0"/>
                </a:cxn>
                <a:cxn ang="0">
                  <a:pos x="332" y="90"/>
                </a:cxn>
                <a:cxn ang="0">
                  <a:pos x="0" y="90"/>
                </a:cxn>
                <a:cxn ang="0">
                  <a:pos x="0" y="0"/>
                </a:cxn>
                <a:cxn ang="0">
                  <a:pos x="83" y="0"/>
                </a:cxn>
                <a:cxn ang="0">
                  <a:pos x="42" y="0"/>
                </a:cxn>
              </a:cxnLst>
              <a:rect l="0" t="0" r="r" b="b"/>
              <a:pathLst>
                <a:path w="333" h="91">
                  <a:moveTo>
                    <a:pt x="42" y="0"/>
                  </a:moveTo>
                  <a:lnTo>
                    <a:pt x="42" y="0"/>
                  </a:lnTo>
                  <a:lnTo>
                    <a:pt x="332" y="0"/>
                  </a:lnTo>
                  <a:lnTo>
                    <a:pt x="332"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03" name="Freeform 43"/>
            <p:cNvSpPr>
              <a:spLocks/>
            </p:cNvSpPr>
            <p:nvPr/>
          </p:nvSpPr>
          <p:spPr bwMode="auto">
            <a:xfrm>
              <a:off x="3535" y="1758"/>
              <a:ext cx="333" cy="59"/>
            </a:xfrm>
            <a:custGeom>
              <a:avLst/>
              <a:gdLst/>
              <a:ahLst/>
              <a:cxnLst>
                <a:cxn ang="0">
                  <a:pos x="0" y="58"/>
                </a:cxn>
                <a:cxn ang="0">
                  <a:pos x="166" y="0"/>
                </a:cxn>
                <a:cxn ang="0">
                  <a:pos x="332" y="58"/>
                </a:cxn>
                <a:cxn ang="0">
                  <a:pos x="0" y="58"/>
                </a:cxn>
              </a:cxnLst>
              <a:rect l="0" t="0" r="r" b="b"/>
              <a:pathLst>
                <a:path w="333" h="59">
                  <a:moveTo>
                    <a:pt x="0" y="58"/>
                  </a:moveTo>
                  <a:lnTo>
                    <a:pt x="166" y="0"/>
                  </a:lnTo>
                  <a:lnTo>
                    <a:pt x="332" y="58"/>
                  </a:lnTo>
                  <a:lnTo>
                    <a:pt x="0" y="58"/>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04" name="Freeform 44"/>
            <p:cNvSpPr>
              <a:spLocks/>
            </p:cNvSpPr>
            <p:nvPr/>
          </p:nvSpPr>
          <p:spPr bwMode="auto">
            <a:xfrm>
              <a:off x="3660" y="1873"/>
              <a:ext cx="83" cy="34"/>
            </a:xfrm>
            <a:custGeom>
              <a:avLst/>
              <a:gdLst/>
              <a:ahLst/>
              <a:cxnLst>
                <a:cxn ang="0">
                  <a:pos x="0" y="33"/>
                </a:cxn>
                <a:cxn ang="0">
                  <a:pos x="0" y="0"/>
                </a:cxn>
                <a:cxn ang="0">
                  <a:pos x="82" y="0"/>
                </a:cxn>
                <a:cxn ang="0">
                  <a:pos x="82" y="33"/>
                </a:cxn>
                <a:cxn ang="0">
                  <a:pos x="0" y="33"/>
                </a:cxn>
              </a:cxnLst>
              <a:rect l="0" t="0" r="r" b="b"/>
              <a:pathLst>
                <a:path w="83" h="34">
                  <a:moveTo>
                    <a:pt x="0" y="33"/>
                  </a:moveTo>
                  <a:lnTo>
                    <a:pt x="0" y="0"/>
                  </a:lnTo>
                  <a:lnTo>
                    <a:pt x="82" y="0"/>
                  </a:lnTo>
                  <a:lnTo>
                    <a:pt x="82"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05" name="Freeform 45"/>
            <p:cNvSpPr>
              <a:spLocks/>
            </p:cNvSpPr>
            <p:nvPr/>
          </p:nvSpPr>
          <p:spPr bwMode="auto">
            <a:xfrm>
              <a:off x="2919" y="1816"/>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06" name="Freeform 46"/>
            <p:cNvSpPr>
              <a:spLocks/>
            </p:cNvSpPr>
            <p:nvPr/>
          </p:nvSpPr>
          <p:spPr bwMode="auto">
            <a:xfrm>
              <a:off x="2919" y="175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07" name="Freeform 47"/>
            <p:cNvSpPr>
              <a:spLocks/>
            </p:cNvSpPr>
            <p:nvPr/>
          </p:nvSpPr>
          <p:spPr bwMode="auto">
            <a:xfrm>
              <a:off x="3043" y="1873"/>
              <a:ext cx="84" cy="34"/>
            </a:xfrm>
            <a:custGeom>
              <a:avLst/>
              <a:gdLst/>
              <a:ahLst/>
              <a:cxnLst>
                <a:cxn ang="0">
                  <a:pos x="0" y="33"/>
                </a:cxn>
                <a:cxn ang="0">
                  <a:pos x="0" y="0"/>
                </a:cxn>
                <a:cxn ang="0">
                  <a:pos x="83" y="0"/>
                </a:cxn>
                <a:cxn ang="0">
                  <a:pos x="83" y="33"/>
                </a:cxn>
                <a:cxn ang="0">
                  <a:pos x="0" y="33"/>
                </a:cxn>
              </a:cxnLst>
              <a:rect l="0" t="0" r="r" b="b"/>
              <a:pathLst>
                <a:path w="84" h="34">
                  <a:moveTo>
                    <a:pt x="0" y="33"/>
                  </a:moveTo>
                  <a:lnTo>
                    <a:pt x="0" y="0"/>
                  </a:lnTo>
                  <a:lnTo>
                    <a:pt x="83" y="0"/>
                  </a:lnTo>
                  <a:lnTo>
                    <a:pt x="83"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08" name="Freeform 48"/>
            <p:cNvSpPr>
              <a:spLocks/>
            </p:cNvSpPr>
            <p:nvPr/>
          </p:nvSpPr>
          <p:spPr bwMode="auto">
            <a:xfrm>
              <a:off x="4200" y="1816"/>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09" name="Freeform 49"/>
            <p:cNvSpPr>
              <a:spLocks/>
            </p:cNvSpPr>
            <p:nvPr/>
          </p:nvSpPr>
          <p:spPr bwMode="auto">
            <a:xfrm>
              <a:off x="4200" y="175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10" name="Freeform 50"/>
            <p:cNvSpPr>
              <a:spLocks/>
            </p:cNvSpPr>
            <p:nvPr/>
          </p:nvSpPr>
          <p:spPr bwMode="auto">
            <a:xfrm>
              <a:off x="4323" y="1873"/>
              <a:ext cx="86" cy="34"/>
            </a:xfrm>
            <a:custGeom>
              <a:avLst/>
              <a:gdLst/>
              <a:ahLst/>
              <a:cxnLst>
                <a:cxn ang="0">
                  <a:pos x="0" y="33"/>
                </a:cxn>
                <a:cxn ang="0">
                  <a:pos x="0" y="0"/>
                </a:cxn>
                <a:cxn ang="0">
                  <a:pos x="85" y="0"/>
                </a:cxn>
                <a:cxn ang="0">
                  <a:pos x="85" y="33"/>
                </a:cxn>
                <a:cxn ang="0">
                  <a:pos x="0" y="33"/>
                </a:cxn>
              </a:cxnLst>
              <a:rect l="0" t="0" r="r" b="b"/>
              <a:pathLst>
                <a:path w="86" h="34">
                  <a:moveTo>
                    <a:pt x="0" y="33"/>
                  </a:moveTo>
                  <a:lnTo>
                    <a:pt x="0" y="0"/>
                  </a:lnTo>
                  <a:lnTo>
                    <a:pt x="85" y="0"/>
                  </a:lnTo>
                  <a:lnTo>
                    <a:pt x="85"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11" name="Freeform 51"/>
            <p:cNvSpPr>
              <a:spLocks/>
            </p:cNvSpPr>
            <p:nvPr/>
          </p:nvSpPr>
          <p:spPr bwMode="auto">
            <a:xfrm>
              <a:off x="926" y="2076"/>
              <a:ext cx="333" cy="92"/>
            </a:xfrm>
            <a:custGeom>
              <a:avLst/>
              <a:gdLst/>
              <a:ahLst/>
              <a:cxnLst>
                <a:cxn ang="0">
                  <a:pos x="42" y="0"/>
                </a:cxn>
                <a:cxn ang="0">
                  <a:pos x="42" y="0"/>
                </a:cxn>
                <a:cxn ang="0">
                  <a:pos x="332" y="0"/>
                </a:cxn>
                <a:cxn ang="0">
                  <a:pos x="332" y="91"/>
                </a:cxn>
                <a:cxn ang="0">
                  <a:pos x="0" y="91"/>
                </a:cxn>
                <a:cxn ang="0">
                  <a:pos x="0" y="0"/>
                </a:cxn>
                <a:cxn ang="0">
                  <a:pos x="83" y="0"/>
                </a:cxn>
                <a:cxn ang="0">
                  <a:pos x="42" y="0"/>
                </a:cxn>
              </a:cxnLst>
              <a:rect l="0" t="0" r="r" b="b"/>
              <a:pathLst>
                <a:path w="333" h="92">
                  <a:moveTo>
                    <a:pt x="42" y="0"/>
                  </a:moveTo>
                  <a:lnTo>
                    <a:pt x="42" y="0"/>
                  </a:lnTo>
                  <a:lnTo>
                    <a:pt x="332" y="0"/>
                  </a:lnTo>
                  <a:lnTo>
                    <a:pt x="332" y="91"/>
                  </a:lnTo>
                  <a:lnTo>
                    <a:pt x="0" y="91"/>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12" name="Freeform 52"/>
            <p:cNvSpPr>
              <a:spLocks/>
            </p:cNvSpPr>
            <p:nvPr/>
          </p:nvSpPr>
          <p:spPr bwMode="auto">
            <a:xfrm>
              <a:off x="926" y="2018"/>
              <a:ext cx="333" cy="59"/>
            </a:xfrm>
            <a:custGeom>
              <a:avLst/>
              <a:gdLst/>
              <a:ahLst/>
              <a:cxnLst>
                <a:cxn ang="0">
                  <a:pos x="0" y="58"/>
                </a:cxn>
                <a:cxn ang="0">
                  <a:pos x="166" y="0"/>
                </a:cxn>
                <a:cxn ang="0">
                  <a:pos x="332" y="58"/>
                </a:cxn>
                <a:cxn ang="0">
                  <a:pos x="0" y="58"/>
                </a:cxn>
              </a:cxnLst>
              <a:rect l="0" t="0" r="r" b="b"/>
              <a:pathLst>
                <a:path w="333" h="59">
                  <a:moveTo>
                    <a:pt x="0" y="58"/>
                  </a:moveTo>
                  <a:lnTo>
                    <a:pt x="166" y="0"/>
                  </a:lnTo>
                  <a:lnTo>
                    <a:pt x="332" y="58"/>
                  </a:lnTo>
                  <a:lnTo>
                    <a:pt x="0" y="58"/>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13" name="Freeform 53"/>
            <p:cNvSpPr>
              <a:spLocks/>
            </p:cNvSpPr>
            <p:nvPr/>
          </p:nvSpPr>
          <p:spPr bwMode="auto">
            <a:xfrm>
              <a:off x="1053" y="2132"/>
              <a:ext cx="82" cy="36"/>
            </a:xfrm>
            <a:custGeom>
              <a:avLst/>
              <a:gdLst/>
              <a:ahLst/>
              <a:cxnLst>
                <a:cxn ang="0">
                  <a:pos x="0" y="35"/>
                </a:cxn>
                <a:cxn ang="0">
                  <a:pos x="0" y="0"/>
                </a:cxn>
                <a:cxn ang="0">
                  <a:pos x="81" y="0"/>
                </a:cxn>
                <a:cxn ang="0">
                  <a:pos x="81" y="35"/>
                </a:cxn>
                <a:cxn ang="0">
                  <a:pos x="0" y="35"/>
                </a:cxn>
              </a:cxnLst>
              <a:rect l="0" t="0" r="r" b="b"/>
              <a:pathLst>
                <a:path w="82" h="36">
                  <a:moveTo>
                    <a:pt x="0" y="35"/>
                  </a:moveTo>
                  <a:lnTo>
                    <a:pt x="0" y="0"/>
                  </a:lnTo>
                  <a:lnTo>
                    <a:pt x="81" y="0"/>
                  </a:lnTo>
                  <a:lnTo>
                    <a:pt x="81" y="35"/>
                  </a:lnTo>
                  <a:lnTo>
                    <a:pt x="0" y="35"/>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14" name="Freeform 54"/>
            <p:cNvSpPr>
              <a:spLocks/>
            </p:cNvSpPr>
            <p:nvPr/>
          </p:nvSpPr>
          <p:spPr bwMode="auto">
            <a:xfrm>
              <a:off x="1590" y="2076"/>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15" name="Freeform 55"/>
            <p:cNvSpPr>
              <a:spLocks/>
            </p:cNvSpPr>
            <p:nvPr/>
          </p:nvSpPr>
          <p:spPr bwMode="auto">
            <a:xfrm>
              <a:off x="1590" y="201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16" name="Freeform 56"/>
            <p:cNvSpPr>
              <a:spLocks/>
            </p:cNvSpPr>
            <p:nvPr/>
          </p:nvSpPr>
          <p:spPr bwMode="auto">
            <a:xfrm>
              <a:off x="1716" y="2132"/>
              <a:ext cx="83" cy="36"/>
            </a:xfrm>
            <a:custGeom>
              <a:avLst/>
              <a:gdLst/>
              <a:ahLst/>
              <a:cxnLst>
                <a:cxn ang="0">
                  <a:pos x="0" y="35"/>
                </a:cxn>
                <a:cxn ang="0">
                  <a:pos x="0" y="0"/>
                </a:cxn>
                <a:cxn ang="0">
                  <a:pos x="82" y="0"/>
                </a:cxn>
                <a:cxn ang="0">
                  <a:pos x="82" y="35"/>
                </a:cxn>
                <a:cxn ang="0">
                  <a:pos x="0" y="35"/>
                </a:cxn>
              </a:cxnLst>
              <a:rect l="0" t="0" r="r" b="b"/>
              <a:pathLst>
                <a:path w="83" h="36">
                  <a:moveTo>
                    <a:pt x="0" y="35"/>
                  </a:moveTo>
                  <a:lnTo>
                    <a:pt x="0" y="0"/>
                  </a:lnTo>
                  <a:lnTo>
                    <a:pt x="82" y="0"/>
                  </a:lnTo>
                  <a:lnTo>
                    <a:pt x="82" y="35"/>
                  </a:lnTo>
                  <a:lnTo>
                    <a:pt x="0" y="35"/>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17" name="Freeform 57"/>
            <p:cNvSpPr>
              <a:spLocks/>
            </p:cNvSpPr>
            <p:nvPr/>
          </p:nvSpPr>
          <p:spPr bwMode="auto">
            <a:xfrm>
              <a:off x="2302" y="2076"/>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18" name="Freeform 58"/>
            <p:cNvSpPr>
              <a:spLocks/>
            </p:cNvSpPr>
            <p:nvPr/>
          </p:nvSpPr>
          <p:spPr bwMode="auto">
            <a:xfrm>
              <a:off x="2302" y="201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19" name="Freeform 59"/>
            <p:cNvSpPr>
              <a:spLocks/>
            </p:cNvSpPr>
            <p:nvPr/>
          </p:nvSpPr>
          <p:spPr bwMode="auto">
            <a:xfrm>
              <a:off x="2429" y="2132"/>
              <a:ext cx="82" cy="36"/>
            </a:xfrm>
            <a:custGeom>
              <a:avLst/>
              <a:gdLst/>
              <a:ahLst/>
              <a:cxnLst>
                <a:cxn ang="0">
                  <a:pos x="0" y="35"/>
                </a:cxn>
                <a:cxn ang="0">
                  <a:pos x="0" y="0"/>
                </a:cxn>
                <a:cxn ang="0">
                  <a:pos x="81" y="0"/>
                </a:cxn>
                <a:cxn ang="0">
                  <a:pos x="81" y="35"/>
                </a:cxn>
                <a:cxn ang="0">
                  <a:pos x="0" y="35"/>
                </a:cxn>
              </a:cxnLst>
              <a:rect l="0" t="0" r="r" b="b"/>
              <a:pathLst>
                <a:path w="82" h="36">
                  <a:moveTo>
                    <a:pt x="0" y="35"/>
                  </a:moveTo>
                  <a:lnTo>
                    <a:pt x="0" y="0"/>
                  </a:lnTo>
                  <a:lnTo>
                    <a:pt x="81" y="0"/>
                  </a:lnTo>
                  <a:lnTo>
                    <a:pt x="81" y="35"/>
                  </a:lnTo>
                  <a:lnTo>
                    <a:pt x="0" y="35"/>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20" name="Freeform 60"/>
            <p:cNvSpPr>
              <a:spLocks/>
            </p:cNvSpPr>
            <p:nvPr/>
          </p:nvSpPr>
          <p:spPr bwMode="auto">
            <a:xfrm>
              <a:off x="3535" y="2076"/>
              <a:ext cx="333" cy="92"/>
            </a:xfrm>
            <a:custGeom>
              <a:avLst/>
              <a:gdLst/>
              <a:ahLst/>
              <a:cxnLst>
                <a:cxn ang="0">
                  <a:pos x="42" y="0"/>
                </a:cxn>
                <a:cxn ang="0">
                  <a:pos x="42" y="0"/>
                </a:cxn>
                <a:cxn ang="0">
                  <a:pos x="332" y="0"/>
                </a:cxn>
                <a:cxn ang="0">
                  <a:pos x="332" y="91"/>
                </a:cxn>
                <a:cxn ang="0">
                  <a:pos x="0" y="91"/>
                </a:cxn>
                <a:cxn ang="0">
                  <a:pos x="0" y="0"/>
                </a:cxn>
                <a:cxn ang="0">
                  <a:pos x="83" y="0"/>
                </a:cxn>
                <a:cxn ang="0">
                  <a:pos x="42" y="0"/>
                </a:cxn>
              </a:cxnLst>
              <a:rect l="0" t="0" r="r" b="b"/>
              <a:pathLst>
                <a:path w="333" h="92">
                  <a:moveTo>
                    <a:pt x="42" y="0"/>
                  </a:moveTo>
                  <a:lnTo>
                    <a:pt x="42" y="0"/>
                  </a:lnTo>
                  <a:lnTo>
                    <a:pt x="332" y="0"/>
                  </a:lnTo>
                  <a:lnTo>
                    <a:pt x="332"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21" name="Freeform 61"/>
            <p:cNvSpPr>
              <a:spLocks/>
            </p:cNvSpPr>
            <p:nvPr/>
          </p:nvSpPr>
          <p:spPr bwMode="auto">
            <a:xfrm>
              <a:off x="3535" y="2018"/>
              <a:ext cx="333" cy="59"/>
            </a:xfrm>
            <a:custGeom>
              <a:avLst/>
              <a:gdLst/>
              <a:ahLst/>
              <a:cxnLst>
                <a:cxn ang="0">
                  <a:pos x="0" y="58"/>
                </a:cxn>
                <a:cxn ang="0">
                  <a:pos x="166" y="0"/>
                </a:cxn>
                <a:cxn ang="0">
                  <a:pos x="332" y="58"/>
                </a:cxn>
                <a:cxn ang="0">
                  <a:pos x="0" y="58"/>
                </a:cxn>
              </a:cxnLst>
              <a:rect l="0" t="0" r="r" b="b"/>
              <a:pathLst>
                <a:path w="333" h="59">
                  <a:moveTo>
                    <a:pt x="0" y="58"/>
                  </a:moveTo>
                  <a:lnTo>
                    <a:pt x="166" y="0"/>
                  </a:lnTo>
                  <a:lnTo>
                    <a:pt x="332" y="58"/>
                  </a:lnTo>
                  <a:lnTo>
                    <a:pt x="0" y="58"/>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22" name="Freeform 62"/>
            <p:cNvSpPr>
              <a:spLocks/>
            </p:cNvSpPr>
            <p:nvPr/>
          </p:nvSpPr>
          <p:spPr bwMode="auto">
            <a:xfrm>
              <a:off x="3660" y="2132"/>
              <a:ext cx="83" cy="36"/>
            </a:xfrm>
            <a:custGeom>
              <a:avLst/>
              <a:gdLst/>
              <a:ahLst/>
              <a:cxnLst>
                <a:cxn ang="0">
                  <a:pos x="0" y="35"/>
                </a:cxn>
                <a:cxn ang="0">
                  <a:pos x="0" y="0"/>
                </a:cxn>
                <a:cxn ang="0">
                  <a:pos x="82" y="0"/>
                </a:cxn>
                <a:cxn ang="0">
                  <a:pos x="82" y="35"/>
                </a:cxn>
                <a:cxn ang="0">
                  <a:pos x="0" y="35"/>
                </a:cxn>
              </a:cxnLst>
              <a:rect l="0" t="0" r="r" b="b"/>
              <a:pathLst>
                <a:path w="83" h="36">
                  <a:moveTo>
                    <a:pt x="0" y="35"/>
                  </a:moveTo>
                  <a:lnTo>
                    <a:pt x="0" y="0"/>
                  </a:lnTo>
                  <a:lnTo>
                    <a:pt x="82" y="0"/>
                  </a:lnTo>
                  <a:lnTo>
                    <a:pt x="82" y="35"/>
                  </a:lnTo>
                  <a:lnTo>
                    <a:pt x="0" y="35"/>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23" name="Freeform 63"/>
            <p:cNvSpPr>
              <a:spLocks/>
            </p:cNvSpPr>
            <p:nvPr/>
          </p:nvSpPr>
          <p:spPr bwMode="auto">
            <a:xfrm>
              <a:off x="2919" y="2076"/>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24" name="Freeform 64"/>
            <p:cNvSpPr>
              <a:spLocks/>
            </p:cNvSpPr>
            <p:nvPr/>
          </p:nvSpPr>
          <p:spPr bwMode="auto">
            <a:xfrm>
              <a:off x="2919" y="201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25" name="Freeform 65"/>
            <p:cNvSpPr>
              <a:spLocks/>
            </p:cNvSpPr>
            <p:nvPr/>
          </p:nvSpPr>
          <p:spPr bwMode="auto">
            <a:xfrm>
              <a:off x="3043" y="2132"/>
              <a:ext cx="84" cy="36"/>
            </a:xfrm>
            <a:custGeom>
              <a:avLst/>
              <a:gdLst/>
              <a:ahLst/>
              <a:cxnLst>
                <a:cxn ang="0">
                  <a:pos x="0" y="35"/>
                </a:cxn>
                <a:cxn ang="0">
                  <a:pos x="0" y="0"/>
                </a:cxn>
                <a:cxn ang="0">
                  <a:pos x="83" y="0"/>
                </a:cxn>
                <a:cxn ang="0">
                  <a:pos x="83" y="35"/>
                </a:cxn>
                <a:cxn ang="0">
                  <a:pos x="0" y="35"/>
                </a:cxn>
              </a:cxnLst>
              <a:rect l="0" t="0" r="r" b="b"/>
              <a:pathLst>
                <a:path w="84" h="36">
                  <a:moveTo>
                    <a:pt x="0" y="35"/>
                  </a:moveTo>
                  <a:lnTo>
                    <a:pt x="0" y="0"/>
                  </a:lnTo>
                  <a:lnTo>
                    <a:pt x="83" y="0"/>
                  </a:lnTo>
                  <a:lnTo>
                    <a:pt x="83" y="35"/>
                  </a:lnTo>
                  <a:lnTo>
                    <a:pt x="0" y="35"/>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26" name="Freeform 66"/>
            <p:cNvSpPr>
              <a:spLocks/>
            </p:cNvSpPr>
            <p:nvPr/>
          </p:nvSpPr>
          <p:spPr bwMode="auto">
            <a:xfrm>
              <a:off x="4200" y="2076"/>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27" name="Freeform 67"/>
            <p:cNvSpPr>
              <a:spLocks/>
            </p:cNvSpPr>
            <p:nvPr/>
          </p:nvSpPr>
          <p:spPr bwMode="auto">
            <a:xfrm>
              <a:off x="4200" y="201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28" name="Freeform 68"/>
            <p:cNvSpPr>
              <a:spLocks/>
            </p:cNvSpPr>
            <p:nvPr/>
          </p:nvSpPr>
          <p:spPr bwMode="auto">
            <a:xfrm>
              <a:off x="4323" y="2132"/>
              <a:ext cx="86" cy="36"/>
            </a:xfrm>
            <a:custGeom>
              <a:avLst/>
              <a:gdLst/>
              <a:ahLst/>
              <a:cxnLst>
                <a:cxn ang="0">
                  <a:pos x="0" y="35"/>
                </a:cxn>
                <a:cxn ang="0">
                  <a:pos x="0" y="0"/>
                </a:cxn>
                <a:cxn ang="0">
                  <a:pos x="85" y="0"/>
                </a:cxn>
                <a:cxn ang="0">
                  <a:pos x="85" y="35"/>
                </a:cxn>
                <a:cxn ang="0">
                  <a:pos x="0" y="35"/>
                </a:cxn>
              </a:cxnLst>
              <a:rect l="0" t="0" r="r" b="b"/>
              <a:pathLst>
                <a:path w="86" h="36">
                  <a:moveTo>
                    <a:pt x="0" y="35"/>
                  </a:moveTo>
                  <a:lnTo>
                    <a:pt x="0" y="0"/>
                  </a:lnTo>
                  <a:lnTo>
                    <a:pt x="85" y="0"/>
                  </a:lnTo>
                  <a:lnTo>
                    <a:pt x="85" y="35"/>
                  </a:lnTo>
                  <a:lnTo>
                    <a:pt x="0" y="35"/>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29" name="Freeform 69"/>
            <p:cNvSpPr>
              <a:spLocks/>
            </p:cNvSpPr>
            <p:nvPr/>
          </p:nvSpPr>
          <p:spPr bwMode="auto">
            <a:xfrm>
              <a:off x="926" y="2372"/>
              <a:ext cx="333" cy="93"/>
            </a:xfrm>
            <a:custGeom>
              <a:avLst/>
              <a:gdLst/>
              <a:ahLst/>
              <a:cxnLst>
                <a:cxn ang="0">
                  <a:pos x="42" y="0"/>
                </a:cxn>
                <a:cxn ang="0">
                  <a:pos x="42" y="0"/>
                </a:cxn>
                <a:cxn ang="0">
                  <a:pos x="332" y="0"/>
                </a:cxn>
                <a:cxn ang="0">
                  <a:pos x="332" y="92"/>
                </a:cxn>
                <a:cxn ang="0">
                  <a:pos x="0" y="92"/>
                </a:cxn>
                <a:cxn ang="0">
                  <a:pos x="0" y="0"/>
                </a:cxn>
                <a:cxn ang="0">
                  <a:pos x="83" y="0"/>
                </a:cxn>
                <a:cxn ang="0">
                  <a:pos x="42" y="0"/>
                </a:cxn>
              </a:cxnLst>
              <a:rect l="0" t="0" r="r" b="b"/>
              <a:pathLst>
                <a:path w="333" h="93">
                  <a:moveTo>
                    <a:pt x="42" y="0"/>
                  </a:moveTo>
                  <a:lnTo>
                    <a:pt x="42" y="0"/>
                  </a:lnTo>
                  <a:lnTo>
                    <a:pt x="332" y="0"/>
                  </a:lnTo>
                  <a:lnTo>
                    <a:pt x="332" y="92"/>
                  </a:lnTo>
                  <a:lnTo>
                    <a:pt x="0" y="92"/>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30" name="Freeform 70"/>
            <p:cNvSpPr>
              <a:spLocks/>
            </p:cNvSpPr>
            <p:nvPr/>
          </p:nvSpPr>
          <p:spPr bwMode="auto">
            <a:xfrm>
              <a:off x="926" y="2315"/>
              <a:ext cx="333" cy="58"/>
            </a:xfrm>
            <a:custGeom>
              <a:avLst/>
              <a:gdLst/>
              <a:ahLst/>
              <a:cxnLst>
                <a:cxn ang="0">
                  <a:pos x="0" y="57"/>
                </a:cxn>
                <a:cxn ang="0">
                  <a:pos x="166" y="0"/>
                </a:cxn>
                <a:cxn ang="0">
                  <a:pos x="332" y="57"/>
                </a:cxn>
                <a:cxn ang="0">
                  <a:pos x="0" y="57"/>
                </a:cxn>
              </a:cxnLst>
              <a:rect l="0" t="0" r="r" b="b"/>
              <a:pathLst>
                <a:path w="333" h="58">
                  <a:moveTo>
                    <a:pt x="0" y="57"/>
                  </a:moveTo>
                  <a:lnTo>
                    <a:pt x="166" y="0"/>
                  </a:lnTo>
                  <a:lnTo>
                    <a:pt x="332" y="57"/>
                  </a:lnTo>
                  <a:lnTo>
                    <a:pt x="0" y="57"/>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31" name="Freeform 71"/>
            <p:cNvSpPr>
              <a:spLocks/>
            </p:cNvSpPr>
            <p:nvPr/>
          </p:nvSpPr>
          <p:spPr bwMode="auto">
            <a:xfrm>
              <a:off x="1053" y="2428"/>
              <a:ext cx="82" cy="37"/>
            </a:xfrm>
            <a:custGeom>
              <a:avLst/>
              <a:gdLst/>
              <a:ahLst/>
              <a:cxnLst>
                <a:cxn ang="0">
                  <a:pos x="0" y="36"/>
                </a:cxn>
                <a:cxn ang="0">
                  <a:pos x="0" y="0"/>
                </a:cxn>
                <a:cxn ang="0">
                  <a:pos x="81" y="0"/>
                </a:cxn>
                <a:cxn ang="0">
                  <a:pos x="81" y="36"/>
                </a:cxn>
                <a:cxn ang="0">
                  <a:pos x="0" y="36"/>
                </a:cxn>
              </a:cxnLst>
              <a:rect l="0" t="0" r="r" b="b"/>
              <a:pathLst>
                <a:path w="82" h="37">
                  <a:moveTo>
                    <a:pt x="0" y="36"/>
                  </a:moveTo>
                  <a:lnTo>
                    <a:pt x="0" y="0"/>
                  </a:lnTo>
                  <a:lnTo>
                    <a:pt x="81" y="0"/>
                  </a:lnTo>
                  <a:lnTo>
                    <a:pt x="81" y="36"/>
                  </a:lnTo>
                  <a:lnTo>
                    <a:pt x="0" y="36"/>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32" name="Freeform 72"/>
            <p:cNvSpPr>
              <a:spLocks/>
            </p:cNvSpPr>
            <p:nvPr/>
          </p:nvSpPr>
          <p:spPr bwMode="auto">
            <a:xfrm>
              <a:off x="1590" y="2372"/>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33" name="Freeform 73"/>
            <p:cNvSpPr>
              <a:spLocks/>
            </p:cNvSpPr>
            <p:nvPr/>
          </p:nvSpPr>
          <p:spPr bwMode="auto">
            <a:xfrm>
              <a:off x="1590" y="2315"/>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34" name="Freeform 74"/>
            <p:cNvSpPr>
              <a:spLocks/>
            </p:cNvSpPr>
            <p:nvPr/>
          </p:nvSpPr>
          <p:spPr bwMode="auto">
            <a:xfrm>
              <a:off x="1716" y="2428"/>
              <a:ext cx="83" cy="37"/>
            </a:xfrm>
            <a:custGeom>
              <a:avLst/>
              <a:gdLst/>
              <a:ahLst/>
              <a:cxnLst>
                <a:cxn ang="0">
                  <a:pos x="0" y="36"/>
                </a:cxn>
                <a:cxn ang="0">
                  <a:pos x="0" y="0"/>
                </a:cxn>
                <a:cxn ang="0">
                  <a:pos x="82" y="0"/>
                </a:cxn>
                <a:cxn ang="0">
                  <a:pos x="82" y="36"/>
                </a:cxn>
                <a:cxn ang="0">
                  <a:pos x="0" y="36"/>
                </a:cxn>
              </a:cxnLst>
              <a:rect l="0" t="0" r="r" b="b"/>
              <a:pathLst>
                <a:path w="83" h="37">
                  <a:moveTo>
                    <a:pt x="0" y="36"/>
                  </a:moveTo>
                  <a:lnTo>
                    <a:pt x="0" y="0"/>
                  </a:lnTo>
                  <a:lnTo>
                    <a:pt x="82" y="0"/>
                  </a:lnTo>
                  <a:lnTo>
                    <a:pt x="82" y="36"/>
                  </a:lnTo>
                  <a:lnTo>
                    <a:pt x="0" y="36"/>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35" name="Freeform 75"/>
            <p:cNvSpPr>
              <a:spLocks/>
            </p:cNvSpPr>
            <p:nvPr/>
          </p:nvSpPr>
          <p:spPr bwMode="auto">
            <a:xfrm>
              <a:off x="2302" y="2372"/>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36" name="Freeform 76"/>
            <p:cNvSpPr>
              <a:spLocks/>
            </p:cNvSpPr>
            <p:nvPr/>
          </p:nvSpPr>
          <p:spPr bwMode="auto">
            <a:xfrm>
              <a:off x="2302" y="2315"/>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37" name="Freeform 77"/>
            <p:cNvSpPr>
              <a:spLocks/>
            </p:cNvSpPr>
            <p:nvPr/>
          </p:nvSpPr>
          <p:spPr bwMode="auto">
            <a:xfrm>
              <a:off x="2429" y="2428"/>
              <a:ext cx="82" cy="37"/>
            </a:xfrm>
            <a:custGeom>
              <a:avLst/>
              <a:gdLst/>
              <a:ahLst/>
              <a:cxnLst>
                <a:cxn ang="0">
                  <a:pos x="0" y="36"/>
                </a:cxn>
                <a:cxn ang="0">
                  <a:pos x="0" y="0"/>
                </a:cxn>
                <a:cxn ang="0">
                  <a:pos x="81" y="0"/>
                </a:cxn>
                <a:cxn ang="0">
                  <a:pos x="81" y="36"/>
                </a:cxn>
                <a:cxn ang="0">
                  <a:pos x="0" y="36"/>
                </a:cxn>
              </a:cxnLst>
              <a:rect l="0" t="0" r="r" b="b"/>
              <a:pathLst>
                <a:path w="82" h="37">
                  <a:moveTo>
                    <a:pt x="0" y="36"/>
                  </a:moveTo>
                  <a:lnTo>
                    <a:pt x="0" y="0"/>
                  </a:lnTo>
                  <a:lnTo>
                    <a:pt x="81" y="0"/>
                  </a:lnTo>
                  <a:lnTo>
                    <a:pt x="81" y="36"/>
                  </a:lnTo>
                  <a:lnTo>
                    <a:pt x="0" y="36"/>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38" name="Freeform 78"/>
            <p:cNvSpPr>
              <a:spLocks/>
            </p:cNvSpPr>
            <p:nvPr/>
          </p:nvSpPr>
          <p:spPr bwMode="auto">
            <a:xfrm>
              <a:off x="3535" y="2372"/>
              <a:ext cx="333" cy="93"/>
            </a:xfrm>
            <a:custGeom>
              <a:avLst/>
              <a:gdLst/>
              <a:ahLst/>
              <a:cxnLst>
                <a:cxn ang="0">
                  <a:pos x="42" y="0"/>
                </a:cxn>
                <a:cxn ang="0">
                  <a:pos x="42" y="0"/>
                </a:cxn>
                <a:cxn ang="0">
                  <a:pos x="332" y="0"/>
                </a:cxn>
                <a:cxn ang="0">
                  <a:pos x="332" y="92"/>
                </a:cxn>
                <a:cxn ang="0">
                  <a:pos x="0" y="92"/>
                </a:cxn>
                <a:cxn ang="0">
                  <a:pos x="0" y="0"/>
                </a:cxn>
                <a:cxn ang="0">
                  <a:pos x="83" y="0"/>
                </a:cxn>
                <a:cxn ang="0">
                  <a:pos x="42" y="0"/>
                </a:cxn>
              </a:cxnLst>
              <a:rect l="0" t="0" r="r" b="b"/>
              <a:pathLst>
                <a:path w="333" h="93">
                  <a:moveTo>
                    <a:pt x="42" y="0"/>
                  </a:moveTo>
                  <a:lnTo>
                    <a:pt x="42" y="0"/>
                  </a:lnTo>
                  <a:lnTo>
                    <a:pt x="332" y="0"/>
                  </a:lnTo>
                  <a:lnTo>
                    <a:pt x="332"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39" name="Freeform 79"/>
            <p:cNvSpPr>
              <a:spLocks/>
            </p:cNvSpPr>
            <p:nvPr/>
          </p:nvSpPr>
          <p:spPr bwMode="auto">
            <a:xfrm>
              <a:off x="3535" y="2315"/>
              <a:ext cx="333" cy="58"/>
            </a:xfrm>
            <a:custGeom>
              <a:avLst/>
              <a:gdLst/>
              <a:ahLst/>
              <a:cxnLst>
                <a:cxn ang="0">
                  <a:pos x="0" y="57"/>
                </a:cxn>
                <a:cxn ang="0">
                  <a:pos x="166" y="0"/>
                </a:cxn>
                <a:cxn ang="0">
                  <a:pos x="332" y="57"/>
                </a:cxn>
                <a:cxn ang="0">
                  <a:pos x="0" y="57"/>
                </a:cxn>
              </a:cxnLst>
              <a:rect l="0" t="0" r="r" b="b"/>
              <a:pathLst>
                <a:path w="333" h="58">
                  <a:moveTo>
                    <a:pt x="0" y="57"/>
                  </a:moveTo>
                  <a:lnTo>
                    <a:pt x="166" y="0"/>
                  </a:lnTo>
                  <a:lnTo>
                    <a:pt x="332" y="57"/>
                  </a:lnTo>
                  <a:lnTo>
                    <a:pt x="0" y="57"/>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40" name="Freeform 80"/>
            <p:cNvSpPr>
              <a:spLocks/>
            </p:cNvSpPr>
            <p:nvPr/>
          </p:nvSpPr>
          <p:spPr bwMode="auto">
            <a:xfrm>
              <a:off x="3660" y="2428"/>
              <a:ext cx="83" cy="37"/>
            </a:xfrm>
            <a:custGeom>
              <a:avLst/>
              <a:gdLst/>
              <a:ahLst/>
              <a:cxnLst>
                <a:cxn ang="0">
                  <a:pos x="0" y="36"/>
                </a:cxn>
                <a:cxn ang="0">
                  <a:pos x="0" y="0"/>
                </a:cxn>
                <a:cxn ang="0">
                  <a:pos x="82" y="0"/>
                </a:cxn>
                <a:cxn ang="0">
                  <a:pos x="82" y="36"/>
                </a:cxn>
                <a:cxn ang="0">
                  <a:pos x="0" y="36"/>
                </a:cxn>
              </a:cxnLst>
              <a:rect l="0" t="0" r="r" b="b"/>
              <a:pathLst>
                <a:path w="83" h="37">
                  <a:moveTo>
                    <a:pt x="0" y="36"/>
                  </a:moveTo>
                  <a:lnTo>
                    <a:pt x="0" y="0"/>
                  </a:lnTo>
                  <a:lnTo>
                    <a:pt x="82" y="0"/>
                  </a:lnTo>
                  <a:lnTo>
                    <a:pt x="82" y="36"/>
                  </a:lnTo>
                  <a:lnTo>
                    <a:pt x="0" y="36"/>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41" name="Freeform 81"/>
            <p:cNvSpPr>
              <a:spLocks/>
            </p:cNvSpPr>
            <p:nvPr/>
          </p:nvSpPr>
          <p:spPr bwMode="auto">
            <a:xfrm>
              <a:off x="2919" y="2372"/>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42" name="Freeform 82"/>
            <p:cNvSpPr>
              <a:spLocks/>
            </p:cNvSpPr>
            <p:nvPr/>
          </p:nvSpPr>
          <p:spPr bwMode="auto">
            <a:xfrm>
              <a:off x="2919" y="2315"/>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43" name="Freeform 83"/>
            <p:cNvSpPr>
              <a:spLocks/>
            </p:cNvSpPr>
            <p:nvPr/>
          </p:nvSpPr>
          <p:spPr bwMode="auto">
            <a:xfrm>
              <a:off x="3043" y="2428"/>
              <a:ext cx="84" cy="37"/>
            </a:xfrm>
            <a:custGeom>
              <a:avLst/>
              <a:gdLst/>
              <a:ahLst/>
              <a:cxnLst>
                <a:cxn ang="0">
                  <a:pos x="0" y="36"/>
                </a:cxn>
                <a:cxn ang="0">
                  <a:pos x="0" y="0"/>
                </a:cxn>
                <a:cxn ang="0">
                  <a:pos x="83" y="0"/>
                </a:cxn>
                <a:cxn ang="0">
                  <a:pos x="83" y="36"/>
                </a:cxn>
                <a:cxn ang="0">
                  <a:pos x="0" y="36"/>
                </a:cxn>
              </a:cxnLst>
              <a:rect l="0" t="0" r="r" b="b"/>
              <a:pathLst>
                <a:path w="84" h="37">
                  <a:moveTo>
                    <a:pt x="0" y="36"/>
                  </a:moveTo>
                  <a:lnTo>
                    <a:pt x="0" y="0"/>
                  </a:lnTo>
                  <a:lnTo>
                    <a:pt x="83" y="0"/>
                  </a:lnTo>
                  <a:lnTo>
                    <a:pt x="83" y="36"/>
                  </a:lnTo>
                  <a:lnTo>
                    <a:pt x="0" y="36"/>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44" name="Freeform 84"/>
            <p:cNvSpPr>
              <a:spLocks/>
            </p:cNvSpPr>
            <p:nvPr/>
          </p:nvSpPr>
          <p:spPr bwMode="auto">
            <a:xfrm>
              <a:off x="4200" y="2372"/>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45" name="Freeform 85"/>
            <p:cNvSpPr>
              <a:spLocks/>
            </p:cNvSpPr>
            <p:nvPr/>
          </p:nvSpPr>
          <p:spPr bwMode="auto">
            <a:xfrm>
              <a:off x="4200" y="2315"/>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46" name="Freeform 86"/>
            <p:cNvSpPr>
              <a:spLocks/>
            </p:cNvSpPr>
            <p:nvPr/>
          </p:nvSpPr>
          <p:spPr bwMode="auto">
            <a:xfrm>
              <a:off x="4323" y="2428"/>
              <a:ext cx="86" cy="37"/>
            </a:xfrm>
            <a:custGeom>
              <a:avLst/>
              <a:gdLst/>
              <a:ahLst/>
              <a:cxnLst>
                <a:cxn ang="0">
                  <a:pos x="0" y="36"/>
                </a:cxn>
                <a:cxn ang="0">
                  <a:pos x="0" y="0"/>
                </a:cxn>
                <a:cxn ang="0">
                  <a:pos x="85" y="0"/>
                </a:cxn>
                <a:cxn ang="0">
                  <a:pos x="85" y="36"/>
                </a:cxn>
                <a:cxn ang="0">
                  <a:pos x="0" y="36"/>
                </a:cxn>
              </a:cxnLst>
              <a:rect l="0" t="0" r="r" b="b"/>
              <a:pathLst>
                <a:path w="86" h="37">
                  <a:moveTo>
                    <a:pt x="0" y="36"/>
                  </a:moveTo>
                  <a:lnTo>
                    <a:pt x="0" y="0"/>
                  </a:lnTo>
                  <a:lnTo>
                    <a:pt x="85" y="0"/>
                  </a:lnTo>
                  <a:lnTo>
                    <a:pt x="85" y="36"/>
                  </a:lnTo>
                  <a:lnTo>
                    <a:pt x="0" y="36"/>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47" name="Freeform 87"/>
            <p:cNvSpPr>
              <a:spLocks/>
            </p:cNvSpPr>
            <p:nvPr/>
          </p:nvSpPr>
          <p:spPr bwMode="auto">
            <a:xfrm>
              <a:off x="926" y="2668"/>
              <a:ext cx="333" cy="93"/>
            </a:xfrm>
            <a:custGeom>
              <a:avLst/>
              <a:gdLst/>
              <a:ahLst/>
              <a:cxnLst>
                <a:cxn ang="0">
                  <a:pos x="42" y="0"/>
                </a:cxn>
                <a:cxn ang="0">
                  <a:pos x="42" y="0"/>
                </a:cxn>
                <a:cxn ang="0">
                  <a:pos x="332" y="0"/>
                </a:cxn>
                <a:cxn ang="0">
                  <a:pos x="332" y="92"/>
                </a:cxn>
                <a:cxn ang="0">
                  <a:pos x="0" y="92"/>
                </a:cxn>
                <a:cxn ang="0">
                  <a:pos x="0" y="0"/>
                </a:cxn>
                <a:cxn ang="0">
                  <a:pos x="83" y="0"/>
                </a:cxn>
                <a:cxn ang="0">
                  <a:pos x="42" y="0"/>
                </a:cxn>
              </a:cxnLst>
              <a:rect l="0" t="0" r="r" b="b"/>
              <a:pathLst>
                <a:path w="333" h="93">
                  <a:moveTo>
                    <a:pt x="42" y="0"/>
                  </a:moveTo>
                  <a:lnTo>
                    <a:pt x="42" y="0"/>
                  </a:lnTo>
                  <a:lnTo>
                    <a:pt x="332" y="0"/>
                  </a:lnTo>
                  <a:lnTo>
                    <a:pt x="332" y="92"/>
                  </a:lnTo>
                  <a:lnTo>
                    <a:pt x="0" y="92"/>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48" name="Freeform 88"/>
            <p:cNvSpPr>
              <a:spLocks/>
            </p:cNvSpPr>
            <p:nvPr/>
          </p:nvSpPr>
          <p:spPr bwMode="auto">
            <a:xfrm>
              <a:off x="926" y="2611"/>
              <a:ext cx="333" cy="58"/>
            </a:xfrm>
            <a:custGeom>
              <a:avLst/>
              <a:gdLst/>
              <a:ahLst/>
              <a:cxnLst>
                <a:cxn ang="0">
                  <a:pos x="0" y="57"/>
                </a:cxn>
                <a:cxn ang="0">
                  <a:pos x="166" y="0"/>
                </a:cxn>
                <a:cxn ang="0">
                  <a:pos x="332" y="57"/>
                </a:cxn>
                <a:cxn ang="0">
                  <a:pos x="0" y="57"/>
                </a:cxn>
              </a:cxnLst>
              <a:rect l="0" t="0" r="r" b="b"/>
              <a:pathLst>
                <a:path w="333" h="58">
                  <a:moveTo>
                    <a:pt x="0" y="57"/>
                  </a:moveTo>
                  <a:lnTo>
                    <a:pt x="166" y="0"/>
                  </a:lnTo>
                  <a:lnTo>
                    <a:pt x="332" y="57"/>
                  </a:lnTo>
                  <a:lnTo>
                    <a:pt x="0" y="57"/>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49" name="Freeform 89"/>
            <p:cNvSpPr>
              <a:spLocks/>
            </p:cNvSpPr>
            <p:nvPr/>
          </p:nvSpPr>
          <p:spPr bwMode="auto">
            <a:xfrm>
              <a:off x="1053" y="2726"/>
              <a:ext cx="82" cy="35"/>
            </a:xfrm>
            <a:custGeom>
              <a:avLst/>
              <a:gdLst/>
              <a:ahLst/>
              <a:cxnLst>
                <a:cxn ang="0">
                  <a:pos x="0" y="34"/>
                </a:cxn>
                <a:cxn ang="0">
                  <a:pos x="0" y="0"/>
                </a:cxn>
                <a:cxn ang="0">
                  <a:pos x="81" y="0"/>
                </a:cxn>
                <a:cxn ang="0">
                  <a:pos x="81" y="34"/>
                </a:cxn>
                <a:cxn ang="0">
                  <a:pos x="0" y="34"/>
                </a:cxn>
              </a:cxnLst>
              <a:rect l="0" t="0" r="r" b="b"/>
              <a:pathLst>
                <a:path w="82" h="35">
                  <a:moveTo>
                    <a:pt x="0" y="34"/>
                  </a:moveTo>
                  <a:lnTo>
                    <a:pt x="0" y="0"/>
                  </a:lnTo>
                  <a:lnTo>
                    <a:pt x="81" y="0"/>
                  </a:lnTo>
                  <a:lnTo>
                    <a:pt x="81"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50" name="Freeform 90"/>
            <p:cNvSpPr>
              <a:spLocks/>
            </p:cNvSpPr>
            <p:nvPr/>
          </p:nvSpPr>
          <p:spPr bwMode="auto">
            <a:xfrm>
              <a:off x="1590" y="2668"/>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51" name="Freeform 91"/>
            <p:cNvSpPr>
              <a:spLocks/>
            </p:cNvSpPr>
            <p:nvPr/>
          </p:nvSpPr>
          <p:spPr bwMode="auto">
            <a:xfrm>
              <a:off x="1590" y="2611"/>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52" name="Freeform 92"/>
            <p:cNvSpPr>
              <a:spLocks/>
            </p:cNvSpPr>
            <p:nvPr/>
          </p:nvSpPr>
          <p:spPr bwMode="auto">
            <a:xfrm>
              <a:off x="1716" y="2726"/>
              <a:ext cx="83" cy="35"/>
            </a:xfrm>
            <a:custGeom>
              <a:avLst/>
              <a:gdLst/>
              <a:ahLst/>
              <a:cxnLst>
                <a:cxn ang="0">
                  <a:pos x="0" y="34"/>
                </a:cxn>
                <a:cxn ang="0">
                  <a:pos x="0" y="0"/>
                </a:cxn>
                <a:cxn ang="0">
                  <a:pos x="82" y="0"/>
                </a:cxn>
                <a:cxn ang="0">
                  <a:pos x="82" y="34"/>
                </a:cxn>
                <a:cxn ang="0">
                  <a:pos x="0" y="34"/>
                </a:cxn>
              </a:cxnLst>
              <a:rect l="0" t="0" r="r" b="b"/>
              <a:pathLst>
                <a:path w="83" h="35">
                  <a:moveTo>
                    <a:pt x="0" y="34"/>
                  </a:moveTo>
                  <a:lnTo>
                    <a:pt x="0" y="0"/>
                  </a:lnTo>
                  <a:lnTo>
                    <a:pt x="82" y="0"/>
                  </a:lnTo>
                  <a:lnTo>
                    <a:pt x="82"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53" name="Freeform 93"/>
            <p:cNvSpPr>
              <a:spLocks/>
            </p:cNvSpPr>
            <p:nvPr/>
          </p:nvSpPr>
          <p:spPr bwMode="auto">
            <a:xfrm>
              <a:off x="2302" y="2668"/>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54" name="Freeform 94"/>
            <p:cNvSpPr>
              <a:spLocks/>
            </p:cNvSpPr>
            <p:nvPr/>
          </p:nvSpPr>
          <p:spPr bwMode="auto">
            <a:xfrm>
              <a:off x="2302" y="2611"/>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55" name="Freeform 95"/>
            <p:cNvSpPr>
              <a:spLocks/>
            </p:cNvSpPr>
            <p:nvPr/>
          </p:nvSpPr>
          <p:spPr bwMode="auto">
            <a:xfrm>
              <a:off x="2429" y="2726"/>
              <a:ext cx="82" cy="35"/>
            </a:xfrm>
            <a:custGeom>
              <a:avLst/>
              <a:gdLst/>
              <a:ahLst/>
              <a:cxnLst>
                <a:cxn ang="0">
                  <a:pos x="0" y="34"/>
                </a:cxn>
                <a:cxn ang="0">
                  <a:pos x="0" y="0"/>
                </a:cxn>
                <a:cxn ang="0">
                  <a:pos x="81" y="0"/>
                </a:cxn>
                <a:cxn ang="0">
                  <a:pos x="81" y="34"/>
                </a:cxn>
                <a:cxn ang="0">
                  <a:pos x="0" y="34"/>
                </a:cxn>
              </a:cxnLst>
              <a:rect l="0" t="0" r="r" b="b"/>
              <a:pathLst>
                <a:path w="82" h="35">
                  <a:moveTo>
                    <a:pt x="0" y="34"/>
                  </a:moveTo>
                  <a:lnTo>
                    <a:pt x="0" y="0"/>
                  </a:lnTo>
                  <a:lnTo>
                    <a:pt x="81" y="0"/>
                  </a:lnTo>
                  <a:lnTo>
                    <a:pt x="81"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56" name="Freeform 96"/>
            <p:cNvSpPr>
              <a:spLocks/>
            </p:cNvSpPr>
            <p:nvPr/>
          </p:nvSpPr>
          <p:spPr bwMode="auto">
            <a:xfrm>
              <a:off x="3535" y="2668"/>
              <a:ext cx="333" cy="93"/>
            </a:xfrm>
            <a:custGeom>
              <a:avLst/>
              <a:gdLst/>
              <a:ahLst/>
              <a:cxnLst>
                <a:cxn ang="0">
                  <a:pos x="42" y="0"/>
                </a:cxn>
                <a:cxn ang="0">
                  <a:pos x="42" y="0"/>
                </a:cxn>
                <a:cxn ang="0">
                  <a:pos x="332" y="0"/>
                </a:cxn>
                <a:cxn ang="0">
                  <a:pos x="332" y="92"/>
                </a:cxn>
                <a:cxn ang="0">
                  <a:pos x="0" y="92"/>
                </a:cxn>
                <a:cxn ang="0">
                  <a:pos x="0" y="0"/>
                </a:cxn>
                <a:cxn ang="0">
                  <a:pos x="83" y="0"/>
                </a:cxn>
                <a:cxn ang="0">
                  <a:pos x="42" y="0"/>
                </a:cxn>
              </a:cxnLst>
              <a:rect l="0" t="0" r="r" b="b"/>
              <a:pathLst>
                <a:path w="333" h="93">
                  <a:moveTo>
                    <a:pt x="42" y="0"/>
                  </a:moveTo>
                  <a:lnTo>
                    <a:pt x="42" y="0"/>
                  </a:lnTo>
                  <a:lnTo>
                    <a:pt x="332" y="0"/>
                  </a:lnTo>
                  <a:lnTo>
                    <a:pt x="332"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57" name="Freeform 97"/>
            <p:cNvSpPr>
              <a:spLocks/>
            </p:cNvSpPr>
            <p:nvPr/>
          </p:nvSpPr>
          <p:spPr bwMode="auto">
            <a:xfrm>
              <a:off x="3535" y="2611"/>
              <a:ext cx="333" cy="58"/>
            </a:xfrm>
            <a:custGeom>
              <a:avLst/>
              <a:gdLst/>
              <a:ahLst/>
              <a:cxnLst>
                <a:cxn ang="0">
                  <a:pos x="0" y="57"/>
                </a:cxn>
                <a:cxn ang="0">
                  <a:pos x="166" y="0"/>
                </a:cxn>
                <a:cxn ang="0">
                  <a:pos x="332" y="57"/>
                </a:cxn>
                <a:cxn ang="0">
                  <a:pos x="0" y="57"/>
                </a:cxn>
              </a:cxnLst>
              <a:rect l="0" t="0" r="r" b="b"/>
              <a:pathLst>
                <a:path w="333" h="58">
                  <a:moveTo>
                    <a:pt x="0" y="57"/>
                  </a:moveTo>
                  <a:lnTo>
                    <a:pt x="166" y="0"/>
                  </a:lnTo>
                  <a:lnTo>
                    <a:pt x="332" y="57"/>
                  </a:lnTo>
                  <a:lnTo>
                    <a:pt x="0" y="57"/>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58" name="Freeform 98"/>
            <p:cNvSpPr>
              <a:spLocks/>
            </p:cNvSpPr>
            <p:nvPr/>
          </p:nvSpPr>
          <p:spPr bwMode="auto">
            <a:xfrm>
              <a:off x="3660" y="2726"/>
              <a:ext cx="83" cy="35"/>
            </a:xfrm>
            <a:custGeom>
              <a:avLst/>
              <a:gdLst/>
              <a:ahLst/>
              <a:cxnLst>
                <a:cxn ang="0">
                  <a:pos x="0" y="34"/>
                </a:cxn>
                <a:cxn ang="0">
                  <a:pos x="0" y="0"/>
                </a:cxn>
                <a:cxn ang="0">
                  <a:pos x="82" y="0"/>
                </a:cxn>
                <a:cxn ang="0">
                  <a:pos x="82" y="34"/>
                </a:cxn>
                <a:cxn ang="0">
                  <a:pos x="0" y="34"/>
                </a:cxn>
              </a:cxnLst>
              <a:rect l="0" t="0" r="r" b="b"/>
              <a:pathLst>
                <a:path w="83" h="35">
                  <a:moveTo>
                    <a:pt x="0" y="34"/>
                  </a:moveTo>
                  <a:lnTo>
                    <a:pt x="0" y="0"/>
                  </a:lnTo>
                  <a:lnTo>
                    <a:pt x="82" y="0"/>
                  </a:lnTo>
                  <a:lnTo>
                    <a:pt x="82"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59" name="Freeform 99"/>
            <p:cNvSpPr>
              <a:spLocks/>
            </p:cNvSpPr>
            <p:nvPr/>
          </p:nvSpPr>
          <p:spPr bwMode="auto">
            <a:xfrm>
              <a:off x="2919" y="2668"/>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60" name="Freeform 100"/>
            <p:cNvSpPr>
              <a:spLocks/>
            </p:cNvSpPr>
            <p:nvPr/>
          </p:nvSpPr>
          <p:spPr bwMode="auto">
            <a:xfrm>
              <a:off x="2919" y="2611"/>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61" name="Freeform 101"/>
            <p:cNvSpPr>
              <a:spLocks/>
            </p:cNvSpPr>
            <p:nvPr/>
          </p:nvSpPr>
          <p:spPr bwMode="auto">
            <a:xfrm>
              <a:off x="3043" y="2726"/>
              <a:ext cx="84" cy="35"/>
            </a:xfrm>
            <a:custGeom>
              <a:avLst/>
              <a:gdLst/>
              <a:ahLst/>
              <a:cxnLst>
                <a:cxn ang="0">
                  <a:pos x="0" y="34"/>
                </a:cxn>
                <a:cxn ang="0">
                  <a:pos x="0" y="0"/>
                </a:cxn>
                <a:cxn ang="0">
                  <a:pos x="83" y="0"/>
                </a:cxn>
                <a:cxn ang="0">
                  <a:pos x="83" y="34"/>
                </a:cxn>
                <a:cxn ang="0">
                  <a:pos x="0" y="34"/>
                </a:cxn>
              </a:cxnLst>
              <a:rect l="0" t="0" r="r" b="b"/>
              <a:pathLst>
                <a:path w="84" h="35">
                  <a:moveTo>
                    <a:pt x="0" y="34"/>
                  </a:moveTo>
                  <a:lnTo>
                    <a:pt x="0" y="0"/>
                  </a:lnTo>
                  <a:lnTo>
                    <a:pt x="83" y="0"/>
                  </a:lnTo>
                  <a:lnTo>
                    <a:pt x="83"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62" name="Freeform 102"/>
            <p:cNvSpPr>
              <a:spLocks/>
            </p:cNvSpPr>
            <p:nvPr/>
          </p:nvSpPr>
          <p:spPr bwMode="auto">
            <a:xfrm>
              <a:off x="4200" y="2668"/>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63" name="Freeform 103"/>
            <p:cNvSpPr>
              <a:spLocks/>
            </p:cNvSpPr>
            <p:nvPr/>
          </p:nvSpPr>
          <p:spPr bwMode="auto">
            <a:xfrm>
              <a:off x="4200" y="2611"/>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64" name="Freeform 104"/>
            <p:cNvSpPr>
              <a:spLocks/>
            </p:cNvSpPr>
            <p:nvPr/>
          </p:nvSpPr>
          <p:spPr bwMode="auto">
            <a:xfrm>
              <a:off x="4323" y="2726"/>
              <a:ext cx="86" cy="35"/>
            </a:xfrm>
            <a:custGeom>
              <a:avLst/>
              <a:gdLst/>
              <a:ahLst/>
              <a:cxnLst>
                <a:cxn ang="0">
                  <a:pos x="0" y="34"/>
                </a:cxn>
                <a:cxn ang="0">
                  <a:pos x="0" y="0"/>
                </a:cxn>
                <a:cxn ang="0">
                  <a:pos x="85" y="0"/>
                </a:cxn>
                <a:cxn ang="0">
                  <a:pos x="85" y="34"/>
                </a:cxn>
                <a:cxn ang="0">
                  <a:pos x="0" y="34"/>
                </a:cxn>
              </a:cxnLst>
              <a:rect l="0" t="0" r="r" b="b"/>
              <a:pathLst>
                <a:path w="86" h="35">
                  <a:moveTo>
                    <a:pt x="0" y="34"/>
                  </a:moveTo>
                  <a:lnTo>
                    <a:pt x="0" y="0"/>
                  </a:lnTo>
                  <a:lnTo>
                    <a:pt x="85" y="0"/>
                  </a:lnTo>
                  <a:lnTo>
                    <a:pt x="85"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65" name="Freeform 105"/>
            <p:cNvSpPr>
              <a:spLocks/>
            </p:cNvSpPr>
            <p:nvPr/>
          </p:nvSpPr>
          <p:spPr bwMode="auto">
            <a:xfrm>
              <a:off x="926" y="2966"/>
              <a:ext cx="333" cy="91"/>
            </a:xfrm>
            <a:custGeom>
              <a:avLst/>
              <a:gdLst/>
              <a:ahLst/>
              <a:cxnLst>
                <a:cxn ang="0">
                  <a:pos x="42" y="0"/>
                </a:cxn>
                <a:cxn ang="0">
                  <a:pos x="42" y="0"/>
                </a:cxn>
                <a:cxn ang="0">
                  <a:pos x="332" y="0"/>
                </a:cxn>
                <a:cxn ang="0">
                  <a:pos x="332" y="90"/>
                </a:cxn>
                <a:cxn ang="0">
                  <a:pos x="0" y="90"/>
                </a:cxn>
                <a:cxn ang="0">
                  <a:pos x="0" y="0"/>
                </a:cxn>
                <a:cxn ang="0">
                  <a:pos x="83" y="0"/>
                </a:cxn>
                <a:cxn ang="0">
                  <a:pos x="42" y="0"/>
                </a:cxn>
              </a:cxnLst>
              <a:rect l="0" t="0" r="r" b="b"/>
              <a:pathLst>
                <a:path w="333" h="91">
                  <a:moveTo>
                    <a:pt x="42" y="0"/>
                  </a:moveTo>
                  <a:lnTo>
                    <a:pt x="42" y="0"/>
                  </a:lnTo>
                  <a:lnTo>
                    <a:pt x="332" y="0"/>
                  </a:lnTo>
                  <a:lnTo>
                    <a:pt x="332" y="90"/>
                  </a:lnTo>
                  <a:lnTo>
                    <a:pt x="0" y="90"/>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66" name="Freeform 106"/>
            <p:cNvSpPr>
              <a:spLocks/>
            </p:cNvSpPr>
            <p:nvPr/>
          </p:nvSpPr>
          <p:spPr bwMode="auto">
            <a:xfrm>
              <a:off x="926" y="2909"/>
              <a:ext cx="333" cy="58"/>
            </a:xfrm>
            <a:custGeom>
              <a:avLst/>
              <a:gdLst/>
              <a:ahLst/>
              <a:cxnLst>
                <a:cxn ang="0">
                  <a:pos x="0" y="57"/>
                </a:cxn>
                <a:cxn ang="0">
                  <a:pos x="166" y="0"/>
                </a:cxn>
                <a:cxn ang="0">
                  <a:pos x="332" y="57"/>
                </a:cxn>
                <a:cxn ang="0">
                  <a:pos x="0" y="57"/>
                </a:cxn>
              </a:cxnLst>
              <a:rect l="0" t="0" r="r" b="b"/>
              <a:pathLst>
                <a:path w="333" h="58">
                  <a:moveTo>
                    <a:pt x="0" y="57"/>
                  </a:moveTo>
                  <a:lnTo>
                    <a:pt x="166" y="0"/>
                  </a:lnTo>
                  <a:lnTo>
                    <a:pt x="332" y="57"/>
                  </a:lnTo>
                  <a:lnTo>
                    <a:pt x="0" y="57"/>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67" name="Freeform 107"/>
            <p:cNvSpPr>
              <a:spLocks/>
            </p:cNvSpPr>
            <p:nvPr/>
          </p:nvSpPr>
          <p:spPr bwMode="auto">
            <a:xfrm>
              <a:off x="1053" y="3023"/>
              <a:ext cx="82" cy="34"/>
            </a:xfrm>
            <a:custGeom>
              <a:avLst/>
              <a:gdLst/>
              <a:ahLst/>
              <a:cxnLst>
                <a:cxn ang="0">
                  <a:pos x="0" y="33"/>
                </a:cxn>
                <a:cxn ang="0">
                  <a:pos x="0" y="0"/>
                </a:cxn>
                <a:cxn ang="0">
                  <a:pos x="81" y="0"/>
                </a:cxn>
                <a:cxn ang="0">
                  <a:pos x="81" y="33"/>
                </a:cxn>
                <a:cxn ang="0">
                  <a:pos x="0" y="33"/>
                </a:cxn>
              </a:cxnLst>
              <a:rect l="0" t="0" r="r" b="b"/>
              <a:pathLst>
                <a:path w="82" h="34">
                  <a:moveTo>
                    <a:pt x="0" y="33"/>
                  </a:moveTo>
                  <a:lnTo>
                    <a:pt x="0" y="0"/>
                  </a:lnTo>
                  <a:lnTo>
                    <a:pt x="81" y="0"/>
                  </a:lnTo>
                  <a:lnTo>
                    <a:pt x="81"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68" name="Freeform 108"/>
            <p:cNvSpPr>
              <a:spLocks/>
            </p:cNvSpPr>
            <p:nvPr/>
          </p:nvSpPr>
          <p:spPr bwMode="auto">
            <a:xfrm>
              <a:off x="1590" y="2966"/>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69" name="Freeform 109"/>
            <p:cNvSpPr>
              <a:spLocks/>
            </p:cNvSpPr>
            <p:nvPr/>
          </p:nvSpPr>
          <p:spPr bwMode="auto">
            <a:xfrm>
              <a:off x="1590" y="2909"/>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70" name="Freeform 110"/>
            <p:cNvSpPr>
              <a:spLocks/>
            </p:cNvSpPr>
            <p:nvPr/>
          </p:nvSpPr>
          <p:spPr bwMode="auto">
            <a:xfrm>
              <a:off x="1716" y="3023"/>
              <a:ext cx="83" cy="34"/>
            </a:xfrm>
            <a:custGeom>
              <a:avLst/>
              <a:gdLst/>
              <a:ahLst/>
              <a:cxnLst>
                <a:cxn ang="0">
                  <a:pos x="0" y="33"/>
                </a:cxn>
                <a:cxn ang="0">
                  <a:pos x="0" y="0"/>
                </a:cxn>
                <a:cxn ang="0">
                  <a:pos x="82" y="0"/>
                </a:cxn>
                <a:cxn ang="0">
                  <a:pos x="82" y="33"/>
                </a:cxn>
                <a:cxn ang="0">
                  <a:pos x="0" y="33"/>
                </a:cxn>
              </a:cxnLst>
              <a:rect l="0" t="0" r="r" b="b"/>
              <a:pathLst>
                <a:path w="83" h="34">
                  <a:moveTo>
                    <a:pt x="0" y="33"/>
                  </a:moveTo>
                  <a:lnTo>
                    <a:pt x="0" y="0"/>
                  </a:lnTo>
                  <a:lnTo>
                    <a:pt x="82" y="0"/>
                  </a:lnTo>
                  <a:lnTo>
                    <a:pt x="82"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71" name="Freeform 111"/>
            <p:cNvSpPr>
              <a:spLocks/>
            </p:cNvSpPr>
            <p:nvPr/>
          </p:nvSpPr>
          <p:spPr bwMode="auto">
            <a:xfrm>
              <a:off x="2302" y="2966"/>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72" name="Freeform 112"/>
            <p:cNvSpPr>
              <a:spLocks/>
            </p:cNvSpPr>
            <p:nvPr/>
          </p:nvSpPr>
          <p:spPr bwMode="auto">
            <a:xfrm>
              <a:off x="2302" y="2909"/>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73" name="Freeform 113"/>
            <p:cNvSpPr>
              <a:spLocks/>
            </p:cNvSpPr>
            <p:nvPr/>
          </p:nvSpPr>
          <p:spPr bwMode="auto">
            <a:xfrm>
              <a:off x="2429" y="3023"/>
              <a:ext cx="82" cy="34"/>
            </a:xfrm>
            <a:custGeom>
              <a:avLst/>
              <a:gdLst/>
              <a:ahLst/>
              <a:cxnLst>
                <a:cxn ang="0">
                  <a:pos x="0" y="33"/>
                </a:cxn>
                <a:cxn ang="0">
                  <a:pos x="0" y="0"/>
                </a:cxn>
                <a:cxn ang="0">
                  <a:pos x="81" y="0"/>
                </a:cxn>
                <a:cxn ang="0">
                  <a:pos x="81" y="33"/>
                </a:cxn>
                <a:cxn ang="0">
                  <a:pos x="0" y="33"/>
                </a:cxn>
              </a:cxnLst>
              <a:rect l="0" t="0" r="r" b="b"/>
              <a:pathLst>
                <a:path w="82" h="34">
                  <a:moveTo>
                    <a:pt x="0" y="33"/>
                  </a:moveTo>
                  <a:lnTo>
                    <a:pt x="0" y="0"/>
                  </a:lnTo>
                  <a:lnTo>
                    <a:pt x="81" y="0"/>
                  </a:lnTo>
                  <a:lnTo>
                    <a:pt x="81"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74" name="Freeform 114"/>
            <p:cNvSpPr>
              <a:spLocks/>
            </p:cNvSpPr>
            <p:nvPr/>
          </p:nvSpPr>
          <p:spPr bwMode="auto">
            <a:xfrm>
              <a:off x="3535" y="2966"/>
              <a:ext cx="333" cy="91"/>
            </a:xfrm>
            <a:custGeom>
              <a:avLst/>
              <a:gdLst/>
              <a:ahLst/>
              <a:cxnLst>
                <a:cxn ang="0">
                  <a:pos x="42" y="0"/>
                </a:cxn>
                <a:cxn ang="0">
                  <a:pos x="42" y="0"/>
                </a:cxn>
                <a:cxn ang="0">
                  <a:pos x="332" y="0"/>
                </a:cxn>
                <a:cxn ang="0">
                  <a:pos x="332" y="90"/>
                </a:cxn>
                <a:cxn ang="0">
                  <a:pos x="0" y="90"/>
                </a:cxn>
                <a:cxn ang="0">
                  <a:pos x="0" y="0"/>
                </a:cxn>
                <a:cxn ang="0">
                  <a:pos x="83" y="0"/>
                </a:cxn>
                <a:cxn ang="0">
                  <a:pos x="42" y="0"/>
                </a:cxn>
              </a:cxnLst>
              <a:rect l="0" t="0" r="r" b="b"/>
              <a:pathLst>
                <a:path w="333" h="91">
                  <a:moveTo>
                    <a:pt x="42" y="0"/>
                  </a:moveTo>
                  <a:lnTo>
                    <a:pt x="42" y="0"/>
                  </a:lnTo>
                  <a:lnTo>
                    <a:pt x="332" y="0"/>
                  </a:lnTo>
                  <a:lnTo>
                    <a:pt x="332"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75" name="Freeform 115"/>
            <p:cNvSpPr>
              <a:spLocks/>
            </p:cNvSpPr>
            <p:nvPr/>
          </p:nvSpPr>
          <p:spPr bwMode="auto">
            <a:xfrm>
              <a:off x="3535" y="2909"/>
              <a:ext cx="333" cy="58"/>
            </a:xfrm>
            <a:custGeom>
              <a:avLst/>
              <a:gdLst/>
              <a:ahLst/>
              <a:cxnLst>
                <a:cxn ang="0">
                  <a:pos x="0" y="57"/>
                </a:cxn>
                <a:cxn ang="0">
                  <a:pos x="166" y="0"/>
                </a:cxn>
                <a:cxn ang="0">
                  <a:pos x="332" y="57"/>
                </a:cxn>
                <a:cxn ang="0">
                  <a:pos x="0" y="57"/>
                </a:cxn>
              </a:cxnLst>
              <a:rect l="0" t="0" r="r" b="b"/>
              <a:pathLst>
                <a:path w="333" h="58">
                  <a:moveTo>
                    <a:pt x="0" y="57"/>
                  </a:moveTo>
                  <a:lnTo>
                    <a:pt x="166" y="0"/>
                  </a:lnTo>
                  <a:lnTo>
                    <a:pt x="332" y="57"/>
                  </a:lnTo>
                  <a:lnTo>
                    <a:pt x="0" y="57"/>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76" name="Freeform 116"/>
            <p:cNvSpPr>
              <a:spLocks/>
            </p:cNvSpPr>
            <p:nvPr/>
          </p:nvSpPr>
          <p:spPr bwMode="auto">
            <a:xfrm>
              <a:off x="3660" y="3023"/>
              <a:ext cx="83" cy="34"/>
            </a:xfrm>
            <a:custGeom>
              <a:avLst/>
              <a:gdLst/>
              <a:ahLst/>
              <a:cxnLst>
                <a:cxn ang="0">
                  <a:pos x="0" y="33"/>
                </a:cxn>
                <a:cxn ang="0">
                  <a:pos x="0" y="0"/>
                </a:cxn>
                <a:cxn ang="0">
                  <a:pos x="82" y="0"/>
                </a:cxn>
                <a:cxn ang="0">
                  <a:pos x="82" y="33"/>
                </a:cxn>
                <a:cxn ang="0">
                  <a:pos x="0" y="33"/>
                </a:cxn>
              </a:cxnLst>
              <a:rect l="0" t="0" r="r" b="b"/>
              <a:pathLst>
                <a:path w="83" h="34">
                  <a:moveTo>
                    <a:pt x="0" y="33"/>
                  </a:moveTo>
                  <a:lnTo>
                    <a:pt x="0" y="0"/>
                  </a:lnTo>
                  <a:lnTo>
                    <a:pt x="82" y="0"/>
                  </a:lnTo>
                  <a:lnTo>
                    <a:pt x="82"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77" name="Freeform 117"/>
            <p:cNvSpPr>
              <a:spLocks/>
            </p:cNvSpPr>
            <p:nvPr/>
          </p:nvSpPr>
          <p:spPr bwMode="auto">
            <a:xfrm>
              <a:off x="2919" y="2966"/>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78" name="Freeform 118"/>
            <p:cNvSpPr>
              <a:spLocks/>
            </p:cNvSpPr>
            <p:nvPr/>
          </p:nvSpPr>
          <p:spPr bwMode="auto">
            <a:xfrm>
              <a:off x="2919" y="2909"/>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79" name="Freeform 119"/>
            <p:cNvSpPr>
              <a:spLocks/>
            </p:cNvSpPr>
            <p:nvPr/>
          </p:nvSpPr>
          <p:spPr bwMode="auto">
            <a:xfrm>
              <a:off x="3043" y="3023"/>
              <a:ext cx="84" cy="34"/>
            </a:xfrm>
            <a:custGeom>
              <a:avLst/>
              <a:gdLst/>
              <a:ahLst/>
              <a:cxnLst>
                <a:cxn ang="0">
                  <a:pos x="0" y="33"/>
                </a:cxn>
                <a:cxn ang="0">
                  <a:pos x="0" y="0"/>
                </a:cxn>
                <a:cxn ang="0">
                  <a:pos x="83" y="0"/>
                </a:cxn>
                <a:cxn ang="0">
                  <a:pos x="83" y="33"/>
                </a:cxn>
                <a:cxn ang="0">
                  <a:pos x="0" y="33"/>
                </a:cxn>
              </a:cxnLst>
              <a:rect l="0" t="0" r="r" b="b"/>
              <a:pathLst>
                <a:path w="84" h="34">
                  <a:moveTo>
                    <a:pt x="0" y="33"/>
                  </a:moveTo>
                  <a:lnTo>
                    <a:pt x="0" y="0"/>
                  </a:lnTo>
                  <a:lnTo>
                    <a:pt x="83" y="0"/>
                  </a:lnTo>
                  <a:lnTo>
                    <a:pt x="83"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80" name="Freeform 120"/>
            <p:cNvSpPr>
              <a:spLocks/>
            </p:cNvSpPr>
            <p:nvPr/>
          </p:nvSpPr>
          <p:spPr bwMode="auto">
            <a:xfrm>
              <a:off x="4200" y="2966"/>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81" name="Freeform 121"/>
            <p:cNvSpPr>
              <a:spLocks/>
            </p:cNvSpPr>
            <p:nvPr/>
          </p:nvSpPr>
          <p:spPr bwMode="auto">
            <a:xfrm>
              <a:off x="4200" y="2909"/>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82" name="Freeform 122"/>
            <p:cNvSpPr>
              <a:spLocks/>
            </p:cNvSpPr>
            <p:nvPr/>
          </p:nvSpPr>
          <p:spPr bwMode="auto">
            <a:xfrm>
              <a:off x="4323" y="3023"/>
              <a:ext cx="86" cy="34"/>
            </a:xfrm>
            <a:custGeom>
              <a:avLst/>
              <a:gdLst/>
              <a:ahLst/>
              <a:cxnLst>
                <a:cxn ang="0">
                  <a:pos x="0" y="33"/>
                </a:cxn>
                <a:cxn ang="0">
                  <a:pos x="0" y="0"/>
                </a:cxn>
                <a:cxn ang="0">
                  <a:pos x="85" y="0"/>
                </a:cxn>
                <a:cxn ang="0">
                  <a:pos x="85" y="33"/>
                </a:cxn>
                <a:cxn ang="0">
                  <a:pos x="0" y="33"/>
                </a:cxn>
              </a:cxnLst>
              <a:rect l="0" t="0" r="r" b="b"/>
              <a:pathLst>
                <a:path w="86" h="34">
                  <a:moveTo>
                    <a:pt x="0" y="33"/>
                  </a:moveTo>
                  <a:lnTo>
                    <a:pt x="0" y="0"/>
                  </a:lnTo>
                  <a:lnTo>
                    <a:pt x="85" y="0"/>
                  </a:lnTo>
                  <a:lnTo>
                    <a:pt x="85" y="33"/>
                  </a:lnTo>
                  <a:lnTo>
                    <a:pt x="0" y="33"/>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83" name="Freeform 123"/>
            <p:cNvSpPr>
              <a:spLocks/>
            </p:cNvSpPr>
            <p:nvPr/>
          </p:nvSpPr>
          <p:spPr bwMode="auto">
            <a:xfrm>
              <a:off x="926" y="3261"/>
              <a:ext cx="333" cy="93"/>
            </a:xfrm>
            <a:custGeom>
              <a:avLst/>
              <a:gdLst/>
              <a:ahLst/>
              <a:cxnLst>
                <a:cxn ang="0">
                  <a:pos x="42" y="0"/>
                </a:cxn>
                <a:cxn ang="0">
                  <a:pos x="42" y="0"/>
                </a:cxn>
                <a:cxn ang="0">
                  <a:pos x="332" y="0"/>
                </a:cxn>
                <a:cxn ang="0">
                  <a:pos x="332" y="92"/>
                </a:cxn>
                <a:cxn ang="0">
                  <a:pos x="0" y="92"/>
                </a:cxn>
                <a:cxn ang="0">
                  <a:pos x="0" y="0"/>
                </a:cxn>
                <a:cxn ang="0">
                  <a:pos x="83" y="0"/>
                </a:cxn>
                <a:cxn ang="0">
                  <a:pos x="42" y="0"/>
                </a:cxn>
              </a:cxnLst>
              <a:rect l="0" t="0" r="r" b="b"/>
              <a:pathLst>
                <a:path w="333" h="93">
                  <a:moveTo>
                    <a:pt x="42" y="0"/>
                  </a:moveTo>
                  <a:lnTo>
                    <a:pt x="42" y="0"/>
                  </a:lnTo>
                  <a:lnTo>
                    <a:pt x="332" y="0"/>
                  </a:lnTo>
                  <a:lnTo>
                    <a:pt x="332" y="92"/>
                  </a:lnTo>
                  <a:lnTo>
                    <a:pt x="0" y="92"/>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84" name="Freeform 124"/>
            <p:cNvSpPr>
              <a:spLocks/>
            </p:cNvSpPr>
            <p:nvPr/>
          </p:nvSpPr>
          <p:spPr bwMode="auto">
            <a:xfrm>
              <a:off x="926" y="3204"/>
              <a:ext cx="333" cy="58"/>
            </a:xfrm>
            <a:custGeom>
              <a:avLst/>
              <a:gdLst/>
              <a:ahLst/>
              <a:cxnLst>
                <a:cxn ang="0">
                  <a:pos x="0" y="57"/>
                </a:cxn>
                <a:cxn ang="0">
                  <a:pos x="166" y="0"/>
                </a:cxn>
                <a:cxn ang="0">
                  <a:pos x="332" y="57"/>
                </a:cxn>
                <a:cxn ang="0">
                  <a:pos x="0" y="57"/>
                </a:cxn>
              </a:cxnLst>
              <a:rect l="0" t="0" r="r" b="b"/>
              <a:pathLst>
                <a:path w="333" h="58">
                  <a:moveTo>
                    <a:pt x="0" y="57"/>
                  </a:moveTo>
                  <a:lnTo>
                    <a:pt x="166" y="0"/>
                  </a:lnTo>
                  <a:lnTo>
                    <a:pt x="332" y="57"/>
                  </a:lnTo>
                  <a:lnTo>
                    <a:pt x="0" y="57"/>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85" name="Freeform 125"/>
            <p:cNvSpPr>
              <a:spLocks/>
            </p:cNvSpPr>
            <p:nvPr/>
          </p:nvSpPr>
          <p:spPr bwMode="auto">
            <a:xfrm>
              <a:off x="1053" y="3319"/>
              <a:ext cx="82" cy="35"/>
            </a:xfrm>
            <a:custGeom>
              <a:avLst/>
              <a:gdLst/>
              <a:ahLst/>
              <a:cxnLst>
                <a:cxn ang="0">
                  <a:pos x="0" y="34"/>
                </a:cxn>
                <a:cxn ang="0">
                  <a:pos x="0" y="0"/>
                </a:cxn>
                <a:cxn ang="0">
                  <a:pos x="81" y="0"/>
                </a:cxn>
                <a:cxn ang="0">
                  <a:pos x="81" y="34"/>
                </a:cxn>
                <a:cxn ang="0">
                  <a:pos x="0" y="34"/>
                </a:cxn>
              </a:cxnLst>
              <a:rect l="0" t="0" r="r" b="b"/>
              <a:pathLst>
                <a:path w="82" h="35">
                  <a:moveTo>
                    <a:pt x="0" y="34"/>
                  </a:moveTo>
                  <a:lnTo>
                    <a:pt x="0" y="0"/>
                  </a:lnTo>
                  <a:lnTo>
                    <a:pt x="81" y="0"/>
                  </a:lnTo>
                  <a:lnTo>
                    <a:pt x="81"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86" name="Freeform 126"/>
            <p:cNvSpPr>
              <a:spLocks/>
            </p:cNvSpPr>
            <p:nvPr/>
          </p:nvSpPr>
          <p:spPr bwMode="auto">
            <a:xfrm>
              <a:off x="1590" y="3261"/>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87" name="Freeform 127"/>
            <p:cNvSpPr>
              <a:spLocks/>
            </p:cNvSpPr>
            <p:nvPr/>
          </p:nvSpPr>
          <p:spPr bwMode="auto">
            <a:xfrm>
              <a:off x="1590" y="3204"/>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88" name="Freeform 128"/>
            <p:cNvSpPr>
              <a:spLocks/>
            </p:cNvSpPr>
            <p:nvPr/>
          </p:nvSpPr>
          <p:spPr bwMode="auto">
            <a:xfrm>
              <a:off x="1716" y="3319"/>
              <a:ext cx="83" cy="35"/>
            </a:xfrm>
            <a:custGeom>
              <a:avLst/>
              <a:gdLst/>
              <a:ahLst/>
              <a:cxnLst>
                <a:cxn ang="0">
                  <a:pos x="0" y="34"/>
                </a:cxn>
                <a:cxn ang="0">
                  <a:pos x="0" y="0"/>
                </a:cxn>
                <a:cxn ang="0">
                  <a:pos x="82" y="0"/>
                </a:cxn>
                <a:cxn ang="0">
                  <a:pos x="82" y="34"/>
                </a:cxn>
                <a:cxn ang="0">
                  <a:pos x="0" y="34"/>
                </a:cxn>
              </a:cxnLst>
              <a:rect l="0" t="0" r="r" b="b"/>
              <a:pathLst>
                <a:path w="83" h="35">
                  <a:moveTo>
                    <a:pt x="0" y="34"/>
                  </a:moveTo>
                  <a:lnTo>
                    <a:pt x="0" y="0"/>
                  </a:lnTo>
                  <a:lnTo>
                    <a:pt x="82" y="0"/>
                  </a:lnTo>
                  <a:lnTo>
                    <a:pt x="82"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89" name="Freeform 129"/>
            <p:cNvSpPr>
              <a:spLocks/>
            </p:cNvSpPr>
            <p:nvPr/>
          </p:nvSpPr>
          <p:spPr bwMode="auto">
            <a:xfrm>
              <a:off x="2302" y="3261"/>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90" name="Freeform 130"/>
            <p:cNvSpPr>
              <a:spLocks/>
            </p:cNvSpPr>
            <p:nvPr/>
          </p:nvSpPr>
          <p:spPr bwMode="auto">
            <a:xfrm>
              <a:off x="2302" y="3204"/>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91" name="Freeform 131"/>
            <p:cNvSpPr>
              <a:spLocks/>
            </p:cNvSpPr>
            <p:nvPr/>
          </p:nvSpPr>
          <p:spPr bwMode="auto">
            <a:xfrm>
              <a:off x="2429" y="3319"/>
              <a:ext cx="82" cy="35"/>
            </a:xfrm>
            <a:custGeom>
              <a:avLst/>
              <a:gdLst/>
              <a:ahLst/>
              <a:cxnLst>
                <a:cxn ang="0">
                  <a:pos x="0" y="34"/>
                </a:cxn>
                <a:cxn ang="0">
                  <a:pos x="0" y="0"/>
                </a:cxn>
                <a:cxn ang="0">
                  <a:pos x="81" y="0"/>
                </a:cxn>
                <a:cxn ang="0">
                  <a:pos x="81" y="34"/>
                </a:cxn>
                <a:cxn ang="0">
                  <a:pos x="0" y="34"/>
                </a:cxn>
              </a:cxnLst>
              <a:rect l="0" t="0" r="r" b="b"/>
              <a:pathLst>
                <a:path w="82" h="35">
                  <a:moveTo>
                    <a:pt x="0" y="34"/>
                  </a:moveTo>
                  <a:lnTo>
                    <a:pt x="0" y="0"/>
                  </a:lnTo>
                  <a:lnTo>
                    <a:pt x="81" y="0"/>
                  </a:lnTo>
                  <a:lnTo>
                    <a:pt x="81"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92" name="Freeform 132"/>
            <p:cNvSpPr>
              <a:spLocks/>
            </p:cNvSpPr>
            <p:nvPr/>
          </p:nvSpPr>
          <p:spPr bwMode="auto">
            <a:xfrm>
              <a:off x="3535" y="3261"/>
              <a:ext cx="333" cy="93"/>
            </a:xfrm>
            <a:custGeom>
              <a:avLst/>
              <a:gdLst/>
              <a:ahLst/>
              <a:cxnLst>
                <a:cxn ang="0">
                  <a:pos x="42" y="0"/>
                </a:cxn>
                <a:cxn ang="0">
                  <a:pos x="42" y="0"/>
                </a:cxn>
                <a:cxn ang="0">
                  <a:pos x="332" y="0"/>
                </a:cxn>
                <a:cxn ang="0">
                  <a:pos x="332" y="92"/>
                </a:cxn>
                <a:cxn ang="0">
                  <a:pos x="0" y="92"/>
                </a:cxn>
                <a:cxn ang="0">
                  <a:pos x="0" y="0"/>
                </a:cxn>
                <a:cxn ang="0">
                  <a:pos x="83" y="0"/>
                </a:cxn>
                <a:cxn ang="0">
                  <a:pos x="42" y="0"/>
                </a:cxn>
              </a:cxnLst>
              <a:rect l="0" t="0" r="r" b="b"/>
              <a:pathLst>
                <a:path w="333" h="93">
                  <a:moveTo>
                    <a:pt x="42" y="0"/>
                  </a:moveTo>
                  <a:lnTo>
                    <a:pt x="42" y="0"/>
                  </a:lnTo>
                  <a:lnTo>
                    <a:pt x="332" y="0"/>
                  </a:lnTo>
                  <a:lnTo>
                    <a:pt x="332"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93" name="Freeform 133"/>
            <p:cNvSpPr>
              <a:spLocks/>
            </p:cNvSpPr>
            <p:nvPr/>
          </p:nvSpPr>
          <p:spPr bwMode="auto">
            <a:xfrm>
              <a:off x="3535" y="3204"/>
              <a:ext cx="333" cy="58"/>
            </a:xfrm>
            <a:custGeom>
              <a:avLst/>
              <a:gdLst/>
              <a:ahLst/>
              <a:cxnLst>
                <a:cxn ang="0">
                  <a:pos x="0" y="57"/>
                </a:cxn>
                <a:cxn ang="0">
                  <a:pos x="166" y="0"/>
                </a:cxn>
                <a:cxn ang="0">
                  <a:pos x="332" y="57"/>
                </a:cxn>
                <a:cxn ang="0">
                  <a:pos x="0" y="57"/>
                </a:cxn>
              </a:cxnLst>
              <a:rect l="0" t="0" r="r" b="b"/>
              <a:pathLst>
                <a:path w="333" h="58">
                  <a:moveTo>
                    <a:pt x="0" y="57"/>
                  </a:moveTo>
                  <a:lnTo>
                    <a:pt x="166" y="0"/>
                  </a:lnTo>
                  <a:lnTo>
                    <a:pt x="332" y="57"/>
                  </a:lnTo>
                  <a:lnTo>
                    <a:pt x="0" y="57"/>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94" name="Freeform 134"/>
            <p:cNvSpPr>
              <a:spLocks/>
            </p:cNvSpPr>
            <p:nvPr/>
          </p:nvSpPr>
          <p:spPr bwMode="auto">
            <a:xfrm>
              <a:off x="3660" y="3319"/>
              <a:ext cx="83" cy="35"/>
            </a:xfrm>
            <a:custGeom>
              <a:avLst/>
              <a:gdLst/>
              <a:ahLst/>
              <a:cxnLst>
                <a:cxn ang="0">
                  <a:pos x="0" y="34"/>
                </a:cxn>
                <a:cxn ang="0">
                  <a:pos x="0" y="0"/>
                </a:cxn>
                <a:cxn ang="0">
                  <a:pos x="82" y="0"/>
                </a:cxn>
                <a:cxn ang="0">
                  <a:pos x="82" y="34"/>
                </a:cxn>
                <a:cxn ang="0">
                  <a:pos x="0" y="34"/>
                </a:cxn>
              </a:cxnLst>
              <a:rect l="0" t="0" r="r" b="b"/>
              <a:pathLst>
                <a:path w="83" h="35">
                  <a:moveTo>
                    <a:pt x="0" y="34"/>
                  </a:moveTo>
                  <a:lnTo>
                    <a:pt x="0" y="0"/>
                  </a:lnTo>
                  <a:lnTo>
                    <a:pt x="82" y="0"/>
                  </a:lnTo>
                  <a:lnTo>
                    <a:pt x="82"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95" name="Freeform 135"/>
            <p:cNvSpPr>
              <a:spLocks/>
            </p:cNvSpPr>
            <p:nvPr/>
          </p:nvSpPr>
          <p:spPr bwMode="auto">
            <a:xfrm>
              <a:off x="2919" y="3261"/>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96" name="Freeform 136"/>
            <p:cNvSpPr>
              <a:spLocks/>
            </p:cNvSpPr>
            <p:nvPr/>
          </p:nvSpPr>
          <p:spPr bwMode="auto">
            <a:xfrm>
              <a:off x="2919" y="3204"/>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97" name="Freeform 137"/>
            <p:cNvSpPr>
              <a:spLocks/>
            </p:cNvSpPr>
            <p:nvPr/>
          </p:nvSpPr>
          <p:spPr bwMode="auto">
            <a:xfrm>
              <a:off x="3043" y="3319"/>
              <a:ext cx="84" cy="35"/>
            </a:xfrm>
            <a:custGeom>
              <a:avLst/>
              <a:gdLst/>
              <a:ahLst/>
              <a:cxnLst>
                <a:cxn ang="0">
                  <a:pos x="0" y="34"/>
                </a:cxn>
                <a:cxn ang="0">
                  <a:pos x="0" y="0"/>
                </a:cxn>
                <a:cxn ang="0">
                  <a:pos x="83" y="0"/>
                </a:cxn>
                <a:cxn ang="0">
                  <a:pos x="83" y="34"/>
                </a:cxn>
                <a:cxn ang="0">
                  <a:pos x="0" y="34"/>
                </a:cxn>
              </a:cxnLst>
              <a:rect l="0" t="0" r="r" b="b"/>
              <a:pathLst>
                <a:path w="84" h="35">
                  <a:moveTo>
                    <a:pt x="0" y="34"/>
                  </a:moveTo>
                  <a:lnTo>
                    <a:pt x="0" y="0"/>
                  </a:lnTo>
                  <a:lnTo>
                    <a:pt x="83" y="0"/>
                  </a:lnTo>
                  <a:lnTo>
                    <a:pt x="83"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98" name="Freeform 138"/>
            <p:cNvSpPr>
              <a:spLocks/>
            </p:cNvSpPr>
            <p:nvPr/>
          </p:nvSpPr>
          <p:spPr bwMode="auto">
            <a:xfrm>
              <a:off x="4200" y="3261"/>
              <a:ext cx="332" cy="93"/>
            </a:xfrm>
            <a:custGeom>
              <a:avLst/>
              <a:gdLst/>
              <a:ahLst/>
              <a:cxnLst>
                <a:cxn ang="0">
                  <a:pos x="42" y="0"/>
                </a:cxn>
                <a:cxn ang="0">
                  <a:pos x="42" y="0"/>
                </a:cxn>
                <a:cxn ang="0">
                  <a:pos x="331" y="0"/>
                </a:cxn>
                <a:cxn ang="0">
                  <a:pos x="331" y="92"/>
                </a:cxn>
                <a:cxn ang="0">
                  <a:pos x="0" y="92"/>
                </a:cxn>
                <a:cxn ang="0">
                  <a:pos x="0" y="0"/>
                </a:cxn>
                <a:cxn ang="0">
                  <a:pos x="83" y="0"/>
                </a:cxn>
                <a:cxn ang="0">
                  <a:pos x="42" y="0"/>
                </a:cxn>
              </a:cxnLst>
              <a:rect l="0" t="0" r="r" b="b"/>
              <a:pathLst>
                <a:path w="332" h="93">
                  <a:moveTo>
                    <a:pt x="42" y="0"/>
                  </a:moveTo>
                  <a:lnTo>
                    <a:pt x="42" y="0"/>
                  </a:lnTo>
                  <a:lnTo>
                    <a:pt x="331" y="0"/>
                  </a:lnTo>
                  <a:lnTo>
                    <a:pt x="331" y="92"/>
                  </a:lnTo>
                  <a:lnTo>
                    <a:pt x="0" y="92"/>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499" name="Freeform 139"/>
            <p:cNvSpPr>
              <a:spLocks/>
            </p:cNvSpPr>
            <p:nvPr/>
          </p:nvSpPr>
          <p:spPr bwMode="auto">
            <a:xfrm>
              <a:off x="4200" y="3204"/>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00" name="Freeform 140"/>
            <p:cNvSpPr>
              <a:spLocks/>
            </p:cNvSpPr>
            <p:nvPr/>
          </p:nvSpPr>
          <p:spPr bwMode="auto">
            <a:xfrm>
              <a:off x="4323" y="3319"/>
              <a:ext cx="86" cy="35"/>
            </a:xfrm>
            <a:custGeom>
              <a:avLst/>
              <a:gdLst/>
              <a:ahLst/>
              <a:cxnLst>
                <a:cxn ang="0">
                  <a:pos x="0" y="34"/>
                </a:cxn>
                <a:cxn ang="0">
                  <a:pos x="0" y="0"/>
                </a:cxn>
                <a:cxn ang="0">
                  <a:pos x="85" y="0"/>
                </a:cxn>
                <a:cxn ang="0">
                  <a:pos x="85" y="34"/>
                </a:cxn>
                <a:cxn ang="0">
                  <a:pos x="0" y="34"/>
                </a:cxn>
              </a:cxnLst>
              <a:rect l="0" t="0" r="r" b="b"/>
              <a:pathLst>
                <a:path w="86" h="35">
                  <a:moveTo>
                    <a:pt x="0" y="34"/>
                  </a:moveTo>
                  <a:lnTo>
                    <a:pt x="0" y="0"/>
                  </a:lnTo>
                  <a:lnTo>
                    <a:pt x="85" y="0"/>
                  </a:lnTo>
                  <a:lnTo>
                    <a:pt x="85"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01" name="Freeform 141"/>
            <p:cNvSpPr>
              <a:spLocks/>
            </p:cNvSpPr>
            <p:nvPr/>
          </p:nvSpPr>
          <p:spPr bwMode="auto">
            <a:xfrm>
              <a:off x="926" y="3559"/>
              <a:ext cx="333" cy="91"/>
            </a:xfrm>
            <a:custGeom>
              <a:avLst/>
              <a:gdLst/>
              <a:ahLst/>
              <a:cxnLst>
                <a:cxn ang="0">
                  <a:pos x="42" y="0"/>
                </a:cxn>
                <a:cxn ang="0">
                  <a:pos x="42" y="0"/>
                </a:cxn>
                <a:cxn ang="0">
                  <a:pos x="332" y="0"/>
                </a:cxn>
                <a:cxn ang="0">
                  <a:pos x="332" y="90"/>
                </a:cxn>
                <a:cxn ang="0">
                  <a:pos x="0" y="90"/>
                </a:cxn>
                <a:cxn ang="0">
                  <a:pos x="0" y="0"/>
                </a:cxn>
                <a:cxn ang="0">
                  <a:pos x="83" y="0"/>
                </a:cxn>
                <a:cxn ang="0">
                  <a:pos x="42" y="0"/>
                </a:cxn>
              </a:cxnLst>
              <a:rect l="0" t="0" r="r" b="b"/>
              <a:pathLst>
                <a:path w="333" h="91">
                  <a:moveTo>
                    <a:pt x="42" y="0"/>
                  </a:moveTo>
                  <a:lnTo>
                    <a:pt x="42" y="0"/>
                  </a:lnTo>
                  <a:lnTo>
                    <a:pt x="332" y="0"/>
                  </a:lnTo>
                  <a:lnTo>
                    <a:pt x="332" y="90"/>
                  </a:lnTo>
                  <a:lnTo>
                    <a:pt x="0" y="90"/>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02" name="Freeform 142"/>
            <p:cNvSpPr>
              <a:spLocks/>
            </p:cNvSpPr>
            <p:nvPr/>
          </p:nvSpPr>
          <p:spPr bwMode="auto">
            <a:xfrm>
              <a:off x="926" y="3502"/>
              <a:ext cx="333" cy="58"/>
            </a:xfrm>
            <a:custGeom>
              <a:avLst/>
              <a:gdLst/>
              <a:ahLst/>
              <a:cxnLst>
                <a:cxn ang="0">
                  <a:pos x="0" y="57"/>
                </a:cxn>
                <a:cxn ang="0">
                  <a:pos x="166" y="0"/>
                </a:cxn>
                <a:cxn ang="0">
                  <a:pos x="332" y="57"/>
                </a:cxn>
                <a:cxn ang="0">
                  <a:pos x="0" y="57"/>
                </a:cxn>
              </a:cxnLst>
              <a:rect l="0" t="0" r="r" b="b"/>
              <a:pathLst>
                <a:path w="333" h="58">
                  <a:moveTo>
                    <a:pt x="0" y="57"/>
                  </a:moveTo>
                  <a:lnTo>
                    <a:pt x="166" y="0"/>
                  </a:lnTo>
                  <a:lnTo>
                    <a:pt x="332" y="57"/>
                  </a:lnTo>
                  <a:lnTo>
                    <a:pt x="0" y="57"/>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03" name="Freeform 143"/>
            <p:cNvSpPr>
              <a:spLocks/>
            </p:cNvSpPr>
            <p:nvPr/>
          </p:nvSpPr>
          <p:spPr bwMode="auto">
            <a:xfrm>
              <a:off x="1053" y="3615"/>
              <a:ext cx="82" cy="35"/>
            </a:xfrm>
            <a:custGeom>
              <a:avLst/>
              <a:gdLst/>
              <a:ahLst/>
              <a:cxnLst>
                <a:cxn ang="0">
                  <a:pos x="0" y="34"/>
                </a:cxn>
                <a:cxn ang="0">
                  <a:pos x="0" y="0"/>
                </a:cxn>
                <a:cxn ang="0">
                  <a:pos x="81" y="0"/>
                </a:cxn>
                <a:cxn ang="0">
                  <a:pos x="81" y="34"/>
                </a:cxn>
                <a:cxn ang="0">
                  <a:pos x="0" y="34"/>
                </a:cxn>
              </a:cxnLst>
              <a:rect l="0" t="0" r="r" b="b"/>
              <a:pathLst>
                <a:path w="82" h="35">
                  <a:moveTo>
                    <a:pt x="0" y="34"/>
                  </a:moveTo>
                  <a:lnTo>
                    <a:pt x="0" y="0"/>
                  </a:lnTo>
                  <a:lnTo>
                    <a:pt x="81" y="0"/>
                  </a:lnTo>
                  <a:lnTo>
                    <a:pt x="81"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04" name="Freeform 144"/>
            <p:cNvSpPr>
              <a:spLocks/>
            </p:cNvSpPr>
            <p:nvPr/>
          </p:nvSpPr>
          <p:spPr bwMode="auto">
            <a:xfrm>
              <a:off x="1590" y="3559"/>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05" name="Freeform 145"/>
            <p:cNvSpPr>
              <a:spLocks/>
            </p:cNvSpPr>
            <p:nvPr/>
          </p:nvSpPr>
          <p:spPr bwMode="auto">
            <a:xfrm>
              <a:off x="1590" y="3502"/>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06" name="Freeform 146"/>
            <p:cNvSpPr>
              <a:spLocks/>
            </p:cNvSpPr>
            <p:nvPr/>
          </p:nvSpPr>
          <p:spPr bwMode="auto">
            <a:xfrm>
              <a:off x="1716" y="3615"/>
              <a:ext cx="83" cy="35"/>
            </a:xfrm>
            <a:custGeom>
              <a:avLst/>
              <a:gdLst/>
              <a:ahLst/>
              <a:cxnLst>
                <a:cxn ang="0">
                  <a:pos x="0" y="34"/>
                </a:cxn>
                <a:cxn ang="0">
                  <a:pos x="0" y="0"/>
                </a:cxn>
                <a:cxn ang="0">
                  <a:pos x="82" y="0"/>
                </a:cxn>
                <a:cxn ang="0">
                  <a:pos x="82" y="34"/>
                </a:cxn>
                <a:cxn ang="0">
                  <a:pos x="0" y="34"/>
                </a:cxn>
              </a:cxnLst>
              <a:rect l="0" t="0" r="r" b="b"/>
              <a:pathLst>
                <a:path w="83" h="35">
                  <a:moveTo>
                    <a:pt x="0" y="34"/>
                  </a:moveTo>
                  <a:lnTo>
                    <a:pt x="0" y="0"/>
                  </a:lnTo>
                  <a:lnTo>
                    <a:pt x="82" y="0"/>
                  </a:lnTo>
                  <a:lnTo>
                    <a:pt x="82"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07" name="Freeform 147"/>
            <p:cNvSpPr>
              <a:spLocks/>
            </p:cNvSpPr>
            <p:nvPr/>
          </p:nvSpPr>
          <p:spPr bwMode="auto">
            <a:xfrm>
              <a:off x="2302" y="3559"/>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08" name="Freeform 148"/>
            <p:cNvSpPr>
              <a:spLocks/>
            </p:cNvSpPr>
            <p:nvPr/>
          </p:nvSpPr>
          <p:spPr bwMode="auto">
            <a:xfrm>
              <a:off x="2302" y="3502"/>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09" name="Freeform 149"/>
            <p:cNvSpPr>
              <a:spLocks/>
            </p:cNvSpPr>
            <p:nvPr/>
          </p:nvSpPr>
          <p:spPr bwMode="auto">
            <a:xfrm>
              <a:off x="2429" y="3615"/>
              <a:ext cx="82" cy="35"/>
            </a:xfrm>
            <a:custGeom>
              <a:avLst/>
              <a:gdLst/>
              <a:ahLst/>
              <a:cxnLst>
                <a:cxn ang="0">
                  <a:pos x="0" y="34"/>
                </a:cxn>
                <a:cxn ang="0">
                  <a:pos x="0" y="0"/>
                </a:cxn>
                <a:cxn ang="0">
                  <a:pos x="81" y="0"/>
                </a:cxn>
                <a:cxn ang="0">
                  <a:pos x="81" y="34"/>
                </a:cxn>
                <a:cxn ang="0">
                  <a:pos x="0" y="34"/>
                </a:cxn>
              </a:cxnLst>
              <a:rect l="0" t="0" r="r" b="b"/>
              <a:pathLst>
                <a:path w="82" h="35">
                  <a:moveTo>
                    <a:pt x="0" y="34"/>
                  </a:moveTo>
                  <a:lnTo>
                    <a:pt x="0" y="0"/>
                  </a:lnTo>
                  <a:lnTo>
                    <a:pt x="81" y="0"/>
                  </a:lnTo>
                  <a:lnTo>
                    <a:pt x="81"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10" name="Freeform 150"/>
            <p:cNvSpPr>
              <a:spLocks/>
            </p:cNvSpPr>
            <p:nvPr/>
          </p:nvSpPr>
          <p:spPr bwMode="auto">
            <a:xfrm>
              <a:off x="3535" y="3559"/>
              <a:ext cx="333" cy="91"/>
            </a:xfrm>
            <a:custGeom>
              <a:avLst/>
              <a:gdLst/>
              <a:ahLst/>
              <a:cxnLst>
                <a:cxn ang="0">
                  <a:pos x="42" y="0"/>
                </a:cxn>
                <a:cxn ang="0">
                  <a:pos x="42" y="0"/>
                </a:cxn>
                <a:cxn ang="0">
                  <a:pos x="332" y="0"/>
                </a:cxn>
                <a:cxn ang="0">
                  <a:pos x="332" y="90"/>
                </a:cxn>
                <a:cxn ang="0">
                  <a:pos x="0" y="90"/>
                </a:cxn>
                <a:cxn ang="0">
                  <a:pos x="0" y="0"/>
                </a:cxn>
                <a:cxn ang="0">
                  <a:pos x="83" y="0"/>
                </a:cxn>
                <a:cxn ang="0">
                  <a:pos x="42" y="0"/>
                </a:cxn>
              </a:cxnLst>
              <a:rect l="0" t="0" r="r" b="b"/>
              <a:pathLst>
                <a:path w="333" h="91">
                  <a:moveTo>
                    <a:pt x="42" y="0"/>
                  </a:moveTo>
                  <a:lnTo>
                    <a:pt x="42" y="0"/>
                  </a:lnTo>
                  <a:lnTo>
                    <a:pt x="332" y="0"/>
                  </a:lnTo>
                  <a:lnTo>
                    <a:pt x="332"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11" name="Freeform 151"/>
            <p:cNvSpPr>
              <a:spLocks/>
            </p:cNvSpPr>
            <p:nvPr/>
          </p:nvSpPr>
          <p:spPr bwMode="auto">
            <a:xfrm>
              <a:off x="3535" y="3502"/>
              <a:ext cx="333" cy="58"/>
            </a:xfrm>
            <a:custGeom>
              <a:avLst/>
              <a:gdLst/>
              <a:ahLst/>
              <a:cxnLst>
                <a:cxn ang="0">
                  <a:pos x="0" y="57"/>
                </a:cxn>
                <a:cxn ang="0">
                  <a:pos x="166" y="0"/>
                </a:cxn>
                <a:cxn ang="0">
                  <a:pos x="332" y="57"/>
                </a:cxn>
                <a:cxn ang="0">
                  <a:pos x="0" y="57"/>
                </a:cxn>
              </a:cxnLst>
              <a:rect l="0" t="0" r="r" b="b"/>
              <a:pathLst>
                <a:path w="333" h="58">
                  <a:moveTo>
                    <a:pt x="0" y="57"/>
                  </a:moveTo>
                  <a:lnTo>
                    <a:pt x="166" y="0"/>
                  </a:lnTo>
                  <a:lnTo>
                    <a:pt x="332" y="57"/>
                  </a:lnTo>
                  <a:lnTo>
                    <a:pt x="0" y="57"/>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12" name="Freeform 152"/>
            <p:cNvSpPr>
              <a:spLocks/>
            </p:cNvSpPr>
            <p:nvPr/>
          </p:nvSpPr>
          <p:spPr bwMode="auto">
            <a:xfrm>
              <a:off x="3660" y="3615"/>
              <a:ext cx="83" cy="35"/>
            </a:xfrm>
            <a:custGeom>
              <a:avLst/>
              <a:gdLst/>
              <a:ahLst/>
              <a:cxnLst>
                <a:cxn ang="0">
                  <a:pos x="0" y="34"/>
                </a:cxn>
                <a:cxn ang="0">
                  <a:pos x="0" y="0"/>
                </a:cxn>
                <a:cxn ang="0">
                  <a:pos x="82" y="0"/>
                </a:cxn>
                <a:cxn ang="0">
                  <a:pos x="82" y="34"/>
                </a:cxn>
                <a:cxn ang="0">
                  <a:pos x="0" y="34"/>
                </a:cxn>
              </a:cxnLst>
              <a:rect l="0" t="0" r="r" b="b"/>
              <a:pathLst>
                <a:path w="83" h="35">
                  <a:moveTo>
                    <a:pt x="0" y="34"/>
                  </a:moveTo>
                  <a:lnTo>
                    <a:pt x="0" y="0"/>
                  </a:lnTo>
                  <a:lnTo>
                    <a:pt x="82" y="0"/>
                  </a:lnTo>
                  <a:lnTo>
                    <a:pt x="82"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13" name="Freeform 153"/>
            <p:cNvSpPr>
              <a:spLocks/>
            </p:cNvSpPr>
            <p:nvPr/>
          </p:nvSpPr>
          <p:spPr bwMode="auto">
            <a:xfrm>
              <a:off x="2919" y="3559"/>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14" name="Freeform 154"/>
            <p:cNvSpPr>
              <a:spLocks/>
            </p:cNvSpPr>
            <p:nvPr/>
          </p:nvSpPr>
          <p:spPr bwMode="auto">
            <a:xfrm>
              <a:off x="2919" y="3502"/>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15" name="Freeform 155"/>
            <p:cNvSpPr>
              <a:spLocks/>
            </p:cNvSpPr>
            <p:nvPr/>
          </p:nvSpPr>
          <p:spPr bwMode="auto">
            <a:xfrm>
              <a:off x="3043" y="3615"/>
              <a:ext cx="84" cy="35"/>
            </a:xfrm>
            <a:custGeom>
              <a:avLst/>
              <a:gdLst/>
              <a:ahLst/>
              <a:cxnLst>
                <a:cxn ang="0">
                  <a:pos x="0" y="34"/>
                </a:cxn>
                <a:cxn ang="0">
                  <a:pos x="0" y="0"/>
                </a:cxn>
                <a:cxn ang="0">
                  <a:pos x="83" y="0"/>
                </a:cxn>
                <a:cxn ang="0">
                  <a:pos x="83" y="34"/>
                </a:cxn>
                <a:cxn ang="0">
                  <a:pos x="0" y="34"/>
                </a:cxn>
              </a:cxnLst>
              <a:rect l="0" t="0" r="r" b="b"/>
              <a:pathLst>
                <a:path w="84" h="35">
                  <a:moveTo>
                    <a:pt x="0" y="34"/>
                  </a:moveTo>
                  <a:lnTo>
                    <a:pt x="0" y="0"/>
                  </a:lnTo>
                  <a:lnTo>
                    <a:pt x="83" y="0"/>
                  </a:lnTo>
                  <a:lnTo>
                    <a:pt x="83"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16" name="Freeform 156"/>
            <p:cNvSpPr>
              <a:spLocks/>
            </p:cNvSpPr>
            <p:nvPr/>
          </p:nvSpPr>
          <p:spPr bwMode="auto">
            <a:xfrm>
              <a:off x="4200" y="3559"/>
              <a:ext cx="332" cy="91"/>
            </a:xfrm>
            <a:custGeom>
              <a:avLst/>
              <a:gdLst/>
              <a:ahLst/>
              <a:cxnLst>
                <a:cxn ang="0">
                  <a:pos x="42" y="0"/>
                </a:cxn>
                <a:cxn ang="0">
                  <a:pos x="42" y="0"/>
                </a:cxn>
                <a:cxn ang="0">
                  <a:pos x="331" y="0"/>
                </a:cxn>
                <a:cxn ang="0">
                  <a:pos x="331" y="90"/>
                </a:cxn>
                <a:cxn ang="0">
                  <a:pos x="0" y="90"/>
                </a:cxn>
                <a:cxn ang="0">
                  <a:pos x="0" y="0"/>
                </a:cxn>
                <a:cxn ang="0">
                  <a:pos x="83" y="0"/>
                </a:cxn>
                <a:cxn ang="0">
                  <a:pos x="42" y="0"/>
                </a:cxn>
              </a:cxnLst>
              <a:rect l="0" t="0" r="r" b="b"/>
              <a:pathLst>
                <a:path w="332" h="91">
                  <a:moveTo>
                    <a:pt x="42" y="0"/>
                  </a:moveTo>
                  <a:lnTo>
                    <a:pt x="42" y="0"/>
                  </a:lnTo>
                  <a:lnTo>
                    <a:pt x="331" y="0"/>
                  </a:lnTo>
                  <a:lnTo>
                    <a:pt x="331" y="90"/>
                  </a:lnTo>
                  <a:lnTo>
                    <a:pt x="0" y="90"/>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17" name="Freeform 157"/>
            <p:cNvSpPr>
              <a:spLocks/>
            </p:cNvSpPr>
            <p:nvPr/>
          </p:nvSpPr>
          <p:spPr bwMode="auto">
            <a:xfrm>
              <a:off x="4200" y="3502"/>
              <a:ext cx="332" cy="58"/>
            </a:xfrm>
            <a:custGeom>
              <a:avLst/>
              <a:gdLst/>
              <a:ahLst/>
              <a:cxnLst>
                <a:cxn ang="0">
                  <a:pos x="0" y="57"/>
                </a:cxn>
                <a:cxn ang="0">
                  <a:pos x="166" y="0"/>
                </a:cxn>
                <a:cxn ang="0">
                  <a:pos x="331" y="57"/>
                </a:cxn>
                <a:cxn ang="0">
                  <a:pos x="0" y="57"/>
                </a:cxn>
              </a:cxnLst>
              <a:rect l="0" t="0" r="r" b="b"/>
              <a:pathLst>
                <a:path w="332" h="58">
                  <a:moveTo>
                    <a:pt x="0" y="57"/>
                  </a:moveTo>
                  <a:lnTo>
                    <a:pt x="166" y="0"/>
                  </a:lnTo>
                  <a:lnTo>
                    <a:pt x="331" y="57"/>
                  </a:lnTo>
                  <a:lnTo>
                    <a:pt x="0" y="57"/>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18" name="Freeform 158"/>
            <p:cNvSpPr>
              <a:spLocks/>
            </p:cNvSpPr>
            <p:nvPr/>
          </p:nvSpPr>
          <p:spPr bwMode="auto">
            <a:xfrm>
              <a:off x="4323" y="3615"/>
              <a:ext cx="86" cy="35"/>
            </a:xfrm>
            <a:custGeom>
              <a:avLst/>
              <a:gdLst/>
              <a:ahLst/>
              <a:cxnLst>
                <a:cxn ang="0">
                  <a:pos x="0" y="34"/>
                </a:cxn>
                <a:cxn ang="0">
                  <a:pos x="0" y="0"/>
                </a:cxn>
                <a:cxn ang="0">
                  <a:pos x="85" y="0"/>
                </a:cxn>
                <a:cxn ang="0">
                  <a:pos x="85" y="34"/>
                </a:cxn>
                <a:cxn ang="0">
                  <a:pos x="0" y="34"/>
                </a:cxn>
              </a:cxnLst>
              <a:rect l="0" t="0" r="r" b="b"/>
              <a:pathLst>
                <a:path w="86" h="35">
                  <a:moveTo>
                    <a:pt x="0" y="34"/>
                  </a:moveTo>
                  <a:lnTo>
                    <a:pt x="0" y="0"/>
                  </a:lnTo>
                  <a:lnTo>
                    <a:pt x="85" y="0"/>
                  </a:lnTo>
                  <a:lnTo>
                    <a:pt x="85"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19" name="Freeform 159"/>
            <p:cNvSpPr>
              <a:spLocks/>
            </p:cNvSpPr>
            <p:nvPr/>
          </p:nvSpPr>
          <p:spPr bwMode="auto">
            <a:xfrm>
              <a:off x="926" y="3856"/>
              <a:ext cx="333" cy="92"/>
            </a:xfrm>
            <a:custGeom>
              <a:avLst/>
              <a:gdLst/>
              <a:ahLst/>
              <a:cxnLst>
                <a:cxn ang="0">
                  <a:pos x="42" y="0"/>
                </a:cxn>
                <a:cxn ang="0">
                  <a:pos x="42" y="0"/>
                </a:cxn>
                <a:cxn ang="0">
                  <a:pos x="332" y="0"/>
                </a:cxn>
                <a:cxn ang="0">
                  <a:pos x="332" y="91"/>
                </a:cxn>
                <a:cxn ang="0">
                  <a:pos x="0" y="91"/>
                </a:cxn>
                <a:cxn ang="0">
                  <a:pos x="0" y="0"/>
                </a:cxn>
                <a:cxn ang="0">
                  <a:pos x="83" y="0"/>
                </a:cxn>
                <a:cxn ang="0">
                  <a:pos x="42" y="0"/>
                </a:cxn>
              </a:cxnLst>
              <a:rect l="0" t="0" r="r" b="b"/>
              <a:pathLst>
                <a:path w="333" h="92">
                  <a:moveTo>
                    <a:pt x="42" y="0"/>
                  </a:moveTo>
                  <a:lnTo>
                    <a:pt x="42" y="0"/>
                  </a:lnTo>
                  <a:lnTo>
                    <a:pt x="332" y="0"/>
                  </a:lnTo>
                  <a:lnTo>
                    <a:pt x="332" y="91"/>
                  </a:lnTo>
                  <a:lnTo>
                    <a:pt x="0" y="91"/>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20" name="Freeform 160"/>
            <p:cNvSpPr>
              <a:spLocks/>
            </p:cNvSpPr>
            <p:nvPr/>
          </p:nvSpPr>
          <p:spPr bwMode="auto">
            <a:xfrm>
              <a:off x="926" y="3798"/>
              <a:ext cx="333" cy="59"/>
            </a:xfrm>
            <a:custGeom>
              <a:avLst/>
              <a:gdLst/>
              <a:ahLst/>
              <a:cxnLst>
                <a:cxn ang="0">
                  <a:pos x="0" y="58"/>
                </a:cxn>
                <a:cxn ang="0">
                  <a:pos x="166" y="0"/>
                </a:cxn>
                <a:cxn ang="0">
                  <a:pos x="332" y="58"/>
                </a:cxn>
                <a:cxn ang="0">
                  <a:pos x="0" y="58"/>
                </a:cxn>
              </a:cxnLst>
              <a:rect l="0" t="0" r="r" b="b"/>
              <a:pathLst>
                <a:path w="333" h="59">
                  <a:moveTo>
                    <a:pt x="0" y="58"/>
                  </a:moveTo>
                  <a:lnTo>
                    <a:pt x="166" y="0"/>
                  </a:lnTo>
                  <a:lnTo>
                    <a:pt x="332" y="58"/>
                  </a:lnTo>
                  <a:lnTo>
                    <a:pt x="0" y="58"/>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21" name="Freeform 161"/>
            <p:cNvSpPr>
              <a:spLocks/>
            </p:cNvSpPr>
            <p:nvPr/>
          </p:nvSpPr>
          <p:spPr bwMode="auto">
            <a:xfrm>
              <a:off x="1053" y="3913"/>
              <a:ext cx="82" cy="35"/>
            </a:xfrm>
            <a:custGeom>
              <a:avLst/>
              <a:gdLst/>
              <a:ahLst/>
              <a:cxnLst>
                <a:cxn ang="0">
                  <a:pos x="0" y="34"/>
                </a:cxn>
                <a:cxn ang="0">
                  <a:pos x="0" y="0"/>
                </a:cxn>
                <a:cxn ang="0">
                  <a:pos x="81" y="0"/>
                </a:cxn>
                <a:cxn ang="0">
                  <a:pos x="81" y="34"/>
                </a:cxn>
                <a:cxn ang="0">
                  <a:pos x="0" y="34"/>
                </a:cxn>
              </a:cxnLst>
              <a:rect l="0" t="0" r="r" b="b"/>
              <a:pathLst>
                <a:path w="82" h="35">
                  <a:moveTo>
                    <a:pt x="0" y="34"/>
                  </a:moveTo>
                  <a:lnTo>
                    <a:pt x="0" y="0"/>
                  </a:lnTo>
                  <a:lnTo>
                    <a:pt x="81" y="0"/>
                  </a:lnTo>
                  <a:lnTo>
                    <a:pt x="81"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22" name="Freeform 162"/>
            <p:cNvSpPr>
              <a:spLocks/>
            </p:cNvSpPr>
            <p:nvPr/>
          </p:nvSpPr>
          <p:spPr bwMode="auto">
            <a:xfrm>
              <a:off x="1590" y="3856"/>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23" name="Freeform 163"/>
            <p:cNvSpPr>
              <a:spLocks/>
            </p:cNvSpPr>
            <p:nvPr/>
          </p:nvSpPr>
          <p:spPr bwMode="auto">
            <a:xfrm>
              <a:off x="1590" y="379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24" name="Freeform 164"/>
            <p:cNvSpPr>
              <a:spLocks/>
            </p:cNvSpPr>
            <p:nvPr/>
          </p:nvSpPr>
          <p:spPr bwMode="auto">
            <a:xfrm>
              <a:off x="1716" y="3913"/>
              <a:ext cx="83" cy="35"/>
            </a:xfrm>
            <a:custGeom>
              <a:avLst/>
              <a:gdLst/>
              <a:ahLst/>
              <a:cxnLst>
                <a:cxn ang="0">
                  <a:pos x="0" y="34"/>
                </a:cxn>
                <a:cxn ang="0">
                  <a:pos x="0" y="0"/>
                </a:cxn>
                <a:cxn ang="0">
                  <a:pos x="82" y="0"/>
                </a:cxn>
                <a:cxn ang="0">
                  <a:pos x="82" y="34"/>
                </a:cxn>
                <a:cxn ang="0">
                  <a:pos x="0" y="34"/>
                </a:cxn>
              </a:cxnLst>
              <a:rect l="0" t="0" r="r" b="b"/>
              <a:pathLst>
                <a:path w="83" h="35">
                  <a:moveTo>
                    <a:pt x="0" y="34"/>
                  </a:moveTo>
                  <a:lnTo>
                    <a:pt x="0" y="0"/>
                  </a:lnTo>
                  <a:lnTo>
                    <a:pt x="82" y="0"/>
                  </a:lnTo>
                  <a:lnTo>
                    <a:pt x="82"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25" name="Freeform 165"/>
            <p:cNvSpPr>
              <a:spLocks/>
            </p:cNvSpPr>
            <p:nvPr/>
          </p:nvSpPr>
          <p:spPr bwMode="auto">
            <a:xfrm>
              <a:off x="2302" y="3856"/>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26" name="Freeform 166"/>
            <p:cNvSpPr>
              <a:spLocks/>
            </p:cNvSpPr>
            <p:nvPr/>
          </p:nvSpPr>
          <p:spPr bwMode="auto">
            <a:xfrm>
              <a:off x="2302" y="379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27" name="Freeform 167"/>
            <p:cNvSpPr>
              <a:spLocks/>
            </p:cNvSpPr>
            <p:nvPr/>
          </p:nvSpPr>
          <p:spPr bwMode="auto">
            <a:xfrm>
              <a:off x="2429" y="3913"/>
              <a:ext cx="82" cy="35"/>
            </a:xfrm>
            <a:custGeom>
              <a:avLst/>
              <a:gdLst/>
              <a:ahLst/>
              <a:cxnLst>
                <a:cxn ang="0">
                  <a:pos x="0" y="34"/>
                </a:cxn>
                <a:cxn ang="0">
                  <a:pos x="0" y="0"/>
                </a:cxn>
                <a:cxn ang="0">
                  <a:pos x="81" y="0"/>
                </a:cxn>
                <a:cxn ang="0">
                  <a:pos x="81" y="34"/>
                </a:cxn>
                <a:cxn ang="0">
                  <a:pos x="0" y="34"/>
                </a:cxn>
              </a:cxnLst>
              <a:rect l="0" t="0" r="r" b="b"/>
              <a:pathLst>
                <a:path w="82" h="35">
                  <a:moveTo>
                    <a:pt x="0" y="34"/>
                  </a:moveTo>
                  <a:lnTo>
                    <a:pt x="0" y="0"/>
                  </a:lnTo>
                  <a:lnTo>
                    <a:pt x="81" y="0"/>
                  </a:lnTo>
                  <a:lnTo>
                    <a:pt x="81"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28" name="Freeform 168"/>
            <p:cNvSpPr>
              <a:spLocks/>
            </p:cNvSpPr>
            <p:nvPr/>
          </p:nvSpPr>
          <p:spPr bwMode="auto">
            <a:xfrm>
              <a:off x="3535" y="3856"/>
              <a:ext cx="333" cy="92"/>
            </a:xfrm>
            <a:custGeom>
              <a:avLst/>
              <a:gdLst/>
              <a:ahLst/>
              <a:cxnLst>
                <a:cxn ang="0">
                  <a:pos x="42" y="0"/>
                </a:cxn>
                <a:cxn ang="0">
                  <a:pos x="42" y="0"/>
                </a:cxn>
                <a:cxn ang="0">
                  <a:pos x="332" y="0"/>
                </a:cxn>
                <a:cxn ang="0">
                  <a:pos x="332" y="91"/>
                </a:cxn>
                <a:cxn ang="0">
                  <a:pos x="0" y="91"/>
                </a:cxn>
                <a:cxn ang="0">
                  <a:pos x="0" y="0"/>
                </a:cxn>
                <a:cxn ang="0">
                  <a:pos x="83" y="0"/>
                </a:cxn>
                <a:cxn ang="0">
                  <a:pos x="42" y="0"/>
                </a:cxn>
              </a:cxnLst>
              <a:rect l="0" t="0" r="r" b="b"/>
              <a:pathLst>
                <a:path w="333" h="92">
                  <a:moveTo>
                    <a:pt x="42" y="0"/>
                  </a:moveTo>
                  <a:lnTo>
                    <a:pt x="42" y="0"/>
                  </a:lnTo>
                  <a:lnTo>
                    <a:pt x="332" y="0"/>
                  </a:lnTo>
                  <a:lnTo>
                    <a:pt x="332"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29" name="Freeform 169"/>
            <p:cNvSpPr>
              <a:spLocks/>
            </p:cNvSpPr>
            <p:nvPr/>
          </p:nvSpPr>
          <p:spPr bwMode="auto">
            <a:xfrm>
              <a:off x="3535" y="3798"/>
              <a:ext cx="333" cy="59"/>
            </a:xfrm>
            <a:custGeom>
              <a:avLst/>
              <a:gdLst/>
              <a:ahLst/>
              <a:cxnLst>
                <a:cxn ang="0">
                  <a:pos x="0" y="58"/>
                </a:cxn>
                <a:cxn ang="0">
                  <a:pos x="166" y="0"/>
                </a:cxn>
                <a:cxn ang="0">
                  <a:pos x="332" y="58"/>
                </a:cxn>
                <a:cxn ang="0">
                  <a:pos x="0" y="58"/>
                </a:cxn>
              </a:cxnLst>
              <a:rect l="0" t="0" r="r" b="b"/>
              <a:pathLst>
                <a:path w="333" h="59">
                  <a:moveTo>
                    <a:pt x="0" y="58"/>
                  </a:moveTo>
                  <a:lnTo>
                    <a:pt x="166" y="0"/>
                  </a:lnTo>
                  <a:lnTo>
                    <a:pt x="332" y="58"/>
                  </a:lnTo>
                  <a:lnTo>
                    <a:pt x="0" y="58"/>
                  </a:lnTo>
                </a:path>
              </a:pathLst>
            </a:custGeom>
            <a:solidFill>
              <a:srgbClr val="FFFFB1"/>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30" name="Freeform 170"/>
            <p:cNvSpPr>
              <a:spLocks/>
            </p:cNvSpPr>
            <p:nvPr/>
          </p:nvSpPr>
          <p:spPr bwMode="auto">
            <a:xfrm>
              <a:off x="3660" y="3913"/>
              <a:ext cx="83" cy="35"/>
            </a:xfrm>
            <a:custGeom>
              <a:avLst/>
              <a:gdLst/>
              <a:ahLst/>
              <a:cxnLst>
                <a:cxn ang="0">
                  <a:pos x="0" y="34"/>
                </a:cxn>
                <a:cxn ang="0">
                  <a:pos x="0" y="0"/>
                </a:cxn>
                <a:cxn ang="0">
                  <a:pos x="82" y="0"/>
                </a:cxn>
                <a:cxn ang="0">
                  <a:pos x="82" y="34"/>
                </a:cxn>
                <a:cxn ang="0">
                  <a:pos x="0" y="34"/>
                </a:cxn>
              </a:cxnLst>
              <a:rect l="0" t="0" r="r" b="b"/>
              <a:pathLst>
                <a:path w="83" h="35">
                  <a:moveTo>
                    <a:pt x="0" y="34"/>
                  </a:moveTo>
                  <a:lnTo>
                    <a:pt x="0" y="0"/>
                  </a:lnTo>
                  <a:lnTo>
                    <a:pt x="82" y="0"/>
                  </a:lnTo>
                  <a:lnTo>
                    <a:pt x="82"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31" name="Freeform 171"/>
            <p:cNvSpPr>
              <a:spLocks/>
            </p:cNvSpPr>
            <p:nvPr/>
          </p:nvSpPr>
          <p:spPr bwMode="auto">
            <a:xfrm>
              <a:off x="2919" y="3856"/>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32" name="Freeform 172"/>
            <p:cNvSpPr>
              <a:spLocks/>
            </p:cNvSpPr>
            <p:nvPr/>
          </p:nvSpPr>
          <p:spPr bwMode="auto">
            <a:xfrm>
              <a:off x="2919" y="379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CF0E30"/>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33" name="Freeform 173"/>
            <p:cNvSpPr>
              <a:spLocks/>
            </p:cNvSpPr>
            <p:nvPr/>
          </p:nvSpPr>
          <p:spPr bwMode="auto">
            <a:xfrm>
              <a:off x="3043" y="3913"/>
              <a:ext cx="84" cy="35"/>
            </a:xfrm>
            <a:custGeom>
              <a:avLst/>
              <a:gdLst/>
              <a:ahLst/>
              <a:cxnLst>
                <a:cxn ang="0">
                  <a:pos x="0" y="34"/>
                </a:cxn>
                <a:cxn ang="0">
                  <a:pos x="0" y="0"/>
                </a:cxn>
                <a:cxn ang="0">
                  <a:pos x="83" y="0"/>
                </a:cxn>
                <a:cxn ang="0">
                  <a:pos x="83" y="34"/>
                </a:cxn>
                <a:cxn ang="0">
                  <a:pos x="0" y="34"/>
                </a:cxn>
              </a:cxnLst>
              <a:rect l="0" t="0" r="r" b="b"/>
              <a:pathLst>
                <a:path w="84" h="35">
                  <a:moveTo>
                    <a:pt x="0" y="34"/>
                  </a:moveTo>
                  <a:lnTo>
                    <a:pt x="0" y="0"/>
                  </a:lnTo>
                  <a:lnTo>
                    <a:pt x="83" y="0"/>
                  </a:lnTo>
                  <a:lnTo>
                    <a:pt x="83"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34" name="Freeform 174"/>
            <p:cNvSpPr>
              <a:spLocks/>
            </p:cNvSpPr>
            <p:nvPr/>
          </p:nvSpPr>
          <p:spPr bwMode="auto">
            <a:xfrm>
              <a:off x="4200" y="3856"/>
              <a:ext cx="332" cy="92"/>
            </a:xfrm>
            <a:custGeom>
              <a:avLst/>
              <a:gdLst/>
              <a:ahLst/>
              <a:cxnLst>
                <a:cxn ang="0">
                  <a:pos x="42" y="0"/>
                </a:cxn>
                <a:cxn ang="0">
                  <a:pos x="42" y="0"/>
                </a:cxn>
                <a:cxn ang="0">
                  <a:pos x="331" y="0"/>
                </a:cxn>
                <a:cxn ang="0">
                  <a:pos x="331" y="91"/>
                </a:cxn>
                <a:cxn ang="0">
                  <a:pos x="0" y="91"/>
                </a:cxn>
                <a:cxn ang="0">
                  <a:pos x="0" y="0"/>
                </a:cxn>
                <a:cxn ang="0">
                  <a:pos x="83" y="0"/>
                </a:cxn>
                <a:cxn ang="0">
                  <a:pos x="42" y="0"/>
                </a:cxn>
              </a:cxnLst>
              <a:rect l="0" t="0" r="r" b="b"/>
              <a:pathLst>
                <a:path w="332" h="92">
                  <a:moveTo>
                    <a:pt x="42" y="0"/>
                  </a:moveTo>
                  <a:lnTo>
                    <a:pt x="42" y="0"/>
                  </a:lnTo>
                  <a:lnTo>
                    <a:pt x="331" y="0"/>
                  </a:lnTo>
                  <a:lnTo>
                    <a:pt x="331" y="91"/>
                  </a:lnTo>
                  <a:lnTo>
                    <a:pt x="0" y="91"/>
                  </a:lnTo>
                  <a:lnTo>
                    <a:pt x="0" y="0"/>
                  </a:lnTo>
                  <a:lnTo>
                    <a:pt x="83" y="0"/>
                  </a:lnTo>
                  <a:lnTo>
                    <a:pt x="42"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35" name="Freeform 175"/>
            <p:cNvSpPr>
              <a:spLocks/>
            </p:cNvSpPr>
            <p:nvPr/>
          </p:nvSpPr>
          <p:spPr bwMode="auto">
            <a:xfrm>
              <a:off x="4200" y="3798"/>
              <a:ext cx="332" cy="59"/>
            </a:xfrm>
            <a:custGeom>
              <a:avLst/>
              <a:gdLst/>
              <a:ahLst/>
              <a:cxnLst>
                <a:cxn ang="0">
                  <a:pos x="0" y="58"/>
                </a:cxn>
                <a:cxn ang="0">
                  <a:pos x="166" y="0"/>
                </a:cxn>
                <a:cxn ang="0">
                  <a:pos x="331" y="58"/>
                </a:cxn>
                <a:cxn ang="0">
                  <a:pos x="0" y="58"/>
                </a:cxn>
              </a:cxnLst>
              <a:rect l="0" t="0" r="r" b="b"/>
              <a:pathLst>
                <a:path w="332" h="59">
                  <a:moveTo>
                    <a:pt x="0" y="58"/>
                  </a:moveTo>
                  <a:lnTo>
                    <a:pt x="166" y="0"/>
                  </a:lnTo>
                  <a:lnTo>
                    <a:pt x="331" y="58"/>
                  </a:lnTo>
                  <a:lnTo>
                    <a:pt x="0" y="5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sp>
          <p:nvSpPr>
            <p:cNvPr id="271536" name="Freeform 176"/>
            <p:cNvSpPr>
              <a:spLocks/>
            </p:cNvSpPr>
            <p:nvPr/>
          </p:nvSpPr>
          <p:spPr bwMode="auto">
            <a:xfrm>
              <a:off x="4323" y="3913"/>
              <a:ext cx="86" cy="35"/>
            </a:xfrm>
            <a:custGeom>
              <a:avLst/>
              <a:gdLst/>
              <a:ahLst/>
              <a:cxnLst>
                <a:cxn ang="0">
                  <a:pos x="0" y="34"/>
                </a:cxn>
                <a:cxn ang="0">
                  <a:pos x="0" y="0"/>
                </a:cxn>
                <a:cxn ang="0">
                  <a:pos x="85" y="0"/>
                </a:cxn>
                <a:cxn ang="0">
                  <a:pos x="85" y="34"/>
                </a:cxn>
                <a:cxn ang="0">
                  <a:pos x="0" y="34"/>
                </a:cxn>
              </a:cxnLst>
              <a:rect l="0" t="0" r="r" b="b"/>
              <a:pathLst>
                <a:path w="86" h="35">
                  <a:moveTo>
                    <a:pt x="0" y="34"/>
                  </a:moveTo>
                  <a:lnTo>
                    <a:pt x="0" y="0"/>
                  </a:lnTo>
                  <a:lnTo>
                    <a:pt x="85" y="0"/>
                  </a:lnTo>
                  <a:lnTo>
                    <a:pt x="85" y="34"/>
                  </a:lnTo>
                  <a:lnTo>
                    <a:pt x="0" y="3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solidFill>
                  <a:srgbClr val="000000"/>
                </a:solidFill>
                <a:effectLst>
                  <a:outerShdw blurRad="38100" dist="38100" dir="2700000" algn="tl">
                    <a:srgbClr val="000000">
                      <a:alpha val="43137"/>
                    </a:srgbClr>
                  </a:outerShdw>
                </a:effectLst>
              </a:endParaRPr>
            </a:p>
          </p:txBody>
        </p:sp>
      </p:grpSp>
      <p:sp>
        <p:nvSpPr>
          <p:cNvPr id="247812" name="Rectangle 178"/>
          <p:cNvSpPr>
            <a:spLocks noChangeArrowheads="1"/>
          </p:cNvSpPr>
          <p:nvPr/>
        </p:nvSpPr>
        <p:spPr bwMode="auto">
          <a:xfrm>
            <a:off x="1214414" y="1428736"/>
            <a:ext cx="6718300" cy="643766"/>
          </a:xfrm>
          <a:prstGeom prst="rect">
            <a:avLst/>
          </a:prstGeom>
          <a:noFill/>
          <a:ln w="12700">
            <a:noFill/>
            <a:miter lim="800000"/>
            <a:headEnd/>
            <a:tailEnd/>
          </a:ln>
        </p:spPr>
        <p:txBody>
          <a:bodyPr lIns="90488" tIns="44450" rIns="90488" bIns="44450">
            <a:spAutoFit/>
          </a:bodyPr>
          <a:lstStyle/>
          <a:p>
            <a:r>
              <a:rPr lang="en-US" altLang="en-US" dirty="0">
                <a:solidFill>
                  <a:srgbClr val="000000"/>
                </a:solidFill>
              </a:rPr>
              <a:t>Watch for</a:t>
            </a:r>
            <a:r>
              <a:rPr lang="en-US" altLang="en-US" dirty="0" smtClean="0">
                <a:solidFill>
                  <a:srgbClr val="000000"/>
                </a:solidFill>
              </a:rPr>
              <a:t>:  </a:t>
            </a:r>
            <a:r>
              <a:rPr lang="en-US" altLang="en-US" i="1" dirty="0" smtClean="0">
                <a:solidFill>
                  <a:srgbClr val="FF0000"/>
                </a:solidFill>
              </a:rPr>
              <a:t>Periodicity</a:t>
            </a:r>
            <a:r>
              <a:rPr lang="en-US" altLang="en-US" dirty="0" smtClean="0">
                <a:solidFill>
                  <a:srgbClr val="FF0000"/>
                </a:solidFill>
              </a:rPr>
              <a:t> </a:t>
            </a:r>
            <a:r>
              <a:rPr lang="en-US" altLang="en-US" dirty="0">
                <a:solidFill>
                  <a:srgbClr val="FF0000"/>
                </a:solidFill>
              </a:rPr>
              <a:t>- if the list has a cyclical </a:t>
            </a:r>
            <a:r>
              <a:rPr lang="en-US" altLang="en-US" dirty="0" smtClean="0">
                <a:solidFill>
                  <a:srgbClr val="FF0000"/>
                </a:solidFill>
              </a:rPr>
              <a:t>element </a:t>
            </a:r>
            <a:r>
              <a:rPr lang="en-US" altLang="en-US" dirty="0">
                <a:solidFill>
                  <a:srgbClr val="FF0000"/>
                </a:solidFill>
              </a:rPr>
              <a:t>which corresponds to the </a:t>
            </a:r>
            <a:r>
              <a:rPr lang="en-US" altLang="en-US" dirty="0" smtClean="0">
                <a:solidFill>
                  <a:srgbClr val="FF0000"/>
                </a:solidFill>
              </a:rPr>
              <a:t>sampling interval</a:t>
            </a:r>
            <a:endParaRPr lang="en-US" altLang="en-US" dirty="0">
              <a:solidFill>
                <a:srgbClr val="FF0000"/>
              </a:solidFill>
            </a:endParaRPr>
          </a:p>
        </p:txBody>
      </p:sp>
      <p:sp>
        <p:nvSpPr>
          <p:cNvPr id="247813" name="Rectangle 179"/>
          <p:cNvSpPr>
            <a:spLocks noChangeArrowheads="1"/>
          </p:cNvSpPr>
          <p:nvPr/>
        </p:nvSpPr>
        <p:spPr bwMode="auto">
          <a:xfrm rot="-5400000">
            <a:off x="381000" y="4267200"/>
            <a:ext cx="1292225" cy="225425"/>
          </a:xfrm>
          <a:prstGeom prst="rect">
            <a:avLst/>
          </a:prstGeom>
          <a:noFill/>
          <a:ln w="12700">
            <a:noFill/>
            <a:miter lim="800000"/>
            <a:headEnd/>
            <a:tailEnd/>
          </a:ln>
        </p:spPr>
        <p:txBody>
          <a:bodyPr lIns="90488" tIns="44450" rIns="90488" bIns="44450">
            <a:spAutoFit/>
          </a:bodyPr>
          <a:lstStyle/>
          <a:p>
            <a:pPr>
              <a:spcBef>
                <a:spcPct val="50000"/>
              </a:spcBef>
            </a:pPr>
            <a:r>
              <a:rPr lang="en-US" altLang="en-US" sz="900">
                <a:solidFill>
                  <a:srgbClr val="000000"/>
                </a:solidFill>
              </a:rPr>
              <a:t>Greenwood Blvd.</a:t>
            </a:r>
          </a:p>
        </p:txBody>
      </p:sp>
      <p:sp>
        <p:nvSpPr>
          <p:cNvPr id="247814" name="Rectangle 180"/>
          <p:cNvSpPr>
            <a:spLocks noChangeArrowheads="1"/>
          </p:cNvSpPr>
          <p:nvPr/>
        </p:nvSpPr>
        <p:spPr bwMode="auto">
          <a:xfrm rot="-5400000">
            <a:off x="7162800" y="4267200"/>
            <a:ext cx="1292225" cy="225425"/>
          </a:xfrm>
          <a:prstGeom prst="rect">
            <a:avLst/>
          </a:prstGeom>
          <a:noFill/>
          <a:ln w="12700">
            <a:noFill/>
            <a:miter lim="800000"/>
            <a:headEnd/>
            <a:tailEnd/>
          </a:ln>
        </p:spPr>
        <p:txBody>
          <a:bodyPr lIns="90488" tIns="44450" rIns="90488" bIns="44450">
            <a:spAutoFit/>
          </a:bodyPr>
          <a:lstStyle/>
          <a:p>
            <a:pPr>
              <a:spcBef>
                <a:spcPct val="50000"/>
              </a:spcBef>
            </a:pPr>
            <a:r>
              <a:rPr lang="en-US" altLang="en-US" sz="900">
                <a:solidFill>
                  <a:srgbClr val="000000"/>
                </a:solidFill>
              </a:rPr>
              <a:t>Memorial Ave.</a:t>
            </a:r>
          </a:p>
        </p:txBody>
      </p:sp>
      <p:sp>
        <p:nvSpPr>
          <p:cNvPr id="180" name="Date Placeholder 179"/>
          <p:cNvSpPr>
            <a:spLocks noGrp="1"/>
          </p:cNvSpPr>
          <p:nvPr>
            <p:ph type="dt" sz="half" idx="10"/>
          </p:nvPr>
        </p:nvSpPr>
        <p:spPr/>
        <p:txBody>
          <a:bodyPr/>
          <a:lstStyle/>
          <a:p>
            <a:fld id="{8A639F0B-DEF4-465E-975D-9E7491E38F2C}" type="datetime1">
              <a:rPr lang="en-CA" smtClean="0">
                <a:solidFill>
                  <a:srgbClr val="333399"/>
                </a:solidFill>
              </a:rPr>
              <a:pPr/>
              <a:t>27/09/2019</a:t>
            </a:fld>
            <a:endParaRPr lang="en-CA">
              <a:solidFill>
                <a:srgbClr val="333399"/>
              </a:solidFill>
            </a:endParaRPr>
          </a:p>
        </p:txBody>
      </p:sp>
      <p:sp>
        <p:nvSpPr>
          <p:cNvPr id="181" name="Slide Number Placeholder 180"/>
          <p:cNvSpPr>
            <a:spLocks noGrp="1"/>
          </p:cNvSpPr>
          <p:nvPr>
            <p:ph type="sldNum" sz="quarter" idx="12"/>
          </p:nvPr>
        </p:nvSpPr>
        <p:spPr/>
        <p:txBody>
          <a:bodyPr/>
          <a:lstStyle/>
          <a:p>
            <a:fld id="{52C81505-89D5-42F7-A0D6-5699417D7DF5}" type="slidenum">
              <a:rPr lang="en-CA" smtClean="0">
                <a:solidFill>
                  <a:srgbClr val="333399"/>
                </a:solidFill>
              </a:rPr>
              <a:pPr/>
              <a:t>78</a:t>
            </a:fld>
            <a:endParaRPr lang="en-CA">
              <a:solidFill>
                <a:srgbClr val="333399"/>
              </a:solidFill>
            </a:endParaRPr>
          </a:p>
        </p:txBody>
      </p:sp>
      <p:sp>
        <p:nvSpPr>
          <p:cNvPr id="182" name="Footer Placeholder 181"/>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1919870227"/>
      </p:ext>
    </p:extLst>
  </p:cSld>
  <p:clrMapOvr>
    <a:masterClrMapping/>
  </p:clrMapOvr>
  <p:transition spd="med">
    <p:fade thruBlk="1"/>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a:noFill/>
        </p:spPr>
        <p:txBody>
          <a:bodyPr/>
          <a:lstStyle/>
          <a:p>
            <a:r>
              <a:rPr lang="en-US" altLang="en-US" sz="3600" b="1" dirty="0" smtClean="0"/>
              <a:t>Systematic sampling</a:t>
            </a:r>
          </a:p>
        </p:txBody>
      </p:sp>
      <p:sp>
        <p:nvSpPr>
          <p:cNvPr id="248835" name="Rectangle 3"/>
          <p:cNvSpPr>
            <a:spLocks noGrp="1" noChangeArrowheads="1"/>
          </p:cNvSpPr>
          <p:nvPr>
            <p:ph type="body" idx="1"/>
          </p:nvPr>
        </p:nvSpPr>
        <p:spPr>
          <a:xfrm>
            <a:off x="711200" y="1727200"/>
            <a:ext cx="7772400" cy="4670425"/>
          </a:xfrm>
          <a:noFill/>
        </p:spPr>
        <p:txBody>
          <a:bodyPr/>
          <a:lstStyle/>
          <a:p>
            <a:r>
              <a:rPr lang="en-US" altLang="en-US" dirty="0" smtClean="0"/>
              <a:t>Advantages</a:t>
            </a:r>
          </a:p>
          <a:p>
            <a:pPr lvl="1">
              <a:buFont typeface="Courier New" pitchFamily="49" charset="0"/>
              <a:buChar char="o"/>
            </a:pPr>
            <a:r>
              <a:rPr lang="en-US" altLang="en-US" sz="2400" dirty="0" smtClean="0"/>
              <a:t>Easy to select sample units</a:t>
            </a:r>
          </a:p>
          <a:p>
            <a:pPr lvl="1">
              <a:buFont typeface="Courier New" pitchFamily="49" charset="0"/>
              <a:buChar char="o"/>
            </a:pPr>
            <a:r>
              <a:rPr lang="en-US" altLang="en-US" sz="2400" dirty="0" smtClean="0"/>
              <a:t>Sample is well spread out over population</a:t>
            </a:r>
          </a:p>
          <a:p>
            <a:pPr lvl="1">
              <a:buFont typeface="Courier New" pitchFamily="49" charset="0"/>
              <a:buChar char="o"/>
            </a:pPr>
            <a:r>
              <a:rPr lang="en-US" altLang="en-US" sz="2400" dirty="0" smtClean="0"/>
              <a:t>Only requires list of units</a:t>
            </a:r>
          </a:p>
          <a:p>
            <a:pPr lvl="1">
              <a:buFont typeface="Courier New" pitchFamily="49" charset="0"/>
              <a:buChar char="o"/>
            </a:pPr>
            <a:r>
              <a:rPr lang="en-US" altLang="en-US" sz="2400" dirty="0" smtClean="0"/>
              <a:t>Estimates are easily calculated</a:t>
            </a:r>
          </a:p>
          <a:p>
            <a:pPr lvl="1">
              <a:buFont typeface="Courier New" pitchFamily="49" charset="0"/>
              <a:buChar char="o"/>
            </a:pPr>
            <a:r>
              <a:rPr lang="en-US" altLang="en-US" sz="2400" dirty="0" smtClean="0"/>
              <a:t>Frame may be available beforehand or compiled during the sampling process</a:t>
            </a:r>
          </a:p>
          <a:p>
            <a:pPr lvl="1">
              <a:buFont typeface="Courier New" pitchFamily="49" charset="0"/>
              <a:buChar char="o"/>
            </a:pPr>
            <a:r>
              <a:rPr lang="en-US" altLang="en-US" sz="2400" dirty="0" smtClean="0"/>
              <a:t>Out-of-scope units may be eliminated during sampling</a:t>
            </a:r>
          </a:p>
        </p:txBody>
      </p:sp>
      <p:sp>
        <p:nvSpPr>
          <p:cNvPr id="4" name="Date Placeholder 3"/>
          <p:cNvSpPr>
            <a:spLocks noGrp="1"/>
          </p:cNvSpPr>
          <p:nvPr>
            <p:ph type="dt" sz="half" idx="10"/>
          </p:nvPr>
        </p:nvSpPr>
        <p:spPr/>
        <p:txBody>
          <a:bodyPr/>
          <a:lstStyle/>
          <a:p>
            <a:fld id="{C345813D-854C-4ECC-BC92-C5DB4ED8BA39}"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79</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240188867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28596" y="1142984"/>
            <a:ext cx="8398196" cy="580926"/>
          </a:xfrm>
          <a:noFill/>
        </p:spPr>
        <p:txBody>
          <a:bodyPr/>
          <a:lstStyle/>
          <a:p>
            <a:r>
              <a:rPr lang="en-US" sz="3600" b="1" dirty="0" smtClean="0"/>
              <a:t>Planning a survey</a:t>
            </a:r>
          </a:p>
        </p:txBody>
      </p:sp>
      <p:sp>
        <p:nvSpPr>
          <p:cNvPr id="77827" name="Rectangle 3"/>
          <p:cNvSpPr>
            <a:spLocks noGrp="1" noChangeArrowheads="1"/>
          </p:cNvSpPr>
          <p:nvPr>
            <p:ph type="body" idx="1"/>
          </p:nvPr>
        </p:nvSpPr>
        <p:spPr>
          <a:xfrm>
            <a:off x="500034" y="1857364"/>
            <a:ext cx="8255321" cy="4383087"/>
          </a:xfrm>
          <a:noFill/>
        </p:spPr>
        <p:txBody>
          <a:bodyPr/>
          <a:lstStyle/>
          <a:p>
            <a:r>
              <a:rPr lang="en-US" b="1" dirty="0" smtClean="0">
                <a:solidFill>
                  <a:schemeClr val="tx2"/>
                </a:solidFill>
              </a:rPr>
              <a:t>Steps in planning the survey</a:t>
            </a:r>
            <a:r>
              <a:rPr lang="en-US" dirty="0" smtClean="0"/>
              <a:t> </a:t>
            </a:r>
            <a:r>
              <a:rPr lang="en-US" sz="2800" dirty="0" smtClean="0"/>
              <a:t>(cont’d)</a:t>
            </a:r>
            <a:endParaRPr lang="en-US" dirty="0" smtClean="0"/>
          </a:p>
          <a:p>
            <a:pPr lvl="1">
              <a:buFont typeface="Courier New" pitchFamily="49" charset="0"/>
              <a:buChar char="o"/>
            </a:pPr>
            <a:endParaRPr lang="en-US" dirty="0" smtClean="0"/>
          </a:p>
          <a:p>
            <a:pPr lvl="1">
              <a:buFont typeface="Courier New" pitchFamily="49" charset="0"/>
              <a:buChar char="o"/>
            </a:pPr>
            <a:r>
              <a:rPr lang="en-US" dirty="0" smtClean="0"/>
              <a:t>Data collection method</a:t>
            </a:r>
          </a:p>
          <a:p>
            <a:pPr lvl="1">
              <a:buFont typeface="Courier New" pitchFamily="49" charset="0"/>
              <a:buChar char="o"/>
            </a:pPr>
            <a:r>
              <a:rPr lang="en-US" dirty="0" smtClean="0"/>
              <a:t>Questionnaire design</a:t>
            </a:r>
          </a:p>
          <a:p>
            <a:pPr lvl="1">
              <a:buFont typeface="Courier New" pitchFamily="49" charset="0"/>
              <a:buChar char="o"/>
            </a:pPr>
            <a:r>
              <a:rPr lang="en-US" dirty="0" smtClean="0"/>
              <a:t>Field procedures</a:t>
            </a:r>
          </a:p>
          <a:p>
            <a:pPr lvl="1">
              <a:buFont typeface="Courier New" pitchFamily="49" charset="0"/>
              <a:buChar char="o"/>
            </a:pPr>
            <a:r>
              <a:rPr lang="en-US" dirty="0" smtClean="0"/>
              <a:t>Data processing</a:t>
            </a:r>
          </a:p>
          <a:p>
            <a:pPr lvl="1">
              <a:buFont typeface="Courier New" pitchFamily="49" charset="0"/>
              <a:buChar char="o"/>
            </a:pPr>
            <a:r>
              <a:rPr lang="en-US" dirty="0" smtClean="0"/>
              <a:t>Tabulation of results</a:t>
            </a:r>
          </a:p>
          <a:p>
            <a:pPr lvl="1">
              <a:buFont typeface="Courier New" pitchFamily="49" charset="0"/>
              <a:buChar char="o"/>
            </a:pPr>
            <a:r>
              <a:rPr lang="en-US" dirty="0" smtClean="0"/>
              <a:t>Evaluation and feedback</a:t>
            </a:r>
          </a:p>
        </p:txBody>
      </p:sp>
      <p:sp>
        <p:nvSpPr>
          <p:cNvPr id="4" name="Date Placeholder 3"/>
          <p:cNvSpPr>
            <a:spLocks noGrp="1"/>
          </p:cNvSpPr>
          <p:nvPr>
            <p:ph type="dt" sz="half" idx="10"/>
          </p:nvPr>
        </p:nvSpPr>
        <p:spPr/>
        <p:txBody>
          <a:bodyPr/>
          <a:lstStyle/>
          <a:p>
            <a:fld id="{5417D77B-0C05-4026-B5BE-36BCAB6FFBF7}"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a:noFill/>
        </p:spPr>
        <p:txBody>
          <a:bodyPr/>
          <a:lstStyle/>
          <a:p>
            <a:r>
              <a:rPr lang="en-US" altLang="en-US" sz="3600" b="1" dirty="0" smtClean="0"/>
              <a:t>Systematic sampling</a:t>
            </a:r>
          </a:p>
        </p:txBody>
      </p:sp>
      <p:sp>
        <p:nvSpPr>
          <p:cNvPr id="249859" name="Rectangle 3"/>
          <p:cNvSpPr>
            <a:spLocks noGrp="1" noChangeArrowheads="1"/>
          </p:cNvSpPr>
          <p:nvPr>
            <p:ph type="body" idx="1"/>
          </p:nvPr>
        </p:nvSpPr>
        <p:spPr>
          <a:noFill/>
        </p:spPr>
        <p:txBody>
          <a:bodyPr/>
          <a:lstStyle/>
          <a:p>
            <a:r>
              <a:rPr lang="en-US" altLang="en-US" dirty="0" smtClean="0"/>
              <a:t>Disadvantages</a:t>
            </a:r>
          </a:p>
          <a:p>
            <a:pPr lvl="1">
              <a:buFont typeface="Courier New" pitchFamily="49" charset="0"/>
              <a:buChar char="o"/>
            </a:pPr>
            <a:r>
              <a:rPr lang="en-US" altLang="en-US" sz="2400" dirty="0" smtClean="0"/>
              <a:t>Periodicity on the frame may give very bad estimates</a:t>
            </a:r>
          </a:p>
          <a:p>
            <a:pPr lvl="1">
              <a:buFont typeface="Courier New" pitchFamily="49" charset="0"/>
              <a:buChar char="o"/>
            </a:pPr>
            <a:r>
              <a:rPr lang="en-US" altLang="en-US" sz="2400" u="sng" dirty="0" smtClean="0"/>
              <a:t>Complete</a:t>
            </a:r>
            <a:r>
              <a:rPr lang="en-US" altLang="en-US" sz="2400" dirty="0" smtClean="0"/>
              <a:t> list frame is required (or compiled during collection)</a:t>
            </a:r>
          </a:p>
          <a:p>
            <a:pPr lvl="1">
              <a:buFont typeface="Courier New" pitchFamily="49" charset="0"/>
              <a:buChar char="o"/>
            </a:pPr>
            <a:r>
              <a:rPr lang="en-US" altLang="en-US" sz="2400" dirty="0" smtClean="0"/>
              <a:t>Does not make use of any auxiliary information (unless sorting of list)</a:t>
            </a:r>
          </a:p>
          <a:p>
            <a:pPr lvl="1">
              <a:buFont typeface="Courier New" pitchFamily="49" charset="0"/>
              <a:buChar char="o"/>
            </a:pPr>
            <a:r>
              <a:rPr lang="en-US" altLang="en-US" sz="2400" dirty="0" smtClean="0"/>
              <a:t>Variance estimation is more difficult</a:t>
            </a:r>
          </a:p>
          <a:p>
            <a:pPr lvl="1">
              <a:buFont typeface="Courier New" pitchFamily="49" charset="0"/>
              <a:buChar char="o"/>
            </a:pPr>
            <a:r>
              <a:rPr lang="en-US" altLang="en-US" sz="2400" dirty="0" smtClean="0"/>
              <a:t>May not get exact sample size</a:t>
            </a:r>
          </a:p>
        </p:txBody>
      </p:sp>
      <p:sp>
        <p:nvSpPr>
          <p:cNvPr id="4" name="Date Placeholder 3"/>
          <p:cNvSpPr>
            <a:spLocks noGrp="1"/>
          </p:cNvSpPr>
          <p:nvPr>
            <p:ph type="dt" sz="half" idx="10"/>
          </p:nvPr>
        </p:nvSpPr>
        <p:spPr/>
        <p:txBody>
          <a:bodyPr/>
          <a:lstStyle/>
          <a:p>
            <a:fld id="{598925AE-993F-4DD3-9529-C155A7F99DB2}" type="datetime1">
              <a:rPr lang="en-CA" smtClean="0">
                <a:solidFill>
                  <a:srgbClr val="333399"/>
                </a:solidFill>
              </a:rPr>
              <a:pPr/>
              <a:t>27/09/2019</a:t>
            </a:fld>
            <a:endParaRPr lang="en-CA">
              <a:solidFill>
                <a:srgbClr val="333399"/>
              </a:solidFill>
            </a:endParaRPr>
          </a:p>
        </p:txBody>
      </p:sp>
      <p:sp>
        <p:nvSpPr>
          <p:cNvPr id="5" name="Slide Number Placeholder 4"/>
          <p:cNvSpPr>
            <a:spLocks noGrp="1"/>
          </p:cNvSpPr>
          <p:nvPr>
            <p:ph type="sldNum" sz="quarter" idx="12"/>
          </p:nvPr>
        </p:nvSpPr>
        <p:spPr/>
        <p:txBody>
          <a:bodyPr/>
          <a:lstStyle/>
          <a:p>
            <a:fld id="{2B6E738E-267A-4344-8BF4-552BF5255FBB}" type="slidenum">
              <a:rPr lang="en-CA" smtClean="0">
                <a:solidFill>
                  <a:srgbClr val="333399"/>
                </a:solidFill>
              </a:rPr>
              <a:pPr/>
              <a:t>80</a:t>
            </a:fld>
            <a:endParaRPr lang="en-CA">
              <a:solidFill>
                <a:srgbClr val="333399"/>
              </a:solidFill>
            </a:endParaRPr>
          </a:p>
        </p:txBody>
      </p:sp>
      <p:sp>
        <p:nvSpPr>
          <p:cNvPr id="6" name="Footer Placeholder 5"/>
          <p:cNvSpPr>
            <a:spLocks noGrp="1"/>
          </p:cNvSpPr>
          <p:nvPr>
            <p:ph type="ftr" sz="quarter" idx="11"/>
          </p:nvPr>
        </p:nvSpPr>
        <p:spPr/>
        <p:txBody>
          <a:bodyPr/>
          <a:lstStyle/>
          <a:p>
            <a:r>
              <a:rPr lang="en-CA" smtClean="0">
                <a:solidFill>
                  <a:srgbClr val="333399"/>
                </a:solidFill>
              </a:rPr>
              <a:t>Statistics Canada • Statistique Canada</a:t>
            </a:r>
            <a:endParaRPr lang="en-CA">
              <a:solidFill>
                <a:srgbClr val="333399"/>
              </a:solidFill>
            </a:endParaRPr>
          </a:p>
        </p:txBody>
      </p:sp>
    </p:spTree>
    <p:extLst>
      <p:ext uri="{BB962C8B-B14F-4D97-AF65-F5344CB8AC3E}">
        <p14:creationId xmlns:p14="http://schemas.microsoft.com/office/powerpoint/2010/main" val="4288426222"/>
      </p:ext>
    </p:extLst>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ChangeArrowheads="1"/>
          </p:cNvSpPr>
          <p:nvPr/>
        </p:nvSpPr>
        <p:spPr bwMode="auto">
          <a:xfrm>
            <a:off x="1214414" y="785794"/>
            <a:ext cx="6873875" cy="581025"/>
          </a:xfrm>
          <a:prstGeom prst="rect">
            <a:avLst/>
          </a:prstGeom>
          <a:solidFill>
            <a:srgbClr val="FDFF45"/>
          </a:solidFill>
          <a:ln w="25400">
            <a:solidFill>
              <a:schemeClr val="tx1"/>
            </a:solidFill>
            <a:miter lim="800000"/>
            <a:headEnd/>
            <a:tailEnd/>
          </a:ln>
          <a:effectLst>
            <a:outerShdw dist="107763" dir="2700000" algn="ctr" rotWithShape="0">
              <a:schemeClr val="bg2"/>
            </a:outerShdw>
          </a:effectLst>
        </p:spPr>
        <p:txBody>
          <a:bodyPr lIns="90488" tIns="44450" rIns="90488" bIns="44450" anchor="ctr"/>
          <a:lstStyle/>
          <a:p>
            <a:pPr algn="ctr">
              <a:defRPr/>
            </a:pPr>
            <a:r>
              <a:rPr lang="en-US" altLang="en-US" sz="4400" b="0" dirty="0">
                <a:solidFill>
                  <a:schemeClr val="tx2"/>
                </a:solidFill>
                <a:latin typeface="Times New Roman" pitchFamily="18" charset="0"/>
              </a:rPr>
              <a:t>Sample  </a:t>
            </a:r>
            <a:r>
              <a:rPr lang="en-US" altLang="en-US" sz="4400" b="0" dirty="0" smtClean="0">
                <a:solidFill>
                  <a:schemeClr val="tx2"/>
                </a:solidFill>
                <a:latin typeface="Times New Roman" pitchFamily="18" charset="0"/>
              </a:rPr>
              <a:t>size</a:t>
            </a:r>
            <a:endParaRPr lang="en-US" altLang="en-US" sz="4400" b="0" dirty="0">
              <a:solidFill>
                <a:schemeClr val="tx2"/>
              </a:solidFill>
              <a:latin typeface="Times New Roman" pitchFamily="18" charset="0"/>
            </a:endParaRPr>
          </a:p>
        </p:txBody>
      </p:sp>
      <p:sp>
        <p:nvSpPr>
          <p:cNvPr id="274435" name="AutoShape 3"/>
          <p:cNvSpPr>
            <a:spLocks noChangeArrowheads="1"/>
          </p:cNvSpPr>
          <p:nvPr/>
        </p:nvSpPr>
        <p:spPr bwMode="auto">
          <a:xfrm>
            <a:off x="3849688" y="1941513"/>
            <a:ext cx="2349500" cy="1195387"/>
          </a:xfrm>
          <a:prstGeom prst="wedgeRoundRectCallout">
            <a:avLst>
              <a:gd name="adj1" fmla="val -8338"/>
              <a:gd name="adj2" fmla="val 66667"/>
              <a:gd name="adj3" fmla="val 16667"/>
            </a:avLst>
          </a:prstGeom>
          <a:solidFill>
            <a:srgbClr val="FCFEB9"/>
          </a:solidFill>
          <a:ln w="12700">
            <a:solidFill>
              <a:schemeClr val="tx1"/>
            </a:solid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274436" name="Freeform 4"/>
          <p:cNvSpPr>
            <a:spLocks/>
          </p:cNvSpPr>
          <p:nvPr/>
        </p:nvSpPr>
        <p:spPr bwMode="auto">
          <a:xfrm>
            <a:off x="3778250" y="3919538"/>
            <a:ext cx="889000" cy="752475"/>
          </a:xfrm>
          <a:custGeom>
            <a:avLst/>
            <a:gdLst/>
            <a:ahLst/>
            <a:cxnLst>
              <a:cxn ang="0">
                <a:pos x="67" y="434"/>
              </a:cxn>
              <a:cxn ang="0">
                <a:pos x="307" y="177"/>
              </a:cxn>
              <a:cxn ang="0">
                <a:pos x="301" y="147"/>
              </a:cxn>
              <a:cxn ang="0">
                <a:pos x="313" y="113"/>
              </a:cxn>
              <a:cxn ang="0">
                <a:pos x="321" y="92"/>
              </a:cxn>
              <a:cxn ang="0">
                <a:pos x="319" y="59"/>
              </a:cxn>
              <a:cxn ang="0">
                <a:pos x="315" y="31"/>
              </a:cxn>
              <a:cxn ang="0">
                <a:pos x="328" y="15"/>
              </a:cxn>
              <a:cxn ang="0">
                <a:pos x="351" y="12"/>
              </a:cxn>
              <a:cxn ang="0">
                <a:pos x="368" y="30"/>
              </a:cxn>
              <a:cxn ang="0">
                <a:pos x="370" y="60"/>
              </a:cxn>
              <a:cxn ang="0">
                <a:pos x="356" y="90"/>
              </a:cxn>
              <a:cxn ang="0">
                <a:pos x="456" y="11"/>
              </a:cxn>
              <a:cxn ang="0">
                <a:pos x="474" y="0"/>
              </a:cxn>
              <a:cxn ang="0">
                <a:pos x="487" y="13"/>
              </a:cxn>
              <a:cxn ang="0">
                <a:pos x="464" y="47"/>
              </a:cxn>
              <a:cxn ang="0">
                <a:pos x="410" y="106"/>
              </a:cxn>
              <a:cxn ang="0">
                <a:pos x="504" y="31"/>
              </a:cxn>
              <a:cxn ang="0">
                <a:pos x="520" y="33"/>
              </a:cxn>
              <a:cxn ang="0">
                <a:pos x="519" y="53"/>
              </a:cxn>
              <a:cxn ang="0">
                <a:pos x="440" y="124"/>
              </a:cxn>
              <a:cxn ang="0">
                <a:pos x="537" y="68"/>
              </a:cxn>
              <a:cxn ang="0">
                <a:pos x="550" y="74"/>
              </a:cxn>
              <a:cxn ang="0">
                <a:pos x="548" y="89"/>
              </a:cxn>
              <a:cxn ang="0">
                <a:pos x="490" y="122"/>
              </a:cxn>
              <a:cxn ang="0">
                <a:pos x="461" y="146"/>
              </a:cxn>
              <a:cxn ang="0">
                <a:pos x="542" y="106"/>
              </a:cxn>
              <a:cxn ang="0">
                <a:pos x="559" y="111"/>
              </a:cxn>
              <a:cxn ang="0">
                <a:pos x="554" y="127"/>
              </a:cxn>
              <a:cxn ang="0">
                <a:pos x="469" y="166"/>
              </a:cxn>
              <a:cxn ang="0">
                <a:pos x="430" y="193"/>
              </a:cxn>
              <a:cxn ang="0">
                <a:pos x="402" y="215"/>
              </a:cxn>
              <a:cxn ang="0">
                <a:pos x="347" y="218"/>
              </a:cxn>
              <a:cxn ang="0">
                <a:pos x="82" y="460"/>
              </a:cxn>
              <a:cxn ang="0">
                <a:pos x="62" y="473"/>
              </a:cxn>
              <a:cxn ang="0">
                <a:pos x="43" y="465"/>
              </a:cxn>
              <a:cxn ang="0">
                <a:pos x="0" y="388"/>
              </a:cxn>
            </a:cxnLst>
            <a:rect l="0" t="0" r="r" b="b"/>
            <a:pathLst>
              <a:path w="560" h="474">
                <a:moveTo>
                  <a:pt x="16" y="347"/>
                </a:moveTo>
                <a:lnTo>
                  <a:pt x="67" y="434"/>
                </a:lnTo>
                <a:lnTo>
                  <a:pt x="312" y="193"/>
                </a:lnTo>
                <a:lnTo>
                  <a:pt x="307" y="177"/>
                </a:lnTo>
                <a:lnTo>
                  <a:pt x="303" y="163"/>
                </a:lnTo>
                <a:lnTo>
                  <a:pt x="301" y="147"/>
                </a:lnTo>
                <a:lnTo>
                  <a:pt x="305" y="131"/>
                </a:lnTo>
                <a:lnTo>
                  <a:pt x="313" y="113"/>
                </a:lnTo>
                <a:lnTo>
                  <a:pt x="321" y="101"/>
                </a:lnTo>
                <a:lnTo>
                  <a:pt x="321" y="92"/>
                </a:lnTo>
                <a:lnTo>
                  <a:pt x="322" y="73"/>
                </a:lnTo>
                <a:lnTo>
                  <a:pt x="319" y="59"/>
                </a:lnTo>
                <a:lnTo>
                  <a:pt x="315" y="44"/>
                </a:lnTo>
                <a:lnTo>
                  <a:pt x="315" y="31"/>
                </a:lnTo>
                <a:lnTo>
                  <a:pt x="320" y="22"/>
                </a:lnTo>
                <a:lnTo>
                  <a:pt x="328" y="15"/>
                </a:lnTo>
                <a:lnTo>
                  <a:pt x="342" y="12"/>
                </a:lnTo>
                <a:lnTo>
                  <a:pt x="351" y="12"/>
                </a:lnTo>
                <a:lnTo>
                  <a:pt x="359" y="17"/>
                </a:lnTo>
                <a:lnTo>
                  <a:pt x="368" y="30"/>
                </a:lnTo>
                <a:lnTo>
                  <a:pt x="371" y="47"/>
                </a:lnTo>
                <a:lnTo>
                  <a:pt x="370" y="60"/>
                </a:lnTo>
                <a:lnTo>
                  <a:pt x="366" y="74"/>
                </a:lnTo>
                <a:lnTo>
                  <a:pt x="356" y="90"/>
                </a:lnTo>
                <a:lnTo>
                  <a:pt x="366" y="97"/>
                </a:lnTo>
                <a:lnTo>
                  <a:pt x="456" y="11"/>
                </a:lnTo>
                <a:lnTo>
                  <a:pt x="463" y="3"/>
                </a:lnTo>
                <a:lnTo>
                  <a:pt x="474" y="0"/>
                </a:lnTo>
                <a:lnTo>
                  <a:pt x="484" y="5"/>
                </a:lnTo>
                <a:lnTo>
                  <a:pt x="487" y="13"/>
                </a:lnTo>
                <a:lnTo>
                  <a:pt x="487" y="22"/>
                </a:lnTo>
                <a:lnTo>
                  <a:pt x="464" y="47"/>
                </a:lnTo>
                <a:lnTo>
                  <a:pt x="406" y="100"/>
                </a:lnTo>
                <a:lnTo>
                  <a:pt x="410" y="106"/>
                </a:lnTo>
                <a:lnTo>
                  <a:pt x="495" y="37"/>
                </a:lnTo>
                <a:lnTo>
                  <a:pt x="504" y="31"/>
                </a:lnTo>
                <a:lnTo>
                  <a:pt x="513" y="30"/>
                </a:lnTo>
                <a:lnTo>
                  <a:pt x="520" y="33"/>
                </a:lnTo>
                <a:lnTo>
                  <a:pt x="522" y="42"/>
                </a:lnTo>
                <a:lnTo>
                  <a:pt x="519" y="53"/>
                </a:lnTo>
                <a:lnTo>
                  <a:pt x="435" y="120"/>
                </a:lnTo>
                <a:lnTo>
                  <a:pt x="440" y="124"/>
                </a:lnTo>
                <a:lnTo>
                  <a:pt x="526" y="71"/>
                </a:lnTo>
                <a:lnTo>
                  <a:pt x="537" y="68"/>
                </a:lnTo>
                <a:lnTo>
                  <a:pt x="543" y="68"/>
                </a:lnTo>
                <a:lnTo>
                  <a:pt x="550" y="74"/>
                </a:lnTo>
                <a:lnTo>
                  <a:pt x="551" y="82"/>
                </a:lnTo>
                <a:lnTo>
                  <a:pt x="548" y="89"/>
                </a:lnTo>
                <a:lnTo>
                  <a:pt x="542" y="95"/>
                </a:lnTo>
                <a:lnTo>
                  <a:pt x="490" y="122"/>
                </a:lnTo>
                <a:lnTo>
                  <a:pt x="457" y="141"/>
                </a:lnTo>
                <a:lnTo>
                  <a:pt x="461" y="146"/>
                </a:lnTo>
                <a:lnTo>
                  <a:pt x="518" y="117"/>
                </a:lnTo>
                <a:lnTo>
                  <a:pt x="542" y="106"/>
                </a:lnTo>
                <a:lnTo>
                  <a:pt x="556" y="106"/>
                </a:lnTo>
                <a:lnTo>
                  <a:pt x="559" y="111"/>
                </a:lnTo>
                <a:lnTo>
                  <a:pt x="559" y="119"/>
                </a:lnTo>
                <a:lnTo>
                  <a:pt x="554" y="127"/>
                </a:lnTo>
                <a:lnTo>
                  <a:pt x="516" y="146"/>
                </a:lnTo>
                <a:lnTo>
                  <a:pt x="469" y="166"/>
                </a:lnTo>
                <a:lnTo>
                  <a:pt x="449" y="178"/>
                </a:lnTo>
                <a:lnTo>
                  <a:pt x="430" y="193"/>
                </a:lnTo>
                <a:lnTo>
                  <a:pt x="417" y="209"/>
                </a:lnTo>
                <a:lnTo>
                  <a:pt x="402" y="215"/>
                </a:lnTo>
                <a:lnTo>
                  <a:pt x="382" y="220"/>
                </a:lnTo>
                <a:lnTo>
                  <a:pt x="347" y="218"/>
                </a:lnTo>
                <a:lnTo>
                  <a:pt x="336" y="212"/>
                </a:lnTo>
                <a:lnTo>
                  <a:pt x="82" y="460"/>
                </a:lnTo>
                <a:lnTo>
                  <a:pt x="70" y="469"/>
                </a:lnTo>
                <a:lnTo>
                  <a:pt x="62" y="473"/>
                </a:lnTo>
                <a:lnTo>
                  <a:pt x="51" y="471"/>
                </a:lnTo>
                <a:lnTo>
                  <a:pt x="43" y="465"/>
                </a:lnTo>
                <a:lnTo>
                  <a:pt x="37" y="453"/>
                </a:lnTo>
                <a:lnTo>
                  <a:pt x="0" y="388"/>
                </a:lnTo>
                <a:lnTo>
                  <a:pt x="16" y="347"/>
                </a:lnTo>
              </a:path>
            </a:pathLst>
          </a:custGeom>
          <a:solidFill>
            <a:srgbClr val="FFA0A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2" name="Group 7"/>
          <p:cNvGrpSpPr>
            <a:grpSpLocks/>
          </p:cNvGrpSpPr>
          <p:nvPr/>
        </p:nvGrpSpPr>
        <p:grpSpPr bwMode="auto">
          <a:xfrm>
            <a:off x="2730500" y="4430713"/>
            <a:ext cx="896938" cy="1617662"/>
            <a:chOff x="1720" y="2791"/>
            <a:chExt cx="565" cy="1019"/>
          </a:xfrm>
        </p:grpSpPr>
        <p:sp>
          <p:nvSpPr>
            <p:cNvPr id="274437" name="Freeform 5"/>
            <p:cNvSpPr>
              <a:spLocks/>
            </p:cNvSpPr>
            <p:nvPr/>
          </p:nvSpPr>
          <p:spPr bwMode="auto">
            <a:xfrm>
              <a:off x="1720" y="3332"/>
              <a:ext cx="535" cy="478"/>
            </a:xfrm>
            <a:custGeom>
              <a:avLst/>
              <a:gdLst/>
              <a:ahLst/>
              <a:cxnLst>
                <a:cxn ang="0">
                  <a:pos x="157" y="8"/>
                </a:cxn>
                <a:cxn ang="0">
                  <a:pos x="0" y="433"/>
                </a:cxn>
                <a:cxn ang="0">
                  <a:pos x="7" y="442"/>
                </a:cxn>
                <a:cxn ang="0">
                  <a:pos x="18" y="434"/>
                </a:cxn>
                <a:cxn ang="0">
                  <a:pos x="169" y="25"/>
                </a:cxn>
                <a:cxn ang="0">
                  <a:pos x="178" y="21"/>
                </a:cxn>
                <a:cxn ang="0">
                  <a:pos x="235" y="19"/>
                </a:cxn>
                <a:cxn ang="0">
                  <a:pos x="310" y="22"/>
                </a:cxn>
                <a:cxn ang="0">
                  <a:pos x="377" y="26"/>
                </a:cxn>
                <a:cxn ang="0">
                  <a:pos x="396" y="32"/>
                </a:cxn>
                <a:cxn ang="0">
                  <a:pos x="407" y="43"/>
                </a:cxn>
                <a:cxn ang="0">
                  <a:pos x="415" y="56"/>
                </a:cxn>
                <a:cxn ang="0">
                  <a:pos x="521" y="473"/>
                </a:cxn>
                <a:cxn ang="0">
                  <a:pos x="528" y="477"/>
                </a:cxn>
                <a:cxn ang="0">
                  <a:pos x="534" y="469"/>
                </a:cxn>
                <a:cxn ang="0">
                  <a:pos x="431" y="54"/>
                </a:cxn>
                <a:cxn ang="0">
                  <a:pos x="421" y="31"/>
                </a:cxn>
                <a:cxn ang="0">
                  <a:pos x="412" y="22"/>
                </a:cxn>
                <a:cxn ang="0">
                  <a:pos x="403" y="16"/>
                </a:cxn>
                <a:cxn ang="0">
                  <a:pos x="391" y="10"/>
                </a:cxn>
                <a:cxn ang="0">
                  <a:pos x="369" y="8"/>
                </a:cxn>
                <a:cxn ang="0">
                  <a:pos x="298" y="2"/>
                </a:cxn>
                <a:cxn ang="0">
                  <a:pos x="222" y="0"/>
                </a:cxn>
                <a:cxn ang="0">
                  <a:pos x="186" y="1"/>
                </a:cxn>
                <a:cxn ang="0">
                  <a:pos x="168" y="2"/>
                </a:cxn>
                <a:cxn ang="0">
                  <a:pos x="157" y="8"/>
                </a:cxn>
              </a:cxnLst>
              <a:rect l="0" t="0" r="r" b="b"/>
              <a:pathLst>
                <a:path w="535" h="478">
                  <a:moveTo>
                    <a:pt x="157" y="8"/>
                  </a:moveTo>
                  <a:lnTo>
                    <a:pt x="0" y="433"/>
                  </a:lnTo>
                  <a:lnTo>
                    <a:pt x="7" y="442"/>
                  </a:lnTo>
                  <a:lnTo>
                    <a:pt x="18" y="434"/>
                  </a:lnTo>
                  <a:lnTo>
                    <a:pt x="169" y="25"/>
                  </a:lnTo>
                  <a:lnTo>
                    <a:pt x="178" y="21"/>
                  </a:lnTo>
                  <a:lnTo>
                    <a:pt x="235" y="19"/>
                  </a:lnTo>
                  <a:lnTo>
                    <a:pt x="310" y="22"/>
                  </a:lnTo>
                  <a:lnTo>
                    <a:pt x="377" y="26"/>
                  </a:lnTo>
                  <a:lnTo>
                    <a:pt x="396" y="32"/>
                  </a:lnTo>
                  <a:lnTo>
                    <a:pt x="407" y="43"/>
                  </a:lnTo>
                  <a:lnTo>
                    <a:pt x="415" y="56"/>
                  </a:lnTo>
                  <a:lnTo>
                    <a:pt x="521" y="473"/>
                  </a:lnTo>
                  <a:lnTo>
                    <a:pt x="528" y="477"/>
                  </a:lnTo>
                  <a:lnTo>
                    <a:pt x="534" y="469"/>
                  </a:lnTo>
                  <a:lnTo>
                    <a:pt x="431" y="54"/>
                  </a:lnTo>
                  <a:lnTo>
                    <a:pt x="421" y="31"/>
                  </a:lnTo>
                  <a:lnTo>
                    <a:pt x="412" y="22"/>
                  </a:lnTo>
                  <a:lnTo>
                    <a:pt x="403" y="16"/>
                  </a:lnTo>
                  <a:lnTo>
                    <a:pt x="391" y="10"/>
                  </a:lnTo>
                  <a:lnTo>
                    <a:pt x="369" y="8"/>
                  </a:lnTo>
                  <a:lnTo>
                    <a:pt x="298" y="2"/>
                  </a:lnTo>
                  <a:lnTo>
                    <a:pt x="222" y="0"/>
                  </a:lnTo>
                  <a:lnTo>
                    <a:pt x="186" y="1"/>
                  </a:lnTo>
                  <a:lnTo>
                    <a:pt x="168" y="2"/>
                  </a:lnTo>
                  <a:lnTo>
                    <a:pt x="157" y="8"/>
                  </a:lnTo>
                </a:path>
              </a:pathLst>
            </a:custGeom>
            <a:solidFill>
              <a:srgbClr val="402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38" name="Freeform 6"/>
            <p:cNvSpPr>
              <a:spLocks/>
            </p:cNvSpPr>
            <p:nvPr/>
          </p:nvSpPr>
          <p:spPr bwMode="auto">
            <a:xfrm>
              <a:off x="1727" y="2791"/>
              <a:ext cx="558" cy="557"/>
            </a:xfrm>
            <a:custGeom>
              <a:avLst/>
              <a:gdLst/>
              <a:ahLst/>
              <a:cxnLst>
                <a:cxn ang="0">
                  <a:pos x="113" y="0"/>
                </a:cxn>
                <a:cxn ang="0">
                  <a:pos x="36" y="0"/>
                </a:cxn>
                <a:cxn ang="0">
                  <a:pos x="3" y="21"/>
                </a:cxn>
                <a:cxn ang="0">
                  <a:pos x="0" y="72"/>
                </a:cxn>
                <a:cxn ang="0">
                  <a:pos x="84" y="371"/>
                </a:cxn>
                <a:cxn ang="0">
                  <a:pos x="92" y="401"/>
                </a:cxn>
                <a:cxn ang="0">
                  <a:pos x="95" y="433"/>
                </a:cxn>
                <a:cxn ang="0">
                  <a:pos x="100" y="502"/>
                </a:cxn>
                <a:cxn ang="0">
                  <a:pos x="115" y="534"/>
                </a:cxn>
                <a:cxn ang="0">
                  <a:pos x="136" y="539"/>
                </a:cxn>
                <a:cxn ang="0">
                  <a:pos x="160" y="542"/>
                </a:cxn>
                <a:cxn ang="0">
                  <a:pos x="227" y="545"/>
                </a:cxn>
                <a:cxn ang="0">
                  <a:pos x="351" y="550"/>
                </a:cxn>
                <a:cxn ang="0">
                  <a:pos x="448" y="556"/>
                </a:cxn>
                <a:cxn ang="0">
                  <a:pos x="472" y="548"/>
                </a:cxn>
                <a:cxn ang="0">
                  <a:pos x="491" y="526"/>
                </a:cxn>
                <a:cxn ang="0">
                  <a:pos x="512" y="496"/>
                </a:cxn>
                <a:cxn ang="0">
                  <a:pos x="529" y="464"/>
                </a:cxn>
                <a:cxn ang="0">
                  <a:pos x="540" y="445"/>
                </a:cxn>
                <a:cxn ang="0">
                  <a:pos x="546" y="430"/>
                </a:cxn>
                <a:cxn ang="0">
                  <a:pos x="556" y="404"/>
                </a:cxn>
                <a:cxn ang="0">
                  <a:pos x="557" y="393"/>
                </a:cxn>
                <a:cxn ang="0">
                  <a:pos x="556" y="377"/>
                </a:cxn>
                <a:cxn ang="0">
                  <a:pos x="548" y="369"/>
                </a:cxn>
                <a:cxn ang="0">
                  <a:pos x="532" y="359"/>
                </a:cxn>
                <a:cxn ang="0">
                  <a:pos x="514" y="358"/>
                </a:cxn>
                <a:cxn ang="0">
                  <a:pos x="491" y="358"/>
                </a:cxn>
                <a:cxn ang="0">
                  <a:pos x="182" y="369"/>
                </a:cxn>
                <a:cxn ang="0">
                  <a:pos x="176" y="296"/>
                </a:cxn>
                <a:cxn ang="0">
                  <a:pos x="165" y="159"/>
                </a:cxn>
                <a:cxn ang="0">
                  <a:pos x="158" y="64"/>
                </a:cxn>
                <a:cxn ang="0">
                  <a:pos x="147" y="24"/>
                </a:cxn>
                <a:cxn ang="0">
                  <a:pos x="113" y="0"/>
                </a:cxn>
              </a:cxnLst>
              <a:rect l="0" t="0" r="r" b="b"/>
              <a:pathLst>
                <a:path w="558" h="557">
                  <a:moveTo>
                    <a:pt x="113" y="0"/>
                  </a:moveTo>
                  <a:lnTo>
                    <a:pt x="36" y="0"/>
                  </a:lnTo>
                  <a:lnTo>
                    <a:pt x="3" y="21"/>
                  </a:lnTo>
                  <a:lnTo>
                    <a:pt x="0" y="72"/>
                  </a:lnTo>
                  <a:lnTo>
                    <a:pt x="84" y="371"/>
                  </a:lnTo>
                  <a:lnTo>
                    <a:pt x="92" y="401"/>
                  </a:lnTo>
                  <a:lnTo>
                    <a:pt x="95" y="433"/>
                  </a:lnTo>
                  <a:lnTo>
                    <a:pt x="100" y="502"/>
                  </a:lnTo>
                  <a:lnTo>
                    <a:pt x="115" y="534"/>
                  </a:lnTo>
                  <a:lnTo>
                    <a:pt x="136" y="539"/>
                  </a:lnTo>
                  <a:lnTo>
                    <a:pt x="160" y="542"/>
                  </a:lnTo>
                  <a:lnTo>
                    <a:pt x="227" y="545"/>
                  </a:lnTo>
                  <a:lnTo>
                    <a:pt x="351" y="550"/>
                  </a:lnTo>
                  <a:lnTo>
                    <a:pt x="448" y="556"/>
                  </a:lnTo>
                  <a:lnTo>
                    <a:pt x="472" y="548"/>
                  </a:lnTo>
                  <a:lnTo>
                    <a:pt x="491" y="526"/>
                  </a:lnTo>
                  <a:lnTo>
                    <a:pt x="512" y="496"/>
                  </a:lnTo>
                  <a:lnTo>
                    <a:pt x="529" y="464"/>
                  </a:lnTo>
                  <a:lnTo>
                    <a:pt x="540" y="445"/>
                  </a:lnTo>
                  <a:lnTo>
                    <a:pt x="546" y="430"/>
                  </a:lnTo>
                  <a:lnTo>
                    <a:pt x="556" y="404"/>
                  </a:lnTo>
                  <a:lnTo>
                    <a:pt x="557" y="393"/>
                  </a:lnTo>
                  <a:lnTo>
                    <a:pt x="556" y="377"/>
                  </a:lnTo>
                  <a:lnTo>
                    <a:pt x="548" y="369"/>
                  </a:lnTo>
                  <a:lnTo>
                    <a:pt x="532" y="359"/>
                  </a:lnTo>
                  <a:lnTo>
                    <a:pt x="514" y="358"/>
                  </a:lnTo>
                  <a:lnTo>
                    <a:pt x="491" y="358"/>
                  </a:lnTo>
                  <a:lnTo>
                    <a:pt x="182" y="369"/>
                  </a:lnTo>
                  <a:lnTo>
                    <a:pt x="176" y="296"/>
                  </a:lnTo>
                  <a:lnTo>
                    <a:pt x="165" y="159"/>
                  </a:lnTo>
                  <a:lnTo>
                    <a:pt x="158" y="64"/>
                  </a:lnTo>
                  <a:lnTo>
                    <a:pt x="147" y="24"/>
                  </a:lnTo>
                  <a:lnTo>
                    <a:pt x="113" y="0"/>
                  </a:lnTo>
                </a:path>
              </a:pathLst>
            </a:custGeom>
            <a:solidFill>
              <a:srgbClr val="A0806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274440" name="Freeform 8"/>
          <p:cNvSpPr>
            <a:spLocks/>
          </p:cNvSpPr>
          <p:nvPr/>
        </p:nvSpPr>
        <p:spPr bwMode="auto">
          <a:xfrm>
            <a:off x="3022600" y="4151313"/>
            <a:ext cx="1063625" cy="1860550"/>
          </a:xfrm>
          <a:custGeom>
            <a:avLst/>
            <a:gdLst/>
            <a:ahLst/>
            <a:cxnLst>
              <a:cxn ang="0">
                <a:pos x="404" y="22"/>
              </a:cxn>
              <a:cxn ang="0">
                <a:pos x="461" y="86"/>
              </a:cxn>
              <a:cxn ang="0">
                <a:pos x="490" y="131"/>
              </a:cxn>
              <a:cxn ang="0">
                <a:pos x="519" y="169"/>
              </a:cxn>
              <a:cxn ang="0">
                <a:pos x="512" y="222"/>
              </a:cxn>
              <a:cxn ang="0">
                <a:pos x="487" y="229"/>
              </a:cxn>
              <a:cxn ang="0">
                <a:pos x="490" y="270"/>
              </a:cxn>
              <a:cxn ang="0">
                <a:pos x="481" y="324"/>
              </a:cxn>
              <a:cxn ang="0">
                <a:pos x="433" y="347"/>
              </a:cxn>
              <a:cxn ang="0">
                <a:pos x="414" y="404"/>
              </a:cxn>
              <a:cxn ang="0">
                <a:pos x="455" y="433"/>
              </a:cxn>
              <a:cxn ang="0">
                <a:pos x="579" y="433"/>
              </a:cxn>
              <a:cxn ang="0">
                <a:pos x="646" y="458"/>
              </a:cxn>
              <a:cxn ang="0">
                <a:pos x="669" y="522"/>
              </a:cxn>
              <a:cxn ang="0">
                <a:pos x="640" y="636"/>
              </a:cxn>
              <a:cxn ang="0">
                <a:pos x="563" y="789"/>
              </a:cxn>
              <a:cxn ang="0">
                <a:pos x="484" y="1006"/>
              </a:cxn>
              <a:cxn ang="0">
                <a:pos x="449" y="1171"/>
              </a:cxn>
              <a:cxn ang="0">
                <a:pos x="379" y="1126"/>
              </a:cxn>
              <a:cxn ang="0">
                <a:pos x="306" y="1094"/>
              </a:cxn>
              <a:cxn ang="0">
                <a:pos x="274" y="1072"/>
              </a:cxn>
              <a:cxn ang="0">
                <a:pos x="217" y="1101"/>
              </a:cxn>
              <a:cxn ang="0">
                <a:pos x="185" y="1104"/>
              </a:cxn>
              <a:cxn ang="0">
                <a:pos x="214" y="1031"/>
              </a:cxn>
              <a:cxn ang="0">
                <a:pos x="309" y="914"/>
              </a:cxn>
              <a:cxn ang="0">
                <a:pos x="322" y="824"/>
              </a:cxn>
              <a:cxn ang="0">
                <a:pos x="319" y="697"/>
              </a:cxn>
              <a:cxn ang="0">
                <a:pos x="268" y="652"/>
              </a:cxn>
              <a:cxn ang="0">
                <a:pos x="166" y="674"/>
              </a:cxn>
              <a:cxn ang="0">
                <a:pos x="86" y="690"/>
              </a:cxn>
              <a:cxn ang="0">
                <a:pos x="26" y="671"/>
              </a:cxn>
              <a:cxn ang="0">
                <a:pos x="0" y="602"/>
              </a:cxn>
              <a:cxn ang="0">
                <a:pos x="26" y="529"/>
              </a:cxn>
              <a:cxn ang="0">
                <a:pos x="99" y="391"/>
              </a:cxn>
              <a:cxn ang="0">
                <a:pos x="166" y="293"/>
              </a:cxn>
              <a:cxn ang="0">
                <a:pos x="211" y="195"/>
              </a:cxn>
              <a:cxn ang="0">
                <a:pos x="230" y="96"/>
              </a:cxn>
              <a:cxn ang="0">
                <a:pos x="255" y="26"/>
              </a:cxn>
              <a:cxn ang="0">
                <a:pos x="297" y="6"/>
              </a:cxn>
              <a:cxn ang="0">
                <a:pos x="375" y="0"/>
              </a:cxn>
            </a:cxnLst>
            <a:rect l="0" t="0" r="r" b="b"/>
            <a:pathLst>
              <a:path w="670" h="1172">
                <a:moveTo>
                  <a:pt x="375" y="0"/>
                </a:moveTo>
                <a:lnTo>
                  <a:pt x="404" y="22"/>
                </a:lnTo>
                <a:lnTo>
                  <a:pt x="442" y="57"/>
                </a:lnTo>
                <a:lnTo>
                  <a:pt x="461" y="86"/>
                </a:lnTo>
                <a:lnTo>
                  <a:pt x="477" y="112"/>
                </a:lnTo>
                <a:lnTo>
                  <a:pt x="490" y="131"/>
                </a:lnTo>
                <a:lnTo>
                  <a:pt x="509" y="150"/>
                </a:lnTo>
                <a:lnTo>
                  <a:pt x="519" y="169"/>
                </a:lnTo>
                <a:lnTo>
                  <a:pt x="519" y="203"/>
                </a:lnTo>
                <a:lnTo>
                  <a:pt x="512" y="222"/>
                </a:lnTo>
                <a:lnTo>
                  <a:pt x="500" y="226"/>
                </a:lnTo>
                <a:lnTo>
                  <a:pt x="487" y="229"/>
                </a:lnTo>
                <a:lnTo>
                  <a:pt x="484" y="245"/>
                </a:lnTo>
                <a:lnTo>
                  <a:pt x="490" y="270"/>
                </a:lnTo>
                <a:lnTo>
                  <a:pt x="490" y="305"/>
                </a:lnTo>
                <a:lnTo>
                  <a:pt x="481" y="324"/>
                </a:lnTo>
                <a:lnTo>
                  <a:pt x="449" y="347"/>
                </a:lnTo>
                <a:lnTo>
                  <a:pt x="433" y="347"/>
                </a:lnTo>
                <a:lnTo>
                  <a:pt x="420" y="359"/>
                </a:lnTo>
                <a:lnTo>
                  <a:pt x="414" y="404"/>
                </a:lnTo>
                <a:lnTo>
                  <a:pt x="414" y="442"/>
                </a:lnTo>
                <a:lnTo>
                  <a:pt x="455" y="433"/>
                </a:lnTo>
                <a:lnTo>
                  <a:pt x="516" y="433"/>
                </a:lnTo>
                <a:lnTo>
                  <a:pt x="579" y="433"/>
                </a:lnTo>
                <a:lnTo>
                  <a:pt x="621" y="442"/>
                </a:lnTo>
                <a:lnTo>
                  <a:pt x="646" y="458"/>
                </a:lnTo>
                <a:lnTo>
                  <a:pt x="665" y="490"/>
                </a:lnTo>
                <a:lnTo>
                  <a:pt x="669" y="522"/>
                </a:lnTo>
                <a:lnTo>
                  <a:pt x="662" y="560"/>
                </a:lnTo>
                <a:lnTo>
                  <a:pt x="640" y="636"/>
                </a:lnTo>
                <a:lnTo>
                  <a:pt x="605" y="716"/>
                </a:lnTo>
                <a:lnTo>
                  <a:pt x="563" y="789"/>
                </a:lnTo>
                <a:lnTo>
                  <a:pt x="516" y="914"/>
                </a:lnTo>
                <a:lnTo>
                  <a:pt x="484" y="1006"/>
                </a:lnTo>
                <a:lnTo>
                  <a:pt x="461" y="1110"/>
                </a:lnTo>
                <a:lnTo>
                  <a:pt x="449" y="1171"/>
                </a:lnTo>
                <a:lnTo>
                  <a:pt x="414" y="1152"/>
                </a:lnTo>
                <a:lnTo>
                  <a:pt x="379" y="1126"/>
                </a:lnTo>
                <a:lnTo>
                  <a:pt x="335" y="1098"/>
                </a:lnTo>
                <a:lnTo>
                  <a:pt x="306" y="1094"/>
                </a:lnTo>
                <a:lnTo>
                  <a:pt x="293" y="1085"/>
                </a:lnTo>
                <a:lnTo>
                  <a:pt x="274" y="1072"/>
                </a:lnTo>
                <a:lnTo>
                  <a:pt x="239" y="1082"/>
                </a:lnTo>
                <a:lnTo>
                  <a:pt x="217" y="1101"/>
                </a:lnTo>
                <a:lnTo>
                  <a:pt x="201" y="1107"/>
                </a:lnTo>
                <a:lnTo>
                  <a:pt x="185" y="1104"/>
                </a:lnTo>
                <a:lnTo>
                  <a:pt x="195" y="1088"/>
                </a:lnTo>
                <a:lnTo>
                  <a:pt x="214" y="1031"/>
                </a:lnTo>
                <a:lnTo>
                  <a:pt x="262" y="961"/>
                </a:lnTo>
                <a:lnTo>
                  <a:pt x="309" y="914"/>
                </a:lnTo>
                <a:lnTo>
                  <a:pt x="316" y="882"/>
                </a:lnTo>
                <a:lnTo>
                  <a:pt x="322" y="824"/>
                </a:lnTo>
                <a:lnTo>
                  <a:pt x="325" y="751"/>
                </a:lnTo>
                <a:lnTo>
                  <a:pt x="319" y="697"/>
                </a:lnTo>
                <a:lnTo>
                  <a:pt x="309" y="668"/>
                </a:lnTo>
                <a:lnTo>
                  <a:pt x="268" y="652"/>
                </a:lnTo>
                <a:lnTo>
                  <a:pt x="227" y="658"/>
                </a:lnTo>
                <a:lnTo>
                  <a:pt x="166" y="674"/>
                </a:lnTo>
                <a:lnTo>
                  <a:pt x="109" y="684"/>
                </a:lnTo>
                <a:lnTo>
                  <a:pt x="86" y="690"/>
                </a:lnTo>
                <a:lnTo>
                  <a:pt x="48" y="684"/>
                </a:lnTo>
                <a:lnTo>
                  <a:pt x="26" y="671"/>
                </a:lnTo>
                <a:lnTo>
                  <a:pt x="7" y="639"/>
                </a:lnTo>
                <a:lnTo>
                  <a:pt x="0" y="602"/>
                </a:lnTo>
                <a:lnTo>
                  <a:pt x="13" y="554"/>
                </a:lnTo>
                <a:lnTo>
                  <a:pt x="26" y="529"/>
                </a:lnTo>
                <a:lnTo>
                  <a:pt x="61" y="458"/>
                </a:lnTo>
                <a:lnTo>
                  <a:pt x="99" y="391"/>
                </a:lnTo>
                <a:lnTo>
                  <a:pt x="134" y="337"/>
                </a:lnTo>
                <a:lnTo>
                  <a:pt x="166" y="293"/>
                </a:lnTo>
                <a:lnTo>
                  <a:pt x="191" y="238"/>
                </a:lnTo>
                <a:lnTo>
                  <a:pt x="211" y="195"/>
                </a:lnTo>
                <a:lnTo>
                  <a:pt x="217" y="147"/>
                </a:lnTo>
                <a:lnTo>
                  <a:pt x="230" y="96"/>
                </a:lnTo>
                <a:lnTo>
                  <a:pt x="239" y="54"/>
                </a:lnTo>
                <a:lnTo>
                  <a:pt x="255" y="26"/>
                </a:lnTo>
                <a:lnTo>
                  <a:pt x="274" y="6"/>
                </a:lnTo>
                <a:lnTo>
                  <a:pt x="297" y="6"/>
                </a:lnTo>
                <a:lnTo>
                  <a:pt x="341" y="22"/>
                </a:lnTo>
                <a:lnTo>
                  <a:pt x="375" y="0"/>
                </a:lnTo>
              </a:path>
            </a:pathLst>
          </a:custGeom>
          <a:solidFill>
            <a:srgbClr val="A040E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3" name="Group 11"/>
          <p:cNvGrpSpPr>
            <a:grpSpLocks/>
          </p:cNvGrpSpPr>
          <p:nvPr/>
        </p:nvGrpSpPr>
        <p:grpSpPr bwMode="auto">
          <a:xfrm>
            <a:off x="5526088" y="4389438"/>
            <a:ext cx="895350" cy="1619250"/>
            <a:chOff x="3481" y="2765"/>
            <a:chExt cx="564" cy="1020"/>
          </a:xfrm>
        </p:grpSpPr>
        <p:sp>
          <p:nvSpPr>
            <p:cNvPr id="274441" name="Freeform 9"/>
            <p:cNvSpPr>
              <a:spLocks/>
            </p:cNvSpPr>
            <p:nvPr/>
          </p:nvSpPr>
          <p:spPr bwMode="auto">
            <a:xfrm>
              <a:off x="3510" y="3306"/>
              <a:ext cx="535" cy="479"/>
            </a:xfrm>
            <a:custGeom>
              <a:avLst/>
              <a:gdLst/>
              <a:ahLst/>
              <a:cxnLst>
                <a:cxn ang="0">
                  <a:pos x="378" y="9"/>
                </a:cxn>
                <a:cxn ang="0">
                  <a:pos x="534" y="433"/>
                </a:cxn>
                <a:cxn ang="0">
                  <a:pos x="528" y="442"/>
                </a:cxn>
                <a:cxn ang="0">
                  <a:pos x="516" y="435"/>
                </a:cxn>
                <a:cxn ang="0">
                  <a:pos x="366" y="25"/>
                </a:cxn>
                <a:cxn ang="0">
                  <a:pos x="357" y="21"/>
                </a:cxn>
                <a:cxn ang="0">
                  <a:pos x="299" y="19"/>
                </a:cxn>
                <a:cxn ang="0">
                  <a:pos x="225" y="23"/>
                </a:cxn>
                <a:cxn ang="0">
                  <a:pos x="158" y="27"/>
                </a:cxn>
                <a:cxn ang="0">
                  <a:pos x="139" y="33"/>
                </a:cxn>
                <a:cxn ang="0">
                  <a:pos x="127" y="43"/>
                </a:cxn>
                <a:cxn ang="0">
                  <a:pos x="119" y="57"/>
                </a:cxn>
                <a:cxn ang="0">
                  <a:pos x="14" y="474"/>
                </a:cxn>
                <a:cxn ang="0">
                  <a:pos x="7" y="478"/>
                </a:cxn>
                <a:cxn ang="0">
                  <a:pos x="0" y="469"/>
                </a:cxn>
                <a:cxn ang="0">
                  <a:pos x="104" y="54"/>
                </a:cxn>
                <a:cxn ang="0">
                  <a:pos x="114" y="32"/>
                </a:cxn>
                <a:cxn ang="0">
                  <a:pos x="123" y="23"/>
                </a:cxn>
                <a:cxn ang="0">
                  <a:pos x="132" y="16"/>
                </a:cxn>
                <a:cxn ang="0">
                  <a:pos x="144" y="10"/>
                </a:cxn>
                <a:cxn ang="0">
                  <a:pos x="166" y="9"/>
                </a:cxn>
                <a:cxn ang="0">
                  <a:pos x="236" y="3"/>
                </a:cxn>
                <a:cxn ang="0">
                  <a:pos x="313" y="0"/>
                </a:cxn>
                <a:cxn ang="0">
                  <a:pos x="349" y="1"/>
                </a:cxn>
                <a:cxn ang="0">
                  <a:pos x="367" y="3"/>
                </a:cxn>
                <a:cxn ang="0">
                  <a:pos x="378" y="9"/>
                </a:cxn>
              </a:cxnLst>
              <a:rect l="0" t="0" r="r" b="b"/>
              <a:pathLst>
                <a:path w="535" h="479">
                  <a:moveTo>
                    <a:pt x="378" y="9"/>
                  </a:moveTo>
                  <a:lnTo>
                    <a:pt x="534" y="433"/>
                  </a:lnTo>
                  <a:lnTo>
                    <a:pt x="528" y="442"/>
                  </a:lnTo>
                  <a:lnTo>
                    <a:pt x="516" y="435"/>
                  </a:lnTo>
                  <a:lnTo>
                    <a:pt x="366" y="25"/>
                  </a:lnTo>
                  <a:lnTo>
                    <a:pt x="357" y="21"/>
                  </a:lnTo>
                  <a:lnTo>
                    <a:pt x="299" y="19"/>
                  </a:lnTo>
                  <a:lnTo>
                    <a:pt x="225" y="23"/>
                  </a:lnTo>
                  <a:lnTo>
                    <a:pt x="158" y="27"/>
                  </a:lnTo>
                  <a:lnTo>
                    <a:pt x="139" y="33"/>
                  </a:lnTo>
                  <a:lnTo>
                    <a:pt x="127" y="43"/>
                  </a:lnTo>
                  <a:lnTo>
                    <a:pt x="119" y="57"/>
                  </a:lnTo>
                  <a:lnTo>
                    <a:pt x="14" y="474"/>
                  </a:lnTo>
                  <a:lnTo>
                    <a:pt x="7" y="478"/>
                  </a:lnTo>
                  <a:lnTo>
                    <a:pt x="0" y="469"/>
                  </a:lnTo>
                  <a:lnTo>
                    <a:pt x="104" y="54"/>
                  </a:lnTo>
                  <a:lnTo>
                    <a:pt x="114" y="32"/>
                  </a:lnTo>
                  <a:lnTo>
                    <a:pt x="123" y="23"/>
                  </a:lnTo>
                  <a:lnTo>
                    <a:pt x="132" y="16"/>
                  </a:lnTo>
                  <a:lnTo>
                    <a:pt x="144" y="10"/>
                  </a:lnTo>
                  <a:lnTo>
                    <a:pt x="166" y="9"/>
                  </a:lnTo>
                  <a:lnTo>
                    <a:pt x="236" y="3"/>
                  </a:lnTo>
                  <a:lnTo>
                    <a:pt x="313" y="0"/>
                  </a:lnTo>
                  <a:lnTo>
                    <a:pt x="349" y="1"/>
                  </a:lnTo>
                  <a:lnTo>
                    <a:pt x="367" y="3"/>
                  </a:lnTo>
                  <a:lnTo>
                    <a:pt x="378" y="9"/>
                  </a:lnTo>
                </a:path>
              </a:pathLst>
            </a:custGeom>
            <a:solidFill>
              <a:srgbClr val="402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42" name="Freeform 10"/>
            <p:cNvSpPr>
              <a:spLocks/>
            </p:cNvSpPr>
            <p:nvPr/>
          </p:nvSpPr>
          <p:spPr bwMode="auto">
            <a:xfrm>
              <a:off x="3481" y="2765"/>
              <a:ext cx="558" cy="558"/>
            </a:xfrm>
            <a:custGeom>
              <a:avLst/>
              <a:gdLst/>
              <a:ahLst/>
              <a:cxnLst>
                <a:cxn ang="0">
                  <a:pos x="444" y="0"/>
                </a:cxn>
                <a:cxn ang="0">
                  <a:pos x="520" y="0"/>
                </a:cxn>
                <a:cxn ang="0">
                  <a:pos x="554" y="21"/>
                </a:cxn>
                <a:cxn ang="0">
                  <a:pos x="557" y="73"/>
                </a:cxn>
                <a:cxn ang="0">
                  <a:pos x="472" y="371"/>
                </a:cxn>
                <a:cxn ang="0">
                  <a:pos x="465" y="401"/>
                </a:cxn>
                <a:cxn ang="0">
                  <a:pos x="461" y="433"/>
                </a:cxn>
                <a:cxn ang="0">
                  <a:pos x="457" y="502"/>
                </a:cxn>
                <a:cxn ang="0">
                  <a:pos x="442" y="534"/>
                </a:cxn>
                <a:cxn ang="0">
                  <a:pos x="421" y="539"/>
                </a:cxn>
                <a:cxn ang="0">
                  <a:pos x="397" y="542"/>
                </a:cxn>
                <a:cxn ang="0">
                  <a:pos x="330" y="546"/>
                </a:cxn>
                <a:cxn ang="0">
                  <a:pos x="206" y="550"/>
                </a:cxn>
                <a:cxn ang="0">
                  <a:pos x="109" y="557"/>
                </a:cxn>
                <a:cxn ang="0">
                  <a:pos x="85" y="549"/>
                </a:cxn>
                <a:cxn ang="0">
                  <a:pos x="66" y="526"/>
                </a:cxn>
                <a:cxn ang="0">
                  <a:pos x="45" y="496"/>
                </a:cxn>
                <a:cxn ang="0">
                  <a:pos x="27" y="465"/>
                </a:cxn>
                <a:cxn ang="0">
                  <a:pos x="16" y="446"/>
                </a:cxn>
                <a:cxn ang="0">
                  <a:pos x="11" y="430"/>
                </a:cxn>
                <a:cxn ang="0">
                  <a:pos x="1" y="405"/>
                </a:cxn>
                <a:cxn ang="0">
                  <a:pos x="0" y="393"/>
                </a:cxn>
                <a:cxn ang="0">
                  <a:pos x="1" y="377"/>
                </a:cxn>
                <a:cxn ang="0">
                  <a:pos x="9" y="370"/>
                </a:cxn>
                <a:cxn ang="0">
                  <a:pos x="24" y="360"/>
                </a:cxn>
                <a:cxn ang="0">
                  <a:pos x="43" y="358"/>
                </a:cxn>
                <a:cxn ang="0">
                  <a:pos x="66" y="358"/>
                </a:cxn>
                <a:cxn ang="0">
                  <a:pos x="375" y="370"/>
                </a:cxn>
                <a:cxn ang="0">
                  <a:pos x="381" y="296"/>
                </a:cxn>
                <a:cxn ang="0">
                  <a:pos x="392" y="159"/>
                </a:cxn>
                <a:cxn ang="0">
                  <a:pos x="399" y="65"/>
                </a:cxn>
                <a:cxn ang="0">
                  <a:pos x="410" y="24"/>
                </a:cxn>
                <a:cxn ang="0">
                  <a:pos x="444" y="0"/>
                </a:cxn>
              </a:cxnLst>
              <a:rect l="0" t="0" r="r" b="b"/>
              <a:pathLst>
                <a:path w="558" h="558">
                  <a:moveTo>
                    <a:pt x="444" y="0"/>
                  </a:moveTo>
                  <a:lnTo>
                    <a:pt x="520" y="0"/>
                  </a:lnTo>
                  <a:lnTo>
                    <a:pt x="554" y="21"/>
                  </a:lnTo>
                  <a:lnTo>
                    <a:pt x="557" y="73"/>
                  </a:lnTo>
                  <a:lnTo>
                    <a:pt x="472" y="371"/>
                  </a:lnTo>
                  <a:lnTo>
                    <a:pt x="465" y="401"/>
                  </a:lnTo>
                  <a:lnTo>
                    <a:pt x="461" y="433"/>
                  </a:lnTo>
                  <a:lnTo>
                    <a:pt x="457" y="502"/>
                  </a:lnTo>
                  <a:lnTo>
                    <a:pt x="442" y="534"/>
                  </a:lnTo>
                  <a:lnTo>
                    <a:pt x="421" y="539"/>
                  </a:lnTo>
                  <a:lnTo>
                    <a:pt x="397" y="542"/>
                  </a:lnTo>
                  <a:lnTo>
                    <a:pt x="330" y="546"/>
                  </a:lnTo>
                  <a:lnTo>
                    <a:pt x="206" y="550"/>
                  </a:lnTo>
                  <a:lnTo>
                    <a:pt x="109" y="557"/>
                  </a:lnTo>
                  <a:lnTo>
                    <a:pt x="85" y="549"/>
                  </a:lnTo>
                  <a:lnTo>
                    <a:pt x="66" y="526"/>
                  </a:lnTo>
                  <a:lnTo>
                    <a:pt x="45" y="496"/>
                  </a:lnTo>
                  <a:lnTo>
                    <a:pt x="27" y="465"/>
                  </a:lnTo>
                  <a:lnTo>
                    <a:pt x="16" y="446"/>
                  </a:lnTo>
                  <a:lnTo>
                    <a:pt x="11" y="430"/>
                  </a:lnTo>
                  <a:lnTo>
                    <a:pt x="1" y="405"/>
                  </a:lnTo>
                  <a:lnTo>
                    <a:pt x="0" y="393"/>
                  </a:lnTo>
                  <a:lnTo>
                    <a:pt x="1" y="377"/>
                  </a:lnTo>
                  <a:lnTo>
                    <a:pt x="9" y="370"/>
                  </a:lnTo>
                  <a:lnTo>
                    <a:pt x="24" y="360"/>
                  </a:lnTo>
                  <a:lnTo>
                    <a:pt x="43" y="358"/>
                  </a:lnTo>
                  <a:lnTo>
                    <a:pt x="66" y="358"/>
                  </a:lnTo>
                  <a:lnTo>
                    <a:pt x="375" y="370"/>
                  </a:lnTo>
                  <a:lnTo>
                    <a:pt x="381" y="296"/>
                  </a:lnTo>
                  <a:lnTo>
                    <a:pt x="392" y="159"/>
                  </a:lnTo>
                  <a:lnTo>
                    <a:pt x="399" y="65"/>
                  </a:lnTo>
                  <a:lnTo>
                    <a:pt x="410" y="24"/>
                  </a:lnTo>
                  <a:lnTo>
                    <a:pt x="444" y="0"/>
                  </a:lnTo>
                </a:path>
              </a:pathLst>
            </a:custGeom>
            <a:solidFill>
              <a:srgbClr val="A0806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4" name="Group 23"/>
          <p:cNvGrpSpPr>
            <a:grpSpLocks/>
          </p:cNvGrpSpPr>
          <p:nvPr/>
        </p:nvGrpSpPr>
        <p:grpSpPr bwMode="auto">
          <a:xfrm>
            <a:off x="4872038" y="3165475"/>
            <a:ext cx="855662" cy="962025"/>
            <a:chOff x="3069" y="1994"/>
            <a:chExt cx="539" cy="606"/>
          </a:xfrm>
        </p:grpSpPr>
        <p:sp>
          <p:nvSpPr>
            <p:cNvPr id="274444" name="Freeform 12"/>
            <p:cNvSpPr>
              <a:spLocks/>
            </p:cNvSpPr>
            <p:nvPr/>
          </p:nvSpPr>
          <p:spPr bwMode="auto">
            <a:xfrm>
              <a:off x="3387" y="2494"/>
              <a:ext cx="87" cy="106"/>
            </a:xfrm>
            <a:custGeom>
              <a:avLst/>
              <a:gdLst/>
              <a:ahLst/>
              <a:cxnLst>
                <a:cxn ang="0">
                  <a:pos x="0" y="36"/>
                </a:cxn>
                <a:cxn ang="0">
                  <a:pos x="6" y="60"/>
                </a:cxn>
                <a:cxn ang="0">
                  <a:pos x="14" y="72"/>
                </a:cxn>
                <a:cxn ang="0">
                  <a:pos x="29" y="91"/>
                </a:cxn>
                <a:cxn ang="0">
                  <a:pos x="35" y="105"/>
                </a:cxn>
                <a:cxn ang="0">
                  <a:pos x="86" y="65"/>
                </a:cxn>
                <a:cxn ang="0">
                  <a:pos x="64" y="20"/>
                </a:cxn>
                <a:cxn ang="0">
                  <a:pos x="56" y="0"/>
                </a:cxn>
                <a:cxn ang="0">
                  <a:pos x="0" y="36"/>
                </a:cxn>
              </a:cxnLst>
              <a:rect l="0" t="0" r="r" b="b"/>
              <a:pathLst>
                <a:path w="87" h="106">
                  <a:moveTo>
                    <a:pt x="0" y="36"/>
                  </a:moveTo>
                  <a:lnTo>
                    <a:pt x="6" y="60"/>
                  </a:lnTo>
                  <a:lnTo>
                    <a:pt x="14" y="72"/>
                  </a:lnTo>
                  <a:lnTo>
                    <a:pt x="29" y="91"/>
                  </a:lnTo>
                  <a:lnTo>
                    <a:pt x="35" y="105"/>
                  </a:lnTo>
                  <a:lnTo>
                    <a:pt x="86" y="65"/>
                  </a:lnTo>
                  <a:lnTo>
                    <a:pt x="64" y="20"/>
                  </a:lnTo>
                  <a:lnTo>
                    <a:pt x="56" y="0"/>
                  </a:lnTo>
                  <a:lnTo>
                    <a:pt x="0" y="36"/>
                  </a:lnTo>
                </a:path>
              </a:pathLst>
            </a:custGeom>
            <a:solidFill>
              <a:srgbClr val="FFC0C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5" name="Group 15"/>
            <p:cNvGrpSpPr>
              <a:grpSpLocks/>
            </p:cNvGrpSpPr>
            <p:nvPr/>
          </p:nvGrpSpPr>
          <p:grpSpPr bwMode="auto">
            <a:xfrm>
              <a:off x="3197" y="2418"/>
              <a:ext cx="99" cy="84"/>
              <a:chOff x="3197" y="2418"/>
              <a:chExt cx="99" cy="84"/>
            </a:xfrm>
          </p:grpSpPr>
          <p:sp>
            <p:nvSpPr>
              <p:cNvPr id="274445" name="Freeform 13"/>
              <p:cNvSpPr>
                <a:spLocks/>
              </p:cNvSpPr>
              <p:nvPr/>
            </p:nvSpPr>
            <p:spPr bwMode="auto">
              <a:xfrm>
                <a:off x="3218" y="2442"/>
                <a:ext cx="78" cy="60"/>
              </a:xfrm>
              <a:custGeom>
                <a:avLst/>
                <a:gdLst/>
                <a:ahLst/>
                <a:cxnLst>
                  <a:cxn ang="0">
                    <a:pos x="0" y="0"/>
                  </a:cxn>
                  <a:cxn ang="0">
                    <a:pos x="2" y="24"/>
                  </a:cxn>
                  <a:cxn ang="0">
                    <a:pos x="3" y="38"/>
                  </a:cxn>
                  <a:cxn ang="0">
                    <a:pos x="3" y="48"/>
                  </a:cxn>
                  <a:cxn ang="0">
                    <a:pos x="3" y="59"/>
                  </a:cxn>
                  <a:cxn ang="0">
                    <a:pos x="77" y="52"/>
                  </a:cxn>
                  <a:cxn ang="0">
                    <a:pos x="75" y="3"/>
                  </a:cxn>
                  <a:cxn ang="0">
                    <a:pos x="0" y="0"/>
                  </a:cxn>
                </a:cxnLst>
                <a:rect l="0" t="0" r="r" b="b"/>
                <a:pathLst>
                  <a:path w="78" h="60">
                    <a:moveTo>
                      <a:pt x="0" y="0"/>
                    </a:moveTo>
                    <a:lnTo>
                      <a:pt x="2" y="24"/>
                    </a:lnTo>
                    <a:lnTo>
                      <a:pt x="3" y="38"/>
                    </a:lnTo>
                    <a:lnTo>
                      <a:pt x="3" y="48"/>
                    </a:lnTo>
                    <a:lnTo>
                      <a:pt x="3" y="59"/>
                    </a:lnTo>
                    <a:lnTo>
                      <a:pt x="77" y="52"/>
                    </a:lnTo>
                    <a:lnTo>
                      <a:pt x="75" y="3"/>
                    </a:lnTo>
                    <a:lnTo>
                      <a:pt x="0" y="0"/>
                    </a:lnTo>
                  </a:path>
                </a:pathLst>
              </a:custGeom>
              <a:solidFill>
                <a:srgbClr val="60402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46" name="Freeform 14"/>
              <p:cNvSpPr>
                <a:spLocks/>
              </p:cNvSpPr>
              <p:nvPr/>
            </p:nvSpPr>
            <p:spPr bwMode="auto">
              <a:xfrm>
                <a:off x="3197" y="2418"/>
                <a:ext cx="78" cy="31"/>
              </a:xfrm>
              <a:custGeom>
                <a:avLst/>
                <a:gdLst/>
                <a:ahLst/>
                <a:cxnLst>
                  <a:cxn ang="0">
                    <a:pos x="0" y="3"/>
                  </a:cxn>
                  <a:cxn ang="0">
                    <a:pos x="0" y="30"/>
                  </a:cxn>
                  <a:cxn ang="0">
                    <a:pos x="77" y="30"/>
                  </a:cxn>
                  <a:cxn ang="0">
                    <a:pos x="75" y="0"/>
                  </a:cxn>
                  <a:cxn ang="0">
                    <a:pos x="0" y="3"/>
                  </a:cxn>
                </a:cxnLst>
                <a:rect l="0" t="0" r="r" b="b"/>
                <a:pathLst>
                  <a:path w="78" h="31">
                    <a:moveTo>
                      <a:pt x="0" y="3"/>
                    </a:moveTo>
                    <a:lnTo>
                      <a:pt x="0" y="30"/>
                    </a:lnTo>
                    <a:lnTo>
                      <a:pt x="77" y="30"/>
                    </a:lnTo>
                    <a:lnTo>
                      <a:pt x="75" y="0"/>
                    </a:lnTo>
                    <a:lnTo>
                      <a:pt x="0" y="3"/>
                    </a:lnTo>
                  </a:path>
                </a:pathLst>
              </a:custGeom>
              <a:solidFill>
                <a:srgbClr val="FFFF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274448" name="Freeform 16"/>
            <p:cNvSpPr>
              <a:spLocks/>
            </p:cNvSpPr>
            <p:nvPr/>
          </p:nvSpPr>
          <p:spPr bwMode="auto">
            <a:xfrm>
              <a:off x="3069" y="2047"/>
              <a:ext cx="473" cy="544"/>
            </a:xfrm>
            <a:custGeom>
              <a:avLst/>
              <a:gdLst/>
              <a:ahLst/>
              <a:cxnLst>
                <a:cxn ang="0">
                  <a:pos x="68" y="187"/>
                </a:cxn>
                <a:cxn ang="0">
                  <a:pos x="31" y="196"/>
                </a:cxn>
                <a:cxn ang="0">
                  <a:pos x="10" y="222"/>
                </a:cxn>
                <a:cxn ang="0">
                  <a:pos x="0" y="255"/>
                </a:cxn>
                <a:cxn ang="0">
                  <a:pos x="4" y="284"/>
                </a:cxn>
                <a:cxn ang="0">
                  <a:pos x="17" y="305"/>
                </a:cxn>
                <a:cxn ang="0">
                  <a:pos x="46" y="318"/>
                </a:cxn>
                <a:cxn ang="0">
                  <a:pos x="87" y="316"/>
                </a:cxn>
                <a:cxn ang="0">
                  <a:pos x="108" y="314"/>
                </a:cxn>
                <a:cxn ang="0">
                  <a:pos x="92" y="368"/>
                </a:cxn>
                <a:cxn ang="0">
                  <a:pos x="156" y="374"/>
                </a:cxn>
                <a:cxn ang="0">
                  <a:pos x="181" y="380"/>
                </a:cxn>
                <a:cxn ang="0">
                  <a:pos x="197" y="391"/>
                </a:cxn>
                <a:cxn ang="0">
                  <a:pos x="175" y="439"/>
                </a:cxn>
                <a:cxn ang="0">
                  <a:pos x="122" y="438"/>
                </a:cxn>
                <a:cxn ang="0">
                  <a:pos x="105" y="466"/>
                </a:cxn>
                <a:cxn ang="0">
                  <a:pos x="120" y="525"/>
                </a:cxn>
                <a:cxn ang="0">
                  <a:pos x="152" y="543"/>
                </a:cxn>
                <a:cxn ang="0">
                  <a:pos x="242" y="532"/>
                </a:cxn>
                <a:cxn ang="0">
                  <a:pos x="331" y="490"/>
                </a:cxn>
                <a:cxn ang="0">
                  <a:pos x="387" y="441"/>
                </a:cxn>
                <a:cxn ang="0">
                  <a:pos x="406" y="403"/>
                </a:cxn>
                <a:cxn ang="0">
                  <a:pos x="445" y="340"/>
                </a:cxn>
                <a:cxn ang="0">
                  <a:pos x="464" y="276"/>
                </a:cxn>
                <a:cxn ang="0">
                  <a:pos x="472" y="195"/>
                </a:cxn>
                <a:cxn ang="0">
                  <a:pos x="456" y="105"/>
                </a:cxn>
                <a:cxn ang="0">
                  <a:pos x="409" y="42"/>
                </a:cxn>
                <a:cxn ang="0">
                  <a:pos x="368" y="16"/>
                </a:cxn>
                <a:cxn ang="0">
                  <a:pos x="310" y="0"/>
                </a:cxn>
                <a:cxn ang="0">
                  <a:pos x="199" y="18"/>
                </a:cxn>
                <a:cxn ang="0">
                  <a:pos x="136" y="66"/>
                </a:cxn>
                <a:cxn ang="0">
                  <a:pos x="98" y="123"/>
                </a:cxn>
                <a:cxn ang="0">
                  <a:pos x="92" y="185"/>
                </a:cxn>
              </a:cxnLst>
              <a:rect l="0" t="0" r="r" b="b"/>
              <a:pathLst>
                <a:path w="473" h="544">
                  <a:moveTo>
                    <a:pt x="92" y="185"/>
                  </a:moveTo>
                  <a:lnTo>
                    <a:pt x="68" y="187"/>
                  </a:lnTo>
                  <a:lnTo>
                    <a:pt x="44" y="190"/>
                  </a:lnTo>
                  <a:lnTo>
                    <a:pt x="31" y="196"/>
                  </a:lnTo>
                  <a:lnTo>
                    <a:pt x="19" y="207"/>
                  </a:lnTo>
                  <a:lnTo>
                    <a:pt x="10" y="222"/>
                  </a:lnTo>
                  <a:lnTo>
                    <a:pt x="4" y="241"/>
                  </a:lnTo>
                  <a:lnTo>
                    <a:pt x="0" y="255"/>
                  </a:lnTo>
                  <a:lnTo>
                    <a:pt x="0" y="270"/>
                  </a:lnTo>
                  <a:lnTo>
                    <a:pt x="4" y="284"/>
                  </a:lnTo>
                  <a:lnTo>
                    <a:pt x="10" y="297"/>
                  </a:lnTo>
                  <a:lnTo>
                    <a:pt x="17" y="305"/>
                  </a:lnTo>
                  <a:lnTo>
                    <a:pt x="31" y="314"/>
                  </a:lnTo>
                  <a:lnTo>
                    <a:pt x="46" y="318"/>
                  </a:lnTo>
                  <a:lnTo>
                    <a:pt x="65" y="321"/>
                  </a:lnTo>
                  <a:lnTo>
                    <a:pt x="87" y="316"/>
                  </a:lnTo>
                  <a:lnTo>
                    <a:pt x="97" y="314"/>
                  </a:lnTo>
                  <a:lnTo>
                    <a:pt x="108" y="314"/>
                  </a:lnTo>
                  <a:lnTo>
                    <a:pt x="93" y="318"/>
                  </a:lnTo>
                  <a:lnTo>
                    <a:pt x="92" y="368"/>
                  </a:lnTo>
                  <a:lnTo>
                    <a:pt x="132" y="372"/>
                  </a:lnTo>
                  <a:lnTo>
                    <a:pt x="156" y="374"/>
                  </a:lnTo>
                  <a:lnTo>
                    <a:pt x="168" y="374"/>
                  </a:lnTo>
                  <a:lnTo>
                    <a:pt x="181" y="380"/>
                  </a:lnTo>
                  <a:lnTo>
                    <a:pt x="191" y="387"/>
                  </a:lnTo>
                  <a:lnTo>
                    <a:pt x="197" y="391"/>
                  </a:lnTo>
                  <a:lnTo>
                    <a:pt x="199" y="428"/>
                  </a:lnTo>
                  <a:lnTo>
                    <a:pt x="175" y="439"/>
                  </a:lnTo>
                  <a:lnTo>
                    <a:pt x="154" y="439"/>
                  </a:lnTo>
                  <a:lnTo>
                    <a:pt x="122" y="438"/>
                  </a:lnTo>
                  <a:lnTo>
                    <a:pt x="100" y="433"/>
                  </a:lnTo>
                  <a:lnTo>
                    <a:pt x="105" y="466"/>
                  </a:lnTo>
                  <a:lnTo>
                    <a:pt x="108" y="502"/>
                  </a:lnTo>
                  <a:lnTo>
                    <a:pt x="120" y="525"/>
                  </a:lnTo>
                  <a:lnTo>
                    <a:pt x="130" y="533"/>
                  </a:lnTo>
                  <a:lnTo>
                    <a:pt x="152" y="543"/>
                  </a:lnTo>
                  <a:lnTo>
                    <a:pt x="208" y="538"/>
                  </a:lnTo>
                  <a:lnTo>
                    <a:pt x="242" y="532"/>
                  </a:lnTo>
                  <a:lnTo>
                    <a:pt x="291" y="509"/>
                  </a:lnTo>
                  <a:lnTo>
                    <a:pt x="331" y="490"/>
                  </a:lnTo>
                  <a:lnTo>
                    <a:pt x="374" y="462"/>
                  </a:lnTo>
                  <a:lnTo>
                    <a:pt x="387" y="441"/>
                  </a:lnTo>
                  <a:lnTo>
                    <a:pt x="396" y="422"/>
                  </a:lnTo>
                  <a:lnTo>
                    <a:pt x="406" y="403"/>
                  </a:lnTo>
                  <a:lnTo>
                    <a:pt x="429" y="372"/>
                  </a:lnTo>
                  <a:lnTo>
                    <a:pt x="445" y="340"/>
                  </a:lnTo>
                  <a:lnTo>
                    <a:pt x="456" y="308"/>
                  </a:lnTo>
                  <a:lnTo>
                    <a:pt x="464" y="276"/>
                  </a:lnTo>
                  <a:lnTo>
                    <a:pt x="470" y="239"/>
                  </a:lnTo>
                  <a:lnTo>
                    <a:pt x="472" y="195"/>
                  </a:lnTo>
                  <a:lnTo>
                    <a:pt x="467" y="148"/>
                  </a:lnTo>
                  <a:lnTo>
                    <a:pt x="456" y="105"/>
                  </a:lnTo>
                  <a:lnTo>
                    <a:pt x="438" y="77"/>
                  </a:lnTo>
                  <a:lnTo>
                    <a:pt x="409" y="42"/>
                  </a:lnTo>
                  <a:lnTo>
                    <a:pt x="388" y="27"/>
                  </a:lnTo>
                  <a:lnTo>
                    <a:pt x="368" y="16"/>
                  </a:lnTo>
                  <a:lnTo>
                    <a:pt x="342" y="6"/>
                  </a:lnTo>
                  <a:lnTo>
                    <a:pt x="310" y="0"/>
                  </a:lnTo>
                  <a:lnTo>
                    <a:pt x="262" y="2"/>
                  </a:lnTo>
                  <a:lnTo>
                    <a:pt x="199" y="18"/>
                  </a:lnTo>
                  <a:lnTo>
                    <a:pt x="160" y="43"/>
                  </a:lnTo>
                  <a:lnTo>
                    <a:pt x="136" y="66"/>
                  </a:lnTo>
                  <a:lnTo>
                    <a:pt x="114" y="96"/>
                  </a:lnTo>
                  <a:lnTo>
                    <a:pt x="98" y="123"/>
                  </a:lnTo>
                  <a:lnTo>
                    <a:pt x="92" y="163"/>
                  </a:lnTo>
                  <a:lnTo>
                    <a:pt x="92" y="185"/>
                  </a:lnTo>
                </a:path>
              </a:pathLst>
            </a:custGeom>
            <a:solidFill>
              <a:srgbClr val="FFC0C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6" name="Group 19"/>
            <p:cNvGrpSpPr>
              <a:grpSpLocks/>
            </p:cNvGrpSpPr>
            <p:nvPr/>
          </p:nvGrpSpPr>
          <p:grpSpPr bwMode="auto">
            <a:xfrm>
              <a:off x="3192" y="2207"/>
              <a:ext cx="99" cy="127"/>
              <a:chOff x="3192" y="2207"/>
              <a:chExt cx="99" cy="127"/>
            </a:xfrm>
          </p:grpSpPr>
          <p:sp>
            <p:nvSpPr>
              <p:cNvPr id="274449" name="Freeform 17"/>
              <p:cNvSpPr>
                <a:spLocks/>
              </p:cNvSpPr>
              <p:nvPr/>
            </p:nvSpPr>
            <p:spPr bwMode="auto">
              <a:xfrm>
                <a:off x="3192" y="2207"/>
                <a:ext cx="99" cy="127"/>
              </a:xfrm>
              <a:custGeom>
                <a:avLst/>
                <a:gdLst/>
                <a:ahLst/>
                <a:cxnLst>
                  <a:cxn ang="0">
                    <a:pos x="48" y="0"/>
                  </a:cxn>
                  <a:cxn ang="0">
                    <a:pos x="53" y="0"/>
                  </a:cxn>
                  <a:cxn ang="0">
                    <a:pos x="61" y="2"/>
                  </a:cxn>
                  <a:cxn ang="0">
                    <a:pos x="69" y="5"/>
                  </a:cxn>
                  <a:cxn ang="0">
                    <a:pos x="76" y="11"/>
                  </a:cxn>
                  <a:cxn ang="0">
                    <a:pos x="83" y="18"/>
                  </a:cxn>
                  <a:cxn ang="0">
                    <a:pos x="89" y="28"/>
                  </a:cxn>
                  <a:cxn ang="0">
                    <a:pos x="95" y="39"/>
                  </a:cxn>
                  <a:cxn ang="0">
                    <a:pos x="97" y="51"/>
                  </a:cxn>
                  <a:cxn ang="0">
                    <a:pos x="98" y="63"/>
                  </a:cxn>
                  <a:cxn ang="0">
                    <a:pos x="97" y="78"/>
                  </a:cxn>
                  <a:cxn ang="0">
                    <a:pos x="94" y="91"/>
                  </a:cxn>
                  <a:cxn ang="0">
                    <a:pos x="88" y="102"/>
                  </a:cxn>
                  <a:cxn ang="0">
                    <a:pos x="81" y="110"/>
                  </a:cxn>
                  <a:cxn ang="0">
                    <a:pos x="75" y="117"/>
                  </a:cxn>
                  <a:cxn ang="0">
                    <a:pos x="67" y="122"/>
                  </a:cxn>
                  <a:cxn ang="0">
                    <a:pos x="57" y="125"/>
                  </a:cxn>
                  <a:cxn ang="0">
                    <a:pos x="49" y="126"/>
                  </a:cxn>
                  <a:cxn ang="0">
                    <a:pos x="40" y="125"/>
                  </a:cxn>
                  <a:cxn ang="0">
                    <a:pos x="30" y="121"/>
                  </a:cxn>
                  <a:cxn ang="0">
                    <a:pos x="20" y="115"/>
                  </a:cxn>
                  <a:cxn ang="0">
                    <a:pos x="14" y="110"/>
                  </a:cxn>
                  <a:cxn ang="0">
                    <a:pos x="10" y="102"/>
                  </a:cxn>
                  <a:cxn ang="0">
                    <a:pos x="6" y="94"/>
                  </a:cxn>
                  <a:cxn ang="0">
                    <a:pos x="2" y="83"/>
                  </a:cxn>
                  <a:cxn ang="0">
                    <a:pos x="0" y="74"/>
                  </a:cxn>
                  <a:cxn ang="0">
                    <a:pos x="0" y="65"/>
                  </a:cxn>
                  <a:cxn ang="0">
                    <a:pos x="0" y="56"/>
                  </a:cxn>
                  <a:cxn ang="0">
                    <a:pos x="1" y="48"/>
                  </a:cxn>
                  <a:cxn ang="0">
                    <a:pos x="4" y="36"/>
                  </a:cxn>
                  <a:cxn ang="0">
                    <a:pos x="9" y="26"/>
                  </a:cxn>
                  <a:cxn ang="0">
                    <a:pos x="16" y="16"/>
                  </a:cxn>
                  <a:cxn ang="0">
                    <a:pos x="22" y="11"/>
                  </a:cxn>
                  <a:cxn ang="0">
                    <a:pos x="29" y="6"/>
                  </a:cxn>
                  <a:cxn ang="0">
                    <a:pos x="39" y="1"/>
                  </a:cxn>
                  <a:cxn ang="0">
                    <a:pos x="48" y="0"/>
                  </a:cxn>
                </a:cxnLst>
                <a:rect l="0" t="0" r="r" b="b"/>
                <a:pathLst>
                  <a:path w="99" h="127">
                    <a:moveTo>
                      <a:pt x="48" y="0"/>
                    </a:moveTo>
                    <a:lnTo>
                      <a:pt x="53" y="0"/>
                    </a:lnTo>
                    <a:lnTo>
                      <a:pt x="61" y="2"/>
                    </a:lnTo>
                    <a:lnTo>
                      <a:pt x="69" y="5"/>
                    </a:lnTo>
                    <a:lnTo>
                      <a:pt x="76" y="11"/>
                    </a:lnTo>
                    <a:lnTo>
                      <a:pt x="83" y="18"/>
                    </a:lnTo>
                    <a:lnTo>
                      <a:pt x="89" y="28"/>
                    </a:lnTo>
                    <a:lnTo>
                      <a:pt x="95" y="39"/>
                    </a:lnTo>
                    <a:lnTo>
                      <a:pt x="97" y="51"/>
                    </a:lnTo>
                    <a:lnTo>
                      <a:pt x="98" y="63"/>
                    </a:lnTo>
                    <a:lnTo>
                      <a:pt x="97" y="78"/>
                    </a:lnTo>
                    <a:lnTo>
                      <a:pt x="94" y="91"/>
                    </a:lnTo>
                    <a:lnTo>
                      <a:pt x="88" y="102"/>
                    </a:lnTo>
                    <a:lnTo>
                      <a:pt x="81" y="110"/>
                    </a:lnTo>
                    <a:lnTo>
                      <a:pt x="75" y="117"/>
                    </a:lnTo>
                    <a:lnTo>
                      <a:pt x="67" y="122"/>
                    </a:lnTo>
                    <a:lnTo>
                      <a:pt x="57" y="125"/>
                    </a:lnTo>
                    <a:lnTo>
                      <a:pt x="49" y="126"/>
                    </a:lnTo>
                    <a:lnTo>
                      <a:pt x="40" y="125"/>
                    </a:lnTo>
                    <a:lnTo>
                      <a:pt x="30" y="121"/>
                    </a:lnTo>
                    <a:lnTo>
                      <a:pt x="20" y="115"/>
                    </a:lnTo>
                    <a:lnTo>
                      <a:pt x="14" y="110"/>
                    </a:lnTo>
                    <a:lnTo>
                      <a:pt x="10" y="102"/>
                    </a:lnTo>
                    <a:lnTo>
                      <a:pt x="6" y="94"/>
                    </a:lnTo>
                    <a:lnTo>
                      <a:pt x="2" y="83"/>
                    </a:lnTo>
                    <a:lnTo>
                      <a:pt x="0" y="74"/>
                    </a:lnTo>
                    <a:lnTo>
                      <a:pt x="0" y="65"/>
                    </a:lnTo>
                    <a:lnTo>
                      <a:pt x="0" y="56"/>
                    </a:lnTo>
                    <a:lnTo>
                      <a:pt x="1" y="48"/>
                    </a:lnTo>
                    <a:lnTo>
                      <a:pt x="4" y="36"/>
                    </a:lnTo>
                    <a:lnTo>
                      <a:pt x="9" y="26"/>
                    </a:lnTo>
                    <a:lnTo>
                      <a:pt x="16" y="16"/>
                    </a:lnTo>
                    <a:lnTo>
                      <a:pt x="22" y="11"/>
                    </a:lnTo>
                    <a:lnTo>
                      <a:pt x="29" y="6"/>
                    </a:lnTo>
                    <a:lnTo>
                      <a:pt x="39" y="1"/>
                    </a:lnTo>
                    <a:lnTo>
                      <a:pt x="48" y="0"/>
                    </a:lnTo>
                  </a:path>
                </a:pathLst>
              </a:custGeom>
              <a:solidFill>
                <a:srgbClr val="FFFF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50" name="Freeform 18"/>
              <p:cNvSpPr>
                <a:spLocks/>
              </p:cNvSpPr>
              <p:nvPr/>
            </p:nvSpPr>
            <p:spPr bwMode="auto">
              <a:xfrm>
                <a:off x="3197" y="2260"/>
                <a:ext cx="34" cy="47"/>
              </a:xfrm>
              <a:custGeom>
                <a:avLst/>
                <a:gdLst/>
                <a:ahLst/>
                <a:cxnLst>
                  <a:cxn ang="0">
                    <a:pos x="16" y="0"/>
                  </a:cxn>
                  <a:cxn ang="0">
                    <a:pos x="18" y="0"/>
                  </a:cxn>
                  <a:cxn ang="0">
                    <a:pos x="20" y="1"/>
                  </a:cxn>
                  <a:cxn ang="0">
                    <a:pos x="23" y="2"/>
                  </a:cxn>
                  <a:cxn ang="0">
                    <a:pos x="25" y="4"/>
                  </a:cxn>
                  <a:cxn ang="0">
                    <a:pos x="28" y="7"/>
                  </a:cxn>
                  <a:cxn ang="0">
                    <a:pos x="30" y="11"/>
                  </a:cxn>
                  <a:cxn ang="0">
                    <a:pos x="32" y="14"/>
                  </a:cxn>
                  <a:cxn ang="0">
                    <a:pos x="33" y="19"/>
                  </a:cxn>
                  <a:cxn ang="0">
                    <a:pos x="33" y="23"/>
                  </a:cxn>
                  <a:cxn ang="0">
                    <a:pos x="32" y="29"/>
                  </a:cxn>
                  <a:cxn ang="0">
                    <a:pos x="31" y="33"/>
                  </a:cxn>
                  <a:cxn ang="0">
                    <a:pos x="30" y="37"/>
                  </a:cxn>
                  <a:cxn ang="0">
                    <a:pos x="27" y="40"/>
                  </a:cxn>
                  <a:cxn ang="0">
                    <a:pos x="25" y="43"/>
                  </a:cxn>
                  <a:cxn ang="0">
                    <a:pos x="23" y="45"/>
                  </a:cxn>
                  <a:cxn ang="0">
                    <a:pos x="19" y="46"/>
                  </a:cxn>
                  <a:cxn ang="0">
                    <a:pos x="16" y="46"/>
                  </a:cxn>
                  <a:cxn ang="0">
                    <a:pos x="13" y="46"/>
                  </a:cxn>
                  <a:cxn ang="0">
                    <a:pos x="10" y="44"/>
                  </a:cxn>
                  <a:cxn ang="0">
                    <a:pos x="7" y="42"/>
                  </a:cxn>
                  <a:cxn ang="0">
                    <a:pos x="5" y="40"/>
                  </a:cxn>
                  <a:cxn ang="0">
                    <a:pos x="3" y="37"/>
                  </a:cxn>
                  <a:cxn ang="0">
                    <a:pos x="2" y="35"/>
                  </a:cxn>
                  <a:cxn ang="0">
                    <a:pos x="0" y="31"/>
                  </a:cxn>
                  <a:cxn ang="0">
                    <a:pos x="0" y="27"/>
                  </a:cxn>
                  <a:cxn ang="0">
                    <a:pos x="0" y="24"/>
                  </a:cxn>
                  <a:cxn ang="0">
                    <a:pos x="0" y="20"/>
                  </a:cxn>
                  <a:cxn ang="0">
                    <a:pos x="0" y="18"/>
                  </a:cxn>
                  <a:cxn ang="0">
                    <a:pos x="2" y="13"/>
                  </a:cxn>
                  <a:cxn ang="0">
                    <a:pos x="3" y="9"/>
                  </a:cxn>
                  <a:cxn ang="0">
                    <a:pos x="6" y="6"/>
                  </a:cxn>
                  <a:cxn ang="0">
                    <a:pos x="7" y="4"/>
                  </a:cxn>
                  <a:cxn ang="0">
                    <a:pos x="10" y="3"/>
                  </a:cxn>
                  <a:cxn ang="0">
                    <a:pos x="13" y="1"/>
                  </a:cxn>
                  <a:cxn ang="0">
                    <a:pos x="16" y="0"/>
                  </a:cxn>
                </a:cxnLst>
                <a:rect l="0" t="0" r="r" b="b"/>
                <a:pathLst>
                  <a:path w="34" h="47">
                    <a:moveTo>
                      <a:pt x="16" y="0"/>
                    </a:moveTo>
                    <a:lnTo>
                      <a:pt x="18" y="0"/>
                    </a:lnTo>
                    <a:lnTo>
                      <a:pt x="20" y="1"/>
                    </a:lnTo>
                    <a:lnTo>
                      <a:pt x="23" y="2"/>
                    </a:lnTo>
                    <a:lnTo>
                      <a:pt x="25" y="4"/>
                    </a:lnTo>
                    <a:lnTo>
                      <a:pt x="28" y="7"/>
                    </a:lnTo>
                    <a:lnTo>
                      <a:pt x="30" y="11"/>
                    </a:lnTo>
                    <a:lnTo>
                      <a:pt x="32" y="14"/>
                    </a:lnTo>
                    <a:lnTo>
                      <a:pt x="33" y="19"/>
                    </a:lnTo>
                    <a:lnTo>
                      <a:pt x="33" y="23"/>
                    </a:lnTo>
                    <a:lnTo>
                      <a:pt x="32" y="29"/>
                    </a:lnTo>
                    <a:lnTo>
                      <a:pt x="31" y="33"/>
                    </a:lnTo>
                    <a:lnTo>
                      <a:pt x="30" y="37"/>
                    </a:lnTo>
                    <a:lnTo>
                      <a:pt x="27" y="40"/>
                    </a:lnTo>
                    <a:lnTo>
                      <a:pt x="25" y="43"/>
                    </a:lnTo>
                    <a:lnTo>
                      <a:pt x="23" y="45"/>
                    </a:lnTo>
                    <a:lnTo>
                      <a:pt x="19" y="46"/>
                    </a:lnTo>
                    <a:lnTo>
                      <a:pt x="16" y="46"/>
                    </a:lnTo>
                    <a:lnTo>
                      <a:pt x="13" y="46"/>
                    </a:lnTo>
                    <a:lnTo>
                      <a:pt x="10" y="44"/>
                    </a:lnTo>
                    <a:lnTo>
                      <a:pt x="7" y="42"/>
                    </a:lnTo>
                    <a:lnTo>
                      <a:pt x="5" y="40"/>
                    </a:lnTo>
                    <a:lnTo>
                      <a:pt x="3" y="37"/>
                    </a:lnTo>
                    <a:lnTo>
                      <a:pt x="2" y="35"/>
                    </a:lnTo>
                    <a:lnTo>
                      <a:pt x="0" y="31"/>
                    </a:lnTo>
                    <a:lnTo>
                      <a:pt x="0" y="27"/>
                    </a:lnTo>
                    <a:lnTo>
                      <a:pt x="0" y="24"/>
                    </a:lnTo>
                    <a:lnTo>
                      <a:pt x="0" y="20"/>
                    </a:lnTo>
                    <a:lnTo>
                      <a:pt x="0" y="18"/>
                    </a:lnTo>
                    <a:lnTo>
                      <a:pt x="2" y="13"/>
                    </a:lnTo>
                    <a:lnTo>
                      <a:pt x="3" y="9"/>
                    </a:lnTo>
                    <a:lnTo>
                      <a:pt x="6" y="6"/>
                    </a:lnTo>
                    <a:lnTo>
                      <a:pt x="7" y="4"/>
                    </a:lnTo>
                    <a:lnTo>
                      <a:pt x="10" y="3"/>
                    </a:lnTo>
                    <a:lnTo>
                      <a:pt x="13" y="1"/>
                    </a:lnTo>
                    <a:lnTo>
                      <a:pt x="16" y="0"/>
                    </a:lnTo>
                  </a:path>
                </a:pathLst>
              </a:custGeom>
              <a:solidFill>
                <a:srgbClr val="000000"/>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7" name="Group 22"/>
            <p:cNvGrpSpPr>
              <a:grpSpLocks/>
            </p:cNvGrpSpPr>
            <p:nvPr/>
          </p:nvGrpSpPr>
          <p:grpSpPr bwMode="auto">
            <a:xfrm>
              <a:off x="3183" y="1994"/>
              <a:ext cx="425" cy="478"/>
              <a:chOff x="3183" y="1994"/>
              <a:chExt cx="425" cy="478"/>
            </a:xfrm>
          </p:grpSpPr>
          <p:sp>
            <p:nvSpPr>
              <p:cNvPr id="274452" name="Freeform 20"/>
              <p:cNvSpPr>
                <a:spLocks/>
              </p:cNvSpPr>
              <p:nvPr/>
            </p:nvSpPr>
            <p:spPr bwMode="auto">
              <a:xfrm>
                <a:off x="3208" y="2142"/>
                <a:ext cx="111" cy="74"/>
              </a:xfrm>
              <a:custGeom>
                <a:avLst/>
                <a:gdLst/>
                <a:ahLst/>
                <a:cxnLst>
                  <a:cxn ang="0">
                    <a:pos x="2" y="33"/>
                  </a:cxn>
                  <a:cxn ang="0">
                    <a:pos x="11" y="23"/>
                  </a:cxn>
                  <a:cxn ang="0">
                    <a:pos x="22" y="16"/>
                  </a:cxn>
                  <a:cxn ang="0">
                    <a:pos x="41" y="4"/>
                  </a:cxn>
                  <a:cxn ang="0">
                    <a:pos x="49" y="0"/>
                  </a:cxn>
                  <a:cxn ang="0">
                    <a:pos x="53" y="0"/>
                  </a:cxn>
                  <a:cxn ang="0">
                    <a:pos x="63" y="6"/>
                  </a:cxn>
                  <a:cxn ang="0">
                    <a:pos x="83" y="25"/>
                  </a:cxn>
                  <a:cxn ang="0">
                    <a:pos x="105" y="49"/>
                  </a:cxn>
                  <a:cxn ang="0">
                    <a:pos x="110" y="59"/>
                  </a:cxn>
                  <a:cxn ang="0">
                    <a:pos x="108" y="67"/>
                  </a:cxn>
                  <a:cxn ang="0">
                    <a:pos x="104" y="71"/>
                  </a:cxn>
                  <a:cxn ang="0">
                    <a:pos x="95" y="73"/>
                  </a:cxn>
                  <a:cxn ang="0">
                    <a:pos x="84" y="66"/>
                  </a:cxn>
                  <a:cxn ang="0">
                    <a:pos x="74" y="54"/>
                  </a:cxn>
                  <a:cxn ang="0">
                    <a:pos x="65" y="41"/>
                  </a:cxn>
                  <a:cxn ang="0">
                    <a:pos x="51" y="28"/>
                  </a:cxn>
                  <a:cxn ang="0">
                    <a:pos x="46" y="26"/>
                  </a:cxn>
                  <a:cxn ang="0">
                    <a:pos x="39" y="27"/>
                  </a:cxn>
                  <a:cxn ang="0">
                    <a:pos x="33" y="33"/>
                  </a:cxn>
                  <a:cxn ang="0">
                    <a:pos x="20" y="44"/>
                  </a:cxn>
                  <a:cxn ang="0">
                    <a:pos x="12" y="49"/>
                  </a:cxn>
                  <a:cxn ang="0">
                    <a:pos x="6" y="49"/>
                  </a:cxn>
                  <a:cxn ang="0">
                    <a:pos x="0" y="44"/>
                  </a:cxn>
                  <a:cxn ang="0">
                    <a:pos x="2" y="33"/>
                  </a:cxn>
                </a:cxnLst>
                <a:rect l="0" t="0" r="r" b="b"/>
                <a:pathLst>
                  <a:path w="111" h="74">
                    <a:moveTo>
                      <a:pt x="2" y="33"/>
                    </a:moveTo>
                    <a:lnTo>
                      <a:pt x="11" y="23"/>
                    </a:lnTo>
                    <a:lnTo>
                      <a:pt x="22" y="16"/>
                    </a:lnTo>
                    <a:lnTo>
                      <a:pt x="41" y="4"/>
                    </a:lnTo>
                    <a:lnTo>
                      <a:pt x="49" y="0"/>
                    </a:lnTo>
                    <a:lnTo>
                      <a:pt x="53" y="0"/>
                    </a:lnTo>
                    <a:lnTo>
                      <a:pt x="63" y="6"/>
                    </a:lnTo>
                    <a:lnTo>
                      <a:pt x="83" y="25"/>
                    </a:lnTo>
                    <a:lnTo>
                      <a:pt x="105" y="49"/>
                    </a:lnTo>
                    <a:lnTo>
                      <a:pt x="110" y="59"/>
                    </a:lnTo>
                    <a:lnTo>
                      <a:pt x="108" y="67"/>
                    </a:lnTo>
                    <a:lnTo>
                      <a:pt x="104" y="71"/>
                    </a:lnTo>
                    <a:lnTo>
                      <a:pt x="95" y="73"/>
                    </a:lnTo>
                    <a:lnTo>
                      <a:pt x="84" y="66"/>
                    </a:lnTo>
                    <a:lnTo>
                      <a:pt x="74" y="54"/>
                    </a:lnTo>
                    <a:lnTo>
                      <a:pt x="65" y="41"/>
                    </a:lnTo>
                    <a:lnTo>
                      <a:pt x="51" y="28"/>
                    </a:lnTo>
                    <a:lnTo>
                      <a:pt x="46" y="26"/>
                    </a:lnTo>
                    <a:lnTo>
                      <a:pt x="39" y="27"/>
                    </a:lnTo>
                    <a:lnTo>
                      <a:pt x="33" y="33"/>
                    </a:lnTo>
                    <a:lnTo>
                      <a:pt x="20" y="44"/>
                    </a:lnTo>
                    <a:lnTo>
                      <a:pt x="12" y="49"/>
                    </a:lnTo>
                    <a:lnTo>
                      <a:pt x="6" y="49"/>
                    </a:lnTo>
                    <a:lnTo>
                      <a:pt x="0" y="44"/>
                    </a:lnTo>
                    <a:lnTo>
                      <a:pt x="2" y="33"/>
                    </a:lnTo>
                  </a:path>
                </a:pathLst>
              </a:custGeom>
              <a:solidFill>
                <a:srgbClr val="60402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53" name="Freeform 21"/>
              <p:cNvSpPr>
                <a:spLocks/>
              </p:cNvSpPr>
              <p:nvPr/>
            </p:nvSpPr>
            <p:spPr bwMode="auto">
              <a:xfrm>
                <a:off x="3183" y="1994"/>
                <a:ext cx="425" cy="478"/>
              </a:xfrm>
              <a:custGeom>
                <a:avLst/>
                <a:gdLst/>
                <a:ahLst/>
                <a:cxnLst>
                  <a:cxn ang="0">
                    <a:pos x="243" y="344"/>
                  </a:cxn>
                  <a:cxn ang="0">
                    <a:pos x="191" y="325"/>
                  </a:cxn>
                  <a:cxn ang="0">
                    <a:pos x="200" y="268"/>
                  </a:cxn>
                  <a:cxn ang="0">
                    <a:pos x="175" y="244"/>
                  </a:cxn>
                  <a:cxn ang="0">
                    <a:pos x="153" y="217"/>
                  </a:cxn>
                  <a:cxn ang="0">
                    <a:pos x="143" y="179"/>
                  </a:cxn>
                  <a:cxn ang="0">
                    <a:pos x="138" y="143"/>
                  </a:cxn>
                  <a:cxn ang="0">
                    <a:pos x="138" y="108"/>
                  </a:cxn>
                  <a:cxn ang="0">
                    <a:pos x="125" y="104"/>
                  </a:cxn>
                  <a:cxn ang="0">
                    <a:pos x="98" y="102"/>
                  </a:cxn>
                  <a:cxn ang="0">
                    <a:pos x="65" y="112"/>
                  </a:cxn>
                  <a:cxn ang="0">
                    <a:pos x="35" y="128"/>
                  </a:cxn>
                  <a:cxn ang="0">
                    <a:pos x="14" y="143"/>
                  </a:cxn>
                  <a:cxn ang="0">
                    <a:pos x="1" y="120"/>
                  </a:cxn>
                  <a:cxn ang="0">
                    <a:pos x="0" y="97"/>
                  </a:cxn>
                  <a:cxn ang="0">
                    <a:pos x="11" y="67"/>
                  </a:cxn>
                  <a:cxn ang="0">
                    <a:pos x="33" y="40"/>
                  </a:cxn>
                  <a:cxn ang="0">
                    <a:pos x="70" y="19"/>
                  </a:cxn>
                  <a:cxn ang="0">
                    <a:pos x="119" y="5"/>
                  </a:cxn>
                  <a:cxn ang="0">
                    <a:pos x="173" y="0"/>
                  </a:cxn>
                  <a:cxn ang="0">
                    <a:pos x="224" y="6"/>
                  </a:cxn>
                  <a:cxn ang="0">
                    <a:pos x="277" y="24"/>
                  </a:cxn>
                  <a:cxn ang="0">
                    <a:pos x="316" y="51"/>
                  </a:cxn>
                  <a:cxn ang="0">
                    <a:pos x="349" y="84"/>
                  </a:cxn>
                  <a:cxn ang="0">
                    <a:pos x="378" y="129"/>
                  </a:cxn>
                  <a:cxn ang="0">
                    <a:pos x="395" y="172"/>
                  </a:cxn>
                  <a:cxn ang="0">
                    <a:pos x="410" y="215"/>
                  </a:cxn>
                  <a:cxn ang="0">
                    <a:pos x="419" y="271"/>
                  </a:cxn>
                  <a:cxn ang="0">
                    <a:pos x="424" y="305"/>
                  </a:cxn>
                  <a:cxn ang="0">
                    <a:pos x="418" y="357"/>
                  </a:cxn>
                  <a:cxn ang="0">
                    <a:pos x="402" y="410"/>
                  </a:cxn>
                  <a:cxn ang="0">
                    <a:pos x="384" y="452"/>
                  </a:cxn>
                  <a:cxn ang="0">
                    <a:pos x="370" y="469"/>
                  </a:cxn>
                  <a:cxn ang="0">
                    <a:pos x="343" y="477"/>
                  </a:cxn>
                  <a:cxn ang="0">
                    <a:pos x="319" y="477"/>
                  </a:cxn>
                  <a:cxn ang="0">
                    <a:pos x="306" y="477"/>
                  </a:cxn>
                  <a:cxn ang="0">
                    <a:pos x="288" y="471"/>
                  </a:cxn>
                  <a:cxn ang="0">
                    <a:pos x="274" y="449"/>
                  </a:cxn>
                  <a:cxn ang="0">
                    <a:pos x="275" y="439"/>
                  </a:cxn>
                  <a:cxn ang="0">
                    <a:pos x="294" y="434"/>
                  </a:cxn>
                  <a:cxn ang="0">
                    <a:pos x="304" y="423"/>
                  </a:cxn>
                  <a:cxn ang="0">
                    <a:pos x="314" y="408"/>
                  </a:cxn>
                  <a:cxn ang="0">
                    <a:pos x="319" y="389"/>
                  </a:cxn>
                  <a:cxn ang="0">
                    <a:pos x="317" y="380"/>
                  </a:cxn>
                  <a:cxn ang="0">
                    <a:pos x="316" y="365"/>
                  </a:cxn>
                  <a:cxn ang="0">
                    <a:pos x="309" y="349"/>
                  </a:cxn>
                  <a:cxn ang="0">
                    <a:pos x="296" y="335"/>
                  </a:cxn>
                  <a:cxn ang="0">
                    <a:pos x="282" y="329"/>
                  </a:cxn>
                  <a:cxn ang="0">
                    <a:pos x="266" y="330"/>
                  </a:cxn>
                  <a:cxn ang="0">
                    <a:pos x="243" y="344"/>
                  </a:cxn>
                </a:cxnLst>
                <a:rect l="0" t="0" r="r" b="b"/>
                <a:pathLst>
                  <a:path w="425" h="478">
                    <a:moveTo>
                      <a:pt x="243" y="344"/>
                    </a:moveTo>
                    <a:lnTo>
                      <a:pt x="191" y="325"/>
                    </a:lnTo>
                    <a:lnTo>
                      <a:pt x="200" y="268"/>
                    </a:lnTo>
                    <a:lnTo>
                      <a:pt x="175" y="244"/>
                    </a:lnTo>
                    <a:lnTo>
                      <a:pt x="153" y="217"/>
                    </a:lnTo>
                    <a:lnTo>
                      <a:pt x="143" y="179"/>
                    </a:lnTo>
                    <a:lnTo>
                      <a:pt x="138" y="143"/>
                    </a:lnTo>
                    <a:lnTo>
                      <a:pt x="138" y="108"/>
                    </a:lnTo>
                    <a:lnTo>
                      <a:pt x="125" y="104"/>
                    </a:lnTo>
                    <a:lnTo>
                      <a:pt x="98" y="102"/>
                    </a:lnTo>
                    <a:lnTo>
                      <a:pt x="65" y="112"/>
                    </a:lnTo>
                    <a:lnTo>
                      <a:pt x="35" y="128"/>
                    </a:lnTo>
                    <a:lnTo>
                      <a:pt x="14" y="143"/>
                    </a:lnTo>
                    <a:lnTo>
                      <a:pt x="1" y="120"/>
                    </a:lnTo>
                    <a:lnTo>
                      <a:pt x="0" y="97"/>
                    </a:lnTo>
                    <a:lnTo>
                      <a:pt x="11" y="67"/>
                    </a:lnTo>
                    <a:lnTo>
                      <a:pt x="33" y="40"/>
                    </a:lnTo>
                    <a:lnTo>
                      <a:pt x="70" y="19"/>
                    </a:lnTo>
                    <a:lnTo>
                      <a:pt x="119" y="5"/>
                    </a:lnTo>
                    <a:lnTo>
                      <a:pt x="173" y="0"/>
                    </a:lnTo>
                    <a:lnTo>
                      <a:pt x="224" y="6"/>
                    </a:lnTo>
                    <a:lnTo>
                      <a:pt x="277" y="24"/>
                    </a:lnTo>
                    <a:lnTo>
                      <a:pt x="316" y="51"/>
                    </a:lnTo>
                    <a:lnTo>
                      <a:pt x="349" y="84"/>
                    </a:lnTo>
                    <a:lnTo>
                      <a:pt x="378" y="129"/>
                    </a:lnTo>
                    <a:lnTo>
                      <a:pt x="395" y="172"/>
                    </a:lnTo>
                    <a:lnTo>
                      <a:pt x="410" y="215"/>
                    </a:lnTo>
                    <a:lnTo>
                      <a:pt x="419" y="271"/>
                    </a:lnTo>
                    <a:lnTo>
                      <a:pt x="424" y="305"/>
                    </a:lnTo>
                    <a:lnTo>
                      <a:pt x="418" y="357"/>
                    </a:lnTo>
                    <a:lnTo>
                      <a:pt x="402" y="410"/>
                    </a:lnTo>
                    <a:lnTo>
                      <a:pt x="384" y="452"/>
                    </a:lnTo>
                    <a:lnTo>
                      <a:pt x="370" y="469"/>
                    </a:lnTo>
                    <a:lnTo>
                      <a:pt x="343" y="477"/>
                    </a:lnTo>
                    <a:lnTo>
                      <a:pt x="319" y="477"/>
                    </a:lnTo>
                    <a:lnTo>
                      <a:pt x="306" y="477"/>
                    </a:lnTo>
                    <a:lnTo>
                      <a:pt x="288" y="471"/>
                    </a:lnTo>
                    <a:lnTo>
                      <a:pt x="274" y="449"/>
                    </a:lnTo>
                    <a:lnTo>
                      <a:pt x="275" y="439"/>
                    </a:lnTo>
                    <a:lnTo>
                      <a:pt x="294" y="434"/>
                    </a:lnTo>
                    <a:lnTo>
                      <a:pt x="304" y="423"/>
                    </a:lnTo>
                    <a:lnTo>
                      <a:pt x="314" y="408"/>
                    </a:lnTo>
                    <a:lnTo>
                      <a:pt x="319" y="389"/>
                    </a:lnTo>
                    <a:lnTo>
                      <a:pt x="317" y="380"/>
                    </a:lnTo>
                    <a:lnTo>
                      <a:pt x="316" y="365"/>
                    </a:lnTo>
                    <a:lnTo>
                      <a:pt x="309" y="349"/>
                    </a:lnTo>
                    <a:lnTo>
                      <a:pt x="296" y="335"/>
                    </a:lnTo>
                    <a:lnTo>
                      <a:pt x="282" y="329"/>
                    </a:lnTo>
                    <a:lnTo>
                      <a:pt x="266" y="330"/>
                    </a:lnTo>
                    <a:lnTo>
                      <a:pt x="243" y="344"/>
                    </a:lnTo>
                  </a:path>
                </a:pathLst>
              </a:custGeom>
              <a:solidFill>
                <a:srgbClr val="60402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grpSp>
        <p:nvGrpSpPr>
          <p:cNvPr id="8" name="Group 26"/>
          <p:cNvGrpSpPr>
            <a:grpSpLocks/>
          </p:cNvGrpSpPr>
          <p:nvPr/>
        </p:nvGrpSpPr>
        <p:grpSpPr bwMode="auto">
          <a:xfrm>
            <a:off x="3587750" y="4643438"/>
            <a:ext cx="1717675" cy="1343025"/>
            <a:chOff x="2260" y="2925"/>
            <a:chExt cx="1082" cy="846"/>
          </a:xfrm>
        </p:grpSpPr>
        <p:sp>
          <p:nvSpPr>
            <p:cNvPr id="274456" name="Freeform 24"/>
            <p:cNvSpPr>
              <a:spLocks/>
            </p:cNvSpPr>
            <p:nvPr/>
          </p:nvSpPr>
          <p:spPr bwMode="auto">
            <a:xfrm>
              <a:off x="2361" y="2925"/>
              <a:ext cx="900" cy="149"/>
            </a:xfrm>
            <a:custGeom>
              <a:avLst/>
              <a:gdLst/>
              <a:ahLst/>
              <a:cxnLst>
                <a:cxn ang="0">
                  <a:pos x="302" y="5"/>
                </a:cxn>
                <a:cxn ang="0">
                  <a:pos x="221" y="11"/>
                </a:cxn>
                <a:cxn ang="0">
                  <a:pos x="145" y="21"/>
                </a:cxn>
                <a:cxn ang="0">
                  <a:pos x="98" y="29"/>
                </a:cxn>
                <a:cxn ang="0">
                  <a:pos x="63" y="37"/>
                </a:cxn>
                <a:cxn ang="0">
                  <a:pos x="40" y="45"/>
                </a:cxn>
                <a:cxn ang="0">
                  <a:pos x="22" y="52"/>
                </a:cxn>
                <a:cxn ang="0">
                  <a:pos x="9" y="61"/>
                </a:cxn>
                <a:cxn ang="0">
                  <a:pos x="2" y="69"/>
                </a:cxn>
                <a:cxn ang="0">
                  <a:pos x="1" y="80"/>
                </a:cxn>
                <a:cxn ang="0">
                  <a:pos x="8" y="89"/>
                </a:cxn>
                <a:cxn ang="0">
                  <a:pos x="21" y="98"/>
                </a:cxn>
                <a:cxn ang="0">
                  <a:pos x="38" y="106"/>
                </a:cxn>
                <a:cxn ang="0">
                  <a:pos x="69" y="115"/>
                </a:cxn>
                <a:cxn ang="0">
                  <a:pos x="105" y="124"/>
                </a:cxn>
                <a:cxn ang="0">
                  <a:pos x="166" y="134"/>
                </a:cxn>
                <a:cxn ang="0">
                  <a:pos x="224" y="140"/>
                </a:cxn>
                <a:cxn ang="0">
                  <a:pos x="301" y="145"/>
                </a:cxn>
                <a:cxn ang="0">
                  <a:pos x="402" y="148"/>
                </a:cxn>
                <a:cxn ang="0">
                  <a:pos x="604" y="145"/>
                </a:cxn>
                <a:cxn ang="0">
                  <a:pos x="728" y="134"/>
                </a:cxn>
                <a:cxn ang="0">
                  <a:pos x="800" y="122"/>
                </a:cxn>
                <a:cxn ang="0">
                  <a:pos x="840" y="112"/>
                </a:cxn>
                <a:cxn ang="0">
                  <a:pos x="866" y="104"/>
                </a:cxn>
                <a:cxn ang="0">
                  <a:pos x="883" y="95"/>
                </a:cxn>
                <a:cxn ang="0">
                  <a:pos x="894" y="87"/>
                </a:cxn>
                <a:cxn ang="0">
                  <a:pos x="899" y="72"/>
                </a:cxn>
                <a:cxn ang="0">
                  <a:pos x="885" y="56"/>
                </a:cxn>
                <a:cxn ang="0">
                  <a:pos x="861" y="44"/>
                </a:cxn>
                <a:cxn ang="0">
                  <a:pos x="813" y="30"/>
                </a:cxn>
                <a:cxn ang="0">
                  <a:pos x="725" y="16"/>
                </a:cxn>
                <a:cxn ang="0">
                  <a:pos x="604" y="3"/>
                </a:cxn>
                <a:cxn ang="0">
                  <a:pos x="460" y="0"/>
                </a:cxn>
              </a:cxnLst>
              <a:rect l="0" t="0" r="r" b="b"/>
              <a:pathLst>
                <a:path w="900" h="149">
                  <a:moveTo>
                    <a:pt x="460" y="0"/>
                  </a:moveTo>
                  <a:lnTo>
                    <a:pt x="302" y="5"/>
                  </a:lnTo>
                  <a:lnTo>
                    <a:pt x="260" y="8"/>
                  </a:lnTo>
                  <a:lnTo>
                    <a:pt x="221" y="11"/>
                  </a:lnTo>
                  <a:lnTo>
                    <a:pt x="183" y="16"/>
                  </a:lnTo>
                  <a:lnTo>
                    <a:pt x="145" y="21"/>
                  </a:lnTo>
                  <a:lnTo>
                    <a:pt x="121" y="25"/>
                  </a:lnTo>
                  <a:lnTo>
                    <a:pt x="98" y="29"/>
                  </a:lnTo>
                  <a:lnTo>
                    <a:pt x="79" y="32"/>
                  </a:lnTo>
                  <a:lnTo>
                    <a:pt x="63" y="37"/>
                  </a:lnTo>
                  <a:lnTo>
                    <a:pt x="52" y="40"/>
                  </a:lnTo>
                  <a:lnTo>
                    <a:pt x="40" y="45"/>
                  </a:lnTo>
                  <a:lnTo>
                    <a:pt x="29" y="48"/>
                  </a:lnTo>
                  <a:lnTo>
                    <a:pt x="22" y="52"/>
                  </a:lnTo>
                  <a:lnTo>
                    <a:pt x="16" y="56"/>
                  </a:lnTo>
                  <a:lnTo>
                    <a:pt x="9" y="61"/>
                  </a:lnTo>
                  <a:lnTo>
                    <a:pt x="5" y="64"/>
                  </a:lnTo>
                  <a:lnTo>
                    <a:pt x="2" y="69"/>
                  </a:lnTo>
                  <a:lnTo>
                    <a:pt x="0" y="73"/>
                  </a:lnTo>
                  <a:lnTo>
                    <a:pt x="1" y="80"/>
                  </a:lnTo>
                  <a:lnTo>
                    <a:pt x="3" y="83"/>
                  </a:lnTo>
                  <a:lnTo>
                    <a:pt x="8" y="89"/>
                  </a:lnTo>
                  <a:lnTo>
                    <a:pt x="15" y="95"/>
                  </a:lnTo>
                  <a:lnTo>
                    <a:pt x="21" y="98"/>
                  </a:lnTo>
                  <a:lnTo>
                    <a:pt x="29" y="102"/>
                  </a:lnTo>
                  <a:lnTo>
                    <a:pt x="38" y="106"/>
                  </a:lnTo>
                  <a:lnTo>
                    <a:pt x="52" y="110"/>
                  </a:lnTo>
                  <a:lnTo>
                    <a:pt x="69" y="115"/>
                  </a:lnTo>
                  <a:lnTo>
                    <a:pt x="85" y="119"/>
                  </a:lnTo>
                  <a:lnTo>
                    <a:pt x="105" y="124"/>
                  </a:lnTo>
                  <a:lnTo>
                    <a:pt x="134" y="129"/>
                  </a:lnTo>
                  <a:lnTo>
                    <a:pt x="166" y="134"/>
                  </a:lnTo>
                  <a:lnTo>
                    <a:pt x="195" y="137"/>
                  </a:lnTo>
                  <a:lnTo>
                    <a:pt x="224" y="140"/>
                  </a:lnTo>
                  <a:lnTo>
                    <a:pt x="260" y="143"/>
                  </a:lnTo>
                  <a:lnTo>
                    <a:pt x="301" y="145"/>
                  </a:lnTo>
                  <a:lnTo>
                    <a:pt x="352" y="147"/>
                  </a:lnTo>
                  <a:lnTo>
                    <a:pt x="402" y="148"/>
                  </a:lnTo>
                  <a:lnTo>
                    <a:pt x="526" y="148"/>
                  </a:lnTo>
                  <a:lnTo>
                    <a:pt x="604" y="145"/>
                  </a:lnTo>
                  <a:lnTo>
                    <a:pt x="669" y="140"/>
                  </a:lnTo>
                  <a:lnTo>
                    <a:pt x="728" y="134"/>
                  </a:lnTo>
                  <a:lnTo>
                    <a:pt x="782" y="126"/>
                  </a:lnTo>
                  <a:lnTo>
                    <a:pt x="800" y="122"/>
                  </a:lnTo>
                  <a:lnTo>
                    <a:pt x="818" y="118"/>
                  </a:lnTo>
                  <a:lnTo>
                    <a:pt x="840" y="112"/>
                  </a:lnTo>
                  <a:lnTo>
                    <a:pt x="853" y="109"/>
                  </a:lnTo>
                  <a:lnTo>
                    <a:pt x="866" y="104"/>
                  </a:lnTo>
                  <a:lnTo>
                    <a:pt x="877" y="99"/>
                  </a:lnTo>
                  <a:lnTo>
                    <a:pt x="883" y="95"/>
                  </a:lnTo>
                  <a:lnTo>
                    <a:pt x="888" y="90"/>
                  </a:lnTo>
                  <a:lnTo>
                    <a:pt x="894" y="87"/>
                  </a:lnTo>
                  <a:lnTo>
                    <a:pt x="898" y="79"/>
                  </a:lnTo>
                  <a:lnTo>
                    <a:pt x="899" y="72"/>
                  </a:lnTo>
                  <a:lnTo>
                    <a:pt x="894" y="64"/>
                  </a:lnTo>
                  <a:lnTo>
                    <a:pt x="885" y="56"/>
                  </a:lnTo>
                  <a:lnTo>
                    <a:pt x="873" y="49"/>
                  </a:lnTo>
                  <a:lnTo>
                    <a:pt x="861" y="44"/>
                  </a:lnTo>
                  <a:lnTo>
                    <a:pt x="843" y="38"/>
                  </a:lnTo>
                  <a:lnTo>
                    <a:pt x="813" y="30"/>
                  </a:lnTo>
                  <a:lnTo>
                    <a:pt x="778" y="24"/>
                  </a:lnTo>
                  <a:lnTo>
                    <a:pt x="725" y="16"/>
                  </a:lnTo>
                  <a:lnTo>
                    <a:pt x="671" y="10"/>
                  </a:lnTo>
                  <a:lnTo>
                    <a:pt x="604" y="3"/>
                  </a:lnTo>
                  <a:lnTo>
                    <a:pt x="543" y="2"/>
                  </a:lnTo>
                  <a:lnTo>
                    <a:pt x="460" y="0"/>
                  </a:lnTo>
                </a:path>
              </a:pathLst>
            </a:custGeom>
            <a:solidFill>
              <a:srgbClr val="4080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57" name="Freeform 25"/>
            <p:cNvSpPr>
              <a:spLocks/>
            </p:cNvSpPr>
            <p:nvPr/>
          </p:nvSpPr>
          <p:spPr bwMode="auto">
            <a:xfrm>
              <a:off x="2260" y="2997"/>
              <a:ext cx="1082" cy="774"/>
            </a:xfrm>
            <a:custGeom>
              <a:avLst/>
              <a:gdLst/>
              <a:ahLst/>
              <a:cxnLst>
                <a:cxn ang="0">
                  <a:pos x="102" y="8"/>
                </a:cxn>
                <a:cxn ang="0">
                  <a:pos x="109" y="17"/>
                </a:cxn>
                <a:cxn ang="0">
                  <a:pos x="122" y="26"/>
                </a:cxn>
                <a:cxn ang="0">
                  <a:pos x="139" y="34"/>
                </a:cxn>
                <a:cxn ang="0">
                  <a:pos x="170" y="43"/>
                </a:cxn>
                <a:cxn ang="0">
                  <a:pos x="206" y="52"/>
                </a:cxn>
                <a:cxn ang="0">
                  <a:pos x="267" y="62"/>
                </a:cxn>
                <a:cxn ang="0">
                  <a:pos x="325" y="68"/>
                </a:cxn>
                <a:cxn ang="0">
                  <a:pos x="402" y="73"/>
                </a:cxn>
                <a:cxn ang="0">
                  <a:pos x="503" y="76"/>
                </a:cxn>
                <a:cxn ang="0">
                  <a:pos x="705" y="73"/>
                </a:cxn>
                <a:cxn ang="0">
                  <a:pos x="829" y="62"/>
                </a:cxn>
                <a:cxn ang="0">
                  <a:pos x="901" y="50"/>
                </a:cxn>
                <a:cxn ang="0">
                  <a:pos x="941" y="40"/>
                </a:cxn>
                <a:cxn ang="0">
                  <a:pos x="967" y="32"/>
                </a:cxn>
                <a:cxn ang="0">
                  <a:pos x="984" y="23"/>
                </a:cxn>
                <a:cxn ang="0">
                  <a:pos x="995" y="15"/>
                </a:cxn>
                <a:cxn ang="0">
                  <a:pos x="1000" y="0"/>
                </a:cxn>
                <a:cxn ang="0">
                  <a:pos x="1039" y="696"/>
                </a:cxn>
                <a:cxn ang="0">
                  <a:pos x="950" y="735"/>
                </a:cxn>
                <a:cxn ang="0">
                  <a:pos x="877" y="738"/>
                </a:cxn>
                <a:cxn ang="0">
                  <a:pos x="792" y="754"/>
                </a:cxn>
                <a:cxn ang="0">
                  <a:pos x="734" y="773"/>
                </a:cxn>
                <a:cxn ang="0">
                  <a:pos x="661" y="763"/>
                </a:cxn>
                <a:cxn ang="0">
                  <a:pos x="589" y="744"/>
                </a:cxn>
                <a:cxn ang="0">
                  <a:pos x="503" y="747"/>
                </a:cxn>
                <a:cxn ang="0">
                  <a:pos x="426" y="760"/>
                </a:cxn>
                <a:cxn ang="0">
                  <a:pos x="364" y="767"/>
                </a:cxn>
                <a:cxn ang="0">
                  <a:pos x="268" y="751"/>
                </a:cxn>
                <a:cxn ang="0">
                  <a:pos x="188" y="744"/>
                </a:cxn>
                <a:cxn ang="0">
                  <a:pos x="115" y="754"/>
                </a:cxn>
                <a:cxn ang="0">
                  <a:pos x="35" y="728"/>
                </a:cxn>
                <a:cxn ang="0">
                  <a:pos x="10" y="633"/>
                </a:cxn>
              </a:cxnLst>
              <a:rect l="0" t="0" r="r" b="b"/>
              <a:pathLst>
                <a:path w="1082" h="774">
                  <a:moveTo>
                    <a:pt x="101" y="1"/>
                  </a:moveTo>
                  <a:lnTo>
                    <a:pt x="102" y="8"/>
                  </a:lnTo>
                  <a:lnTo>
                    <a:pt x="104" y="11"/>
                  </a:lnTo>
                  <a:lnTo>
                    <a:pt x="109" y="17"/>
                  </a:lnTo>
                  <a:lnTo>
                    <a:pt x="116" y="23"/>
                  </a:lnTo>
                  <a:lnTo>
                    <a:pt x="122" y="26"/>
                  </a:lnTo>
                  <a:lnTo>
                    <a:pt x="130" y="30"/>
                  </a:lnTo>
                  <a:lnTo>
                    <a:pt x="139" y="34"/>
                  </a:lnTo>
                  <a:lnTo>
                    <a:pt x="153" y="38"/>
                  </a:lnTo>
                  <a:lnTo>
                    <a:pt x="170" y="43"/>
                  </a:lnTo>
                  <a:lnTo>
                    <a:pt x="186" y="47"/>
                  </a:lnTo>
                  <a:lnTo>
                    <a:pt x="206" y="52"/>
                  </a:lnTo>
                  <a:lnTo>
                    <a:pt x="235" y="57"/>
                  </a:lnTo>
                  <a:lnTo>
                    <a:pt x="267" y="62"/>
                  </a:lnTo>
                  <a:lnTo>
                    <a:pt x="296" y="65"/>
                  </a:lnTo>
                  <a:lnTo>
                    <a:pt x="325" y="68"/>
                  </a:lnTo>
                  <a:lnTo>
                    <a:pt x="361" y="71"/>
                  </a:lnTo>
                  <a:lnTo>
                    <a:pt x="402" y="73"/>
                  </a:lnTo>
                  <a:lnTo>
                    <a:pt x="453" y="75"/>
                  </a:lnTo>
                  <a:lnTo>
                    <a:pt x="503" y="76"/>
                  </a:lnTo>
                  <a:lnTo>
                    <a:pt x="627" y="76"/>
                  </a:lnTo>
                  <a:lnTo>
                    <a:pt x="705" y="73"/>
                  </a:lnTo>
                  <a:lnTo>
                    <a:pt x="770" y="68"/>
                  </a:lnTo>
                  <a:lnTo>
                    <a:pt x="829" y="62"/>
                  </a:lnTo>
                  <a:lnTo>
                    <a:pt x="883" y="54"/>
                  </a:lnTo>
                  <a:lnTo>
                    <a:pt x="901" y="50"/>
                  </a:lnTo>
                  <a:lnTo>
                    <a:pt x="919" y="46"/>
                  </a:lnTo>
                  <a:lnTo>
                    <a:pt x="941" y="40"/>
                  </a:lnTo>
                  <a:lnTo>
                    <a:pt x="954" y="37"/>
                  </a:lnTo>
                  <a:lnTo>
                    <a:pt x="967" y="32"/>
                  </a:lnTo>
                  <a:lnTo>
                    <a:pt x="978" y="27"/>
                  </a:lnTo>
                  <a:lnTo>
                    <a:pt x="984" y="23"/>
                  </a:lnTo>
                  <a:lnTo>
                    <a:pt x="989" y="18"/>
                  </a:lnTo>
                  <a:lnTo>
                    <a:pt x="995" y="15"/>
                  </a:lnTo>
                  <a:lnTo>
                    <a:pt x="999" y="7"/>
                  </a:lnTo>
                  <a:lnTo>
                    <a:pt x="1000" y="0"/>
                  </a:lnTo>
                  <a:lnTo>
                    <a:pt x="1081" y="676"/>
                  </a:lnTo>
                  <a:lnTo>
                    <a:pt x="1039" y="696"/>
                  </a:lnTo>
                  <a:lnTo>
                    <a:pt x="992" y="719"/>
                  </a:lnTo>
                  <a:lnTo>
                    <a:pt x="950" y="735"/>
                  </a:lnTo>
                  <a:lnTo>
                    <a:pt x="915" y="741"/>
                  </a:lnTo>
                  <a:lnTo>
                    <a:pt x="877" y="738"/>
                  </a:lnTo>
                  <a:lnTo>
                    <a:pt x="832" y="738"/>
                  </a:lnTo>
                  <a:lnTo>
                    <a:pt x="792" y="754"/>
                  </a:lnTo>
                  <a:lnTo>
                    <a:pt x="757" y="767"/>
                  </a:lnTo>
                  <a:lnTo>
                    <a:pt x="734" y="773"/>
                  </a:lnTo>
                  <a:lnTo>
                    <a:pt x="699" y="770"/>
                  </a:lnTo>
                  <a:lnTo>
                    <a:pt x="661" y="763"/>
                  </a:lnTo>
                  <a:lnTo>
                    <a:pt x="626" y="754"/>
                  </a:lnTo>
                  <a:lnTo>
                    <a:pt x="589" y="744"/>
                  </a:lnTo>
                  <a:lnTo>
                    <a:pt x="551" y="738"/>
                  </a:lnTo>
                  <a:lnTo>
                    <a:pt x="503" y="747"/>
                  </a:lnTo>
                  <a:lnTo>
                    <a:pt x="468" y="754"/>
                  </a:lnTo>
                  <a:lnTo>
                    <a:pt x="426" y="760"/>
                  </a:lnTo>
                  <a:lnTo>
                    <a:pt x="399" y="763"/>
                  </a:lnTo>
                  <a:lnTo>
                    <a:pt x="364" y="767"/>
                  </a:lnTo>
                  <a:lnTo>
                    <a:pt x="309" y="757"/>
                  </a:lnTo>
                  <a:lnTo>
                    <a:pt x="268" y="751"/>
                  </a:lnTo>
                  <a:lnTo>
                    <a:pt x="220" y="741"/>
                  </a:lnTo>
                  <a:lnTo>
                    <a:pt x="188" y="744"/>
                  </a:lnTo>
                  <a:lnTo>
                    <a:pt x="147" y="754"/>
                  </a:lnTo>
                  <a:lnTo>
                    <a:pt x="115" y="754"/>
                  </a:lnTo>
                  <a:lnTo>
                    <a:pt x="77" y="744"/>
                  </a:lnTo>
                  <a:lnTo>
                    <a:pt x="35" y="728"/>
                  </a:lnTo>
                  <a:lnTo>
                    <a:pt x="0" y="696"/>
                  </a:lnTo>
                  <a:lnTo>
                    <a:pt x="10" y="633"/>
                  </a:lnTo>
                  <a:lnTo>
                    <a:pt x="101" y="1"/>
                  </a:lnTo>
                </a:path>
              </a:pathLst>
            </a:custGeom>
            <a:solidFill>
              <a:srgbClr val="0000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274459" name="Freeform 27"/>
          <p:cNvSpPr>
            <a:spLocks/>
          </p:cNvSpPr>
          <p:nvPr/>
        </p:nvSpPr>
        <p:spPr bwMode="auto">
          <a:xfrm>
            <a:off x="3754438" y="4343400"/>
            <a:ext cx="850900" cy="455613"/>
          </a:xfrm>
          <a:custGeom>
            <a:avLst/>
            <a:gdLst/>
            <a:ahLst/>
            <a:cxnLst>
              <a:cxn ang="0">
                <a:pos x="0" y="212"/>
              </a:cxn>
              <a:cxn ang="0">
                <a:pos x="18" y="260"/>
              </a:cxn>
              <a:cxn ang="0">
                <a:pos x="27" y="279"/>
              </a:cxn>
              <a:cxn ang="0">
                <a:pos x="35" y="286"/>
              </a:cxn>
              <a:cxn ang="0">
                <a:pos x="43" y="284"/>
              </a:cxn>
              <a:cxn ang="0">
                <a:pos x="53" y="279"/>
              </a:cxn>
              <a:cxn ang="0">
                <a:pos x="318" y="126"/>
              </a:cxn>
              <a:cxn ang="0">
                <a:pos x="331" y="125"/>
              </a:cxn>
              <a:cxn ang="0">
                <a:pos x="347" y="134"/>
              </a:cxn>
              <a:cxn ang="0">
                <a:pos x="364" y="134"/>
              </a:cxn>
              <a:cxn ang="0">
                <a:pos x="385" y="130"/>
              </a:cxn>
              <a:cxn ang="0">
                <a:pos x="414" y="123"/>
              </a:cxn>
              <a:cxn ang="0">
                <a:pos x="430" y="115"/>
              </a:cxn>
              <a:cxn ang="0">
                <a:pos x="516" y="106"/>
              </a:cxn>
              <a:cxn ang="0">
                <a:pos x="531" y="101"/>
              </a:cxn>
              <a:cxn ang="0">
                <a:pos x="527" y="93"/>
              </a:cxn>
              <a:cxn ang="0">
                <a:pos x="520" y="88"/>
              </a:cxn>
              <a:cxn ang="0">
                <a:pos x="487" y="82"/>
              </a:cxn>
              <a:cxn ang="0">
                <a:pos x="446" y="85"/>
              </a:cxn>
              <a:cxn ang="0">
                <a:pos x="447" y="80"/>
              </a:cxn>
              <a:cxn ang="0">
                <a:pos x="487" y="76"/>
              </a:cxn>
              <a:cxn ang="0">
                <a:pos x="521" y="68"/>
              </a:cxn>
              <a:cxn ang="0">
                <a:pos x="534" y="62"/>
              </a:cxn>
              <a:cxn ang="0">
                <a:pos x="535" y="48"/>
              </a:cxn>
              <a:cxn ang="0">
                <a:pos x="516" y="43"/>
              </a:cxn>
              <a:cxn ang="0">
                <a:pos x="439" y="56"/>
              </a:cxn>
              <a:cxn ang="0">
                <a:pos x="439" y="49"/>
              </a:cxn>
              <a:cxn ang="0">
                <a:pos x="511" y="28"/>
              </a:cxn>
              <a:cxn ang="0">
                <a:pos x="527" y="20"/>
              </a:cxn>
              <a:cxn ang="0">
                <a:pos x="526" y="8"/>
              </a:cxn>
              <a:cxn ang="0">
                <a:pos x="516" y="1"/>
              </a:cxn>
              <a:cxn ang="0">
                <a:pos x="508" y="0"/>
              </a:cxn>
              <a:cxn ang="0">
                <a:pos x="422" y="27"/>
              </a:cxn>
            </a:cxnLst>
            <a:rect l="0" t="0" r="r" b="b"/>
            <a:pathLst>
              <a:path w="536" h="287">
                <a:moveTo>
                  <a:pt x="0" y="212"/>
                </a:moveTo>
                <a:lnTo>
                  <a:pt x="18" y="260"/>
                </a:lnTo>
                <a:lnTo>
                  <a:pt x="27" y="279"/>
                </a:lnTo>
                <a:lnTo>
                  <a:pt x="35" y="286"/>
                </a:lnTo>
                <a:lnTo>
                  <a:pt x="43" y="284"/>
                </a:lnTo>
                <a:lnTo>
                  <a:pt x="53" y="279"/>
                </a:lnTo>
                <a:lnTo>
                  <a:pt x="318" y="126"/>
                </a:lnTo>
                <a:lnTo>
                  <a:pt x="331" y="125"/>
                </a:lnTo>
                <a:lnTo>
                  <a:pt x="347" y="134"/>
                </a:lnTo>
                <a:lnTo>
                  <a:pt x="364" y="134"/>
                </a:lnTo>
                <a:lnTo>
                  <a:pt x="385" y="130"/>
                </a:lnTo>
                <a:lnTo>
                  <a:pt x="414" y="123"/>
                </a:lnTo>
                <a:lnTo>
                  <a:pt x="430" y="115"/>
                </a:lnTo>
                <a:lnTo>
                  <a:pt x="516" y="106"/>
                </a:lnTo>
                <a:lnTo>
                  <a:pt x="531" y="101"/>
                </a:lnTo>
                <a:lnTo>
                  <a:pt x="527" y="93"/>
                </a:lnTo>
                <a:lnTo>
                  <a:pt x="520" y="88"/>
                </a:lnTo>
                <a:lnTo>
                  <a:pt x="487" y="82"/>
                </a:lnTo>
                <a:lnTo>
                  <a:pt x="446" y="85"/>
                </a:lnTo>
                <a:lnTo>
                  <a:pt x="447" y="80"/>
                </a:lnTo>
                <a:lnTo>
                  <a:pt x="487" y="76"/>
                </a:lnTo>
                <a:lnTo>
                  <a:pt x="521" y="68"/>
                </a:lnTo>
                <a:lnTo>
                  <a:pt x="534" y="62"/>
                </a:lnTo>
                <a:lnTo>
                  <a:pt x="535" y="48"/>
                </a:lnTo>
                <a:lnTo>
                  <a:pt x="516" y="43"/>
                </a:lnTo>
                <a:lnTo>
                  <a:pt x="439" y="56"/>
                </a:lnTo>
                <a:lnTo>
                  <a:pt x="439" y="49"/>
                </a:lnTo>
                <a:lnTo>
                  <a:pt x="511" y="28"/>
                </a:lnTo>
                <a:lnTo>
                  <a:pt x="527" y="20"/>
                </a:lnTo>
                <a:lnTo>
                  <a:pt x="526" y="8"/>
                </a:lnTo>
                <a:lnTo>
                  <a:pt x="516" y="1"/>
                </a:lnTo>
                <a:lnTo>
                  <a:pt x="508" y="0"/>
                </a:lnTo>
                <a:lnTo>
                  <a:pt x="422" y="27"/>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60" name="Freeform 28"/>
          <p:cNvSpPr>
            <a:spLocks/>
          </p:cNvSpPr>
          <p:nvPr/>
        </p:nvSpPr>
        <p:spPr bwMode="auto">
          <a:xfrm>
            <a:off x="2613025" y="5295900"/>
            <a:ext cx="1042988" cy="809625"/>
          </a:xfrm>
          <a:custGeom>
            <a:avLst/>
            <a:gdLst/>
            <a:ahLst/>
            <a:cxnLst>
              <a:cxn ang="0">
                <a:pos x="194" y="10"/>
              </a:cxn>
              <a:cxn ang="0">
                <a:pos x="0" y="462"/>
              </a:cxn>
              <a:cxn ang="0">
                <a:pos x="7" y="471"/>
              </a:cxn>
              <a:cxn ang="0">
                <a:pos x="22" y="463"/>
              </a:cxn>
              <a:cxn ang="0">
                <a:pos x="207" y="27"/>
              </a:cxn>
              <a:cxn ang="0">
                <a:pos x="218" y="22"/>
              </a:cxn>
              <a:cxn ang="0">
                <a:pos x="289" y="21"/>
              </a:cxn>
              <a:cxn ang="0">
                <a:pos x="381" y="24"/>
              </a:cxn>
              <a:cxn ang="0">
                <a:pos x="462" y="29"/>
              </a:cxn>
              <a:cxn ang="0">
                <a:pos x="486" y="35"/>
              </a:cxn>
              <a:cxn ang="0">
                <a:pos x="500" y="46"/>
              </a:cxn>
              <a:cxn ang="0">
                <a:pos x="510" y="61"/>
              </a:cxn>
              <a:cxn ang="0">
                <a:pos x="638" y="505"/>
              </a:cxn>
              <a:cxn ang="0">
                <a:pos x="648" y="509"/>
              </a:cxn>
              <a:cxn ang="0">
                <a:pos x="656" y="500"/>
              </a:cxn>
              <a:cxn ang="0">
                <a:pos x="529" y="57"/>
              </a:cxn>
              <a:cxn ang="0">
                <a:pos x="516" y="34"/>
              </a:cxn>
              <a:cxn ang="0">
                <a:pos x="505" y="24"/>
              </a:cxn>
              <a:cxn ang="0">
                <a:pos x="494" y="18"/>
              </a:cxn>
              <a:cxn ang="0">
                <a:pos x="480" y="11"/>
              </a:cxn>
              <a:cxn ang="0">
                <a:pos x="453" y="10"/>
              </a:cxn>
              <a:cxn ang="0">
                <a:pos x="367" y="3"/>
              </a:cxn>
              <a:cxn ang="0">
                <a:pos x="273" y="0"/>
              </a:cxn>
              <a:cxn ang="0">
                <a:pos x="228" y="2"/>
              </a:cxn>
              <a:cxn ang="0">
                <a:pos x="206" y="3"/>
              </a:cxn>
              <a:cxn ang="0">
                <a:pos x="194" y="10"/>
              </a:cxn>
            </a:cxnLst>
            <a:rect l="0" t="0" r="r" b="b"/>
            <a:pathLst>
              <a:path w="657" h="510">
                <a:moveTo>
                  <a:pt x="194" y="10"/>
                </a:moveTo>
                <a:lnTo>
                  <a:pt x="0" y="462"/>
                </a:lnTo>
                <a:lnTo>
                  <a:pt x="7" y="471"/>
                </a:lnTo>
                <a:lnTo>
                  <a:pt x="22" y="463"/>
                </a:lnTo>
                <a:lnTo>
                  <a:pt x="207" y="27"/>
                </a:lnTo>
                <a:lnTo>
                  <a:pt x="218" y="22"/>
                </a:lnTo>
                <a:lnTo>
                  <a:pt x="289" y="21"/>
                </a:lnTo>
                <a:lnTo>
                  <a:pt x="381" y="24"/>
                </a:lnTo>
                <a:lnTo>
                  <a:pt x="462" y="29"/>
                </a:lnTo>
                <a:lnTo>
                  <a:pt x="486" y="35"/>
                </a:lnTo>
                <a:lnTo>
                  <a:pt x="500" y="46"/>
                </a:lnTo>
                <a:lnTo>
                  <a:pt x="510" y="61"/>
                </a:lnTo>
                <a:lnTo>
                  <a:pt x="638" y="505"/>
                </a:lnTo>
                <a:lnTo>
                  <a:pt x="648" y="509"/>
                </a:lnTo>
                <a:lnTo>
                  <a:pt x="656" y="500"/>
                </a:lnTo>
                <a:lnTo>
                  <a:pt x="529" y="57"/>
                </a:lnTo>
                <a:lnTo>
                  <a:pt x="516" y="34"/>
                </a:lnTo>
                <a:lnTo>
                  <a:pt x="505" y="24"/>
                </a:lnTo>
                <a:lnTo>
                  <a:pt x="494" y="18"/>
                </a:lnTo>
                <a:lnTo>
                  <a:pt x="480" y="11"/>
                </a:lnTo>
                <a:lnTo>
                  <a:pt x="453" y="10"/>
                </a:lnTo>
                <a:lnTo>
                  <a:pt x="367" y="3"/>
                </a:lnTo>
                <a:lnTo>
                  <a:pt x="273" y="0"/>
                </a:lnTo>
                <a:lnTo>
                  <a:pt x="228" y="2"/>
                </a:lnTo>
                <a:lnTo>
                  <a:pt x="206" y="3"/>
                </a:lnTo>
                <a:lnTo>
                  <a:pt x="194" y="10"/>
                </a:lnTo>
              </a:path>
            </a:pathLst>
          </a:custGeom>
          <a:solidFill>
            <a:srgbClr val="60402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9" name="Group 31"/>
          <p:cNvGrpSpPr>
            <a:grpSpLocks/>
          </p:cNvGrpSpPr>
          <p:nvPr/>
        </p:nvGrpSpPr>
        <p:grpSpPr bwMode="auto">
          <a:xfrm>
            <a:off x="3903663" y="5030788"/>
            <a:ext cx="835025" cy="487362"/>
            <a:chOff x="2459" y="3169"/>
            <a:chExt cx="526" cy="307"/>
          </a:xfrm>
        </p:grpSpPr>
        <p:sp>
          <p:nvSpPr>
            <p:cNvPr id="274461" name="Freeform 29"/>
            <p:cNvSpPr>
              <a:spLocks/>
            </p:cNvSpPr>
            <p:nvPr/>
          </p:nvSpPr>
          <p:spPr bwMode="auto">
            <a:xfrm>
              <a:off x="2781" y="3254"/>
              <a:ext cx="204" cy="222"/>
            </a:xfrm>
            <a:custGeom>
              <a:avLst/>
              <a:gdLst/>
              <a:ahLst/>
              <a:cxnLst>
                <a:cxn ang="0">
                  <a:pos x="109" y="0"/>
                </a:cxn>
                <a:cxn ang="0">
                  <a:pos x="69" y="55"/>
                </a:cxn>
                <a:cxn ang="0">
                  <a:pos x="0" y="49"/>
                </a:cxn>
                <a:cxn ang="0">
                  <a:pos x="55" y="113"/>
                </a:cxn>
                <a:cxn ang="0">
                  <a:pos x="4" y="194"/>
                </a:cxn>
                <a:cxn ang="0">
                  <a:pos x="96" y="143"/>
                </a:cxn>
                <a:cxn ang="0">
                  <a:pos x="159" y="221"/>
                </a:cxn>
                <a:cxn ang="0">
                  <a:pos x="143" y="122"/>
                </a:cxn>
                <a:cxn ang="0">
                  <a:pos x="203" y="63"/>
                </a:cxn>
                <a:cxn ang="0">
                  <a:pos x="130" y="65"/>
                </a:cxn>
                <a:cxn ang="0">
                  <a:pos x="109" y="0"/>
                </a:cxn>
              </a:cxnLst>
              <a:rect l="0" t="0" r="r" b="b"/>
              <a:pathLst>
                <a:path w="204" h="222">
                  <a:moveTo>
                    <a:pt x="109" y="0"/>
                  </a:moveTo>
                  <a:lnTo>
                    <a:pt x="69" y="55"/>
                  </a:lnTo>
                  <a:lnTo>
                    <a:pt x="0" y="49"/>
                  </a:lnTo>
                  <a:lnTo>
                    <a:pt x="55" y="113"/>
                  </a:lnTo>
                  <a:lnTo>
                    <a:pt x="4" y="194"/>
                  </a:lnTo>
                  <a:lnTo>
                    <a:pt x="96" y="143"/>
                  </a:lnTo>
                  <a:lnTo>
                    <a:pt x="159" y="221"/>
                  </a:lnTo>
                  <a:lnTo>
                    <a:pt x="143" y="122"/>
                  </a:lnTo>
                  <a:lnTo>
                    <a:pt x="203" y="63"/>
                  </a:lnTo>
                  <a:lnTo>
                    <a:pt x="130" y="65"/>
                  </a:lnTo>
                  <a:lnTo>
                    <a:pt x="109" y="0"/>
                  </a:lnTo>
                </a:path>
              </a:pathLst>
            </a:custGeom>
            <a:solidFill>
              <a:srgbClr val="000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62" name="Freeform 30"/>
            <p:cNvSpPr>
              <a:spLocks/>
            </p:cNvSpPr>
            <p:nvPr/>
          </p:nvSpPr>
          <p:spPr bwMode="auto">
            <a:xfrm>
              <a:off x="2459" y="3169"/>
              <a:ext cx="199" cy="221"/>
            </a:xfrm>
            <a:custGeom>
              <a:avLst/>
              <a:gdLst/>
              <a:ahLst/>
              <a:cxnLst>
                <a:cxn ang="0">
                  <a:pos x="55" y="2"/>
                </a:cxn>
                <a:cxn ang="0">
                  <a:pos x="39" y="11"/>
                </a:cxn>
                <a:cxn ang="0">
                  <a:pos x="33" y="18"/>
                </a:cxn>
                <a:cxn ang="0">
                  <a:pos x="26" y="24"/>
                </a:cxn>
                <a:cxn ang="0">
                  <a:pos x="17" y="38"/>
                </a:cxn>
                <a:cxn ang="0">
                  <a:pos x="12" y="49"/>
                </a:cxn>
                <a:cxn ang="0">
                  <a:pos x="7" y="59"/>
                </a:cxn>
                <a:cxn ang="0">
                  <a:pos x="3" y="77"/>
                </a:cxn>
                <a:cxn ang="0">
                  <a:pos x="1" y="86"/>
                </a:cxn>
                <a:cxn ang="0">
                  <a:pos x="0" y="94"/>
                </a:cxn>
                <a:cxn ang="0">
                  <a:pos x="0" y="108"/>
                </a:cxn>
                <a:cxn ang="0">
                  <a:pos x="1" y="122"/>
                </a:cxn>
                <a:cxn ang="0">
                  <a:pos x="4" y="136"/>
                </a:cxn>
                <a:cxn ang="0">
                  <a:pos x="7" y="146"/>
                </a:cxn>
                <a:cxn ang="0">
                  <a:pos x="11" y="156"/>
                </a:cxn>
                <a:cxn ang="0">
                  <a:pos x="16" y="166"/>
                </a:cxn>
                <a:cxn ang="0">
                  <a:pos x="23" y="176"/>
                </a:cxn>
                <a:cxn ang="0">
                  <a:pos x="29" y="183"/>
                </a:cxn>
                <a:cxn ang="0">
                  <a:pos x="39" y="192"/>
                </a:cxn>
                <a:cxn ang="0">
                  <a:pos x="47" y="198"/>
                </a:cxn>
                <a:cxn ang="0">
                  <a:pos x="55" y="204"/>
                </a:cxn>
                <a:cxn ang="0">
                  <a:pos x="64" y="209"/>
                </a:cxn>
                <a:cxn ang="0">
                  <a:pos x="72" y="214"/>
                </a:cxn>
                <a:cxn ang="0">
                  <a:pos x="82" y="217"/>
                </a:cxn>
                <a:cxn ang="0">
                  <a:pos x="93" y="219"/>
                </a:cxn>
                <a:cxn ang="0">
                  <a:pos x="101" y="220"/>
                </a:cxn>
                <a:cxn ang="0">
                  <a:pos x="116" y="220"/>
                </a:cxn>
                <a:cxn ang="0">
                  <a:pos x="128" y="219"/>
                </a:cxn>
                <a:cxn ang="0">
                  <a:pos x="137" y="218"/>
                </a:cxn>
                <a:cxn ang="0">
                  <a:pos x="145" y="216"/>
                </a:cxn>
                <a:cxn ang="0">
                  <a:pos x="154" y="213"/>
                </a:cxn>
                <a:cxn ang="0">
                  <a:pos x="165" y="209"/>
                </a:cxn>
                <a:cxn ang="0">
                  <a:pos x="173" y="203"/>
                </a:cxn>
                <a:cxn ang="0">
                  <a:pos x="181" y="196"/>
                </a:cxn>
                <a:cxn ang="0">
                  <a:pos x="185" y="189"/>
                </a:cxn>
                <a:cxn ang="0">
                  <a:pos x="189" y="180"/>
                </a:cxn>
                <a:cxn ang="0">
                  <a:pos x="194" y="169"/>
                </a:cxn>
                <a:cxn ang="0">
                  <a:pos x="197" y="153"/>
                </a:cxn>
                <a:cxn ang="0">
                  <a:pos x="198" y="140"/>
                </a:cxn>
                <a:cxn ang="0">
                  <a:pos x="184" y="144"/>
                </a:cxn>
                <a:cxn ang="0">
                  <a:pos x="173" y="151"/>
                </a:cxn>
                <a:cxn ang="0">
                  <a:pos x="157" y="155"/>
                </a:cxn>
                <a:cxn ang="0">
                  <a:pos x="137" y="158"/>
                </a:cxn>
                <a:cxn ang="0">
                  <a:pos x="117" y="159"/>
                </a:cxn>
                <a:cxn ang="0">
                  <a:pos x="101" y="156"/>
                </a:cxn>
                <a:cxn ang="0">
                  <a:pos x="81" y="147"/>
                </a:cxn>
                <a:cxn ang="0">
                  <a:pos x="65" y="135"/>
                </a:cxn>
                <a:cxn ang="0">
                  <a:pos x="55" y="117"/>
                </a:cxn>
                <a:cxn ang="0">
                  <a:pos x="50" y="101"/>
                </a:cxn>
                <a:cxn ang="0">
                  <a:pos x="49" y="81"/>
                </a:cxn>
                <a:cxn ang="0">
                  <a:pos x="49" y="64"/>
                </a:cxn>
                <a:cxn ang="0">
                  <a:pos x="52" y="42"/>
                </a:cxn>
                <a:cxn ang="0">
                  <a:pos x="56" y="19"/>
                </a:cxn>
                <a:cxn ang="0">
                  <a:pos x="68" y="0"/>
                </a:cxn>
                <a:cxn ang="0">
                  <a:pos x="55" y="2"/>
                </a:cxn>
              </a:cxnLst>
              <a:rect l="0" t="0" r="r" b="b"/>
              <a:pathLst>
                <a:path w="199" h="221">
                  <a:moveTo>
                    <a:pt x="55" y="2"/>
                  </a:moveTo>
                  <a:lnTo>
                    <a:pt x="39" y="11"/>
                  </a:lnTo>
                  <a:lnTo>
                    <a:pt x="33" y="18"/>
                  </a:lnTo>
                  <a:lnTo>
                    <a:pt x="26" y="24"/>
                  </a:lnTo>
                  <a:lnTo>
                    <a:pt x="17" y="38"/>
                  </a:lnTo>
                  <a:lnTo>
                    <a:pt x="12" y="49"/>
                  </a:lnTo>
                  <a:lnTo>
                    <a:pt x="7" y="59"/>
                  </a:lnTo>
                  <a:lnTo>
                    <a:pt x="3" y="77"/>
                  </a:lnTo>
                  <a:lnTo>
                    <a:pt x="1" y="86"/>
                  </a:lnTo>
                  <a:lnTo>
                    <a:pt x="0" y="94"/>
                  </a:lnTo>
                  <a:lnTo>
                    <a:pt x="0" y="108"/>
                  </a:lnTo>
                  <a:lnTo>
                    <a:pt x="1" y="122"/>
                  </a:lnTo>
                  <a:lnTo>
                    <a:pt x="4" y="136"/>
                  </a:lnTo>
                  <a:lnTo>
                    <a:pt x="7" y="146"/>
                  </a:lnTo>
                  <a:lnTo>
                    <a:pt x="11" y="156"/>
                  </a:lnTo>
                  <a:lnTo>
                    <a:pt x="16" y="166"/>
                  </a:lnTo>
                  <a:lnTo>
                    <a:pt x="23" y="176"/>
                  </a:lnTo>
                  <a:lnTo>
                    <a:pt x="29" y="183"/>
                  </a:lnTo>
                  <a:lnTo>
                    <a:pt x="39" y="192"/>
                  </a:lnTo>
                  <a:lnTo>
                    <a:pt x="47" y="198"/>
                  </a:lnTo>
                  <a:lnTo>
                    <a:pt x="55" y="204"/>
                  </a:lnTo>
                  <a:lnTo>
                    <a:pt x="64" y="209"/>
                  </a:lnTo>
                  <a:lnTo>
                    <a:pt x="72" y="214"/>
                  </a:lnTo>
                  <a:lnTo>
                    <a:pt x="82" y="217"/>
                  </a:lnTo>
                  <a:lnTo>
                    <a:pt x="93" y="219"/>
                  </a:lnTo>
                  <a:lnTo>
                    <a:pt x="101" y="220"/>
                  </a:lnTo>
                  <a:lnTo>
                    <a:pt x="116" y="220"/>
                  </a:lnTo>
                  <a:lnTo>
                    <a:pt x="128" y="219"/>
                  </a:lnTo>
                  <a:lnTo>
                    <a:pt x="137" y="218"/>
                  </a:lnTo>
                  <a:lnTo>
                    <a:pt x="145" y="216"/>
                  </a:lnTo>
                  <a:lnTo>
                    <a:pt x="154" y="213"/>
                  </a:lnTo>
                  <a:lnTo>
                    <a:pt x="165" y="209"/>
                  </a:lnTo>
                  <a:lnTo>
                    <a:pt x="173" y="203"/>
                  </a:lnTo>
                  <a:lnTo>
                    <a:pt x="181" y="196"/>
                  </a:lnTo>
                  <a:lnTo>
                    <a:pt x="185" y="189"/>
                  </a:lnTo>
                  <a:lnTo>
                    <a:pt x="189" y="180"/>
                  </a:lnTo>
                  <a:lnTo>
                    <a:pt x="194" y="169"/>
                  </a:lnTo>
                  <a:lnTo>
                    <a:pt x="197" y="153"/>
                  </a:lnTo>
                  <a:lnTo>
                    <a:pt x="198" y="140"/>
                  </a:lnTo>
                  <a:lnTo>
                    <a:pt x="184" y="144"/>
                  </a:lnTo>
                  <a:lnTo>
                    <a:pt x="173" y="151"/>
                  </a:lnTo>
                  <a:lnTo>
                    <a:pt x="157" y="155"/>
                  </a:lnTo>
                  <a:lnTo>
                    <a:pt x="137" y="158"/>
                  </a:lnTo>
                  <a:lnTo>
                    <a:pt x="117" y="159"/>
                  </a:lnTo>
                  <a:lnTo>
                    <a:pt x="101" y="156"/>
                  </a:lnTo>
                  <a:lnTo>
                    <a:pt x="81" y="147"/>
                  </a:lnTo>
                  <a:lnTo>
                    <a:pt x="65" y="135"/>
                  </a:lnTo>
                  <a:lnTo>
                    <a:pt x="55" y="117"/>
                  </a:lnTo>
                  <a:lnTo>
                    <a:pt x="50" y="101"/>
                  </a:lnTo>
                  <a:lnTo>
                    <a:pt x="49" y="81"/>
                  </a:lnTo>
                  <a:lnTo>
                    <a:pt x="49" y="64"/>
                  </a:lnTo>
                  <a:lnTo>
                    <a:pt x="52" y="42"/>
                  </a:lnTo>
                  <a:lnTo>
                    <a:pt x="56" y="19"/>
                  </a:lnTo>
                  <a:lnTo>
                    <a:pt x="68" y="0"/>
                  </a:lnTo>
                  <a:lnTo>
                    <a:pt x="55" y="2"/>
                  </a:lnTo>
                </a:path>
              </a:pathLst>
            </a:custGeom>
            <a:solidFill>
              <a:srgbClr val="000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10" name="Group 34"/>
          <p:cNvGrpSpPr>
            <a:grpSpLocks/>
          </p:cNvGrpSpPr>
          <p:nvPr/>
        </p:nvGrpSpPr>
        <p:grpSpPr bwMode="auto">
          <a:xfrm>
            <a:off x="3863975" y="4989513"/>
            <a:ext cx="835025" cy="488950"/>
            <a:chOff x="2434" y="3143"/>
            <a:chExt cx="526" cy="308"/>
          </a:xfrm>
        </p:grpSpPr>
        <p:sp>
          <p:nvSpPr>
            <p:cNvPr id="274464" name="Freeform 32"/>
            <p:cNvSpPr>
              <a:spLocks/>
            </p:cNvSpPr>
            <p:nvPr/>
          </p:nvSpPr>
          <p:spPr bwMode="auto">
            <a:xfrm>
              <a:off x="2756" y="3229"/>
              <a:ext cx="204" cy="222"/>
            </a:xfrm>
            <a:custGeom>
              <a:avLst/>
              <a:gdLst/>
              <a:ahLst/>
              <a:cxnLst>
                <a:cxn ang="0">
                  <a:pos x="110" y="0"/>
                </a:cxn>
                <a:cxn ang="0">
                  <a:pos x="69" y="55"/>
                </a:cxn>
                <a:cxn ang="0">
                  <a:pos x="0" y="49"/>
                </a:cxn>
                <a:cxn ang="0">
                  <a:pos x="55" y="112"/>
                </a:cxn>
                <a:cxn ang="0">
                  <a:pos x="4" y="194"/>
                </a:cxn>
                <a:cxn ang="0">
                  <a:pos x="96" y="143"/>
                </a:cxn>
                <a:cxn ang="0">
                  <a:pos x="159" y="221"/>
                </a:cxn>
                <a:cxn ang="0">
                  <a:pos x="143" y="122"/>
                </a:cxn>
                <a:cxn ang="0">
                  <a:pos x="203" y="63"/>
                </a:cxn>
                <a:cxn ang="0">
                  <a:pos x="130" y="65"/>
                </a:cxn>
                <a:cxn ang="0">
                  <a:pos x="110" y="0"/>
                </a:cxn>
              </a:cxnLst>
              <a:rect l="0" t="0" r="r" b="b"/>
              <a:pathLst>
                <a:path w="204" h="222">
                  <a:moveTo>
                    <a:pt x="110" y="0"/>
                  </a:moveTo>
                  <a:lnTo>
                    <a:pt x="69" y="55"/>
                  </a:lnTo>
                  <a:lnTo>
                    <a:pt x="0" y="49"/>
                  </a:lnTo>
                  <a:lnTo>
                    <a:pt x="55" y="112"/>
                  </a:lnTo>
                  <a:lnTo>
                    <a:pt x="4" y="194"/>
                  </a:lnTo>
                  <a:lnTo>
                    <a:pt x="96" y="143"/>
                  </a:lnTo>
                  <a:lnTo>
                    <a:pt x="159" y="221"/>
                  </a:lnTo>
                  <a:lnTo>
                    <a:pt x="143" y="122"/>
                  </a:lnTo>
                  <a:lnTo>
                    <a:pt x="203" y="63"/>
                  </a:lnTo>
                  <a:lnTo>
                    <a:pt x="130" y="65"/>
                  </a:lnTo>
                  <a:lnTo>
                    <a:pt x="110" y="0"/>
                  </a:lnTo>
                </a:path>
              </a:pathLst>
            </a:custGeom>
            <a:solidFill>
              <a:srgbClr val="FFA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65" name="Freeform 33"/>
            <p:cNvSpPr>
              <a:spLocks/>
            </p:cNvSpPr>
            <p:nvPr/>
          </p:nvSpPr>
          <p:spPr bwMode="auto">
            <a:xfrm>
              <a:off x="2434" y="3143"/>
              <a:ext cx="199" cy="222"/>
            </a:xfrm>
            <a:custGeom>
              <a:avLst/>
              <a:gdLst/>
              <a:ahLst/>
              <a:cxnLst>
                <a:cxn ang="0">
                  <a:pos x="55" y="2"/>
                </a:cxn>
                <a:cxn ang="0">
                  <a:pos x="39" y="12"/>
                </a:cxn>
                <a:cxn ang="0">
                  <a:pos x="33" y="18"/>
                </a:cxn>
                <a:cxn ang="0">
                  <a:pos x="26" y="24"/>
                </a:cxn>
                <a:cxn ang="0">
                  <a:pos x="17" y="39"/>
                </a:cxn>
                <a:cxn ang="0">
                  <a:pos x="12" y="49"/>
                </a:cxn>
                <a:cxn ang="0">
                  <a:pos x="7" y="60"/>
                </a:cxn>
                <a:cxn ang="0">
                  <a:pos x="3" y="79"/>
                </a:cxn>
                <a:cxn ang="0">
                  <a:pos x="1" y="87"/>
                </a:cxn>
                <a:cxn ang="0">
                  <a:pos x="0" y="95"/>
                </a:cxn>
                <a:cxn ang="0">
                  <a:pos x="0" y="108"/>
                </a:cxn>
                <a:cxn ang="0">
                  <a:pos x="1" y="122"/>
                </a:cxn>
                <a:cxn ang="0">
                  <a:pos x="4" y="136"/>
                </a:cxn>
                <a:cxn ang="0">
                  <a:pos x="7" y="147"/>
                </a:cxn>
                <a:cxn ang="0">
                  <a:pos x="11" y="157"/>
                </a:cxn>
                <a:cxn ang="0">
                  <a:pos x="16" y="166"/>
                </a:cxn>
                <a:cxn ang="0">
                  <a:pos x="23" y="176"/>
                </a:cxn>
                <a:cxn ang="0">
                  <a:pos x="29" y="184"/>
                </a:cxn>
                <a:cxn ang="0">
                  <a:pos x="39" y="193"/>
                </a:cxn>
                <a:cxn ang="0">
                  <a:pos x="47" y="199"/>
                </a:cxn>
                <a:cxn ang="0">
                  <a:pos x="55" y="205"/>
                </a:cxn>
                <a:cxn ang="0">
                  <a:pos x="64" y="210"/>
                </a:cxn>
                <a:cxn ang="0">
                  <a:pos x="72" y="214"/>
                </a:cxn>
                <a:cxn ang="0">
                  <a:pos x="82" y="217"/>
                </a:cxn>
                <a:cxn ang="0">
                  <a:pos x="93" y="220"/>
                </a:cxn>
                <a:cxn ang="0">
                  <a:pos x="101" y="221"/>
                </a:cxn>
                <a:cxn ang="0">
                  <a:pos x="116" y="221"/>
                </a:cxn>
                <a:cxn ang="0">
                  <a:pos x="128" y="220"/>
                </a:cxn>
                <a:cxn ang="0">
                  <a:pos x="137" y="218"/>
                </a:cxn>
                <a:cxn ang="0">
                  <a:pos x="145" y="216"/>
                </a:cxn>
                <a:cxn ang="0">
                  <a:pos x="154" y="214"/>
                </a:cxn>
                <a:cxn ang="0">
                  <a:pos x="165" y="209"/>
                </a:cxn>
                <a:cxn ang="0">
                  <a:pos x="173" y="204"/>
                </a:cxn>
                <a:cxn ang="0">
                  <a:pos x="181" y="196"/>
                </a:cxn>
                <a:cxn ang="0">
                  <a:pos x="185" y="189"/>
                </a:cxn>
                <a:cxn ang="0">
                  <a:pos x="189" y="181"/>
                </a:cxn>
                <a:cxn ang="0">
                  <a:pos x="194" y="170"/>
                </a:cxn>
                <a:cxn ang="0">
                  <a:pos x="197" y="154"/>
                </a:cxn>
                <a:cxn ang="0">
                  <a:pos x="198" y="141"/>
                </a:cxn>
                <a:cxn ang="0">
                  <a:pos x="184" y="145"/>
                </a:cxn>
                <a:cxn ang="0">
                  <a:pos x="173" y="151"/>
                </a:cxn>
                <a:cxn ang="0">
                  <a:pos x="157" y="156"/>
                </a:cxn>
                <a:cxn ang="0">
                  <a:pos x="138" y="159"/>
                </a:cxn>
                <a:cxn ang="0">
                  <a:pos x="117" y="159"/>
                </a:cxn>
                <a:cxn ang="0">
                  <a:pos x="101" y="157"/>
                </a:cxn>
                <a:cxn ang="0">
                  <a:pos x="81" y="147"/>
                </a:cxn>
                <a:cxn ang="0">
                  <a:pos x="65" y="135"/>
                </a:cxn>
                <a:cxn ang="0">
                  <a:pos x="55" y="118"/>
                </a:cxn>
                <a:cxn ang="0">
                  <a:pos x="50" y="102"/>
                </a:cxn>
                <a:cxn ang="0">
                  <a:pos x="49" y="83"/>
                </a:cxn>
                <a:cxn ang="0">
                  <a:pos x="49" y="65"/>
                </a:cxn>
                <a:cxn ang="0">
                  <a:pos x="52" y="42"/>
                </a:cxn>
                <a:cxn ang="0">
                  <a:pos x="56" y="20"/>
                </a:cxn>
                <a:cxn ang="0">
                  <a:pos x="68" y="0"/>
                </a:cxn>
                <a:cxn ang="0">
                  <a:pos x="55" y="2"/>
                </a:cxn>
              </a:cxnLst>
              <a:rect l="0" t="0" r="r" b="b"/>
              <a:pathLst>
                <a:path w="199" h="222">
                  <a:moveTo>
                    <a:pt x="55" y="2"/>
                  </a:moveTo>
                  <a:lnTo>
                    <a:pt x="39" y="12"/>
                  </a:lnTo>
                  <a:lnTo>
                    <a:pt x="33" y="18"/>
                  </a:lnTo>
                  <a:lnTo>
                    <a:pt x="26" y="24"/>
                  </a:lnTo>
                  <a:lnTo>
                    <a:pt x="17" y="39"/>
                  </a:lnTo>
                  <a:lnTo>
                    <a:pt x="12" y="49"/>
                  </a:lnTo>
                  <a:lnTo>
                    <a:pt x="7" y="60"/>
                  </a:lnTo>
                  <a:lnTo>
                    <a:pt x="3" y="79"/>
                  </a:lnTo>
                  <a:lnTo>
                    <a:pt x="1" y="87"/>
                  </a:lnTo>
                  <a:lnTo>
                    <a:pt x="0" y="95"/>
                  </a:lnTo>
                  <a:lnTo>
                    <a:pt x="0" y="108"/>
                  </a:lnTo>
                  <a:lnTo>
                    <a:pt x="1" y="122"/>
                  </a:lnTo>
                  <a:lnTo>
                    <a:pt x="4" y="136"/>
                  </a:lnTo>
                  <a:lnTo>
                    <a:pt x="7" y="147"/>
                  </a:lnTo>
                  <a:lnTo>
                    <a:pt x="11" y="157"/>
                  </a:lnTo>
                  <a:lnTo>
                    <a:pt x="16" y="166"/>
                  </a:lnTo>
                  <a:lnTo>
                    <a:pt x="23" y="176"/>
                  </a:lnTo>
                  <a:lnTo>
                    <a:pt x="29" y="184"/>
                  </a:lnTo>
                  <a:lnTo>
                    <a:pt x="39" y="193"/>
                  </a:lnTo>
                  <a:lnTo>
                    <a:pt x="47" y="199"/>
                  </a:lnTo>
                  <a:lnTo>
                    <a:pt x="55" y="205"/>
                  </a:lnTo>
                  <a:lnTo>
                    <a:pt x="64" y="210"/>
                  </a:lnTo>
                  <a:lnTo>
                    <a:pt x="72" y="214"/>
                  </a:lnTo>
                  <a:lnTo>
                    <a:pt x="82" y="217"/>
                  </a:lnTo>
                  <a:lnTo>
                    <a:pt x="93" y="220"/>
                  </a:lnTo>
                  <a:lnTo>
                    <a:pt x="101" y="221"/>
                  </a:lnTo>
                  <a:lnTo>
                    <a:pt x="116" y="221"/>
                  </a:lnTo>
                  <a:lnTo>
                    <a:pt x="128" y="220"/>
                  </a:lnTo>
                  <a:lnTo>
                    <a:pt x="137" y="218"/>
                  </a:lnTo>
                  <a:lnTo>
                    <a:pt x="145" y="216"/>
                  </a:lnTo>
                  <a:lnTo>
                    <a:pt x="154" y="214"/>
                  </a:lnTo>
                  <a:lnTo>
                    <a:pt x="165" y="209"/>
                  </a:lnTo>
                  <a:lnTo>
                    <a:pt x="173" y="204"/>
                  </a:lnTo>
                  <a:lnTo>
                    <a:pt x="181" y="196"/>
                  </a:lnTo>
                  <a:lnTo>
                    <a:pt x="185" y="189"/>
                  </a:lnTo>
                  <a:lnTo>
                    <a:pt x="189" y="181"/>
                  </a:lnTo>
                  <a:lnTo>
                    <a:pt x="194" y="170"/>
                  </a:lnTo>
                  <a:lnTo>
                    <a:pt x="197" y="154"/>
                  </a:lnTo>
                  <a:lnTo>
                    <a:pt x="198" y="141"/>
                  </a:lnTo>
                  <a:lnTo>
                    <a:pt x="184" y="145"/>
                  </a:lnTo>
                  <a:lnTo>
                    <a:pt x="173" y="151"/>
                  </a:lnTo>
                  <a:lnTo>
                    <a:pt x="157" y="156"/>
                  </a:lnTo>
                  <a:lnTo>
                    <a:pt x="138" y="159"/>
                  </a:lnTo>
                  <a:lnTo>
                    <a:pt x="117" y="159"/>
                  </a:lnTo>
                  <a:lnTo>
                    <a:pt x="101" y="157"/>
                  </a:lnTo>
                  <a:lnTo>
                    <a:pt x="81" y="147"/>
                  </a:lnTo>
                  <a:lnTo>
                    <a:pt x="65" y="135"/>
                  </a:lnTo>
                  <a:lnTo>
                    <a:pt x="55" y="118"/>
                  </a:lnTo>
                  <a:lnTo>
                    <a:pt x="50" y="102"/>
                  </a:lnTo>
                  <a:lnTo>
                    <a:pt x="49" y="83"/>
                  </a:lnTo>
                  <a:lnTo>
                    <a:pt x="49" y="65"/>
                  </a:lnTo>
                  <a:lnTo>
                    <a:pt x="52" y="42"/>
                  </a:lnTo>
                  <a:lnTo>
                    <a:pt x="56" y="20"/>
                  </a:lnTo>
                  <a:lnTo>
                    <a:pt x="68" y="0"/>
                  </a:lnTo>
                  <a:lnTo>
                    <a:pt x="55" y="2"/>
                  </a:lnTo>
                </a:path>
              </a:pathLst>
            </a:custGeom>
            <a:solidFill>
              <a:srgbClr val="FFA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11" name="Group 37"/>
          <p:cNvGrpSpPr>
            <a:grpSpLocks/>
          </p:cNvGrpSpPr>
          <p:nvPr/>
        </p:nvGrpSpPr>
        <p:grpSpPr bwMode="auto">
          <a:xfrm>
            <a:off x="5008563" y="4795838"/>
            <a:ext cx="727075" cy="1149350"/>
            <a:chOff x="3155" y="3021"/>
            <a:chExt cx="458" cy="724"/>
          </a:xfrm>
        </p:grpSpPr>
        <p:sp>
          <p:nvSpPr>
            <p:cNvPr id="274467" name="Freeform 35"/>
            <p:cNvSpPr>
              <a:spLocks/>
            </p:cNvSpPr>
            <p:nvPr/>
          </p:nvSpPr>
          <p:spPr bwMode="auto">
            <a:xfrm>
              <a:off x="3237" y="3021"/>
              <a:ext cx="376" cy="631"/>
            </a:xfrm>
            <a:custGeom>
              <a:avLst/>
              <a:gdLst/>
              <a:ahLst/>
              <a:cxnLst>
                <a:cxn ang="0">
                  <a:pos x="346" y="609"/>
                </a:cxn>
                <a:cxn ang="0">
                  <a:pos x="302" y="623"/>
                </a:cxn>
                <a:cxn ang="0">
                  <a:pos x="242" y="630"/>
                </a:cxn>
                <a:cxn ang="0">
                  <a:pos x="181" y="630"/>
                </a:cxn>
                <a:cxn ang="0">
                  <a:pos x="140" y="618"/>
                </a:cxn>
                <a:cxn ang="0">
                  <a:pos x="118" y="615"/>
                </a:cxn>
                <a:cxn ang="0">
                  <a:pos x="92" y="522"/>
                </a:cxn>
                <a:cxn ang="0">
                  <a:pos x="76" y="417"/>
                </a:cxn>
                <a:cxn ang="0">
                  <a:pos x="54" y="299"/>
                </a:cxn>
                <a:cxn ang="0">
                  <a:pos x="28" y="169"/>
                </a:cxn>
                <a:cxn ang="0">
                  <a:pos x="3" y="115"/>
                </a:cxn>
                <a:cxn ang="0">
                  <a:pos x="0" y="83"/>
                </a:cxn>
                <a:cxn ang="0">
                  <a:pos x="6" y="70"/>
                </a:cxn>
                <a:cxn ang="0">
                  <a:pos x="25" y="55"/>
                </a:cxn>
                <a:cxn ang="0">
                  <a:pos x="38" y="45"/>
                </a:cxn>
                <a:cxn ang="0">
                  <a:pos x="76" y="35"/>
                </a:cxn>
                <a:cxn ang="0">
                  <a:pos x="146" y="35"/>
                </a:cxn>
                <a:cxn ang="0">
                  <a:pos x="210" y="23"/>
                </a:cxn>
                <a:cxn ang="0">
                  <a:pos x="273" y="10"/>
                </a:cxn>
                <a:cxn ang="0">
                  <a:pos x="327" y="0"/>
                </a:cxn>
                <a:cxn ang="0">
                  <a:pos x="375" y="153"/>
                </a:cxn>
                <a:cxn ang="0">
                  <a:pos x="175" y="150"/>
                </a:cxn>
                <a:cxn ang="0">
                  <a:pos x="146" y="144"/>
                </a:cxn>
                <a:cxn ang="0">
                  <a:pos x="146" y="163"/>
                </a:cxn>
                <a:cxn ang="0">
                  <a:pos x="169" y="274"/>
                </a:cxn>
                <a:cxn ang="0">
                  <a:pos x="188" y="344"/>
                </a:cxn>
                <a:cxn ang="0">
                  <a:pos x="226" y="408"/>
                </a:cxn>
                <a:cxn ang="0">
                  <a:pos x="279" y="491"/>
                </a:cxn>
                <a:cxn ang="0">
                  <a:pos x="346" y="609"/>
                </a:cxn>
              </a:cxnLst>
              <a:rect l="0" t="0" r="r" b="b"/>
              <a:pathLst>
                <a:path w="376" h="631">
                  <a:moveTo>
                    <a:pt x="346" y="609"/>
                  </a:moveTo>
                  <a:lnTo>
                    <a:pt x="302" y="623"/>
                  </a:lnTo>
                  <a:lnTo>
                    <a:pt x="242" y="630"/>
                  </a:lnTo>
                  <a:lnTo>
                    <a:pt x="181" y="630"/>
                  </a:lnTo>
                  <a:lnTo>
                    <a:pt x="140" y="618"/>
                  </a:lnTo>
                  <a:lnTo>
                    <a:pt x="118" y="615"/>
                  </a:lnTo>
                  <a:lnTo>
                    <a:pt x="92" y="522"/>
                  </a:lnTo>
                  <a:lnTo>
                    <a:pt x="76" y="417"/>
                  </a:lnTo>
                  <a:lnTo>
                    <a:pt x="54" y="299"/>
                  </a:lnTo>
                  <a:lnTo>
                    <a:pt x="28" y="169"/>
                  </a:lnTo>
                  <a:lnTo>
                    <a:pt x="3" y="115"/>
                  </a:lnTo>
                  <a:lnTo>
                    <a:pt x="0" y="83"/>
                  </a:lnTo>
                  <a:lnTo>
                    <a:pt x="6" y="70"/>
                  </a:lnTo>
                  <a:lnTo>
                    <a:pt x="25" y="55"/>
                  </a:lnTo>
                  <a:lnTo>
                    <a:pt x="38" y="45"/>
                  </a:lnTo>
                  <a:lnTo>
                    <a:pt x="76" y="35"/>
                  </a:lnTo>
                  <a:lnTo>
                    <a:pt x="146" y="35"/>
                  </a:lnTo>
                  <a:lnTo>
                    <a:pt x="210" y="23"/>
                  </a:lnTo>
                  <a:lnTo>
                    <a:pt x="273" y="10"/>
                  </a:lnTo>
                  <a:lnTo>
                    <a:pt x="327" y="0"/>
                  </a:lnTo>
                  <a:lnTo>
                    <a:pt x="375" y="153"/>
                  </a:lnTo>
                  <a:lnTo>
                    <a:pt x="175" y="150"/>
                  </a:lnTo>
                  <a:lnTo>
                    <a:pt x="146" y="144"/>
                  </a:lnTo>
                  <a:lnTo>
                    <a:pt x="146" y="163"/>
                  </a:lnTo>
                  <a:lnTo>
                    <a:pt x="169" y="274"/>
                  </a:lnTo>
                  <a:lnTo>
                    <a:pt x="188" y="344"/>
                  </a:lnTo>
                  <a:lnTo>
                    <a:pt x="226" y="408"/>
                  </a:lnTo>
                  <a:lnTo>
                    <a:pt x="279" y="491"/>
                  </a:lnTo>
                  <a:lnTo>
                    <a:pt x="346" y="609"/>
                  </a:lnTo>
                </a:path>
              </a:pathLst>
            </a:custGeom>
            <a:solidFill>
              <a:srgbClr val="406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68" name="Freeform 36"/>
            <p:cNvSpPr>
              <a:spLocks/>
            </p:cNvSpPr>
            <p:nvPr/>
          </p:nvSpPr>
          <p:spPr bwMode="auto">
            <a:xfrm>
              <a:off x="3155" y="3633"/>
              <a:ext cx="446" cy="112"/>
            </a:xfrm>
            <a:custGeom>
              <a:avLst/>
              <a:gdLst/>
              <a:ahLst/>
              <a:cxnLst>
                <a:cxn ang="0">
                  <a:pos x="203" y="3"/>
                </a:cxn>
                <a:cxn ang="0">
                  <a:pos x="131" y="14"/>
                </a:cxn>
                <a:cxn ang="0">
                  <a:pos x="74" y="28"/>
                </a:cxn>
                <a:cxn ang="0">
                  <a:pos x="44" y="36"/>
                </a:cxn>
                <a:cxn ang="0">
                  <a:pos x="19" y="52"/>
                </a:cxn>
                <a:cxn ang="0">
                  <a:pos x="7" y="65"/>
                </a:cxn>
                <a:cxn ang="0">
                  <a:pos x="0" y="85"/>
                </a:cxn>
                <a:cxn ang="0">
                  <a:pos x="2" y="100"/>
                </a:cxn>
                <a:cxn ang="0">
                  <a:pos x="9" y="106"/>
                </a:cxn>
                <a:cxn ang="0">
                  <a:pos x="25" y="110"/>
                </a:cxn>
                <a:cxn ang="0">
                  <a:pos x="75" y="106"/>
                </a:cxn>
                <a:cxn ang="0">
                  <a:pos x="154" y="99"/>
                </a:cxn>
                <a:cxn ang="0">
                  <a:pos x="239" y="89"/>
                </a:cxn>
                <a:cxn ang="0">
                  <a:pos x="291" y="86"/>
                </a:cxn>
                <a:cxn ang="0">
                  <a:pos x="297" y="102"/>
                </a:cxn>
                <a:cxn ang="0">
                  <a:pos x="353" y="110"/>
                </a:cxn>
                <a:cxn ang="0">
                  <a:pos x="406" y="111"/>
                </a:cxn>
                <a:cxn ang="0">
                  <a:pos x="438" y="108"/>
                </a:cxn>
                <a:cxn ang="0">
                  <a:pos x="445" y="86"/>
                </a:cxn>
                <a:cxn ang="0">
                  <a:pos x="440" y="49"/>
                </a:cxn>
                <a:cxn ang="0">
                  <a:pos x="424" y="0"/>
                </a:cxn>
                <a:cxn ang="0">
                  <a:pos x="222" y="0"/>
                </a:cxn>
                <a:cxn ang="0">
                  <a:pos x="203" y="3"/>
                </a:cxn>
              </a:cxnLst>
              <a:rect l="0" t="0" r="r" b="b"/>
              <a:pathLst>
                <a:path w="446" h="112">
                  <a:moveTo>
                    <a:pt x="203" y="3"/>
                  </a:moveTo>
                  <a:lnTo>
                    <a:pt x="131" y="14"/>
                  </a:lnTo>
                  <a:lnTo>
                    <a:pt x="74" y="28"/>
                  </a:lnTo>
                  <a:lnTo>
                    <a:pt x="44" y="36"/>
                  </a:lnTo>
                  <a:lnTo>
                    <a:pt x="19" y="52"/>
                  </a:lnTo>
                  <a:lnTo>
                    <a:pt x="7" y="65"/>
                  </a:lnTo>
                  <a:lnTo>
                    <a:pt x="0" y="85"/>
                  </a:lnTo>
                  <a:lnTo>
                    <a:pt x="2" y="100"/>
                  </a:lnTo>
                  <a:lnTo>
                    <a:pt x="9" y="106"/>
                  </a:lnTo>
                  <a:lnTo>
                    <a:pt x="25" y="110"/>
                  </a:lnTo>
                  <a:lnTo>
                    <a:pt x="75" y="106"/>
                  </a:lnTo>
                  <a:lnTo>
                    <a:pt x="154" y="99"/>
                  </a:lnTo>
                  <a:lnTo>
                    <a:pt x="239" y="89"/>
                  </a:lnTo>
                  <a:lnTo>
                    <a:pt x="291" y="86"/>
                  </a:lnTo>
                  <a:lnTo>
                    <a:pt x="297" y="102"/>
                  </a:lnTo>
                  <a:lnTo>
                    <a:pt x="353" y="110"/>
                  </a:lnTo>
                  <a:lnTo>
                    <a:pt x="406" y="111"/>
                  </a:lnTo>
                  <a:lnTo>
                    <a:pt x="438" y="108"/>
                  </a:lnTo>
                  <a:lnTo>
                    <a:pt x="445" y="86"/>
                  </a:lnTo>
                  <a:lnTo>
                    <a:pt x="440" y="49"/>
                  </a:lnTo>
                  <a:lnTo>
                    <a:pt x="424" y="0"/>
                  </a:lnTo>
                  <a:lnTo>
                    <a:pt x="222" y="0"/>
                  </a:lnTo>
                  <a:lnTo>
                    <a:pt x="203" y="3"/>
                  </a:lnTo>
                </a:path>
              </a:pathLst>
            </a:custGeom>
            <a:solidFill>
              <a:srgbClr val="80604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12" name="Group 40"/>
          <p:cNvGrpSpPr>
            <a:grpSpLocks/>
          </p:cNvGrpSpPr>
          <p:nvPr/>
        </p:nvGrpSpPr>
        <p:grpSpPr bwMode="auto">
          <a:xfrm>
            <a:off x="4872038" y="4791075"/>
            <a:ext cx="1233487" cy="1241425"/>
            <a:chOff x="3069" y="3018"/>
            <a:chExt cx="777" cy="782"/>
          </a:xfrm>
        </p:grpSpPr>
        <p:sp>
          <p:nvSpPr>
            <p:cNvPr id="274470" name="Freeform 38"/>
            <p:cNvSpPr>
              <a:spLocks/>
            </p:cNvSpPr>
            <p:nvPr/>
          </p:nvSpPr>
          <p:spPr bwMode="auto">
            <a:xfrm>
              <a:off x="3069" y="3670"/>
              <a:ext cx="493" cy="130"/>
            </a:xfrm>
            <a:custGeom>
              <a:avLst/>
              <a:gdLst/>
              <a:ahLst/>
              <a:cxnLst>
                <a:cxn ang="0">
                  <a:pos x="224" y="5"/>
                </a:cxn>
                <a:cxn ang="0">
                  <a:pos x="144" y="18"/>
                </a:cxn>
                <a:cxn ang="0">
                  <a:pos x="80" y="34"/>
                </a:cxn>
                <a:cxn ang="0">
                  <a:pos x="47" y="43"/>
                </a:cxn>
                <a:cxn ang="0">
                  <a:pos x="20" y="61"/>
                </a:cxn>
                <a:cxn ang="0">
                  <a:pos x="8" y="75"/>
                </a:cxn>
                <a:cxn ang="0">
                  <a:pos x="0" y="97"/>
                </a:cxn>
                <a:cxn ang="0">
                  <a:pos x="1" y="115"/>
                </a:cxn>
                <a:cxn ang="0">
                  <a:pos x="9" y="121"/>
                </a:cxn>
                <a:cxn ang="0">
                  <a:pos x="24" y="126"/>
                </a:cxn>
                <a:cxn ang="0">
                  <a:pos x="75" y="129"/>
                </a:cxn>
                <a:cxn ang="0">
                  <a:pos x="173" y="123"/>
                </a:cxn>
                <a:cxn ang="0">
                  <a:pos x="265" y="112"/>
                </a:cxn>
                <a:cxn ang="0">
                  <a:pos x="321" y="99"/>
                </a:cxn>
                <a:cxn ang="0">
                  <a:pos x="327" y="116"/>
                </a:cxn>
                <a:cxn ang="0">
                  <a:pos x="359" y="121"/>
                </a:cxn>
                <a:cxn ang="0">
                  <a:pos x="389" y="124"/>
                </a:cxn>
                <a:cxn ang="0">
                  <a:pos x="449" y="126"/>
                </a:cxn>
                <a:cxn ang="0">
                  <a:pos x="484" y="123"/>
                </a:cxn>
                <a:cxn ang="0">
                  <a:pos x="492" y="99"/>
                </a:cxn>
                <a:cxn ang="0">
                  <a:pos x="485" y="57"/>
                </a:cxn>
                <a:cxn ang="0">
                  <a:pos x="468" y="0"/>
                </a:cxn>
                <a:cxn ang="0">
                  <a:pos x="244" y="0"/>
                </a:cxn>
                <a:cxn ang="0">
                  <a:pos x="224" y="5"/>
                </a:cxn>
              </a:cxnLst>
              <a:rect l="0" t="0" r="r" b="b"/>
              <a:pathLst>
                <a:path w="493" h="130">
                  <a:moveTo>
                    <a:pt x="224" y="5"/>
                  </a:moveTo>
                  <a:lnTo>
                    <a:pt x="144" y="18"/>
                  </a:lnTo>
                  <a:lnTo>
                    <a:pt x="80" y="34"/>
                  </a:lnTo>
                  <a:lnTo>
                    <a:pt x="47" y="43"/>
                  </a:lnTo>
                  <a:lnTo>
                    <a:pt x="20" y="61"/>
                  </a:lnTo>
                  <a:lnTo>
                    <a:pt x="8" y="75"/>
                  </a:lnTo>
                  <a:lnTo>
                    <a:pt x="0" y="97"/>
                  </a:lnTo>
                  <a:lnTo>
                    <a:pt x="1" y="115"/>
                  </a:lnTo>
                  <a:lnTo>
                    <a:pt x="9" y="121"/>
                  </a:lnTo>
                  <a:lnTo>
                    <a:pt x="24" y="126"/>
                  </a:lnTo>
                  <a:lnTo>
                    <a:pt x="75" y="129"/>
                  </a:lnTo>
                  <a:lnTo>
                    <a:pt x="173" y="123"/>
                  </a:lnTo>
                  <a:lnTo>
                    <a:pt x="265" y="112"/>
                  </a:lnTo>
                  <a:lnTo>
                    <a:pt x="321" y="99"/>
                  </a:lnTo>
                  <a:lnTo>
                    <a:pt x="327" y="116"/>
                  </a:lnTo>
                  <a:lnTo>
                    <a:pt x="359" y="121"/>
                  </a:lnTo>
                  <a:lnTo>
                    <a:pt x="389" y="124"/>
                  </a:lnTo>
                  <a:lnTo>
                    <a:pt x="449" y="126"/>
                  </a:lnTo>
                  <a:lnTo>
                    <a:pt x="484" y="123"/>
                  </a:lnTo>
                  <a:lnTo>
                    <a:pt x="492" y="99"/>
                  </a:lnTo>
                  <a:lnTo>
                    <a:pt x="485" y="57"/>
                  </a:lnTo>
                  <a:lnTo>
                    <a:pt x="468" y="0"/>
                  </a:lnTo>
                  <a:lnTo>
                    <a:pt x="244" y="0"/>
                  </a:lnTo>
                  <a:lnTo>
                    <a:pt x="224" y="5"/>
                  </a:lnTo>
                </a:path>
              </a:pathLst>
            </a:custGeom>
            <a:solidFill>
              <a:srgbClr val="80604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71" name="Freeform 39"/>
            <p:cNvSpPr>
              <a:spLocks/>
            </p:cNvSpPr>
            <p:nvPr/>
          </p:nvSpPr>
          <p:spPr bwMode="auto">
            <a:xfrm>
              <a:off x="3214" y="3018"/>
              <a:ext cx="632" cy="691"/>
            </a:xfrm>
            <a:custGeom>
              <a:avLst/>
              <a:gdLst/>
              <a:ahLst/>
              <a:cxnLst>
                <a:cxn ang="0">
                  <a:pos x="599" y="42"/>
                </a:cxn>
                <a:cxn ang="0">
                  <a:pos x="624" y="96"/>
                </a:cxn>
                <a:cxn ang="0">
                  <a:pos x="627" y="115"/>
                </a:cxn>
                <a:cxn ang="0">
                  <a:pos x="631" y="144"/>
                </a:cxn>
                <a:cxn ang="0">
                  <a:pos x="624" y="179"/>
                </a:cxn>
                <a:cxn ang="0">
                  <a:pos x="605" y="198"/>
                </a:cxn>
                <a:cxn ang="0">
                  <a:pos x="586" y="211"/>
                </a:cxn>
                <a:cxn ang="0">
                  <a:pos x="557" y="213"/>
                </a:cxn>
                <a:cxn ang="0">
                  <a:pos x="500" y="213"/>
                </a:cxn>
                <a:cxn ang="0">
                  <a:pos x="442" y="216"/>
                </a:cxn>
                <a:cxn ang="0">
                  <a:pos x="388" y="207"/>
                </a:cxn>
                <a:cxn ang="0">
                  <a:pos x="356" y="201"/>
                </a:cxn>
                <a:cxn ang="0">
                  <a:pos x="293" y="188"/>
                </a:cxn>
                <a:cxn ang="0">
                  <a:pos x="246" y="172"/>
                </a:cxn>
                <a:cxn ang="0">
                  <a:pos x="198" y="156"/>
                </a:cxn>
                <a:cxn ang="0">
                  <a:pos x="153" y="131"/>
                </a:cxn>
                <a:cxn ang="0">
                  <a:pos x="166" y="166"/>
                </a:cxn>
                <a:cxn ang="0">
                  <a:pos x="185" y="216"/>
                </a:cxn>
                <a:cxn ang="0">
                  <a:pos x="192" y="286"/>
                </a:cxn>
                <a:cxn ang="0">
                  <a:pos x="198" y="340"/>
                </a:cxn>
                <a:cxn ang="0">
                  <a:pos x="220" y="414"/>
                </a:cxn>
                <a:cxn ang="0">
                  <a:pos x="252" y="506"/>
                </a:cxn>
                <a:cxn ang="0">
                  <a:pos x="281" y="580"/>
                </a:cxn>
                <a:cxn ang="0">
                  <a:pos x="318" y="655"/>
                </a:cxn>
                <a:cxn ang="0">
                  <a:pos x="281" y="684"/>
                </a:cxn>
                <a:cxn ang="0">
                  <a:pos x="189" y="690"/>
                </a:cxn>
                <a:cxn ang="0">
                  <a:pos x="122" y="684"/>
                </a:cxn>
                <a:cxn ang="0">
                  <a:pos x="90" y="674"/>
                </a:cxn>
                <a:cxn ang="0">
                  <a:pos x="74" y="665"/>
                </a:cxn>
                <a:cxn ang="0">
                  <a:pos x="83" y="592"/>
                </a:cxn>
                <a:cxn ang="0">
                  <a:pos x="77" y="494"/>
                </a:cxn>
                <a:cxn ang="0">
                  <a:pos x="67" y="353"/>
                </a:cxn>
                <a:cxn ang="0">
                  <a:pos x="61" y="264"/>
                </a:cxn>
                <a:cxn ang="0">
                  <a:pos x="48" y="201"/>
                </a:cxn>
                <a:cxn ang="0">
                  <a:pos x="42" y="188"/>
                </a:cxn>
                <a:cxn ang="0">
                  <a:pos x="16" y="172"/>
                </a:cxn>
                <a:cxn ang="0">
                  <a:pos x="4" y="140"/>
                </a:cxn>
                <a:cxn ang="0">
                  <a:pos x="0" y="96"/>
                </a:cxn>
                <a:cxn ang="0">
                  <a:pos x="4" y="61"/>
                </a:cxn>
                <a:cxn ang="0">
                  <a:pos x="16" y="38"/>
                </a:cxn>
                <a:cxn ang="0">
                  <a:pos x="90" y="29"/>
                </a:cxn>
                <a:cxn ang="0">
                  <a:pos x="246" y="16"/>
                </a:cxn>
                <a:cxn ang="0">
                  <a:pos x="312" y="0"/>
                </a:cxn>
                <a:cxn ang="0">
                  <a:pos x="420" y="10"/>
                </a:cxn>
                <a:cxn ang="0">
                  <a:pos x="509" y="16"/>
                </a:cxn>
                <a:cxn ang="0">
                  <a:pos x="599" y="42"/>
                </a:cxn>
              </a:cxnLst>
              <a:rect l="0" t="0" r="r" b="b"/>
              <a:pathLst>
                <a:path w="632" h="691">
                  <a:moveTo>
                    <a:pt x="599" y="42"/>
                  </a:moveTo>
                  <a:lnTo>
                    <a:pt x="624" y="96"/>
                  </a:lnTo>
                  <a:lnTo>
                    <a:pt x="627" y="115"/>
                  </a:lnTo>
                  <a:lnTo>
                    <a:pt x="631" y="144"/>
                  </a:lnTo>
                  <a:lnTo>
                    <a:pt x="624" y="179"/>
                  </a:lnTo>
                  <a:lnTo>
                    <a:pt x="605" y="198"/>
                  </a:lnTo>
                  <a:lnTo>
                    <a:pt x="586" y="211"/>
                  </a:lnTo>
                  <a:lnTo>
                    <a:pt x="557" y="213"/>
                  </a:lnTo>
                  <a:lnTo>
                    <a:pt x="500" y="213"/>
                  </a:lnTo>
                  <a:lnTo>
                    <a:pt x="442" y="216"/>
                  </a:lnTo>
                  <a:lnTo>
                    <a:pt x="388" y="207"/>
                  </a:lnTo>
                  <a:lnTo>
                    <a:pt x="356" y="201"/>
                  </a:lnTo>
                  <a:lnTo>
                    <a:pt x="293" y="188"/>
                  </a:lnTo>
                  <a:lnTo>
                    <a:pt x="246" y="172"/>
                  </a:lnTo>
                  <a:lnTo>
                    <a:pt x="198" y="156"/>
                  </a:lnTo>
                  <a:lnTo>
                    <a:pt x="153" y="131"/>
                  </a:lnTo>
                  <a:lnTo>
                    <a:pt x="166" y="166"/>
                  </a:lnTo>
                  <a:lnTo>
                    <a:pt x="185" y="216"/>
                  </a:lnTo>
                  <a:lnTo>
                    <a:pt x="192" y="286"/>
                  </a:lnTo>
                  <a:lnTo>
                    <a:pt x="198" y="340"/>
                  </a:lnTo>
                  <a:lnTo>
                    <a:pt x="220" y="414"/>
                  </a:lnTo>
                  <a:lnTo>
                    <a:pt x="252" y="506"/>
                  </a:lnTo>
                  <a:lnTo>
                    <a:pt x="281" y="580"/>
                  </a:lnTo>
                  <a:lnTo>
                    <a:pt x="318" y="655"/>
                  </a:lnTo>
                  <a:lnTo>
                    <a:pt x="281" y="684"/>
                  </a:lnTo>
                  <a:lnTo>
                    <a:pt x="189" y="690"/>
                  </a:lnTo>
                  <a:lnTo>
                    <a:pt x="122" y="684"/>
                  </a:lnTo>
                  <a:lnTo>
                    <a:pt x="90" y="674"/>
                  </a:lnTo>
                  <a:lnTo>
                    <a:pt x="74" y="665"/>
                  </a:lnTo>
                  <a:lnTo>
                    <a:pt x="83" y="592"/>
                  </a:lnTo>
                  <a:lnTo>
                    <a:pt x="77" y="494"/>
                  </a:lnTo>
                  <a:lnTo>
                    <a:pt x="67" y="353"/>
                  </a:lnTo>
                  <a:lnTo>
                    <a:pt x="61" y="264"/>
                  </a:lnTo>
                  <a:lnTo>
                    <a:pt x="48" y="201"/>
                  </a:lnTo>
                  <a:lnTo>
                    <a:pt x="42" y="188"/>
                  </a:lnTo>
                  <a:lnTo>
                    <a:pt x="16" y="172"/>
                  </a:lnTo>
                  <a:lnTo>
                    <a:pt x="4" y="140"/>
                  </a:lnTo>
                  <a:lnTo>
                    <a:pt x="0" y="96"/>
                  </a:lnTo>
                  <a:lnTo>
                    <a:pt x="4" y="61"/>
                  </a:lnTo>
                  <a:lnTo>
                    <a:pt x="16" y="38"/>
                  </a:lnTo>
                  <a:lnTo>
                    <a:pt x="90" y="29"/>
                  </a:lnTo>
                  <a:lnTo>
                    <a:pt x="246" y="16"/>
                  </a:lnTo>
                  <a:lnTo>
                    <a:pt x="312" y="0"/>
                  </a:lnTo>
                  <a:lnTo>
                    <a:pt x="420" y="10"/>
                  </a:lnTo>
                  <a:lnTo>
                    <a:pt x="509" y="16"/>
                  </a:lnTo>
                  <a:lnTo>
                    <a:pt x="599" y="42"/>
                  </a:lnTo>
                </a:path>
              </a:pathLst>
            </a:custGeom>
            <a:solidFill>
              <a:srgbClr val="406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274473" name="Freeform 41"/>
          <p:cNvSpPr>
            <a:spLocks/>
          </p:cNvSpPr>
          <p:nvPr/>
        </p:nvSpPr>
        <p:spPr bwMode="auto">
          <a:xfrm>
            <a:off x="5476875" y="5256213"/>
            <a:ext cx="1042988" cy="809625"/>
          </a:xfrm>
          <a:custGeom>
            <a:avLst/>
            <a:gdLst/>
            <a:ahLst/>
            <a:cxnLst>
              <a:cxn ang="0">
                <a:pos x="462" y="9"/>
              </a:cxn>
              <a:cxn ang="0">
                <a:pos x="656" y="461"/>
              </a:cxn>
              <a:cxn ang="0">
                <a:pos x="649" y="471"/>
              </a:cxn>
              <a:cxn ang="0">
                <a:pos x="634" y="463"/>
              </a:cxn>
              <a:cxn ang="0">
                <a:pos x="449" y="27"/>
              </a:cxn>
              <a:cxn ang="0">
                <a:pos x="438" y="22"/>
              </a:cxn>
              <a:cxn ang="0">
                <a:pos x="367" y="20"/>
              </a:cxn>
              <a:cxn ang="0">
                <a:pos x="275" y="23"/>
              </a:cxn>
              <a:cxn ang="0">
                <a:pos x="194" y="28"/>
              </a:cxn>
              <a:cxn ang="0">
                <a:pos x="170" y="35"/>
              </a:cxn>
              <a:cxn ang="0">
                <a:pos x="155" y="46"/>
              </a:cxn>
              <a:cxn ang="0">
                <a:pos x="146" y="60"/>
              </a:cxn>
              <a:cxn ang="0">
                <a:pos x="18" y="504"/>
              </a:cxn>
              <a:cxn ang="0">
                <a:pos x="8" y="509"/>
              </a:cxn>
              <a:cxn ang="0">
                <a:pos x="0" y="499"/>
              </a:cxn>
              <a:cxn ang="0">
                <a:pos x="127" y="57"/>
              </a:cxn>
              <a:cxn ang="0">
                <a:pos x="140" y="33"/>
              </a:cxn>
              <a:cxn ang="0">
                <a:pos x="151" y="23"/>
              </a:cxn>
              <a:cxn ang="0">
                <a:pos x="162" y="17"/>
              </a:cxn>
              <a:cxn ang="0">
                <a:pos x="176" y="11"/>
              </a:cxn>
              <a:cxn ang="0">
                <a:pos x="203" y="9"/>
              </a:cxn>
              <a:cxn ang="0">
                <a:pos x="289" y="3"/>
              </a:cxn>
              <a:cxn ang="0">
                <a:pos x="383" y="0"/>
              </a:cxn>
              <a:cxn ang="0">
                <a:pos x="428" y="1"/>
              </a:cxn>
              <a:cxn ang="0">
                <a:pos x="450" y="3"/>
              </a:cxn>
              <a:cxn ang="0">
                <a:pos x="462" y="9"/>
              </a:cxn>
            </a:cxnLst>
            <a:rect l="0" t="0" r="r" b="b"/>
            <a:pathLst>
              <a:path w="657" h="510">
                <a:moveTo>
                  <a:pt x="462" y="9"/>
                </a:moveTo>
                <a:lnTo>
                  <a:pt x="656" y="461"/>
                </a:lnTo>
                <a:lnTo>
                  <a:pt x="649" y="471"/>
                </a:lnTo>
                <a:lnTo>
                  <a:pt x="634" y="463"/>
                </a:lnTo>
                <a:lnTo>
                  <a:pt x="449" y="27"/>
                </a:lnTo>
                <a:lnTo>
                  <a:pt x="438" y="22"/>
                </a:lnTo>
                <a:lnTo>
                  <a:pt x="367" y="20"/>
                </a:lnTo>
                <a:lnTo>
                  <a:pt x="275" y="23"/>
                </a:lnTo>
                <a:lnTo>
                  <a:pt x="194" y="28"/>
                </a:lnTo>
                <a:lnTo>
                  <a:pt x="170" y="35"/>
                </a:lnTo>
                <a:lnTo>
                  <a:pt x="155" y="46"/>
                </a:lnTo>
                <a:lnTo>
                  <a:pt x="146" y="60"/>
                </a:lnTo>
                <a:lnTo>
                  <a:pt x="18" y="504"/>
                </a:lnTo>
                <a:lnTo>
                  <a:pt x="8" y="509"/>
                </a:lnTo>
                <a:lnTo>
                  <a:pt x="0" y="499"/>
                </a:lnTo>
                <a:lnTo>
                  <a:pt x="127" y="57"/>
                </a:lnTo>
                <a:lnTo>
                  <a:pt x="140" y="33"/>
                </a:lnTo>
                <a:lnTo>
                  <a:pt x="151" y="23"/>
                </a:lnTo>
                <a:lnTo>
                  <a:pt x="162" y="17"/>
                </a:lnTo>
                <a:lnTo>
                  <a:pt x="176" y="11"/>
                </a:lnTo>
                <a:lnTo>
                  <a:pt x="203" y="9"/>
                </a:lnTo>
                <a:lnTo>
                  <a:pt x="289" y="3"/>
                </a:lnTo>
                <a:lnTo>
                  <a:pt x="383" y="0"/>
                </a:lnTo>
                <a:lnTo>
                  <a:pt x="428" y="1"/>
                </a:lnTo>
                <a:lnTo>
                  <a:pt x="450" y="3"/>
                </a:lnTo>
                <a:lnTo>
                  <a:pt x="462" y="9"/>
                </a:lnTo>
              </a:path>
            </a:pathLst>
          </a:custGeom>
          <a:solidFill>
            <a:srgbClr val="60402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13" name="Group 47"/>
          <p:cNvGrpSpPr>
            <a:grpSpLocks/>
          </p:cNvGrpSpPr>
          <p:nvPr/>
        </p:nvGrpSpPr>
        <p:grpSpPr bwMode="auto">
          <a:xfrm>
            <a:off x="4048125" y="3973513"/>
            <a:ext cx="825500" cy="811212"/>
            <a:chOff x="2550" y="2503"/>
            <a:chExt cx="520" cy="511"/>
          </a:xfrm>
        </p:grpSpPr>
        <p:grpSp>
          <p:nvGrpSpPr>
            <p:cNvPr id="14" name="Group 45"/>
            <p:cNvGrpSpPr>
              <a:grpSpLocks/>
            </p:cNvGrpSpPr>
            <p:nvPr/>
          </p:nvGrpSpPr>
          <p:grpSpPr bwMode="auto">
            <a:xfrm>
              <a:off x="2550" y="2503"/>
              <a:ext cx="520" cy="511"/>
              <a:chOff x="2550" y="2503"/>
              <a:chExt cx="520" cy="511"/>
            </a:xfrm>
          </p:grpSpPr>
          <p:sp>
            <p:nvSpPr>
              <p:cNvPr id="274474" name="Oval 42"/>
              <p:cNvSpPr>
                <a:spLocks noChangeArrowheads="1"/>
              </p:cNvSpPr>
              <p:nvPr/>
            </p:nvSpPr>
            <p:spPr bwMode="auto">
              <a:xfrm>
                <a:off x="2550" y="2503"/>
                <a:ext cx="520" cy="511"/>
              </a:xfrm>
              <a:prstGeom prst="ellipse">
                <a:avLst/>
              </a:prstGeom>
              <a:solidFill>
                <a:srgbClr val="A0A0C0"/>
              </a:solid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274475" name="Oval 43"/>
              <p:cNvSpPr>
                <a:spLocks noChangeArrowheads="1"/>
              </p:cNvSpPr>
              <p:nvPr/>
            </p:nvSpPr>
            <p:spPr bwMode="auto">
              <a:xfrm>
                <a:off x="2583" y="2507"/>
                <a:ext cx="466" cy="454"/>
              </a:xfrm>
              <a:prstGeom prst="ellipse">
                <a:avLst/>
              </a:prstGeom>
              <a:solidFill>
                <a:srgbClr val="C0C0E0"/>
              </a:solidFill>
              <a:ln w="12700">
                <a:no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274476" name="Oval 44"/>
              <p:cNvSpPr>
                <a:spLocks noChangeArrowheads="1"/>
              </p:cNvSpPr>
              <p:nvPr/>
            </p:nvSpPr>
            <p:spPr bwMode="auto">
              <a:xfrm>
                <a:off x="2668" y="2533"/>
                <a:ext cx="359" cy="344"/>
              </a:xfrm>
              <a:prstGeom prst="ellipse">
                <a:avLst/>
              </a:prstGeom>
              <a:solidFill>
                <a:srgbClr val="E0E0FF"/>
              </a:solidFill>
              <a:ln w="12700">
                <a:no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sp>
          <p:nvSpPr>
            <p:cNvPr id="274478" name="Oval 46"/>
            <p:cNvSpPr>
              <a:spLocks noChangeArrowheads="1"/>
            </p:cNvSpPr>
            <p:nvPr/>
          </p:nvSpPr>
          <p:spPr bwMode="auto">
            <a:xfrm>
              <a:off x="2852" y="2585"/>
              <a:ext cx="86" cy="84"/>
            </a:xfrm>
            <a:prstGeom prst="ellipse">
              <a:avLst/>
            </a:prstGeom>
            <a:solidFill>
              <a:srgbClr val="FFFFFF"/>
            </a:solidFill>
            <a:ln w="12700">
              <a:no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grpSp>
        <p:nvGrpSpPr>
          <p:cNvPr id="15" name="Group 51"/>
          <p:cNvGrpSpPr>
            <a:grpSpLocks/>
          </p:cNvGrpSpPr>
          <p:nvPr/>
        </p:nvGrpSpPr>
        <p:grpSpPr bwMode="auto">
          <a:xfrm>
            <a:off x="3467100" y="4244975"/>
            <a:ext cx="1181100" cy="592138"/>
            <a:chOff x="2184" y="2674"/>
            <a:chExt cx="744" cy="373"/>
          </a:xfrm>
        </p:grpSpPr>
        <p:sp>
          <p:nvSpPr>
            <p:cNvPr id="274480" name="Freeform 48"/>
            <p:cNvSpPr>
              <a:spLocks/>
            </p:cNvSpPr>
            <p:nvPr/>
          </p:nvSpPr>
          <p:spPr bwMode="auto">
            <a:xfrm>
              <a:off x="2359" y="2674"/>
              <a:ext cx="569" cy="351"/>
            </a:xfrm>
            <a:custGeom>
              <a:avLst/>
              <a:gdLst/>
              <a:ahLst/>
              <a:cxnLst>
                <a:cxn ang="0">
                  <a:pos x="20" y="336"/>
                </a:cxn>
                <a:cxn ang="0">
                  <a:pos x="28" y="347"/>
                </a:cxn>
                <a:cxn ang="0">
                  <a:pos x="44" y="350"/>
                </a:cxn>
                <a:cxn ang="0">
                  <a:pos x="324" y="192"/>
                </a:cxn>
                <a:cxn ang="0">
                  <a:pos x="350" y="195"/>
                </a:cxn>
                <a:cxn ang="0">
                  <a:pos x="397" y="197"/>
                </a:cxn>
                <a:cxn ang="0">
                  <a:pos x="453" y="179"/>
                </a:cxn>
                <a:cxn ang="0">
                  <a:pos x="545" y="169"/>
                </a:cxn>
                <a:cxn ang="0">
                  <a:pos x="547" y="152"/>
                </a:cxn>
                <a:cxn ang="0">
                  <a:pos x="458" y="154"/>
                </a:cxn>
                <a:cxn ang="0">
                  <a:pos x="550" y="139"/>
                </a:cxn>
                <a:cxn ang="0">
                  <a:pos x="565" y="126"/>
                </a:cxn>
                <a:cxn ang="0">
                  <a:pos x="519" y="119"/>
                </a:cxn>
                <a:cxn ang="0">
                  <a:pos x="456" y="119"/>
                </a:cxn>
                <a:cxn ang="0">
                  <a:pos x="565" y="98"/>
                </a:cxn>
                <a:cxn ang="0">
                  <a:pos x="563" y="83"/>
                </a:cxn>
                <a:cxn ang="0">
                  <a:pos x="529" y="78"/>
                </a:cxn>
                <a:cxn ang="0">
                  <a:pos x="446" y="99"/>
                </a:cxn>
                <a:cxn ang="0">
                  <a:pos x="534" y="59"/>
                </a:cxn>
                <a:cxn ang="0">
                  <a:pos x="539" y="37"/>
                </a:cxn>
                <a:cxn ang="0">
                  <a:pos x="519" y="28"/>
                </a:cxn>
                <a:cxn ang="0">
                  <a:pos x="420" y="70"/>
                </a:cxn>
                <a:cxn ang="0">
                  <a:pos x="395" y="81"/>
                </a:cxn>
                <a:cxn ang="0">
                  <a:pos x="409" y="55"/>
                </a:cxn>
                <a:cxn ang="0">
                  <a:pos x="407" y="11"/>
                </a:cxn>
                <a:cxn ang="0">
                  <a:pos x="365" y="3"/>
                </a:cxn>
                <a:cxn ang="0">
                  <a:pos x="351" y="60"/>
                </a:cxn>
                <a:cxn ang="0">
                  <a:pos x="324" y="98"/>
                </a:cxn>
                <a:cxn ang="0">
                  <a:pos x="307" y="135"/>
                </a:cxn>
                <a:cxn ang="0">
                  <a:pos x="307" y="164"/>
                </a:cxn>
                <a:cxn ang="0">
                  <a:pos x="46" y="305"/>
                </a:cxn>
                <a:cxn ang="0">
                  <a:pos x="37" y="267"/>
                </a:cxn>
              </a:cxnLst>
              <a:rect l="0" t="0" r="r" b="b"/>
              <a:pathLst>
                <a:path w="569" h="351">
                  <a:moveTo>
                    <a:pt x="0" y="288"/>
                  </a:moveTo>
                  <a:lnTo>
                    <a:pt x="20" y="336"/>
                  </a:lnTo>
                  <a:lnTo>
                    <a:pt x="24" y="344"/>
                  </a:lnTo>
                  <a:lnTo>
                    <a:pt x="28" y="347"/>
                  </a:lnTo>
                  <a:lnTo>
                    <a:pt x="34" y="350"/>
                  </a:lnTo>
                  <a:lnTo>
                    <a:pt x="44" y="350"/>
                  </a:lnTo>
                  <a:lnTo>
                    <a:pt x="55" y="346"/>
                  </a:lnTo>
                  <a:lnTo>
                    <a:pt x="324" y="192"/>
                  </a:lnTo>
                  <a:lnTo>
                    <a:pt x="340" y="187"/>
                  </a:lnTo>
                  <a:lnTo>
                    <a:pt x="350" y="195"/>
                  </a:lnTo>
                  <a:lnTo>
                    <a:pt x="368" y="202"/>
                  </a:lnTo>
                  <a:lnTo>
                    <a:pt x="397" y="197"/>
                  </a:lnTo>
                  <a:lnTo>
                    <a:pt x="430" y="187"/>
                  </a:lnTo>
                  <a:lnTo>
                    <a:pt x="453" y="179"/>
                  </a:lnTo>
                  <a:lnTo>
                    <a:pt x="524" y="172"/>
                  </a:lnTo>
                  <a:lnTo>
                    <a:pt x="545" y="169"/>
                  </a:lnTo>
                  <a:lnTo>
                    <a:pt x="552" y="162"/>
                  </a:lnTo>
                  <a:lnTo>
                    <a:pt x="547" y="152"/>
                  </a:lnTo>
                  <a:lnTo>
                    <a:pt x="524" y="149"/>
                  </a:lnTo>
                  <a:lnTo>
                    <a:pt x="458" y="154"/>
                  </a:lnTo>
                  <a:lnTo>
                    <a:pt x="456" y="147"/>
                  </a:lnTo>
                  <a:lnTo>
                    <a:pt x="550" y="139"/>
                  </a:lnTo>
                  <a:lnTo>
                    <a:pt x="565" y="133"/>
                  </a:lnTo>
                  <a:lnTo>
                    <a:pt x="565" y="126"/>
                  </a:lnTo>
                  <a:lnTo>
                    <a:pt x="555" y="118"/>
                  </a:lnTo>
                  <a:lnTo>
                    <a:pt x="519" y="119"/>
                  </a:lnTo>
                  <a:lnTo>
                    <a:pt x="456" y="126"/>
                  </a:lnTo>
                  <a:lnTo>
                    <a:pt x="456" y="119"/>
                  </a:lnTo>
                  <a:lnTo>
                    <a:pt x="558" y="101"/>
                  </a:lnTo>
                  <a:lnTo>
                    <a:pt x="565" y="98"/>
                  </a:lnTo>
                  <a:lnTo>
                    <a:pt x="568" y="91"/>
                  </a:lnTo>
                  <a:lnTo>
                    <a:pt x="563" y="83"/>
                  </a:lnTo>
                  <a:lnTo>
                    <a:pt x="554" y="80"/>
                  </a:lnTo>
                  <a:lnTo>
                    <a:pt x="529" y="78"/>
                  </a:lnTo>
                  <a:lnTo>
                    <a:pt x="478" y="89"/>
                  </a:lnTo>
                  <a:lnTo>
                    <a:pt x="446" y="99"/>
                  </a:lnTo>
                  <a:lnTo>
                    <a:pt x="445" y="94"/>
                  </a:lnTo>
                  <a:lnTo>
                    <a:pt x="534" y="59"/>
                  </a:lnTo>
                  <a:lnTo>
                    <a:pt x="539" y="48"/>
                  </a:lnTo>
                  <a:lnTo>
                    <a:pt x="539" y="37"/>
                  </a:lnTo>
                  <a:lnTo>
                    <a:pt x="534" y="28"/>
                  </a:lnTo>
                  <a:lnTo>
                    <a:pt x="519" y="28"/>
                  </a:lnTo>
                  <a:lnTo>
                    <a:pt x="500" y="33"/>
                  </a:lnTo>
                  <a:lnTo>
                    <a:pt x="420" y="70"/>
                  </a:lnTo>
                  <a:lnTo>
                    <a:pt x="404" y="78"/>
                  </a:lnTo>
                  <a:lnTo>
                    <a:pt x="395" y="81"/>
                  </a:lnTo>
                  <a:lnTo>
                    <a:pt x="395" y="73"/>
                  </a:lnTo>
                  <a:lnTo>
                    <a:pt x="409" y="55"/>
                  </a:lnTo>
                  <a:lnTo>
                    <a:pt x="413" y="31"/>
                  </a:lnTo>
                  <a:lnTo>
                    <a:pt x="407" y="11"/>
                  </a:lnTo>
                  <a:lnTo>
                    <a:pt x="389" y="0"/>
                  </a:lnTo>
                  <a:lnTo>
                    <a:pt x="365" y="3"/>
                  </a:lnTo>
                  <a:lnTo>
                    <a:pt x="354" y="31"/>
                  </a:lnTo>
                  <a:lnTo>
                    <a:pt x="351" y="60"/>
                  </a:lnTo>
                  <a:lnTo>
                    <a:pt x="338" y="85"/>
                  </a:lnTo>
                  <a:lnTo>
                    <a:pt x="324" y="98"/>
                  </a:lnTo>
                  <a:lnTo>
                    <a:pt x="314" y="114"/>
                  </a:lnTo>
                  <a:lnTo>
                    <a:pt x="307" y="135"/>
                  </a:lnTo>
                  <a:lnTo>
                    <a:pt x="305" y="157"/>
                  </a:lnTo>
                  <a:lnTo>
                    <a:pt x="307" y="164"/>
                  </a:lnTo>
                  <a:lnTo>
                    <a:pt x="52" y="310"/>
                  </a:lnTo>
                  <a:lnTo>
                    <a:pt x="46" y="305"/>
                  </a:lnTo>
                  <a:lnTo>
                    <a:pt x="41" y="290"/>
                  </a:lnTo>
                  <a:lnTo>
                    <a:pt x="37" y="267"/>
                  </a:lnTo>
                  <a:lnTo>
                    <a:pt x="0" y="288"/>
                  </a:lnTo>
                </a:path>
              </a:pathLst>
            </a:custGeom>
            <a:solidFill>
              <a:srgbClr val="FFA0A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81" name="Freeform 49"/>
            <p:cNvSpPr>
              <a:spLocks/>
            </p:cNvSpPr>
            <p:nvPr/>
          </p:nvSpPr>
          <p:spPr bwMode="auto">
            <a:xfrm>
              <a:off x="2184" y="2680"/>
              <a:ext cx="238" cy="367"/>
            </a:xfrm>
            <a:custGeom>
              <a:avLst/>
              <a:gdLst/>
              <a:ahLst/>
              <a:cxnLst>
                <a:cxn ang="0">
                  <a:pos x="222" y="294"/>
                </a:cxn>
                <a:cxn ang="0">
                  <a:pos x="229" y="267"/>
                </a:cxn>
                <a:cxn ang="0">
                  <a:pos x="233" y="254"/>
                </a:cxn>
                <a:cxn ang="0">
                  <a:pos x="235" y="248"/>
                </a:cxn>
                <a:cxn ang="0">
                  <a:pos x="237" y="238"/>
                </a:cxn>
                <a:cxn ang="0">
                  <a:pos x="232" y="227"/>
                </a:cxn>
                <a:cxn ang="0">
                  <a:pos x="224" y="217"/>
                </a:cxn>
                <a:cxn ang="0">
                  <a:pos x="211" y="209"/>
                </a:cxn>
                <a:cxn ang="0">
                  <a:pos x="198" y="200"/>
                </a:cxn>
                <a:cxn ang="0">
                  <a:pos x="184" y="182"/>
                </a:cxn>
                <a:cxn ang="0">
                  <a:pos x="163" y="146"/>
                </a:cxn>
                <a:cxn ang="0">
                  <a:pos x="151" y="121"/>
                </a:cxn>
                <a:cxn ang="0">
                  <a:pos x="136" y="91"/>
                </a:cxn>
                <a:cxn ang="0">
                  <a:pos x="125" y="62"/>
                </a:cxn>
                <a:cxn ang="0">
                  <a:pos x="116" y="43"/>
                </a:cxn>
                <a:cxn ang="0">
                  <a:pos x="104" y="30"/>
                </a:cxn>
                <a:cxn ang="0">
                  <a:pos x="93" y="17"/>
                </a:cxn>
                <a:cxn ang="0">
                  <a:pos x="79" y="6"/>
                </a:cxn>
                <a:cxn ang="0">
                  <a:pos x="67" y="1"/>
                </a:cxn>
                <a:cxn ang="0">
                  <a:pos x="50" y="0"/>
                </a:cxn>
                <a:cxn ang="0">
                  <a:pos x="35" y="0"/>
                </a:cxn>
                <a:cxn ang="0">
                  <a:pos x="24" y="6"/>
                </a:cxn>
                <a:cxn ang="0">
                  <a:pos x="19" y="14"/>
                </a:cxn>
                <a:cxn ang="0">
                  <a:pos x="8" y="27"/>
                </a:cxn>
                <a:cxn ang="0">
                  <a:pos x="0" y="49"/>
                </a:cxn>
                <a:cxn ang="0">
                  <a:pos x="0" y="68"/>
                </a:cxn>
                <a:cxn ang="0">
                  <a:pos x="0" y="92"/>
                </a:cxn>
                <a:cxn ang="0">
                  <a:pos x="5" y="116"/>
                </a:cxn>
                <a:cxn ang="0">
                  <a:pos x="18" y="149"/>
                </a:cxn>
                <a:cxn ang="0">
                  <a:pos x="37" y="195"/>
                </a:cxn>
                <a:cxn ang="0">
                  <a:pos x="53" y="237"/>
                </a:cxn>
                <a:cxn ang="0">
                  <a:pos x="67" y="256"/>
                </a:cxn>
                <a:cxn ang="0">
                  <a:pos x="92" y="296"/>
                </a:cxn>
                <a:cxn ang="0">
                  <a:pos x="112" y="329"/>
                </a:cxn>
                <a:cxn ang="0">
                  <a:pos x="135" y="355"/>
                </a:cxn>
                <a:cxn ang="0">
                  <a:pos x="146" y="366"/>
                </a:cxn>
                <a:cxn ang="0">
                  <a:pos x="152" y="348"/>
                </a:cxn>
                <a:cxn ang="0">
                  <a:pos x="160" y="316"/>
                </a:cxn>
                <a:cxn ang="0">
                  <a:pos x="168" y="297"/>
                </a:cxn>
                <a:cxn ang="0">
                  <a:pos x="181" y="281"/>
                </a:cxn>
                <a:cxn ang="0">
                  <a:pos x="211" y="264"/>
                </a:cxn>
                <a:cxn ang="0">
                  <a:pos x="214" y="262"/>
                </a:cxn>
                <a:cxn ang="0">
                  <a:pos x="222" y="294"/>
                </a:cxn>
              </a:cxnLst>
              <a:rect l="0" t="0" r="r" b="b"/>
              <a:pathLst>
                <a:path w="238" h="367">
                  <a:moveTo>
                    <a:pt x="222" y="294"/>
                  </a:moveTo>
                  <a:lnTo>
                    <a:pt x="229" y="267"/>
                  </a:lnTo>
                  <a:lnTo>
                    <a:pt x="233" y="254"/>
                  </a:lnTo>
                  <a:lnTo>
                    <a:pt x="235" y="248"/>
                  </a:lnTo>
                  <a:lnTo>
                    <a:pt x="237" y="238"/>
                  </a:lnTo>
                  <a:lnTo>
                    <a:pt x="232" y="227"/>
                  </a:lnTo>
                  <a:lnTo>
                    <a:pt x="224" y="217"/>
                  </a:lnTo>
                  <a:lnTo>
                    <a:pt x="211" y="209"/>
                  </a:lnTo>
                  <a:lnTo>
                    <a:pt x="198" y="200"/>
                  </a:lnTo>
                  <a:lnTo>
                    <a:pt x="184" y="182"/>
                  </a:lnTo>
                  <a:lnTo>
                    <a:pt x="163" y="146"/>
                  </a:lnTo>
                  <a:lnTo>
                    <a:pt x="151" y="121"/>
                  </a:lnTo>
                  <a:lnTo>
                    <a:pt x="136" y="91"/>
                  </a:lnTo>
                  <a:lnTo>
                    <a:pt x="125" y="62"/>
                  </a:lnTo>
                  <a:lnTo>
                    <a:pt x="116" y="43"/>
                  </a:lnTo>
                  <a:lnTo>
                    <a:pt x="104" y="30"/>
                  </a:lnTo>
                  <a:lnTo>
                    <a:pt x="93" y="17"/>
                  </a:lnTo>
                  <a:lnTo>
                    <a:pt x="79" y="6"/>
                  </a:lnTo>
                  <a:lnTo>
                    <a:pt x="67" y="1"/>
                  </a:lnTo>
                  <a:lnTo>
                    <a:pt x="50" y="0"/>
                  </a:lnTo>
                  <a:lnTo>
                    <a:pt x="35" y="0"/>
                  </a:lnTo>
                  <a:lnTo>
                    <a:pt x="24" y="6"/>
                  </a:lnTo>
                  <a:lnTo>
                    <a:pt x="19" y="14"/>
                  </a:lnTo>
                  <a:lnTo>
                    <a:pt x="8" y="27"/>
                  </a:lnTo>
                  <a:lnTo>
                    <a:pt x="0" y="49"/>
                  </a:lnTo>
                  <a:lnTo>
                    <a:pt x="0" y="68"/>
                  </a:lnTo>
                  <a:lnTo>
                    <a:pt x="0" y="92"/>
                  </a:lnTo>
                  <a:lnTo>
                    <a:pt x="5" y="116"/>
                  </a:lnTo>
                  <a:lnTo>
                    <a:pt x="18" y="149"/>
                  </a:lnTo>
                  <a:lnTo>
                    <a:pt x="37" y="195"/>
                  </a:lnTo>
                  <a:lnTo>
                    <a:pt x="53" y="237"/>
                  </a:lnTo>
                  <a:lnTo>
                    <a:pt x="67" y="256"/>
                  </a:lnTo>
                  <a:lnTo>
                    <a:pt x="92" y="296"/>
                  </a:lnTo>
                  <a:lnTo>
                    <a:pt x="112" y="329"/>
                  </a:lnTo>
                  <a:lnTo>
                    <a:pt x="135" y="355"/>
                  </a:lnTo>
                  <a:lnTo>
                    <a:pt x="146" y="366"/>
                  </a:lnTo>
                  <a:lnTo>
                    <a:pt x="152" y="348"/>
                  </a:lnTo>
                  <a:lnTo>
                    <a:pt x="160" y="316"/>
                  </a:lnTo>
                  <a:lnTo>
                    <a:pt x="168" y="297"/>
                  </a:lnTo>
                  <a:lnTo>
                    <a:pt x="181" y="281"/>
                  </a:lnTo>
                  <a:lnTo>
                    <a:pt x="211" y="264"/>
                  </a:lnTo>
                  <a:lnTo>
                    <a:pt x="214" y="262"/>
                  </a:lnTo>
                  <a:lnTo>
                    <a:pt x="222" y="294"/>
                  </a:lnTo>
                </a:path>
              </a:pathLst>
            </a:custGeom>
            <a:solidFill>
              <a:srgbClr val="A040E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82" name="Freeform 50"/>
            <p:cNvSpPr>
              <a:spLocks/>
            </p:cNvSpPr>
            <p:nvPr/>
          </p:nvSpPr>
          <p:spPr bwMode="auto">
            <a:xfrm>
              <a:off x="2330" y="2967"/>
              <a:ext cx="53" cy="79"/>
            </a:xfrm>
            <a:custGeom>
              <a:avLst/>
              <a:gdLst/>
              <a:ahLst/>
              <a:cxnLst>
                <a:cxn ang="0">
                  <a:pos x="32" y="0"/>
                </a:cxn>
                <a:cxn ang="0">
                  <a:pos x="21" y="14"/>
                </a:cxn>
                <a:cxn ang="0">
                  <a:pos x="14" y="32"/>
                </a:cxn>
                <a:cxn ang="0">
                  <a:pos x="6" y="62"/>
                </a:cxn>
                <a:cxn ang="0">
                  <a:pos x="0" y="77"/>
                </a:cxn>
                <a:cxn ang="0">
                  <a:pos x="0" y="78"/>
                </a:cxn>
                <a:cxn ang="0">
                  <a:pos x="16" y="75"/>
                </a:cxn>
                <a:cxn ang="0">
                  <a:pos x="38" y="61"/>
                </a:cxn>
                <a:cxn ang="0">
                  <a:pos x="48" y="51"/>
                </a:cxn>
                <a:cxn ang="0">
                  <a:pos x="52" y="45"/>
                </a:cxn>
                <a:cxn ang="0">
                  <a:pos x="44" y="26"/>
                </a:cxn>
                <a:cxn ang="0">
                  <a:pos x="32" y="0"/>
                </a:cxn>
              </a:cxnLst>
              <a:rect l="0" t="0" r="r" b="b"/>
              <a:pathLst>
                <a:path w="53" h="79">
                  <a:moveTo>
                    <a:pt x="32" y="0"/>
                  </a:moveTo>
                  <a:lnTo>
                    <a:pt x="21" y="14"/>
                  </a:lnTo>
                  <a:lnTo>
                    <a:pt x="14" y="32"/>
                  </a:lnTo>
                  <a:lnTo>
                    <a:pt x="6" y="62"/>
                  </a:lnTo>
                  <a:lnTo>
                    <a:pt x="0" y="77"/>
                  </a:lnTo>
                  <a:lnTo>
                    <a:pt x="0" y="78"/>
                  </a:lnTo>
                  <a:lnTo>
                    <a:pt x="16" y="75"/>
                  </a:lnTo>
                  <a:lnTo>
                    <a:pt x="38" y="61"/>
                  </a:lnTo>
                  <a:lnTo>
                    <a:pt x="48" y="51"/>
                  </a:lnTo>
                  <a:lnTo>
                    <a:pt x="52" y="45"/>
                  </a:lnTo>
                  <a:lnTo>
                    <a:pt x="44" y="26"/>
                  </a:lnTo>
                  <a:lnTo>
                    <a:pt x="32" y="0"/>
                  </a:lnTo>
                </a:path>
              </a:pathLst>
            </a:custGeom>
            <a:solidFill>
              <a:srgbClr val="8000E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16" name="Group 59"/>
          <p:cNvGrpSpPr>
            <a:grpSpLocks/>
          </p:cNvGrpSpPr>
          <p:nvPr/>
        </p:nvGrpSpPr>
        <p:grpSpPr bwMode="auto">
          <a:xfrm>
            <a:off x="5037138" y="4014788"/>
            <a:ext cx="1133475" cy="1001712"/>
            <a:chOff x="3173" y="2529"/>
            <a:chExt cx="714" cy="631"/>
          </a:xfrm>
        </p:grpSpPr>
        <p:sp>
          <p:nvSpPr>
            <p:cNvPr id="274484" name="Freeform 52"/>
            <p:cNvSpPr>
              <a:spLocks/>
            </p:cNvSpPr>
            <p:nvPr/>
          </p:nvSpPr>
          <p:spPr bwMode="auto">
            <a:xfrm>
              <a:off x="3173" y="2635"/>
              <a:ext cx="386" cy="381"/>
            </a:xfrm>
            <a:custGeom>
              <a:avLst/>
              <a:gdLst/>
              <a:ahLst/>
              <a:cxnLst>
                <a:cxn ang="0">
                  <a:pos x="0" y="58"/>
                </a:cxn>
                <a:cxn ang="0">
                  <a:pos x="128" y="0"/>
                </a:cxn>
                <a:cxn ang="0">
                  <a:pos x="174" y="155"/>
                </a:cxn>
                <a:cxn ang="0">
                  <a:pos x="207" y="237"/>
                </a:cxn>
                <a:cxn ang="0">
                  <a:pos x="263" y="172"/>
                </a:cxn>
                <a:cxn ang="0">
                  <a:pos x="295" y="131"/>
                </a:cxn>
                <a:cxn ang="0">
                  <a:pos x="324" y="112"/>
                </a:cxn>
                <a:cxn ang="0">
                  <a:pos x="342" y="106"/>
                </a:cxn>
                <a:cxn ang="0">
                  <a:pos x="361" y="109"/>
                </a:cxn>
                <a:cxn ang="0">
                  <a:pos x="380" y="125"/>
                </a:cxn>
                <a:cxn ang="0">
                  <a:pos x="385" y="142"/>
                </a:cxn>
                <a:cxn ang="0">
                  <a:pos x="381" y="205"/>
                </a:cxn>
                <a:cxn ang="0">
                  <a:pos x="217" y="379"/>
                </a:cxn>
                <a:cxn ang="0">
                  <a:pos x="194" y="380"/>
                </a:cxn>
                <a:cxn ang="0">
                  <a:pos x="164" y="363"/>
                </a:cxn>
                <a:cxn ang="0">
                  <a:pos x="139" y="337"/>
                </a:cxn>
                <a:cxn ang="0">
                  <a:pos x="70" y="229"/>
                </a:cxn>
                <a:cxn ang="0">
                  <a:pos x="0" y="58"/>
                </a:cxn>
              </a:cxnLst>
              <a:rect l="0" t="0" r="r" b="b"/>
              <a:pathLst>
                <a:path w="386" h="381">
                  <a:moveTo>
                    <a:pt x="0" y="58"/>
                  </a:moveTo>
                  <a:lnTo>
                    <a:pt x="128" y="0"/>
                  </a:lnTo>
                  <a:lnTo>
                    <a:pt x="174" y="155"/>
                  </a:lnTo>
                  <a:lnTo>
                    <a:pt x="207" y="237"/>
                  </a:lnTo>
                  <a:lnTo>
                    <a:pt x="263" y="172"/>
                  </a:lnTo>
                  <a:lnTo>
                    <a:pt x="295" y="131"/>
                  </a:lnTo>
                  <a:lnTo>
                    <a:pt x="324" y="112"/>
                  </a:lnTo>
                  <a:lnTo>
                    <a:pt x="342" y="106"/>
                  </a:lnTo>
                  <a:lnTo>
                    <a:pt x="361" y="109"/>
                  </a:lnTo>
                  <a:lnTo>
                    <a:pt x="380" y="125"/>
                  </a:lnTo>
                  <a:lnTo>
                    <a:pt x="385" y="142"/>
                  </a:lnTo>
                  <a:lnTo>
                    <a:pt x="381" y="205"/>
                  </a:lnTo>
                  <a:lnTo>
                    <a:pt x="217" y="379"/>
                  </a:lnTo>
                  <a:lnTo>
                    <a:pt x="194" y="380"/>
                  </a:lnTo>
                  <a:lnTo>
                    <a:pt x="164" y="363"/>
                  </a:lnTo>
                  <a:lnTo>
                    <a:pt x="139" y="337"/>
                  </a:lnTo>
                  <a:lnTo>
                    <a:pt x="70" y="229"/>
                  </a:lnTo>
                  <a:lnTo>
                    <a:pt x="0" y="58"/>
                  </a:lnTo>
                </a:path>
              </a:pathLst>
            </a:custGeom>
            <a:solidFill>
              <a:srgbClr val="406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17" name="Group 58"/>
            <p:cNvGrpSpPr>
              <a:grpSpLocks/>
            </p:cNvGrpSpPr>
            <p:nvPr/>
          </p:nvGrpSpPr>
          <p:grpSpPr bwMode="auto">
            <a:xfrm>
              <a:off x="3374" y="2529"/>
              <a:ext cx="513" cy="631"/>
              <a:chOff x="3374" y="2529"/>
              <a:chExt cx="513" cy="631"/>
            </a:xfrm>
          </p:grpSpPr>
          <p:sp>
            <p:nvSpPr>
              <p:cNvPr id="274485" name="Freeform 53"/>
              <p:cNvSpPr>
                <a:spLocks/>
              </p:cNvSpPr>
              <p:nvPr/>
            </p:nvSpPr>
            <p:spPr bwMode="auto">
              <a:xfrm>
                <a:off x="3374" y="2618"/>
                <a:ext cx="74" cy="408"/>
              </a:xfrm>
              <a:custGeom>
                <a:avLst/>
                <a:gdLst/>
                <a:ahLst/>
                <a:cxnLst>
                  <a:cxn ang="0">
                    <a:pos x="35" y="0"/>
                  </a:cxn>
                  <a:cxn ang="0">
                    <a:pos x="13" y="12"/>
                  </a:cxn>
                  <a:cxn ang="0">
                    <a:pos x="13" y="54"/>
                  </a:cxn>
                  <a:cxn ang="0">
                    <a:pos x="32" y="67"/>
                  </a:cxn>
                  <a:cxn ang="0">
                    <a:pos x="13" y="95"/>
                  </a:cxn>
                  <a:cxn ang="0">
                    <a:pos x="0" y="130"/>
                  </a:cxn>
                  <a:cxn ang="0">
                    <a:pos x="0" y="219"/>
                  </a:cxn>
                  <a:cxn ang="0">
                    <a:pos x="13" y="314"/>
                  </a:cxn>
                  <a:cxn ang="0">
                    <a:pos x="35" y="391"/>
                  </a:cxn>
                  <a:cxn ang="0">
                    <a:pos x="60" y="407"/>
                  </a:cxn>
                  <a:cxn ang="0">
                    <a:pos x="73" y="369"/>
                  </a:cxn>
                  <a:cxn ang="0">
                    <a:pos x="57" y="244"/>
                  </a:cxn>
                  <a:cxn ang="0">
                    <a:pos x="54" y="76"/>
                  </a:cxn>
                  <a:cxn ang="0">
                    <a:pos x="35" y="0"/>
                  </a:cxn>
                </a:cxnLst>
                <a:rect l="0" t="0" r="r" b="b"/>
                <a:pathLst>
                  <a:path w="74" h="408">
                    <a:moveTo>
                      <a:pt x="35" y="0"/>
                    </a:moveTo>
                    <a:lnTo>
                      <a:pt x="13" y="12"/>
                    </a:lnTo>
                    <a:lnTo>
                      <a:pt x="13" y="54"/>
                    </a:lnTo>
                    <a:lnTo>
                      <a:pt x="32" y="67"/>
                    </a:lnTo>
                    <a:lnTo>
                      <a:pt x="13" y="95"/>
                    </a:lnTo>
                    <a:lnTo>
                      <a:pt x="0" y="130"/>
                    </a:lnTo>
                    <a:lnTo>
                      <a:pt x="0" y="219"/>
                    </a:lnTo>
                    <a:lnTo>
                      <a:pt x="13" y="314"/>
                    </a:lnTo>
                    <a:lnTo>
                      <a:pt x="35" y="391"/>
                    </a:lnTo>
                    <a:lnTo>
                      <a:pt x="60" y="407"/>
                    </a:lnTo>
                    <a:lnTo>
                      <a:pt x="73" y="369"/>
                    </a:lnTo>
                    <a:lnTo>
                      <a:pt x="57" y="244"/>
                    </a:lnTo>
                    <a:lnTo>
                      <a:pt x="54" y="76"/>
                    </a:lnTo>
                    <a:lnTo>
                      <a:pt x="35" y="0"/>
                    </a:lnTo>
                  </a:path>
                </a:pathLst>
              </a:custGeom>
              <a:solidFill>
                <a:srgbClr val="FF0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86" name="Freeform 54"/>
              <p:cNvSpPr>
                <a:spLocks/>
              </p:cNvSpPr>
              <p:nvPr/>
            </p:nvSpPr>
            <p:spPr bwMode="auto">
              <a:xfrm>
                <a:off x="3406" y="2529"/>
                <a:ext cx="121" cy="160"/>
              </a:xfrm>
              <a:custGeom>
                <a:avLst/>
                <a:gdLst/>
                <a:ahLst/>
                <a:cxnLst>
                  <a:cxn ang="0">
                    <a:pos x="120" y="35"/>
                  </a:cxn>
                  <a:cxn ang="0">
                    <a:pos x="79" y="0"/>
                  </a:cxn>
                  <a:cxn ang="0">
                    <a:pos x="6" y="64"/>
                  </a:cxn>
                  <a:cxn ang="0">
                    <a:pos x="0" y="92"/>
                  </a:cxn>
                  <a:cxn ang="0">
                    <a:pos x="16" y="159"/>
                  </a:cxn>
                  <a:cxn ang="0">
                    <a:pos x="120" y="35"/>
                  </a:cxn>
                </a:cxnLst>
                <a:rect l="0" t="0" r="r" b="b"/>
                <a:pathLst>
                  <a:path w="121" h="160">
                    <a:moveTo>
                      <a:pt x="120" y="35"/>
                    </a:moveTo>
                    <a:lnTo>
                      <a:pt x="79" y="0"/>
                    </a:lnTo>
                    <a:lnTo>
                      <a:pt x="6" y="64"/>
                    </a:lnTo>
                    <a:lnTo>
                      <a:pt x="0" y="92"/>
                    </a:lnTo>
                    <a:lnTo>
                      <a:pt x="16" y="159"/>
                    </a:lnTo>
                    <a:lnTo>
                      <a:pt x="120" y="35"/>
                    </a:lnTo>
                  </a:path>
                </a:pathLst>
              </a:custGeom>
              <a:solidFill>
                <a:srgbClr val="FFFFC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18" name="Group 57"/>
              <p:cNvGrpSpPr>
                <a:grpSpLocks/>
              </p:cNvGrpSpPr>
              <p:nvPr/>
            </p:nvGrpSpPr>
            <p:grpSpPr bwMode="auto">
              <a:xfrm>
                <a:off x="3406" y="2561"/>
                <a:ext cx="481" cy="599"/>
                <a:chOff x="3406" y="2561"/>
                <a:chExt cx="481" cy="599"/>
              </a:xfrm>
            </p:grpSpPr>
            <p:sp>
              <p:nvSpPr>
                <p:cNvPr id="274487" name="Freeform 55"/>
                <p:cNvSpPr>
                  <a:spLocks/>
                </p:cNvSpPr>
                <p:nvPr/>
              </p:nvSpPr>
              <p:spPr bwMode="auto">
                <a:xfrm>
                  <a:off x="3406" y="2561"/>
                  <a:ext cx="481" cy="599"/>
                </a:xfrm>
                <a:custGeom>
                  <a:avLst/>
                  <a:gdLst/>
                  <a:ahLst/>
                  <a:cxnLst>
                    <a:cxn ang="0">
                      <a:pos x="104" y="7"/>
                    </a:cxn>
                    <a:cxn ang="0">
                      <a:pos x="133" y="0"/>
                    </a:cxn>
                    <a:cxn ang="0">
                      <a:pos x="158" y="7"/>
                    </a:cxn>
                    <a:cxn ang="0">
                      <a:pos x="177" y="23"/>
                    </a:cxn>
                    <a:cxn ang="0">
                      <a:pos x="199" y="60"/>
                    </a:cxn>
                    <a:cxn ang="0">
                      <a:pos x="222" y="136"/>
                    </a:cxn>
                    <a:cxn ang="0">
                      <a:pos x="263" y="232"/>
                    </a:cxn>
                    <a:cxn ang="0">
                      <a:pos x="321" y="352"/>
                    </a:cxn>
                    <a:cxn ang="0">
                      <a:pos x="375" y="419"/>
                    </a:cxn>
                    <a:cxn ang="0">
                      <a:pos x="435" y="486"/>
                    </a:cxn>
                    <a:cxn ang="0">
                      <a:pos x="458" y="518"/>
                    </a:cxn>
                    <a:cxn ang="0">
                      <a:pos x="480" y="547"/>
                    </a:cxn>
                    <a:cxn ang="0">
                      <a:pos x="439" y="579"/>
                    </a:cxn>
                    <a:cxn ang="0">
                      <a:pos x="416" y="595"/>
                    </a:cxn>
                    <a:cxn ang="0">
                      <a:pos x="384" y="560"/>
                    </a:cxn>
                    <a:cxn ang="0">
                      <a:pos x="381" y="598"/>
                    </a:cxn>
                    <a:cxn ang="0">
                      <a:pos x="311" y="595"/>
                    </a:cxn>
                    <a:cxn ang="0">
                      <a:pos x="250" y="598"/>
                    </a:cxn>
                    <a:cxn ang="0">
                      <a:pos x="164" y="592"/>
                    </a:cxn>
                    <a:cxn ang="0">
                      <a:pos x="57" y="572"/>
                    </a:cxn>
                    <a:cxn ang="0">
                      <a:pos x="16" y="541"/>
                    </a:cxn>
                    <a:cxn ang="0">
                      <a:pos x="12" y="518"/>
                    </a:cxn>
                    <a:cxn ang="0">
                      <a:pos x="44" y="464"/>
                    </a:cxn>
                    <a:cxn ang="0">
                      <a:pos x="51" y="416"/>
                    </a:cxn>
                    <a:cxn ang="0">
                      <a:pos x="38" y="352"/>
                    </a:cxn>
                    <a:cxn ang="0">
                      <a:pos x="6" y="266"/>
                    </a:cxn>
                    <a:cxn ang="0">
                      <a:pos x="0" y="213"/>
                    </a:cxn>
                    <a:cxn ang="0">
                      <a:pos x="3" y="175"/>
                    </a:cxn>
                    <a:cxn ang="0">
                      <a:pos x="16" y="140"/>
                    </a:cxn>
                    <a:cxn ang="0">
                      <a:pos x="35" y="98"/>
                    </a:cxn>
                    <a:cxn ang="0">
                      <a:pos x="60" y="54"/>
                    </a:cxn>
                    <a:cxn ang="0">
                      <a:pos x="79" y="29"/>
                    </a:cxn>
                    <a:cxn ang="0">
                      <a:pos x="104" y="7"/>
                    </a:cxn>
                  </a:cxnLst>
                  <a:rect l="0" t="0" r="r" b="b"/>
                  <a:pathLst>
                    <a:path w="481" h="599">
                      <a:moveTo>
                        <a:pt x="104" y="7"/>
                      </a:moveTo>
                      <a:lnTo>
                        <a:pt x="133" y="0"/>
                      </a:lnTo>
                      <a:lnTo>
                        <a:pt x="158" y="7"/>
                      </a:lnTo>
                      <a:lnTo>
                        <a:pt x="177" y="23"/>
                      </a:lnTo>
                      <a:lnTo>
                        <a:pt x="199" y="60"/>
                      </a:lnTo>
                      <a:lnTo>
                        <a:pt x="222" y="136"/>
                      </a:lnTo>
                      <a:lnTo>
                        <a:pt x="263" y="232"/>
                      </a:lnTo>
                      <a:lnTo>
                        <a:pt x="321" y="352"/>
                      </a:lnTo>
                      <a:lnTo>
                        <a:pt x="375" y="419"/>
                      </a:lnTo>
                      <a:lnTo>
                        <a:pt x="435" y="486"/>
                      </a:lnTo>
                      <a:lnTo>
                        <a:pt x="458" y="518"/>
                      </a:lnTo>
                      <a:lnTo>
                        <a:pt x="480" y="547"/>
                      </a:lnTo>
                      <a:lnTo>
                        <a:pt x="439" y="579"/>
                      </a:lnTo>
                      <a:lnTo>
                        <a:pt x="416" y="595"/>
                      </a:lnTo>
                      <a:lnTo>
                        <a:pt x="384" y="560"/>
                      </a:lnTo>
                      <a:lnTo>
                        <a:pt x="381" y="598"/>
                      </a:lnTo>
                      <a:lnTo>
                        <a:pt x="311" y="595"/>
                      </a:lnTo>
                      <a:lnTo>
                        <a:pt x="250" y="598"/>
                      </a:lnTo>
                      <a:lnTo>
                        <a:pt x="164" y="592"/>
                      </a:lnTo>
                      <a:lnTo>
                        <a:pt x="57" y="572"/>
                      </a:lnTo>
                      <a:lnTo>
                        <a:pt x="16" y="541"/>
                      </a:lnTo>
                      <a:lnTo>
                        <a:pt x="12" y="518"/>
                      </a:lnTo>
                      <a:lnTo>
                        <a:pt x="44" y="464"/>
                      </a:lnTo>
                      <a:lnTo>
                        <a:pt x="51" y="416"/>
                      </a:lnTo>
                      <a:lnTo>
                        <a:pt x="38" y="352"/>
                      </a:lnTo>
                      <a:lnTo>
                        <a:pt x="6" y="266"/>
                      </a:lnTo>
                      <a:lnTo>
                        <a:pt x="0" y="213"/>
                      </a:lnTo>
                      <a:lnTo>
                        <a:pt x="3" y="175"/>
                      </a:lnTo>
                      <a:lnTo>
                        <a:pt x="16" y="140"/>
                      </a:lnTo>
                      <a:lnTo>
                        <a:pt x="35" y="98"/>
                      </a:lnTo>
                      <a:lnTo>
                        <a:pt x="60" y="54"/>
                      </a:lnTo>
                      <a:lnTo>
                        <a:pt x="79" y="29"/>
                      </a:lnTo>
                      <a:lnTo>
                        <a:pt x="104" y="7"/>
                      </a:lnTo>
                    </a:path>
                  </a:pathLst>
                </a:custGeom>
                <a:solidFill>
                  <a:srgbClr val="406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88" name="Freeform 56"/>
                <p:cNvSpPr>
                  <a:spLocks/>
                </p:cNvSpPr>
                <p:nvPr/>
              </p:nvSpPr>
              <p:spPr bwMode="auto">
                <a:xfrm>
                  <a:off x="3447" y="2564"/>
                  <a:ext cx="97" cy="309"/>
                </a:xfrm>
                <a:custGeom>
                  <a:avLst/>
                  <a:gdLst/>
                  <a:ahLst/>
                  <a:cxnLst>
                    <a:cxn ang="0">
                      <a:pos x="96" y="0"/>
                    </a:cxn>
                    <a:cxn ang="0">
                      <a:pos x="88" y="42"/>
                    </a:cxn>
                    <a:cxn ang="0">
                      <a:pos x="66" y="105"/>
                    </a:cxn>
                    <a:cxn ang="0">
                      <a:pos x="32" y="73"/>
                    </a:cxn>
                    <a:cxn ang="0">
                      <a:pos x="48" y="121"/>
                    </a:cxn>
                    <a:cxn ang="0">
                      <a:pos x="0" y="308"/>
                    </a:cxn>
                  </a:cxnLst>
                  <a:rect l="0" t="0" r="r" b="b"/>
                  <a:pathLst>
                    <a:path w="97" h="309">
                      <a:moveTo>
                        <a:pt x="96" y="0"/>
                      </a:moveTo>
                      <a:lnTo>
                        <a:pt x="88" y="42"/>
                      </a:lnTo>
                      <a:lnTo>
                        <a:pt x="66" y="105"/>
                      </a:lnTo>
                      <a:lnTo>
                        <a:pt x="32" y="73"/>
                      </a:lnTo>
                      <a:lnTo>
                        <a:pt x="48" y="121"/>
                      </a:lnTo>
                      <a:lnTo>
                        <a:pt x="0" y="308"/>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grpSp>
      <p:grpSp>
        <p:nvGrpSpPr>
          <p:cNvPr id="19" name="Group 65"/>
          <p:cNvGrpSpPr>
            <a:grpSpLocks/>
          </p:cNvGrpSpPr>
          <p:nvPr/>
        </p:nvGrpSpPr>
        <p:grpSpPr bwMode="auto">
          <a:xfrm>
            <a:off x="4637088" y="4613275"/>
            <a:ext cx="438150" cy="269875"/>
            <a:chOff x="2921" y="2906"/>
            <a:chExt cx="276" cy="170"/>
          </a:xfrm>
        </p:grpSpPr>
        <p:sp>
          <p:nvSpPr>
            <p:cNvPr id="274492" name="Freeform 60"/>
            <p:cNvSpPr>
              <a:spLocks/>
            </p:cNvSpPr>
            <p:nvPr/>
          </p:nvSpPr>
          <p:spPr bwMode="auto">
            <a:xfrm>
              <a:off x="2921" y="2906"/>
              <a:ext cx="276" cy="170"/>
            </a:xfrm>
            <a:custGeom>
              <a:avLst/>
              <a:gdLst/>
              <a:ahLst/>
              <a:cxnLst>
                <a:cxn ang="0">
                  <a:pos x="202" y="1"/>
                </a:cxn>
                <a:cxn ang="0">
                  <a:pos x="54" y="20"/>
                </a:cxn>
                <a:cxn ang="0">
                  <a:pos x="15" y="25"/>
                </a:cxn>
                <a:cxn ang="0">
                  <a:pos x="5" y="28"/>
                </a:cxn>
                <a:cxn ang="0">
                  <a:pos x="0" y="33"/>
                </a:cxn>
                <a:cxn ang="0">
                  <a:pos x="1" y="46"/>
                </a:cxn>
                <a:cxn ang="0">
                  <a:pos x="13" y="64"/>
                </a:cxn>
                <a:cxn ang="0">
                  <a:pos x="23" y="81"/>
                </a:cxn>
                <a:cxn ang="0">
                  <a:pos x="22" y="106"/>
                </a:cxn>
                <a:cxn ang="0">
                  <a:pos x="61" y="133"/>
                </a:cxn>
                <a:cxn ang="0">
                  <a:pos x="69" y="138"/>
                </a:cxn>
                <a:cxn ang="0">
                  <a:pos x="79" y="137"/>
                </a:cxn>
                <a:cxn ang="0">
                  <a:pos x="98" y="145"/>
                </a:cxn>
                <a:cxn ang="0">
                  <a:pos x="118" y="156"/>
                </a:cxn>
                <a:cxn ang="0">
                  <a:pos x="136" y="169"/>
                </a:cxn>
                <a:cxn ang="0">
                  <a:pos x="148" y="168"/>
                </a:cxn>
                <a:cxn ang="0">
                  <a:pos x="163" y="159"/>
                </a:cxn>
                <a:cxn ang="0">
                  <a:pos x="163" y="146"/>
                </a:cxn>
                <a:cxn ang="0">
                  <a:pos x="152" y="135"/>
                </a:cxn>
                <a:cxn ang="0">
                  <a:pos x="132" y="125"/>
                </a:cxn>
                <a:cxn ang="0">
                  <a:pos x="120" y="121"/>
                </a:cxn>
                <a:cxn ang="0">
                  <a:pos x="137" y="101"/>
                </a:cxn>
                <a:cxn ang="0">
                  <a:pos x="154" y="92"/>
                </a:cxn>
                <a:cxn ang="0">
                  <a:pos x="157" y="97"/>
                </a:cxn>
                <a:cxn ang="0">
                  <a:pos x="170" y="100"/>
                </a:cxn>
                <a:cxn ang="0">
                  <a:pos x="188" y="100"/>
                </a:cxn>
                <a:cxn ang="0">
                  <a:pos x="200" y="95"/>
                </a:cxn>
                <a:cxn ang="0">
                  <a:pos x="219" y="86"/>
                </a:cxn>
                <a:cxn ang="0">
                  <a:pos x="226" y="79"/>
                </a:cxn>
                <a:cxn ang="0">
                  <a:pos x="232" y="67"/>
                </a:cxn>
                <a:cxn ang="0">
                  <a:pos x="242" y="57"/>
                </a:cxn>
                <a:cxn ang="0">
                  <a:pos x="257" y="54"/>
                </a:cxn>
                <a:cxn ang="0">
                  <a:pos x="275" y="54"/>
                </a:cxn>
                <a:cxn ang="0">
                  <a:pos x="258" y="0"/>
                </a:cxn>
                <a:cxn ang="0">
                  <a:pos x="202" y="1"/>
                </a:cxn>
              </a:cxnLst>
              <a:rect l="0" t="0" r="r" b="b"/>
              <a:pathLst>
                <a:path w="276" h="170">
                  <a:moveTo>
                    <a:pt x="202" y="1"/>
                  </a:moveTo>
                  <a:lnTo>
                    <a:pt x="54" y="20"/>
                  </a:lnTo>
                  <a:lnTo>
                    <a:pt x="15" y="25"/>
                  </a:lnTo>
                  <a:lnTo>
                    <a:pt x="5" y="28"/>
                  </a:lnTo>
                  <a:lnTo>
                    <a:pt x="0" y="33"/>
                  </a:lnTo>
                  <a:lnTo>
                    <a:pt x="1" y="46"/>
                  </a:lnTo>
                  <a:lnTo>
                    <a:pt x="13" y="64"/>
                  </a:lnTo>
                  <a:lnTo>
                    <a:pt x="23" y="81"/>
                  </a:lnTo>
                  <a:lnTo>
                    <a:pt x="22" y="106"/>
                  </a:lnTo>
                  <a:lnTo>
                    <a:pt x="61" y="133"/>
                  </a:lnTo>
                  <a:lnTo>
                    <a:pt x="69" y="138"/>
                  </a:lnTo>
                  <a:lnTo>
                    <a:pt x="79" y="137"/>
                  </a:lnTo>
                  <a:lnTo>
                    <a:pt x="98" y="145"/>
                  </a:lnTo>
                  <a:lnTo>
                    <a:pt x="118" y="156"/>
                  </a:lnTo>
                  <a:lnTo>
                    <a:pt x="136" y="169"/>
                  </a:lnTo>
                  <a:lnTo>
                    <a:pt x="148" y="168"/>
                  </a:lnTo>
                  <a:lnTo>
                    <a:pt x="163" y="159"/>
                  </a:lnTo>
                  <a:lnTo>
                    <a:pt x="163" y="146"/>
                  </a:lnTo>
                  <a:lnTo>
                    <a:pt x="152" y="135"/>
                  </a:lnTo>
                  <a:lnTo>
                    <a:pt x="132" y="125"/>
                  </a:lnTo>
                  <a:lnTo>
                    <a:pt x="120" y="121"/>
                  </a:lnTo>
                  <a:lnTo>
                    <a:pt x="137" y="101"/>
                  </a:lnTo>
                  <a:lnTo>
                    <a:pt x="154" y="92"/>
                  </a:lnTo>
                  <a:lnTo>
                    <a:pt x="157" y="97"/>
                  </a:lnTo>
                  <a:lnTo>
                    <a:pt x="170" y="100"/>
                  </a:lnTo>
                  <a:lnTo>
                    <a:pt x="188" y="100"/>
                  </a:lnTo>
                  <a:lnTo>
                    <a:pt x="200" y="95"/>
                  </a:lnTo>
                  <a:lnTo>
                    <a:pt x="219" y="86"/>
                  </a:lnTo>
                  <a:lnTo>
                    <a:pt x="226" y="79"/>
                  </a:lnTo>
                  <a:lnTo>
                    <a:pt x="232" y="67"/>
                  </a:lnTo>
                  <a:lnTo>
                    <a:pt x="242" y="57"/>
                  </a:lnTo>
                  <a:lnTo>
                    <a:pt x="257" y="54"/>
                  </a:lnTo>
                  <a:lnTo>
                    <a:pt x="275" y="54"/>
                  </a:lnTo>
                  <a:lnTo>
                    <a:pt x="258" y="0"/>
                  </a:lnTo>
                  <a:lnTo>
                    <a:pt x="202" y="1"/>
                  </a:lnTo>
                </a:path>
              </a:pathLst>
            </a:custGeom>
            <a:solidFill>
              <a:srgbClr val="FFC0C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20" name="Group 64"/>
            <p:cNvGrpSpPr>
              <a:grpSpLocks/>
            </p:cNvGrpSpPr>
            <p:nvPr/>
          </p:nvGrpSpPr>
          <p:grpSpPr bwMode="auto">
            <a:xfrm>
              <a:off x="2943" y="2943"/>
              <a:ext cx="97" cy="103"/>
              <a:chOff x="2943" y="2943"/>
              <a:chExt cx="97" cy="103"/>
            </a:xfrm>
          </p:grpSpPr>
          <p:sp>
            <p:nvSpPr>
              <p:cNvPr id="274493" name="Freeform 61"/>
              <p:cNvSpPr>
                <a:spLocks/>
              </p:cNvSpPr>
              <p:nvPr/>
            </p:nvSpPr>
            <p:spPr bwMode="auto">
              <a:xfrm>
                <a:off x="2943" y="2943"/>
                <a:ext cx="80" cy="47"/>
              </a:xfrm>
              <a:custGeom>
                <a:avLst/>
                <a:gdLst/>
                <a:ahLst/>
                <a:cxnLst>
                  <a:cxn ang="0">
                    <a:pos x="79" y="3"/>
                  </a:cxn>
                  <a:cxn ang="0">
                    <a:pos x="40" y="0"/>
                  </a:cxn>
                  <a:cxn ang="0">
                    <a:pos x="4" y="20"/>
                  </a:cxn>
                  <a:cxn ang="0">
                    <a:pos x="0" y="38"/>
                  </a:cxn>
                  <a:cxn ang="0">
                    <a:pos x="2" y="46"/>
                  </a:cxn>
                </a:cxnLst>
                <a:rect l="0" t="0" r="r" b="b"/>
                <a:pathLst>
                  <a:path w="80" h="47">
                    <a:moveTo>
                      <a:pt x="79" y="3"/>
                    </a:moveTo>
                    <a:lnTo>
                      <a:pt x="40" y="0"/>
                    </a:lnTo>
                    <a:lnTo>
                      <a:pt x="4" y="20"/>
                    </a:lnTo>
                    <a:lnTo>
                      <a:pt x="0" y="38"/>
                    </a:lnTo>
                    <a:lnTo>
                      <a:pt x="2" y="46"/>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94" name="Freeform 62"/>
              <p:cNvSpPr>
                <a:spLocks/>
              </p:cNvSpPr>
              <p:nvPr/>
            </p:nvSpPr>
            <p:spPr bwMode="auto">
              <a:xfrm>
                <a:off x="2990" y="2970"/>
                <a:ext cx="50" cy="76"/>
              </a:xfrm>
              <a:custGeom>
                <a:avLst/>
                <a:gdLst/>
                <a:ahLst/>
                <a:cxnLst>
                  <a:cxn ang="0">
                    <a:pos x="49" y="0"/>
                  </a:cxn>
                  <a:cxn ang="0">
                    <a:pos x="5" y="46"/>
                  </a:cxn>
                  <a:cxn ang="0">
                    <a:pos x="0" y="55"/>
                  </a:cxn>
                  <a:cxn ang="0">
                    <a:pos x="5" y="65"/>
                  </a:cxn>
                  <a:cxn ang="0">
                    <a:pos x="9" y="73"/>
                  </a:cxn>
                  <a:cxn ang="0">
                    <a:pos x="12" y="75"/>
                  </a:cxn>
                </a:cxnLst>
                <a:rect l="0" t="0" r="r" b="b"/>
                <a:pathLst>
                  <a:path w="50" h="76">
                    <a:moveTo>
                      <a:pt x="49" y="0"/>
                    </a:moveTo>
                    <a:lnTo>
                      <a:pt x="5" y="46"/>
                    </a:lnTo>
                    <a:lnTo>
                      <a:pt x="0" y="55"/>
                    </a:lnTo>
                    <a:lnTo>
                      <a:pt x="5" y="65"/>
                    </a:lnTo>
                    <a:lnTo>
                      <a:pt x="9" y="73"/>
                    </a:lnTo>
                    <a:lnTo>
                      <a:pt x="12" y="75"/>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95" name="Freeform 63"/>
              <p:cNvSpPr>
                <a:spLocks/>
              </p:cNvSpPr>
              <p:nvPr/>
            </p:nvSpPr>
            <p:spPr bwMode="auto">
              <a:xfrm>
                <a:off x="2966" y="2959"/>
                <a:ext cx="65" cy="86"/>
              </a:xfrm>
              <a:custGeom>
                <a:avLst/>
                <a:gdLst/>
                <a:ahLst/>
                <a:cxnLst>
                  <a:cxn ang="0">
                    <a:pos x="64" y="0"/>
                  </a:cxn>
                  <a:cxn ang="0">
                    <a:pos x="34" y="7"/>
                  </a:cxn>
                  <a:cxn ang="0">
                    <a:pos x="5" y="25"/>
                  </a:cxn>
                  <a:cxn ang="0">
                    <a:pos x="0" y="43"/>
                  </a:cxn>
                  <a:cxn ang="0">
                    <a:pos x="24" y="81"/>
                  </a:cxn>
                  <a:cxn ang="0">
                    <a:pos x="33" y="85"/>
                  </a:cxn>
                </a:cxnLst>
                <a:rect l="0" t="0" r="r" b="b"/>
                <a:pathLst>
                  <a:path w="65" h="86">
                    <a:moveTo>
                      <a:pt x="64" y="0"/>
                    </a:moveTo>
                    <a:lnTo>
                      <a:pt x="34" y="7"/>
                    </a:lnTo>
                    <a:lnTo>
                      <a:pt x="5" y="25"/>
                    </a:lnTo>
                    <a:lnTo>
                      <a:pt x="0" y="43"/>
                    </a:lnTo>
                    <a:lnTo>
                      <a:pt x="24" y="81"/>
                    </a:lnTo>
                    <a:lnTo>
                      <a:pt x="33" y="85"/>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sp>
        <p:nvSpPr>
          <p:cNvPr id="274498" name="Freeform 66"/>
          <p:cNvSpPr>
            <a:spLocks/>
          </p:cNvSpPr>
          <p:nvPr/>
        </p:nvSpPr>
        <p:spPr bwMode="auto">
          <a:xfrm>
            <a:off x="4954588" y="4592638"/>
            <a:ext cx="130175" cy="136525"/>
          </a:xfrm>
          <a:custGeom>
            <a:avLst/>
            <a:gdLst/>
            <a:ahLst/>
            <a:cxnLst>
              <a:cxn ang="0">
                <a:pos x="0" y="1"/>
              </a:cxn>
              <a:cxn ang="0">
                <a:pos x="36" y="85"/>
              </a:cxn>
              <a:cxn ang="0">
                <a:pos x="81" y="83"/>
              </a:cxn>
              <a:cxn ang="0">
                <a:pos x="56" y="0"/>
              </a:cxn>
              <a:cxn ang="0">
                <a:pos x="0" y="1"/>
              </a:cxn>
            </a:cxnLst>
            <a:rect l="0" t="0" r="r" b="b"/>
            <a:pathLst>
              <a:path w="82" h="86">
                <a:moveTo>
                  <a:pt x="0" y="1"/>
                </a:moveTo>
                <a:lnTo>
                  <a:pt x="36" y="85"/>
                </a:lnTo>
                <a:lnTo>
                  <a:pt x="81" y="83"/>
                </a:lnTo>
                <a:lnTo>
                  <a:pt x="56" y="0"/>
                </a:lnTo>
                <a:lnTo>
                  <a:pt x="0" y="1"/>
                </a:lnTo>
              </a:path>
            </a:pathLst>
          </a:custGeom>
          <a:solidFill>
            <a:srgbClr val="FFFFA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499" name="Freeform 67"/>
          <p:cNvSpPr>
            <a:spLocks/>
          </p:cNvSpPr>
          <p:nvPr/>
        </p:nvSpPr>
        <p:spPr bwMode="auto">
          <a:xfrm>
            <a:off x="4997450" y="4259263"/>
            <a:ext cx="693738" cy="509587"/>
          </a:xfrm>
          <a:custGeom>
            <a:avLst/>
            <a:gdLst/>
            <a:ahLst/>
            <a:cxnLst>
              <a:cxn ang="0">
                <a:pos x="3" y="211"/>
              </a:cxn>
              <a:cxn ang="0">
                <a:pos x="9" y="240"/>
              </a:cxn>
              <a:cxn ang="0">
                <a:pos x="20" y="273"/>
              </a:cxn>
              <a:cxn ang="0">
                <a:pos x="27" y="299"/>
              </a:cxn>
              <a:cxn ang="0">
                <a:pos x="100" y="301"/>
              </a:cxn>
              <a:cxn ang="0">
                <a:pos x="159" y="305"/>
              </a:cxn>
              <a:cxn ang="0">
                <a:pos x="221" y="315"/>
              </a:cxn>
              <a:cxn ang="0">
                <a:pos x="255" y="320"/>
              </a:cxn>
              <a:cxn ang="0">
                <a:pos x="306" y="278"/>
              </a:cxn>
              <a:cxn ang="0">
                <a:pos x="370" y="193"/>
              </a:cxn>
              <a:cxn ang="0">
                <a:pos x="410" y="128"/>
              </a:cxn>
              <a:cxn ang="0">
                <a:pos x="431" y="81"/>
              </a:cxn>
              <a:cxn ang="0">
                <a:pos x="436" y="37"/>
              </a:cxn>
              <a:cxn ang="0">
                <a:pos x="422" y="14"/>
              </a:cxn>
              <a:cxn ang="0">
                <a:pos x="392" y="0"/>
              </a:cxn>
              <a:cxn ang="0">
                <a:pos x="358" y="8"/>
              </a:cxn>
              <a:cxn ang="0">
                <a:pos x="326" y="36"/>
              </a:cxn>
              <a:cxn ang="0">
                <a:pos x="294" y="78"/>
              </a:cxn>
              <a:cxn ang="0">
                <a:pos x="264" y="113"/>
              </a:cxn>
              <a:cxn ang="0">
                <a:pos x="235" y="152"/>
              </a:cxn>
              <a:cxn ang="0">
                <a:pos x="223" y="176"/>
              </a:cxn>
              <a:cxn ang="0">
                <a:pos x="226" y="190"/>
              </a:cxn>
              <a:cxn ang="0">
                <a:pos x="219" y="198"/>
              </a:cxn>
              <a:cxn ang="0">
                <a:pos x="211" y="203"/>
              </a:cxn>
              <a:cxn ang="0">
                <a:pos x="183" y="205"/>
              </a:cxn>
              <a:cxn ang="0">
                <a:pos x="92" y="194"/>
              </a:cxn>
              <a:cxn ang="0">
                <a:pos x="0" y="187"/>
              </a:cxn>
              <a:cxn ang="0">
                <a:pos x="3" y="211"/>
              </a:cxn>
            </a:cxnLst>
            <a:rect l="0" t="0" r="r" b="b"/>
            <a:pathLst>
              <a:path w="437" h="321">
                <a:moveTo>
                  <a:pt x="3" y="211"/>
                </a:moveTo>
                <a:lnTo>
                  <a:pt x="9" y="240"/>
                </a:lnTo>
                <a:lnTo>
                  <a:pt x="20" y="273"/>
                </a:lnTo>
                <a:lnTo>
                  <a:pt x="27" y="299"/>
                </a:lnTo>
                <a:lnTo>
                  <a:pt x="100" y="301"/>
                </a:lnTo>
                <a:lnTo>
                  <a:pt x="159" y="305"/>
                </a:lnTo>
                <a:lnTo>
                  <a:pt x="221" y="315"/>
                </a:lnTo>
                <a:lnTo>
                  <a:pt x="255" y="320"/>
                </a:lnTo>
                <a:lnTo>
                  <a:pt x="306" y="278"/>
                </a:lnTo>
                <a:lnTo>
                  <a:pt x="370" y="193"/>
                </a:lnTo>
                <a:lnTo>
                  <a:pt x="410" y="128"/>
                </a:lnTo>
                <a:lnTo>
                  <a:pt x="431" y="81"/>
                </a:lnTo>
                <a:lnTo>
                  <a:pt x="436" y="37"/>
                </a:lnTo>
                <a:lnTo>
                  <a:pt x="422" y="14"/>
                </a:lnTo>
                <a:lnTo>
                  <a:pt x="392" y="0"/>
                </a:lnTo>
                <a:lnTo>
                  <a:pt x="358" y="8"/>
                </a:lnTo>
                <a:lnTo>
                  <a:pt x="326" y="36"/>
                </a:lnTo>
                <a:lnTo>
                  <a:pt x="294" y="78"/>
                </a:lnTo>
                <a:lnTo>
                  <a:pt x="264" y="113"/>
                </a:lnTo>
                <a:lnTo>
                  <a:pt x="235" y="152"/>
                </a:lnTo>
                <a:lnTo>
                  <a:pt x="223" y="176"/>
                </a:lnTo>
                <a:lnTo>
                  <a:pt x="226" y="190"/>
                </a:lnTo>
                <a:lnTo>
                  <a:pt x="219" y="198"/>
                </a:lnTo>
                <a:lnTo>
                  <a:pt x="211" y="203"/>
                </a:lnTo>
                <a:lnTo>
                  <a:pt x="183" y="205"/>
                </a:lnTo>
                <a:lnTo>
                  <a:pt x="92" y="194"/>
                </a:lnTo>
                <a:lnTo>
                  <a:pt x="0" y="187"/>
                </a:lnTo>
                <a:lnTo>
                  <a:pt x="3" y="211"/>
                </a:lnTo>
              </a:path>
            </a:pathLst>
          </a:custGeom>
          <a:solidFill>
            <a:srgbClr val="406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21" name="Group 71"/>
          <p:cNvGrpSpPr>
            <a:grpSpLocks/>
          </p:cNvGrpSpPr>
          <p:nvPr/>
        </p:nvGrpSpPr>
        <p:grpSpPr bwMode="auto">
          <a:xfrm>
            <a:off x="4902200" y="3878263"/>
            <a:ext cx="322263" cy="339725"/>
            <a:chOff x="3088" y="2443"/>
            <a:chExt cx="203" cy="214"/>
          </a:xfrm>
        </p:grpSpPr>
        <p:sp>
          <p:nvSpPr>
            <p:cNvPr id="274500" name="Freeform 68"/>
            <p:cNvSpPr>
              <a:spLocks/>
            </p:cNvSpPr>
            <p:nvPr/>
          </p:nvSpPr>
          <p:spPr bwMode="auto">
            <a:xfrm>
              <a:off x="3088" y="2443"/>
              <a:ext cx="203" cy="214"/>
            </a:xfrm>
            <a:custGeom>
              <a:avLst/>
              <a:gdLst/>
              <a:ahLst/>
              <a:cxnLst>
                <a:cxn ang="0">
                  <a:pos x="92" y="201"/>
                </a:cxn>
                <a:cxn ang="0">
                  <a:pos x="87" y="192"/>
                </a:cxn>
                <a:cxn ang="0">
                  <a:pos x="70" y="185"/>
                </a:cxn>
                <a:cxn ang="0">
                  <a:pos x="50" y="176"/>
                </a:cxn>
                <a:cxn ang="0">
                  <a:pos x="23" y="123"/>
                </a:cxn>
                <a:cxn ang="0">
                  <a:pos x="0" y="73"/>
                </a:cxn>
                <a:cxn ang="0">
                  <a:pos x="0" y="48"/>
                </a:cxn>
                <a:cxn ang="0">
                  <a:pos x="40" y="7"/>
                </a:cxn>
                <a:cxn ang="0">
                  <a:pos x="70" y="5"/>
                </a:cxn>
                <a:cxn ang="0">
                  <a:pos x="78" y="11"/>
                </a:cxn>
                <a:cxn ang="0">
                  <a:pos x="105" y="0"/>
                </a:cxn>
                <a:cxn ang="0">
                  <a:pos x="116" y="1"/>
                </a:cxn>
                <a:cxn ang="0">
                  <a:pos x="124" y="8"/>
                </a:cxn>
                <a:cxn ang="0">
                  <a:pos x="127" y="17"/>
                </a:cxn>
                <a:cxn ang="0">
                  <a:pos x="121" y="27"/>
                </a:cxn>
                <a:cxn ang="0">
                  <a:pos x="73" y="51"/>
                </a:cxn>
                <a:cxn ang="0">
                  <a:pos x="62" y="86"/>
                </a:cxn>
                <a:cxn ang="0">
                  <a:pos x="80" y="60"/>
                </a:cxn>
                <a:cxn ang="0">
                  <a:pos x="126" y="46"/>
                </a:cxn>
                <a:cxn ang="0">
                  <a:pos x="132" y="46"/>
                </a:cxn>
                <a:cxn ang="0">
                  <a:pos x="139" y="52"/>
                </a:cxn>
                <a:cxn ang="0">
                  <a:pos x="143" y="66"/>
                </a:cxn>
                <a:cxn ang="0">
                  <a:pos x="137" y="75"/>
                </a:cxn>
                <a:cxn ang="0">
                  <a:pos x="100" y="90"/>
                </a:cxn>
                <a:cxn ang="0">
                  <a:pos x="99" y="105"/>
                </a:cxn>
                <a:cxn ang="0">
                  <a:pos x="123" y="135"/>
                </a:cxn>
                <a:cxn ang="0">
                  <a:pos x="134" y="134"/>
                </a:cxn>
                <a:cxn ang="0">
                  <a:pos x="145" y="132"/>
                </a:cxn>
                <a:cxn ang="0">
                  <a:pos x="159" y="123"/>
                </a:cxn>
                <a:cxn ang="0">
                  <a:pos x="166" y="113"/>
                </a:cxn>
                <a:cxn ang="0">
                  <a:pos x="178" y="107"/>
                </a:cxn>
                <a:cxn ang="0">
                  <a:pos x="189" y="108"/>
                </a:cxn>
                <a:cxn ang="0">
                  <a:pos x="197" y="112"/>
                </a:cxn>
                <a:cxn ang="0">
                  <a:pos x="201" y="123"/>
                </a:cxn>
                <a:cxn ang="0">
                  <a:pos x="202" y="132"/>
                </a:cxn>
                <a:cxn ang="0">
                  <a:pos x="197" y="139"/>
                </a:cxn>
                <a:cxn ang="0">
                  <a:pos x="180" y="147"/>
                </a:cxn>
                <a:cxn ang="0">
                  <a:pos x="159" y="154"/>
                </a:cxn>
                <a:cxn ang="0">
                  <a:pos x="150" y="161"/>
                </a:cxn>
                <a:cxn ang="0">
                  <a:pos x="165" y="189"/>
                </a:cxn>
                <a:cxn ang="0">
                  <a:pos x="99" y="213"/>
                </a:cxn>
                <a:cxn ang="0">
                  <a:pos x="92" y="201"/>
                </a:cxn>
              </a:cxnLst>
              <a:rect l="0" t="0" r="r" b="b"/>
              <a:pathLst>
                <a:path w="203" h="214">
                  <a:moveTo>
                    <a:pt x="92" y="201"/>
                  </a:moveTo>
                  <a:lnTo>
                    <a:pt x="87" y="192"/>
                  </a:lnTo>
                  <a:lnTo>
                    <a:pt x="70" y="185"/>
                  </a:lnTo>
                  <a:lnTo>
                    <a:pt x="50" y="176"/>
                  </a:lnTo>
                  <a:lnTo>
                    <a:pt x="23" y="123"/>
                  </a:lnTo>
                  <a:lnTo>
                    <a:pt x="0" y="73"/>
                  </a:lnTo>
                  <a:lnTo>
                    <a:pt x="0" y="48"/>
                  </a:lnTo>
                  <a:lnTo>
                    <a:pt x="40" y="7"/>
                  </a:lnTo>
                  <a:lnTo>
                    <a:pt x="70" y="5"/>
                  </a:lnTo>
                  <a:lnTo>
                    <a:pt x="78" y="11"/>
                  </a:lnTo>
                  <a:lnTo>
                    <a:pt x="105" y="0"/>
                  </a:lnTo>
                  <a:lnTo>
                    <a:pt x="116" y="1"/>
                  </a:lnTo>
                  <a:lnTo>
                    <a:pt x="124" y="8"/>
                  </a:lnTo>
                  <a:lnTo>
                    <a:pt x="127" y="17"/>
                  </a:lnTo>
                  <a:lnTo>
                    <a:pt x="121" y="27"/>
                  </a:lnTo>
                  <a:lnTo>
                    <a:pt x="73" y="51"/>
                  </a:lnTo>
                  <a:lnTo>
                    <a:pt x="62" y="86"/>
                  </a:lnTo>
                  <a:lnTo>
                    <a:pt x="80" y="60"/>
                  </a:lnTo>
                  <a:lnTo>
                    <a:pt x="126" y="46"/>
                  </a:lnTo>
                  <a:lnTo>
                    <a:pt x="132" y="46"/>
                  </a:lnTo>
                  <a:lnTo>
                    <a:pt x="139" y="52"/>
                  </a:lnTo>
                  <a:lnTo>
                    <a:pt x="143" y="66"/>
                  </a:lnTo>
                  <a:lnTo>
                    <a:pt x="137" y="75"/>
                  </a:lnTo>
                  <a:lnTo>
                    <a:pt x="100" y="90"/>
                  </a:lnTo>
                  <a:lnTo>
                    <a:pt x="99" y="105"/>
                  </a:lnTo>
                  <a:lnTo>
                    <a:pt x="123" y="135"/>
                  </a:lnTo>
                  <a:lnTo>
                    <a:pt x="134" y="134"/>
                  </a:lnTo>
                  <a:lnTo>
                    <a:pt x="145" y="132"/>
                  </a:lnTo>
                  <a:lnTo>
                    <a:pt x="159" y="123"/>
                  </a:lnTo>
                  <a:lnTo>
                    <a:pt x="166" y="113"/>
                  </a:lnTo>
                  <a:lnTo>
                    <a:pt x="178" y="107"/>
                  </a:lnTo>
                  <a:lnTo>
                    <a:pt x="189" y="108"/>
                  </a:lnTo>
                  <a:lnTo>
                    <a:pt x="197" y="112"/>
                  </a:lnTo>
                  <a:lnTo>
                    <a:pt x="201" y="123"/>
                  </a:lnTo>
                  <a:lnTo>
                    <a:pt x="202" y="132"/>
                  </a:lnTo>
                  <a:lnTo>
                    <a:pt x="197" y="139"/>
                  </a:lnTo>
                  <a:lnTo>
                    <a:pt x="180" y="147"/>
                  </a:lnTo>
                  <a:lnTo>
                    <a:pt x="159" y="154"/>
                  </a:lnTo>
                  <a:lnTo>
                    <a:pt x="150" y="161"/>
                  </a:lnTo>
                  <a:lnTo>
                    <a:pt x="165" y="189"/>
                  </a:lnTo>
                  <a:lnTo>
                    <a:pt x="99" y="213"/>
                  </a:lnTo>
                  <a:lnTo>
                    <a:pt x="92" y="201"/>
                  </a:lnTo>
                </a:path>
              </a:pathLst>
            </a:custGeom>
            <a:solidFill>
              <a:srgbClr val="FFC0C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501" name="Freeform 69"/>
            <p:cNvSpPr>
              <a:spLocks/>
            </p:cNvSpPr>
            <p:nvPr/>
          </p:nvSpPr>
          <p:spPr bwMode="auto">
            <a:xfrm>
              <a:off x="3261" y="2563"/>
              <a:ext cx="10" cy="19"/>
            </a:xfrm>
            <a:custGeom>
              <a:avLst/>
              <a:gdLst/>
              <a:ahLst/>
              <a:cxnLst>
                <a:cxn ang="0">
                  <a:pos x="0" y="0"/>
                </a:cxn>
                <a:cxn ang="0">
                  <a:pos x="1" y="9"/>
                </a:cxn>
                <a:cxn ang="0">
                  <a:pos x="5" y="14"/>
                </a:cxn>
                <a:cxn ang="0">
                  <a:pos x="9" y="18"/>
                </a:cxn>
              </a:cxnLst>
              <a:rect l="0" t="0" r="r" b="b"/>
              <a:pathLst>
                <a:path w="10" h="19">
                  <a:moveTo>
                    <a:pt x="0" y="0"/>
                  </a:moveTo>
                  <a:lnTo>
                    <a:pt x="1" y="9"/>
                  </a:lnTo>
                  <a:lnTo>
                    <a:pt x="5" y="14"/>
                  </a:lnTo>
                  <a:lnTo>
                    <a:pt x="9" y="18"/>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502" name="Freeform 70"/>
            <p:cNvSpPr>
              <a:spLocks/>
            </p:cNvSpPr>
            <p:nvPr/>
          </p:nvSpPr>
          <p:spPr bwMode="auto">
            <a:xfrm>
              <a:off x="3120" y="2456"/>
              <a:ext cx="46" cy="55"/>
            </a:xfrm>
            <a:custGeom>
              <a:avLst/>
              <a:gdLst/>
              <a:ahLst/>
              <a:cxnLst>
                <a:cxn ang="0">
                  <a:pos x="45" y="0"/>
                </a:cxn>
                <a:cxn ang="0">
                  <a:pos x="18" y="11"/>
                </a:cxn>
                <a:cxn ang="0">
                  <a:pos x="10" y="21"/>
                </a:cxn>
                <a:cxn ang="0">
                  <a:pos x="5" y="35"/>
                </a:cxn>
                <a:cxn ang="0">
                  <a:pos x="0" y="51"/>
                </a:cxn>
                <a:cxn ang="0">
                  <a:pos x="0" y="54"/>
                </a:cxn>
              </a:cxnLst>
              <a:rect l="0" t="0" r="r" b="b"/>
              <a:pathLst>
                <a:path w="46" h="55">
                  <a:moveTo>
                    <a:pt x="45" y="0"/>
                  </a:moveTo>
                  <a:lnTo>
                    <a:pt x="18" y="11"/>
                  </a:lnTo>
                  <a:lnTo>
                    <a:pt x="10" y="21"/>
                  </a:lnTo>
                  <a:lnTo>
                    <a:pt x="5" y="35"/>
                  </a:lnTo>
                  <a:lnTo>
                    <a:pt x="0" y="51"/>
                  </a:lnTo>
                  <a:lnTo>
                    <a:pt x="0" y="54"/>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274504" name="Freeform 72"/>
          <p:cNvSpPr>
            <a:spLocks/>
          </p:cNvSpPr>
          <p:nvPr/>
        </p:nvSpPr>
        <p:spPr bwMode="auto">
          <a:xfrm>
            <a:off x="5032375" y="4137025"/>
            <a:ext cx="190500" cy="128588"/>
          </a:xfrm>
          <a:custGeom>
            <a:avLst/>
            <a:gdLst/>
            <a:ahLst/>
            <a:cxnLst>
              <a:cxn ang="0">
                <a:pos x="17" y="80"/>
              </a:cxn>
              <a:cxn ang="0">
                <a:pos x="0" y="39"/>
              </a:cxn>
              <a:cxn ang="0">
                <a:pos x="100" y="0"/>
              </a:cxn>
              <a:cxn ang="0">
                <a:pos x="119" y="34"/>
              </a:cxn>
              <a:cxn ang="0">
                <a:pos x="17" y="80"/>
              </a:cxn>
            </a:cxnLst>
            <a:rect l="0" t="0" r="r" b="b"/>
            <a:pathLst>
              <a:path w="120" h="81">
                <a:moveTo>
                  <a:pt x="17" y="80"/>
                </a:moveTo>
                <a:lnTo>
                  <a:pt x="0" y="39"/>
                </a:lnTo>
                <a:lnTo>
                  <a:pt x="100" y="0"/>
                </a:lnTo>
                <a:lnTo>
                  <a:pt x="119" y="34"/>
                </a:lnTo>
                <a:lnTo>
                  <a:pt x="17" y="80"/>
                </a:lnTo>
              </a:path>
            </a:pathLst>
          </a:custGeom>
          <a:solidFill>
            <a:srgbClr val="FFFFC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22" name="Group 93"/>
          <p:cNvGrpSpPr>
            <a:grpSpLocks/>
          </p:cNvGrpSpPr>
          <p:nvPr/>
        </p:nvGrpSpPr>
        <p:grpSpPr bwMode="auto">
          <a:xfrm>
            <a:off x="2836863" y="3186113"/>
            <a:ext cx="1323975" cy="1830387"/>
            <a:chOff x="1787" y="2007"/>
            <a:chExt cx="834" cy="1153"/>
          </a:xfrm>
        </p:grpSpPr>
        <p:grpSp>
          <p:nvGrpSpPr>
            <p:cNvPr id="23" name="Group 87"/>
            <p:cNvGrpSpPr>
              <a:grpSpLocks/>
            </p:cNvGrpSpPr>
            <p:nvPr/>
          </p:nvGrpSpPr>
          <p:grpSpPr bwMode="auto">
            <a:xfrm>
              <a:off x="2154" y="2080"/>
              <a:ext cx="467" cy="574"/>
              <a:chOff x="2154" y="2080"/>
              <a:chExt cx="467" cy="574"/>
            </a:xfrm>
          </p:grpSpPr>
          <p:sp>
            <p:nvSpPr>
              <p:cNvPr id="274505" name="Freeform 73"/>
              <p:cNvSpPr>
                <a:spLocks/>
              </p:cNvSpPr>
              <p:nvPr/>
            </p:nvSpPr>
            <p:spPr bwMode="auto">
              <a:xfrm>
                <a:off x="2197" y="2497"/>
                <a:ext cx="102" cy="157"/>
              </a:xfrm>
              <a:custGeom>
                <a:avLst/>
                <a:gdLst/>
                <a:ahLst/>
                <a:cxnLst>
                  <a:cxn ang="0">
                    <a:pos x="39" y="0"/>
                  </a:cxn>
                  <a:cxn ang="0">
                    <a:pos x="34" y="55"/>
                  </a:cxn>
                  <a:cxn ang="0">
                    <a:pos x="17" y="106"/>
                  </a:cxn>
                  <a:cxn ang="0">
                    <a:pos x="0" y="131"/>
                  </a:cxn>
                  <a:cxn ang="0">
                    <a:pos x="51" y="156"/>
                  </a:cxn>
                  <a:cxn ang="0">
                    <a:pos x="80" y="98"/>
                  </a:cxn>
                  <a:cxn ang="0">
                    <a:pos x="89" y="59"/>
                  </a:cxn>
                  <a:cxn ang="0">
                    <a:pos x="101" y="8"/>
                  </a:cxn>
                  <a:cxn ang="0">
                    <a:pos x="39" y="0"/>
                  </a:cxn>
                </a:cxnLst>
                <a:rect l="0" t="0" r="r" b="b"/>
                <a:pathLst>
                  <a:path w="102" h="157">
                    <a:moveTo>
                      <a:pt x="39" y="0"/>
                    </a:moveTo>
                    <a:lnTo>
                      <a:pt x="34" y="55"/>
                    </a:lnTo>
                    <a:lnTo>
                      <a:pt x="17" y="106"/>
                    </a:lnTo>
                    <a:lnTo>
                      <a:pt x="0" y="131"/>
                    </a:lnTo>
                    <a:lnTo>
                      <a:pt x="51" y="156"/>
                    </a:lnTo>
                    <a:lnTo>
                      <a:pt x="80" y="98"/>
                    </a:lnTo>
                    <a:lnTo>
                      <a:pt x="89" y="59"/>
                    </a:lnTo>
                    <a:lnTo>
                      <a:pt x="101" y="8"/>
                    </a:lnTo>
                    <a:lnTo>
                      <a:pt x="39" y="0"/>
                    </a:lnTo>
                  </a:path>
                </a:pathLst>
              </a:custGeom>
              <a:solidFill>
                <a:srgbClr val="FFA0A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24" name="Group 86"/>
              <p:cNvGrpSpPr>
                <a:grpSpLocks/>
              </p:cNvGrpSpPr>
              <p:nvPr/>
            </p:nvGrpSpPr>
            <p:grpSpPr bwMode="auto">
              <a:xfrm>
                <a:off x="2154" y="2080"/>
                <a:ext cx="467" cy="541"/>
                <a:chOff x="2154" y="2080"/>
                <a:chExt cx="467" cy="541"/>
              </a:xfrm>
            </p:grpSpPr>
            <p:grpSp>
              <p:nvGrpSpPr>
                <p:cNvPr id="25" name="Group 76"/>
                <p:cNvGrpSpPr>
                  <a:grpSpLocks/>
                </p:cNvGrpSpPr>
                <p:nvPr/>
              </p:nvGrpSpPr>
              <p:grpSpPr bwMode="auto">
                <a:xfrm>
                  <a:off x="2363" y="2436"/>
                  <a:ext cx="62" cy="77"/>
                  <a:chOff x="2363" y="2436"/>
                  <a:chExt cx="62" cy="77"/>
                </a:xfrm>
              </p:grpSpPr>
              <p:sp>
                <p:nvSpPr>
                  <p:cNvPr id="274506" name="Freeform 74"/>
                  <p:cNvSpPr>
                    <a:spLocks/>
                  </p:cNvSpPr>
                  <p:nvPr/>
                </p:nvSpPr>
                <p:spPr bwMode="auto">
                  <a:xfrm>
                    <a:off x="2363" y="2436"/>
                    <a:ext cx="62" cy="35"/>
                  </a:xfrm>
                  <a:custGeom>
                    <a:avLst/>
                    <a:gdLst/>
                    <a:ahLst/>
                    <a:cxnLst>
                      <a:cxn ang="0">
                        <a:pos x="61" y="4"/>
                      </a:cxn>
                      <a:cxn ang="0">
                        <a:pos x="58" y="34"/>
                      </a:cxn>
                      <a:cxn ang="0">
                        <a:pos x="0" y="26"/>
                      </a:cxn>
                      <a:cxn ang="0">
                        <a:pos x="10" y="0"/>
                      </a:cxn>
                      <a:cxn ang="0">
                        <a:pos x="61" y="4"/>
                      </a:cxn>
                    </a:cxnLst>
                    <a:rect l="0" t="0" r="r" b="b"/>
                    <a:pathLst>
                      <a:path w="62" h="35">
                        <a:moveTo>
                          <a:pt x="61" y="4"/>
                        </a:moveTo>
                        <a:lnTo>
                          <a:pt x="58" y="34"/>
                        </a:lnTo>
                        <a:lnTo>
                          <a:pt x="0" y="26"/>
                        </a:lnTo>
                        <a:lnTo>
                          <a:pt x="10" y="0"/>
                        </a:lnTo>
                        <a:lnTo>
                          <a:pt x="61" y="4"/>
                        </a:lnTo>
                      </a:path>
                    </a:pathLst>
                  </a:custGeom>
                  <a:solidFill>
                    <a:srgbClr val="FFFF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507" name="Freeform 75"/>
                  <p:cNvSpPr>
                    <a:spLocks/>
                  </p:cNvSpPr>
                  <p:nvPr/>
                </p:nvSpPr>
                <p:spPr bwMode="auto">
                  <a:xfrm>
                    <a:off x="2363" y="2467"/>
                    <a:ext cx="44" cy="46"/>
                  </a:xfrm>
                  <a:custGeom>
                    <a:avLst/>
                    <a:gdLst/>
                    <a:ahLst/>
                    <a:cxnLst>
                      <a:cxn ang="0">
                        <a:pos x="43" y="2"/>
                      </a:cxn>
                      <a:cxn ang="0">
                        <a:pos x="40" y="15"/>
                      </a:cxn>
                      <a:cxn ang="0">
                        <a:pos x="40" y="22"/>
                      </a:cxn>
                      <a:cxn ang="0">
                        <a:pos x="40" y="29"/>
                      </a:cxn>
                      <a:cxn ang="0">
                        <a:pos x="43" y="45"/>
                      </a:cxn>
                      <a:cxn ang="0">
                        <a:pos x="2" y="25"/>
                      </a:cxn>
                      <a:cxn ang="0">
                        <a:pos x="0" y="0"/>
                      </a:cxn>
                      <a:cxn ang="0">
                        <a:pos x="43" y="2"/>
                      </a:cxn>
                    </a:cxnLst>
                    <a:rect l="0" t="0" r="r" b="b"/>
                    <a:pathLst>
                      <a:path w="44" h="46">
                        <a:moveTo>
                          <a:pt x="43" y="2"/>
                        </a:moveTo>
                        <a:lnTo>
                          <a:pt x="40" y="15"/>
                        </a:lnTo>
                        <a:lnTo>
                          <a:pt x="40" y="22"/>
                        </a:lnTo>
                        <a:lnTo>
                          <a:pt x="40" y="29"/>
                        </a:lnTo>
                        <a:lnTo>
                          <a:pt x="43" y="45"/>
                        </a:lnTo>
                        <a:lnTo>
                          <a:pt x="2" y="25"/>
                        </a:lnTo>
                        <a:lnTo>
                          <a:pt x="0" y="0"/>
                        </a:lnTo>
                        <a:lnTo>
                          <a:pt x="43" y="2"/>
                        </a:lnTo>
                      </a:path>
                    </a:pathLst>
                  </a:custGeom>
                  <a:solidFill>
                    <a:srgbClr val="402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26" name="Group 80"/>
                <p:cNvGrpSpPr>
                  <a:grpSpLocks/>
                </p:cNvGrpSpPr>
                <p:nvPr/>
              </p:nvGrpSpPr>
              <p:grpSpPr bwMode="auto">
                <a:xfrm>
                  <a:off x="2154" y="2080"/>
                  <a:ext cx="467" cy="541"/>
                  <a:chOff x="2154" y="2080"/>
                  <a:chExt cx="467" cy="541"/>
                </a:xfrm>
              </p:grpSpPr>
              <p:sp>
                <p:nvSpPr>
                  <p:cNvPr id="274509" name="Freeform 77"/>
                  <p:cNvSpPr>
                    <a:spLocks/>
                  </p:cNvSpPr>
                  <p:nvPr/>
                </p:nvSpPr>
                <p:spPr bwMode="auto">
                  <a:xfrm>
                    <a:off x="2154" y="2080"/>
                    <a:ext cx="467" cy="541"/>
                  </a:xfrm>
                  <a:custGeom>
                    <a:avLst/>
                    <a:gdLst/>
                    <a:ahLst/>
                    <a:cxnLst>
                      <a:cxn ang="0">
                        <a:pos x="318" y="44"/>
                      </a:cxn>
                      <a:cxn ang="0">
                        <a:pos x="353" y="73"/>
                      </a:cxn>
                      <a:cxn ang="0">
                        <a:pos x="385" y="118"/>
                      </a:cxn>
                      <a:cxn ang="0">
                        <a:pos x="388" y="167"/>
                      </a:cxn>
                      <a:cxn ang="0">
                        <a:pos x="386" y="196"/>
                      </a:cxn>
                      <a:cxn ang="0">
                        <a:pos x="415" y="236"/>
                      </a:cxn>
                      <a:cxn ang="0">
                        <a:pos x="445" y="282"/>
                      </a:cxn>
                      <a:cxn ang="0">
                        <a:pos x="463" y="320"/>
                      </a:cxn>
                      <a:cxn ang="0">
                        <a:pos x="461" y="359"/>
                      </a:cxn>
                      <a:cxn ang="0">
                        <a:pos x="450" y="378"/>
                      </a:cxn>
                      <a:cxn ang="0">
                        <a:pos x="423" y="385"/>
                      </a:cxn>
                      <a:cxn ang="0">
                        <a:pos x="377" y="361"/>
                      </a:cxn>
                      <a:cxn ang="0">
                        <a:pos x="353" y="323"/>
                      </a:cxn>
                      <a:cxn ang="0">
                        <a:pos x="335" y="386"/>
                      </a:cxn>
                      <a:cxn ang="0">
                        <a:pos x="297" y="361"/>
                      </a:cxn>
                      <a:cxn ang="0">
                        <a:pos x="241" y="362"/>
                      </a:cxn>
                      <a:cxn ang="0">
                        <a:pos x="214" y="385"/>
                      </a:cxn>
                      <a:cxn ang="0">
                        <a:pos x="219" y="405"/>
                      </a:cxn>
                      <a:cxn ang="0">
                        <a:pos x="270" y="424"/>
                      </a:cxn>
                      <a:cxn ang="0">
                        <a:pos x="316" y="431"/>
                      </a:cxn>
                      <a:cxn ang="0">
                        <a:pos x="313" y="480"/>
                      </a:cxn>
                      <a:cxn ang="0">
                        <a:pos x="303" y="525"/>
                      </a:cxn>
                      <a:cxn ang="0">
                        <a:pos x="286" y="540"/>
                      </a:cxn>
                      <a:cxn ang="0">
                        <a:pos x="249" y="528"/>
                      </a:cxn>
                      <a:cxn ang="0">
                        <a:pos x="146" y="463"/>
                      </a:cxn>
                      <a:cxn ang="0">
                        <a:pos x="97" y="424"/>
                      </a:cxn>
                      <a:cxn ang="0">
                        <a:pos x="91" y="405"/>
                      </a:cxn>
                      <a:cxn ang="0">
                        <a:pos x="59" y="407"/>
                      </a:cxn>
                      <a:cxn ang="0">
                        <a:pos x="37" y="389"/>
                      </a:cxn>
                      <a:cxn ang="0">
                        <a:pos x="32" y="341"/>
                      </a:cxn>
                      <a:cxn ang="0">
                        <a:pos x="16" y="291"/>
                      </a:cxn>
                      <a:cxn ang="0">
                        <a:pos x="0" y="201"/>
                      </a:cxn>
                      <a:cxn ang="0">
                        <a:pos x="22" y="95"/>
                      </a:cxn>
                      <a:cxn ang="0">
                        <a:pos x="57" y="46"/>
                      </a:cxn>
                      <a:cxn ang="0">
                        <a:pos x="114" y="11"/>
                      </a:cxn>
                      <a:cxn ang="0">
                        <a:pos x="177" y="0"/>
                      </a:cxn>
                      <a:cxn ang="0">
                        <a:pos x="230" y="6"/>
                      </a:cxn>
                      <a:cxn ang="0">
                        <a:pos x="283" y="25"/>
                      </a:cxn>
                    </a:cxnLst>
                    <a:rect l="0" t="0" r="r" b="b"/>
                    <a:pathLst>
                      <a:path w="467" h="541">
                        <a:moveTo>
                          <a:pt x="283" y="25"/>
                        </a:moveTo>
                        <a:lnTo>
                          <a:pt x="318" y="44"/>
                        </a:lnTo>
                        <a:lnTo>
                          <a:pt x="338" y="60"/>
                        </a:lnTo>
                        <a:lnTo>
                          <a:pt x="353" y="73"/>
                        </a:lnTo>
                        <a:lnTo>
                          <a:pt x="373" y="97"/>
                        </a:lnTo>
                        <a:lnTo>
                          <a:pt x="385" y="118"/>
                        </a:lnTo>
                        <a:lnTo>
                          <a:pt x="389" y="138"/>
                        </a:lnTo>
                        <a:lnTo>
                          <a:pt x="388" y="167"/>
                        </a:lnTo>
                        <a:lnTo>
                          <a:pt x="383" y="183"/>
                        </a:lnTo>
                        <a:lnTo>
                          <a:pt x="386" y="196"/>
                        </a:lnTo>
                        <a:lnTo>
                          <a:pt x="396" y="213"/>
                        </a:lnTo>
                        <a:lnTo>
                          <a:pt x="415" y="236"/>
                        </a:lnTo>
                        <a:lnTo>
                          <a:pt x="431" y="258"/>
                        </a:lnTo>
                        <a:lnTo>
                          <a:pt x="445" y="282"/>
                        </a:lnTo>
                        <a:lnTo>
                          <a:pt x="458" y="304"/>
                        </a:lnTo>
                        <a:lnTo>
                          <a:pt x="463" y="320"/>
                        </a:lnTo>
                        <a:lnTo>
                          <a:pt x="466" y="337"/>
                        </a:lnTo>
                        <a:lnTo>
                          <a:pt x="461" y="359"/>
                        </a:lnTo>
                        <a:lnTo>
                          <a:pt x="456" y="370"/>
                        </a:lnTo>
                        <a:lnTo>
                          <a:pt x="450" y="378"/>
                        </a:lnTo>
                        <a:lnTo>
                          <a:pt x="439" y="386"/>
                        </a:lnTo>
                        <a:lnTo>
                          <a:pt x="423" y="385"/>
                        </a:lnTo>
                        <a:lnTo>
                          <a:pt x="402" y="375"/>
                        </a:lnTo>
                        <a:lnTo>
                          <a:pt x="377" y="361"/>
                        </a:lnTo>
                        <a:lnTo>
                          <a:pt x="351" y="346"/>
                        </a:lnTo>
                        <a:lnTo>
                          <a:pt x="353" y="323"/>
                        </a:lnTo>
                        <a:lnTo>
                          <a:pt x="348" y="381"/>
                        </a:lnTo>
                        <a:lnTo>
                          <a:pt x="335" y="386"/>
                        </a:lnTo>
                        <a:lnTo>
                          <a:pt x="322" y="373"/>
                        </a:lnTo>
                        <a:lnTo>
                          <a:pt x="297" y="361"/>
                        </a:lnTo>
                        <a:lnTo>
                          <a:pt x="273" y="357"/>
                        </a:lnTo>
                        <a:lnTo>
                          <a:pt x="241" y="362"/>
                        </a:lnTo>
                        <a:lnTo>
                          <a:pt x="222" y="370"/>
                        </a:lnTo>
                        <a:lnTo>
                          <a:pt x="214" y="385"/>
                        </a:lnTo>
                        <a:lnTo>
                          <a:pt x="214" y="397"/>
                        </a:lnTo>
                        <a:lnTo>
                          <a:pt x="219" y="405"/>
                        </a:lnTo>
                        <a:lnTo>
                          <a:pt x="244" y="418"/>
                        </a:lnTo>
                        <a:lnTo>
                          <a:pt x="270" y="424"/>
                        </a:lnTo>
                        <a:lnTo>
                          <a:pt x="295" y="431"/>
                        </a:lnTo>
                        <a:lnTo>
                          <a:pt x="316" y="431"/>
                        </a:lnTo>
                        <a:lnTo>
                          <a:pt x="319" y="426"/>
                        </a:lnTo>
                        <a:lnTo>
                          <a:pt x="313" y="480"/>
                        </a:lnTo>
                        <a:lnTo>
                          <a:pt x="306" y="509"/>
                        </a:lnTo>
                        <a:lnTo>
                          <a:pt x="303" y="525"/>
                        </a:lnTo>
                        <a:lnTo>
                          <a:pt x="299" y="533"/>
                        </a:lnTo>
                        <a:lnTo>
                          <a:pt x="286" y="540"/>
                        </a:lnTo>
                        <a:lnTo>
                          <a:pt x="271" y="538"/>
                        </a:lnTo>
                        <a:lnTo>
                          <a:pt x="249" y="528"/>
                        </a:lnTo>
                        <a:lnTo>
                          <a:pt x="197" y="496"/>
                        </a:lnTo>
                        <a:lnTo>
                          <a:pt x="146" y="463"/>
                        </a:lnTo>
                        <a:lnTo>
                          <a:pt x="106" y="436"/>
                        </a:lnTo>
                        <a:lnTo>
                          <a:pt x="97" y="424"/>
                        </a:lnTo>
                        <a:lnTo>
                          <a:pt x="92" y="412"/>
                        </a:lnTo>
                        <a:lnTo>
                          <a:pt x="91" y="405"/>
                        </a:lnTo>
                        <a:lnTo>
                          <a:pt x="75" y="407"/>
                        </a:lnTo>
                        <a:lnTo>
                          <a:pt x="59" y="407"/>
                        </a:lnTo>
                        <a:lnTo>
                          <a:pt x="48" y="404"/>
                        </a:lnTo>
                        <a:lnTo>
                          <a:pt x="37" y="389"/>
                        </a:lnTo>
                        <a:lnTo>
                          <a:pt x="30" y="370"/>
                        </a:lnTo>
                        <a:lnTo>
                          <a:pt x="32" y="341"/>
                        </a:lnTo>
                        <a:lnTo>
                          <a:pt x="29" y="320"/>
                        </a:lnTo>
                        <a:lnTo>
                          <a:pt x="16" y="291"/>
                        </a:lnTo>
                        <a:lnTo>
                          <a:pt x="3" y="260"/>
                        </a:lnTo>
                        <a:lnTo>
                          <a:pt x="0" y="201"/>
                        </a:lnTo>
                        <a:lnTo>
                          <a:pt x="5" y="146"/>
                        </a:lnTo>
                        <a:lnTo>
                          <a:pt x="22" y="95"/>
                        </a:lnTo>
                        <a:lnTo>
                          <a:pt x="38" y="68"/>
                        </a:lnTo>
                        <a:lnTo>
                          <a:pt x="57" y="46"/>
                        </a:lnTo>
                        <a:lnTo>
                          <a:pt x="80" y="25"/>
                        </a:lnTo>
                        <a:lnTo>
                          <a:pt x="114" y="11"/>
                        </a:lnTo>
                        <a:lnTo>
                          <a:pt x="142" y="3"/>
                        </a:lnTo>
                        <a:lnTo>
                          <a:pt x="177" y="0"/>
                        </a:lnTo>
                        <a:lnTo>
                          <a:pt x="208" y="3"/>
                        </a:lnTo>
                        <a:lnTo>
                          <a:pt x="230" y="6"/>
                        </a:lnTo>
                        <a:lnTo>
                          <a:pt x="254" y="14"/>
                        </a:lnTo>
                        <a:lnTo>
                          <a:pt x="283" y="25"/>
                        </a:lnTo>
                      </a:path>
                    </a:pathLst>
                  </a:custGeom>
                  <a:solidFill>
                    <a:srgbClr val="FFA0A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510" name="Freeform 78"/>
                  <p:cNvSpPr>
                    <a:spLocks/>
                  </p:cNvSpPr>
                  <p:nvPr/>
                </p:nvSpPr>
                <p:spPr bwMode="auto">
                  <a:xfrm>
                    <a:off x="2365" y="2178"/>
                    <a:ext cx="111" cy="72"/>
                  </a:xfrm>
                  <a:custGeom>
                    <a:avLst/>
                    <a:gdLst/>
                    <a:ahLst/>
                    <a:cxnLst>
                      <a:cxn ang="0">
                        <a:pos x="3" y="45"/>
                      </a:cxn>
                      <a:cxn ang="0">
                        <a:pos x="27" y="26"/>
                      </a:cxn>
                      <a:cxn ang="0">
                        <a:pos x="54" y="10"/>
                      </a:cxn>
                      <a:cxn ang="0">
                        <a:pos x="80" y="2"/>
                      </a:cxn>
                      <a:cxn ang="0">
                        <a:pos x="92" y="0"/>
                      </a:cxn>
                      <a:cxn ang="0">
                        <a:pos x="102" y="0"/>
                      </a:cxn>
                      <a:cxn ang="0">
                        <a:pos x="108" y="5"/>
                      </a:cxn>
                      <a:cxn ang="0">
                        <a:pos x="110" y="13"/>
                      </a:cxn>
                      <a:cxn ang="0">
                        <a:pos x="108" y="20"/>
                      </a:cxn>
                      <a:cxn ang="0">
                        <a:pos x="99" y="24"/>
                      </a:cxn>
                      <a:cxn ang="0">
                        <a:pos x="83" y="29"/>
                      </a:cxn>
                      <a:cxn ang="0">
                        <a:pos x="60" y="39"/>
                      </a:cxn>
                      <a:cxn ang="0">
                        <a:pos x="41" y="50"/>
                      </a:cxn>
                      <a:cxn ang="0">
                        <a:pos x="27" y="59"/>
                      </a:cxn>
                      <a:cxn ang="0">
                        <a:pos x="16" y="69"/>
                      </a:cxn>
                      <a:cxn ang="0">
                        <a:pos x="5" y="71"/>
                      </a:cxn>
                      <a:cxn ang="0">
                        <a:pos x="0" y="59"/>
                      </a:cxn>
                      <a:cxn ang="0">
                        <a:pos x="3" y="45"/>
                      </a:cxn>
                    </a:cxnLst>
                    <a:rect l="0" t="0" r="r" b="b"/>
                    <a:pathLst>
                      <a:path w="111" h="72">
                        <a:moveTo>
                          <a:pt x="3" y="45"/>
                        </a:moveTo>
                        <a:lnTo>
                          <a:pt x="27" y="26"/>
                        </a:lnTo>
                        <a:lnTo>
                          <a:pt x="54" y="10"/>
                        </a:lnTo>
                        <a:lnTo>
                          <a:pt x="80" y="2"/>
                        </a:lnTo>
                        <a:lnTo>
                          <a:pt x="92" y="0"/>
                        </a:lnTo>
                        <a:lnTo>
                          <a:pt x="102" y="0"/>
                        </a:lnTo>
                        <a:lnTo>
                          <a:pt x="108" y="5"/>
                        </a:lnTo>
                        <a:lnTo>
                          <a:pt x="110" y="13"/>
                        </a:lnTo>
                        <a:lnTo>
                          <a:pt x="108" y="20"/>
                        </a:lnTo>
                        <a:lnTo>
                          <a:pt x="99" y="24"/>
                        </a:lnTo>
                        <a:lnTo>
                          <a:pt x="83" y="29"/>
                        </a:lnTo>
                        <a:lnTo>
                          <a:pt x="60" y="39"/>
                        </a:lnTo>
                        <a:lnTo>
                          <a:pt x="41" y="50"/>
                        </a:lnTo>
                        <a:lnTo>
                          <a:pt x="27" y="59"/>
                        </a:lnTo>
                        <a:lnTo>
                          <a:pt x="16" y="69"/>
                        </a:lnTo>
                        <a:lnTo>
                          <a:pt x="5" y="71"/>
                        </a:lnTo>
                        <a:lnTo>
                          <a:pt x="0" y="59"/>
                        </a:lnTo>
                        <a:lnTo>
                          <a:pt x="3" y="45"/>
                        </a:lnTo>
                      </a:path>
                    </a:pathLst>
                  </a:custGeom>
                  <a:solidFill>
                    <a:srgbClr val="402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511" name="Freeform 79"/>
                  <p:cNvSpPr>
                    <a:spLocks/>
                  </p:cNvSpPr>
                  <p:nvPr/>
                </p:nvSpPr>
                <p:spPr bwMode="auto">
                  <a:xfrm>
                    <a:off x="2222" y="2332"/>
                    <a:ext cx="130" cy="146"/>
                  </a:xfrm>
                  <a:custGeom>
                    <a:avLst/>
                    <a:gdLst/>
                    <a:ahLst/>
                    <a:cxnLst>
                      <a:cxn ang="0">
                        <a:pos x="116" y="0"/>
                      </a:cxn>
                      <a:cxn ang="0">
                        <a:pos x="122" y="28"/>
                      </a:cxn>
                      <a:cxn ang="0">
                        <a:pos x="127" y="51"/>
                      </a:cxn>
                      <a:cxn ang="0">
                        <a:pos x="129" y="80"/>
                      </a:cxn>
                      <a:cxn ang="0">
                        <a:pos x="122" y="105"/>
                      </a:cxn>
                      <a:cxn ang="0">
                        <a:pos x="98" y="88"/>
                      </a:cxn>
                      <a:cxn ang="0">
                        <a:pos x="97" y="128"/>
                      </a:cxn>
                      <a:cxn ang="0">
                        <a:pos x="71" y="113"/>
                      </a:cxn>
                      <a:cxn ang="0">
                        <a:pos x="63" y="145"/>
                      </a:cxn>
                      <a:cxn ang="0">
                        <a:pos x="42" y="139"/>
                      </a:cxn>
                      <a:cxn ang="0">
                        <a:pos x="28" y="126"/>
                      </a:cxn>
                      <a:cxn ang="0">
                        <a:pos x="15" y="107"/>
                      </a:cxn>
                      <a:cxn ang="0">
                        <a:pos x="0" y="78"/>
                      </a:cxn>
                      <a:cxn ang="0">
                        <a:pos x="116" y="0"/>
                      </a:cxn>
                    </a:cxnLst>
                    <a:rect l="0" t="0" r="r" b="b"/>
                    <a:pathLst>
                      <a:path w="130" h="146">
                        <a:moveTo>
                          <a:pt x="116" y="0"/>
                        </a:moveTo>
                        <a:lnTo>
                          <a:pt x="122" y="28"/>
                        </a:lnTo>
                        <a:lnTo>
                          <a:pt x="127" y="51"/>
                        </a:lnTo>
                        <a:lnTo>
                          <a:pt x="129" y="80"/>
                        </a:lnTo>
                        <a:lnTo>
                          <a:pt x="122" y="105"/>
                        </a:lnTo>
                        <a:lnTo>
                          <a:pt x="98" y="88"/>
                        </a:lnTo>
                        <a:lnTo>
                          <a:pt x="97" y="128"/>
                        </a:lnTo>
                        <a:lnTo>
                          <a:pt x="71" y="113"/>
                        </a:lnTo>
                        <a:lnTo>
                          <a:pt x="63" y="145"/>
                        </a:lnTo>
                        <a:lnTo>
                          <a:pt x="42" y="139"/>
                        </a:lnTo>
                        <a:lnTo>
                          <a:pt x="28" y="126"/>
                        </a:lnTo>
                        <a:lnTo>
                          <a:pt x="15" y="107"/>
                        </a:lnTo>
                        <a:lnTo>
                          <a:pt x="0" y="78"/>
                        </a:lnTo>
                        <a:lnTo>
                          <a:pt x="116" y="0"/>
                        </a:lnTo>
                      </a:path>
                    </a:pathLst>
                  </a:custGeom>
                  <a:solidFill>
                    <a:srgbClr val="402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274513" name="Arc 81"/>
                <p:cNvSpPr>
                  <a:spLocks/>
                </p:cNvSpPr>
                <p:nvPr/>
              </p:nvSpPr>
              <p:spPr bwMode="auto">
                <a:xfrm>
                  <a:off x="2180" y="2443"/>
                  <a:ext cx="49" cy="89"/>
                </a:xfrm>
                <a:custGeom>
                  <a:avLst/>
                  <a:gdLst>
                    <a:gd name="G0" fmla="+- 21600 0 0"/>
                    <a:gd name="G1" fmla="+- 21582 0 0"/>
                    <a:gd name="G2" fmla="+- 21600 0 0"/>
                    <a:gd name="T0" fmla="*/ 43145 w 43200"/>
                    <a:gd name="T1" fmla="*/ 20035 h 43182"/>
                    <a:gd name="T2" fmla="*/ 20729 w 43200"/>
                    <a:gd name="T3" fmla="*/ 0 h 43182"/>
                    <a:gd name="T4" fmla="*/ 21600 w 43200"/>
                    <a:gd name="T5" fmla="*/ 21582 h 43182"/>
                  </a:gdLst>
                  <a:ahLst/>
                  <a:cxnLst>
                    <a:cxn ang="0">
                      <a:pos x="T0" y="T1"/>
                    </a:cxn>
                    <a:cxn ang="0">
                      <a:pos x="T2" y="T3"/>
                    </a:cxn>
                    <a:cxn ang="0">
                      <a:pos x="T4" y="T5"/>
                    </a:cxn>
                  </a:cxnLst>
                  <a:rect l="0" t="0" r="r" b="b"/>
                  <a:pathLst>
                    <a:path w="43200" h="43182" fill="none" extrusionOk="0">
                      <a:moveTo>
                        <a:pt x="43144" y="20035"/>
                      </a:moveTo>
                      <a:cubicBezTo>
                        <a:pt x="43181" y="20549"/>
                        <a:pt x="43200" y="21065"/>
                        <a:pt x="43200" y="21582"/>
                      </a:cubicBezTo>
                      <a:cubicBezTo>
                        <a:pt x="43200" y="33511"/>
                        <a:pt x="33529" y="43182"/>
                        <a:pt x="21600" y="43182"/>
                      </a:cubicBezTo>
                      <a:cubicBezTo>
                        <a:pt x="9670" y="43182"/>
                        <a:pt x="0" y="33511"/>
                        <a:pt x="0" y="21582"/>
                      </a:cubicBezTo>
                      <a:cubicBezTo>
                        <a:pt x="-1" y="9991"/>
                        <a:pt x="9147" y="466"/>
                        <a:pt x="20728" y="-1"/>
                      </a:cubicBezTo>
                    </a:path>
                    <a:path w="43200" h="43182" stroke="0" extrusionOk="0">
                      <a:moveTo>
                        <a:pt x="43144" y="20035"/>
                      </a:moveTo>
                      <a:cubicBezTo>
                        <a:pt x="43181" y="20549"/>
                        <a:pt x="43200" y="21065"/>
                        <a:pt x="43200" y="21582"/>
                      </a:cubicBezTo>
                      <a:cubicBezTo>
                        <a:pt x="43200" y="33511"/>
                        <a:pt x="33529" y="43182"/>
                        <a:pt x="21600" y="43182"/>
                      </a:cubicBezTo>
                      <a:cubicBezTo>
                        <a:pt x="9670" y="43182"/>
                        <a:pt x="0" y="33511"/>
                        <a:pt x="0" y="21582"/>
                      </a:cubicBezTo>
                      <a:cubicBezTo>
                        <a:pt x="-1" y="9991"/>
                        <a:pt x="9147" y="466"/>
                        <a:pt x="20728" y="-1"/>
                      </a:cubicBezTo>
                      <a:lnTo>
                        <a:pt x="21600" y="21582"/>
                      </a:lnTo>
                      <a:close/>
                    </a:path>
                  </a:pathLst>
                </a:custGeom>
                <a:noFill/>
                <a:ln w="50800" cap="rnd">
                  <a:solidFill>
                    <a:srgbClr val="FFA02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nvGrpSpPr>
                <p:cNvPr id="27" name="Group 85"/>
                <p:cNvGrpSpPr>
                  <a:grpSpLocks/>
                </p:cNvGrpSpPr>
                <p:nvPr/>
              </p:nvGrpSpPr>
              <p:grpSpPr bwMode="auto">
                <a:xfrm>
                  <a:off x="2398" y="2224"/>
                  <a:ext cx="113" cy="130"/>
                  <a:chOff x="2398" y="2224"/>
                  <a:chExt cx="113" cy="130"/>
                </a:xfrm>
              </p:grpSpPr>
              <p:sp>
                <p:nvSpPr>
                  <p:cNvPr id="274514" name="Freeform 82"/>
                  <p:cNvSpPr>
                    <a:spLocks/>
                  </p:cNvSpPr>
                  <p:nvPr/>
                </p:nvSpPr>
                <p:spPr bwMode="auto">
                  <a:xfrm>
                    <a:off x="2411" y="2235"/>
                    <a:ext cx="100" cy="119"/>
                  </a:xfrm>
                  <a:custGeom>
                    <a:avLst/>
                    <a:gdLst/>
                    <a:ahLst/>
                    <a:cxnLst>
                      <a:cxn ang="0">
                        <a:pos x="88" y="17"/>
                      </a:cxn>
                      <a:cxn ang="0">
                        <a:pos x="97" y="33"/>
                      </a:cxn>
                      <a:cxn ang="0">
                        <a:pos x="99" y="46"/>
                      </a:cxn>
                      <a:cxn ang="0">
                        <a:pos x="99" y="59"/>
                      </a:cxn>
                      <a:cxn ang="0">
                        <a:pos x="97" y="71"/>
                      </a:cxn>
                      <a:cxn ang="0">
                        <a:pos x="94" y="81"/>
                      </a:cxn>
                      <a:cxn ang="0">
                        <a:pos x="88" y="94"/>
                      </a:cxn>
                      <a:cxn ang="0">
                        <a:pos x="80" y="105"/>
                      </a:cxn>
                      <a:cxn ang="0">
                        <a:pos x="70" y="113"/>
                      </a:cxn>
                      <a:cxn ang="0">
                        <a:pos x="59" y="118"/>
                      </a:cxn>
                      <a:cxn ang="0">
                        <a:pos x="45" y="118"/>
                      </a:cxn>
                      <a:cxn ang="0">
                        <a:pos x="34" y="115"/>
                      </a:cxn>
                      <a:cxn ang="0">
                        <a:pos x="25" y="110"/>
                      </a:cxn>
                      <a:cxn ang="0">
                        <a:pos x="18" y="103"/>
                      </a:cxn>
                      <a:cxn ang="0">
                        <a:pos x="10" y="93"/>
                      </a:cxn>
                      <a:cxn ang="0">
                        <a:pos x="3" y="81"/>
                      </a:cxn>
                      <a:cxn ang="0">
                        <a:pos x="0" y="66"/>
                      </a:cxn>
                      <a:cxn ang="0">
                        <a:pos x="0" y="51"/>
                      </a:cxn>
                      <a:cxn ang="0">
                        <a:pos x="4" y="38"/>
                      </a:cxn>
                      <a:cxn ang="0">
                        <a:pos x="6" y="28"/>
                      </a:cxn>
                      <a:cxn ang="0">
                        <a:pos x="13" y="19"/>
                      </a:cxn>
                      <a:cxn ang="0">
                        <a:pos x="22" y="9"/>
                      </a:cxn>
                      <a:cxn ang="0">
                        <a:pos x="37" y="1"/>
                      </a:cxn>
                      <a:cxn ang="0">
                        <a:pos x="53" y="0"/>
                      </a:cxn>
                      <a:cxn ang="0">
                        <a:pos x="68" y="2"/>
                      </a:cxn>
                      <a:cxn ang="0">
                        <a:pos x="78" y="8"/>
                      </a:cxn>
                      <a:cxn ang="0">
                        <a:pos x="88" y="17"/>
                      </a:cxn>
                    </a:cxnLst>
                    <a:rect l="0" t="0" r="r" b="b"/>
                    <a:pathLst>
                      <a:path w="100" h="119">
                        <a:moveTo>
                          <a:pt x="88" y="17"/>
                        </a:moveTo>
                        <a:lnTo>
                          <a:pt x="97" y="33"/>
                        </a:lnTo>
                        <a:lnTo>
                          <a:pt x="99" y="46"/>
                        </a:lnTo>
                        <a:lnTo>
                          <a:pt x="99" y="59"/>
                        </a:lnTo>
                        <a:lnTo>
                          <a:pt x="97" y="71"/>
                        </a:lnTo>
                        <a:lnTo>
                          <a:pt x="94" y="81"/>
                        </a:lnTo>
                        <a:lnTo>
                          <a:pt x="88" y="94"/>
                        </a:lnTo>
                        <a:lnTo>
                          <a:pt x="80" y="105"/>
                        </a:lnTo>
                        <a:lnTo>
                          <a:pt x="70" y="113"/>
                        </a:lnTo>
                        <a:lnTo>
                          <a:pt x="59" y="118"/>
                        </a:lnTo>
                        <a:lnTo>
                          <a:pt x="45" y="118"/>
                        </a:lnTo>
                        <a:lnTo>
                          <a:pt x="34" y="115"/>
                        </a:lnTo>
                        <a:lnTo>
                          <a:pt x="25" y="110"/>
                        </a:lnTo>
                        <a:lnTo>
                          <a:pt x="18" y="103"/>
                        </a:lnTo>
                        <a:lnTo>
                          <a:pt x="10" y="93"/>
                        </a:lnTo>
                        <a:lnTo>
                          <a:pt x="3" y="81"/>
                        </a:lnTo>
                        <a:lnTo>
                          <a:pt x="0" y="66"/>
                        </a:lnTo>
                        <a:lnTo>
                          <a:pt x="0" y="51"/>
                        </a:lnTo>
                        <a:lnTo>
                          <a:pt x="4" y="38"/>
                        </a:lnTo>
                        <a:lnTo>
                          <a:pt x="6" y="28"/>
                        </a:lnTo>
                        <a:lnTo>
                          <a:pt x="13" y="19"/>
                        </a:lnTo>
                        <a:lnTo>
                          <a:pt x="22" y="9"/>
                        </a:lnTo>
                        <a:lnTo>
                          <a:pt x="37" y="1"/>
                        </a:lnTo>
                        <a:lnTo>
                          <a:pt x="53" y="0"/>
                        </a:lnTo>
                        <a:lnTo>
                          <a:pt x="68" y="2"/>
                        </a:lnTo>
                        <a:lnTo>
                          <a:pt x="78" y="8"/>
                        </a:lnTo>
                        <a:lnTo>
                          <a:pt x="88" y="17"/>
                        </a:lnTo>
                      </a:path>
                    </a:pathLst>
                  </a:custGeom>
                  <a:solidFill>
                    <a:srgbClr val="FFFF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515" name="Freeform 83"/>
                  <p:cNvSpPr>
                    <a:spLocks/>
                  </p:cNvSpPr>
                  <p:nvPr/>
                </p:nvSpPr>
                <p:spPr bwMode="auto">
                  <a:xfrm>
                    <a:off x="2450" y="2300"/>
                    <a:ext cx="33" cy="41"/>
                  </a:xfrm>
                  <a:custGeom>
                    <a:avLst/>
                    <a:gdLst/>
                    <a:ahLst/>
                    <a:cxnLst>
                      <a:cxn ang="0">
                        <a:pos x="29" y="6"/>
                      </a:cxn>
                      <a:cxn ang="0">
                        <a:pos x="32" y="11"/>
                      </a:cxn>
                      <a:cxn ang="0">
                        <a:pos x="32" y="15"/>
                      </a:cxn>
                      <a:cxn ang="0">
                        <a:pos x="32" y="20"/>
                      </a:cxn>
                      <a:cxn ang="0">
                        <a:pos x="32" y="24"/>
                      </a:cxn>
                      <a:cxn ang="0">
                        <a:pos x="30" y="28"/>
                      </a:cxn>
                      <a:cxn ang="0">
                        <a:pos x="29" y="32"/>
                      </a:cxn>
                      <a:cxn ang="0">
                        <a:pos x="26" y="36"/>
                      </a:cxn>
                      <a:cxn ang="0">
                        <a:pos x="23" y="39"/>
                      </a:cxn>
                      <a:cxn ang="0">
                        <a:pos x="19" y="40"/>
                      </a:cxn>
                      <a:cxn ang="0">
                        <a:pos x="14" y="40"/>
                      </a:cxn>
                      <a:cxn ang="0">
                        <a:pos x="10" y="39"/>
                      </a:cxn>
                      <a:cxn ang="0">
                        <a:pos x="8" y="38"/>
                      </a:cxn>
                      <a:cxn ang="0">
                        <a:pos x="6" y="35"/>
                      </a:cxn>
                      <a:cxn ang="0">
                        <a:pos x="3" y="32"/>
                      </a:cxn>
                      <a:cxn ang="0">
                        <a:pos x="1" y="28"/>
                      </a:cxn>
                      <a:cxn ang="0">
                        <a:pos x="0" y="23"/>
                      </a:cxn>
                      <a:cxn ang="0">
                        <a:pos x="0" y="17"/>
                      </a:cxn>
                      <a:cxn ang="0">
                        <a:pos x="1" y="13"/>
                      </a:cxn>
                      <a:cxn ang="0">
                        <a:pos x="2" y="10"/>
                      </a:cxn>
                      <a:cxn ang="0">
                        <a:pos x="4" y="7"/>
                      </a:cxn>
                      <a:cxn ang="0">
                        <a:pos x="7" y="3"/>
                      </a:cxn>
                      <a:cxn ang="0">
                        <a:pos x="12" y="0"/>
                      </a:cxn>
                      <a:cxn ang="0">
                        <a:pos x="18" y="0"/>
                      </a:cxn>
                      <a:cxn ang="0">
                        <a:pos x="22" y="1"/>
                      </a:cxn>
                      <a:cxn ang="0">
                        <a:pos x="25" y="3"/>
                      </a:cxn>
                      <a:cxn ang="0">
                        <a:pos x="29" y="6"/>
                      </a:cxn>
                    </a:cxnLst>
                    <a:rect l="0" t="0" r="r" b="b"/>
                    <a:pathLst>
                      <a:path w="33" h="41">
                        <a:moveTo>
                          <a:pt x="29" y="6"/>
                        </a:moveTo>
                        <a:lnTo>
                          <a:pt x="32" y="11"/>
                        </a:lnTo>
                        <a:lnTo>
                          <a:pt x="32" y="15"/>
                        </a:lnTo>
                        <a:lnTo>
                          <a:pt x="32" y="20"/>
                        </a:lnTo>
                        <a:lnTo>
                          <a:pt x="32" y="24"/>
                        </a:lnTo>
                        <a:lnTo>
                          <a:pt x="30" y="28"/>
                        </a:lnTo>
                        <a:lnTo>
                          <a:pt x="29" y="32"/>
                        </a:lnTo>
                        <a:lnTo>
                          <a:pt x="26" y="36"/>
                        </a:lnTo>
                        <a:lnTo>
                          <a:pt x="23" y="39"/>
                        </a:lnTo>
                        <a:lnTo>
                          <a:pt x="19" y="40"/>
                        </a:lnTo>
                        <a:lnTo>
                          <a:pt x="14" y="40"/>
                        </a:lnTo>
                        <a:lnTo>
                          <a:pt x="10" y="39"/>
                        </a:lnTo>
                        <a:lnTo>
                          <a:pt x="8" y="38"/>
                        </a:lnTo>
                        <a:lnTo>
                          <a:pt x="6" y="35"/>
                        </a:lnTo>
                        <a:lnTo>
                          <a:pt x="3" y="32"/>
                        </a:lnTo>
                        <a:lnTo>
                          <a:pt x="1" y="28"/>
                        </a:lnTo>
                        <a:lnTo>
                          <a:pt x="0" y="23"/>
                        </a:lnTo>
                        <a:lnTo>
                          <a:pt x="0" y="17"/>
                        </a:lnTo>
                        <a:lnTo>
                          <a:pt x="1" y="13"/>
                        </a:lnTo>
                        <a:lnTo>
                          <a:pt x="2" y="10"/>
                        </a:lnTo>
                        <a:lnTo>
                          <a:pt x="4" y="7"/>
                        </a:lnTo>
                        <a:lnTo>
                          <a:pt x="7" y="3"/>
                        </a:lnTo>
                        <a:lnTo>
                          <a:pt x="12" y="0"/>
                        </a:lnTo>
                        <a:lnTo>
                          <a:pt x="18" y="0"/>
                        </a:lnTo>
                        <a:lnTo>
                          <a:pt x="22" y="1"/>
                        </a:lnTo>
                        <a:lnTo>
                          <a:pt x="25" y="3"/>
                        </a:lnTo>
                        <a:lnTo>
                          <a:pt x="29" y="6"/>
                        </a:lnTo>
                      </a:path>
                    </a:pathLst>
                  </a:custGeom>
                  <a:solidFill>
                    <a:srgbClr val="000000"/>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516" name="Freeform 84"/>
                  <p:cNvSpPr>
                    <a:spLocks/>
                  </p:cNvSpPr>
                  <p:nvPr/>
                </p:nvSpPr>
                <p:spPr bwMode="auto">
                  <a:xfrm>
                    <a:off x="2398" y="2224"/>
                    <a:ext cx="108" cy="98"/>
                  </a:xfrm>
                  <a:custGeom>
                    <a:avLst/>
                    <a:gdLst/>
                    <a:ahLst/>
                    <a:cxnLst>
                      <a:cxn ang="0">
                        <a:pos x="107" y="24"/>
                      </a:cxn>
                      <a:cxn ang="0">
                        <a:pos x="93" y="12"/>
                      </a:cxn>
                      <a:cxn ang="0">
                        <a:pos x="78" y="4"/>
                      </a:cxn>
                      <a:cxn ang="0">
                        <a:pos x="65" y="0"/>
                      </a:cxn>
                      <a:cxn ang="0">
                        <a:pos x="52" y="0"/>
                      </a:cxn>
                      <a:cxn ang="0">
                        <a:pos x="39" y="3"/>
                      </a:cxn>
                      <a:cxn ang="0">
                        <a:pos x="31" y="7"/>
                      </a:cxn>
                      <a:cxn ang="0">
                        <a:pos x="22" y="13"/>
                      </a:cxn>
                      <a:cxn ang="0">
                        <a:pos x="15" y="22"/>
                      </a:cxn>
                      <a:cxn ang="0">
                        <a:pos x="8" y="38"/>
                      </a:cxn>
                      <a:cxn ang="0">
                        <a:pos x="6" y="51"/>
                      </a:cxn>
                      <a:cxn ang="0">
                        <a:pos x="2" y="63"/>
                      </a:cxn>
                      <a:cxn ang="0">
                        <a:pos x="0" y="74"/>
                      </a:cxn>
                      <a:cxn ang="0">
                        <a:pos x="0" y="89"/>
                      </a:cxn>
                      <a:cxn ang="0">
                        <a:pos x="0" y="97"/>
                      </a:cxn>
                      <a:cxn ang="0">
                        <a:pos x="107" y="24"/>
                      </a:cxn>
                    </a:cxnLst>
                    <a:rect l="0" t="0" r="r" b="b"/>
                    <a:pathLst>
                      <a:path w="108" h="98">
                        <a:moveTo>
                          <a:pt x="107" y="24"/>
                        </a:moveTo>
                        <a:lnTo>
                          <a:pt x="93" y="12"/>
                        </a:lnTo>
                        <a:lnTo>
                          <a:pt x="78" y="4"/>
                        </a:lnTo>
                        <a:lnTo>
                          <a:pt x="65" y="0"/>
                        </a:lnTo>
                        <a:lnTo>
                          <a:pt x="52" y="0"/>
                        </a:lnTo>
                        <a:lnTo>
                          <a:pt x="39" y="3"/>
                        </a:lnTo>
                        <a:lnTo>
                          <a:pt x="31" y="7"/>
                        </a:lnTo>
                        <a:lnTo>
                          <a:pt x="22" y="13"/>
                        </a:lnTo>
                        <a:lnTo>
                          <a:pt x="15" y="22"/>
                        </a:lnTo>
                        <a:lnTo>
                          <a:pt x="8" y="38"/>
                        </a:lnTo>
                        <a:lnTo>
                          <a:pt x="6" y="51"/>
                        </a:lnTo>
                        <a:lnTo>
                          <a:pt x="2" y="63"/>
                        </a:lnTo>
                        <a:lnTo>
                          <a:pt x="0" y="74"/>
                        </a:lnTo>
                        <a:lnTo>
                          <a:pt x="0" y="89"/>
                        </a:lnTo>
                        <a:lnTo>
                          <a:pt x="0" y="97"/>
                        </a:lnTo>
                        <a:lnTo>
                          <a:pt x="107" y="24"/>
                        </a:lnTo>
                      </a:path>
                    </a:pathLst>
                  </a:custGeom>
                  <a:solidFill>
                    <a:srgbClr val="FFA0A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grpSp>
        <p:grpSp>
          <p:nvGrpSpPr>
            <p:cNvPr id="28" name="Group 92"/>
            <p:cNvGrpSpPr>
              <a:grpSpLocks/>
            </p:cNvGrpSpPr>
            <p:nvPr/>
          </p:nvGrpSpPr>
          <p:grpSpPr bwMode="auto">
            <a:xfrm>
              <a:off x="1787" y="2007"/>
              <a:ext cx="697" cy="1153"/>
              <a:chOff x="1787" y="2007"/>
              <a:chExt cx="697" cy="1153"/>
            </a:xfrm>
          </p:grpSpPr>
          <p:sp>
            <p:nvSpPr>
              <p:cNvPr id="274520" name="Freeform 88"/>
              <p:cNvSpPr>
                <a:spLocks/>
              </p:cNvSpPr>
              <p:nvPr/>
            </p:nvSpPr>
            <p:spPr bwMode="auto">
              <a:xfrm>
                <a:off x="1787" y="2007"/>
                <a:ext cx="697" cy="1153"/>
              </a:xfrm>
              <a:custGeom>
                <a:avLst/>
                <a:gdLst/>
                <a:ahLst/>
                <a:cxnLst>
                  <a:cxn ang="0">
                    <a:pos x="683" y="137"/>
                  </a:cxn>
                  <a:cxn ang="0">
                    <a:pos x="696" y="115"/>
                  </a:cxn>
                  <a:cxn ang="0">
                    <a:pos x="693" y="93"/>
                  </a:cxn>
                  <a:cxn ang="0">
                    <a:pos x="677" y="64"/>
                  </a:cxn>
                  <a:cxn ang="0">
                    <a:pos x="642" y="32"/>
                  </a:cxn>
                  <a:cxn ang="0">
                    <a:pos x="591" y="13"/>
                  </a:cxn>
                  <a:cxn ang="0">
                    <a:pos x="530" y="10"/>
                  </a:cxn>
                  <a:cxn ang="0">
                    <a:pos x="485" y="0"/>
                  </a:cxn>
                  <a:cxn ang="0">
                    <a:pos x="429" y="13"/>
                  </a:cxn>
                  <a:cxn ang="0">
                    <a:pos x="397" y="19"/>
                  </a:cxn>
                  <a:cxn ang="0">
                    <a:pos x="356" y="39"/>
                  </a:cxn>
                  <a:cxn ang="0">
                    <a:pos x="324" y="58"/>
                  </a:cxn>
                  <a:cxn ang="0">
                    <a:pos x="302" y="99"/>
                  </a:cxn>
                  <a:cxn ang="0">
                    <a:pos x="263" y="166"/>
                  </a:cxn>
                  <a:cxn ang="0">
                    <a:pos x="216" y="271"/>
                  </a:cxn>
                  <a:cxn ang="0">
                    <a:pos x="200" y="329"/>
                  </a:cxn>
                  <a:cxn ang="0">
                    <a:pos x="196" y="377"/>
                  </a:cxn>
                  <a:cxn ang="0">
                    <a:pos x="219" y="443"/>
                  </a:cxn>
                  <a:cxn ang="0">
                    <a:pos x="251" y="494"/>
                  </a:cxn>
                  <a:cxn ang="0">
                    <a:pos x="254" y="567"/>
                  </a:cxn>
                  <a:cxn ang="0">
                    <a:pos x="241" y="627"/>
                  </a:cxn>
                  <a:cxn ang="0">
                    <a:pos x="206" y="738"/>
                  </a:cxn>
                  <a:cxn ang="0">
                    <a:pos x="187" y="767"/>
                  </a:cxn>
                  <a:cxn ang="0">
                    <a:pos x="107" y="859"/>
                  </a:cxn>
                  <a:cxn ang="0">
                    <a:pos x="38" y="913"/>
                  </a:cxn>
                  <a:cxn ang="0">
                    <a:pos x="13" y="938"/>
                  </a:cxn>
                  <a:cxn ang="0">
                    <a:pos x="0" y="964"/>
                  </a:cxn>
                  <a:cxn ang="0">
                    <a:pos x="91" y="945"/>
                  </a:cxn>
                  <a:cxn ang="0">
                    <a:pos x="25" y="999"/>
                  </a:cxn>
                  <a:cxn ang="0">
                    <a:pos x="0" y="1063"/>
                  </a:cxn>
                  <a:cxn ang="0">
                    <a:pos x="41" y="1040"/>
                  </a:cxn>
                  <a:cxn ang="0">
                    <a:pos x="101" y="983"/>
                  </a:cxn>
                  <a:cxn ang="0">
                    <a:pos x="142" y="951"/>
                  </a:cxn>
                  <a:cxn ang="0">
                    <a:pos x="69" y="1066"/>
                  </a:cxn>
                  <a:cxn ang="0">
                    <a:pos x="38" y="1152"/>
                  </a:cxn>
                  <a:cxn ang="0">
                    <a:pos x="110" y="1082"/>
                  </a:cxn>
                  <a:cxn ang="0">
                    <a:pos x="174" y="986"/>
                  </a:cxn>
                  <a:cxn ang="0">
                    <a:pos x="174" y="1053"/>
                  </a:cxn>
                  <a:cxn ang="0">
                    <a:pos x="235" y="932"/>
                  </a:cxn>
                  <a:cxn ang="0">
                    <a:pos x="292" y="808"/>
                  </a:cxn>
                  <a:cxn ang="0">
                    <a:pos x="308" y="764"/>
                  </a:cxn>
                  <a:cxn ang="0">
                    <a:pos x="330" y="652"/>
                  </a:cxn>
                  <a:cxn ang="0">
                    <a:pos x="359" y="593"/>
                  </a:cxn>
                  <a:cxn ang="0">
                    <a:pos x="375" y="506"/>
                  </a:cxn>
                  <a:cxn ang="0">
                    <a:pos x="378" y="487"/>
                  </a:cxn>
                  <a:cxn ang="0">
                    <a:pos x="394" y="459"/>
                  </a:cxn>
                  <a:cxn ang="0">
                    <a:pos x="413" y="452"/>
                  </a:cxn>
                  <a:cxn ang="0">
                    <a:pos x="432" y="443"/>
                  </a:cxn>
                  <a:cxn ang="0">
                    <a:pos x="471" y="423"/>
                  </a:cxn>
                  <a:cxn ang="0">
                    <a:pos x="501" y="401"/>
                  </a:cxn>
                  <a:cxn ang="0">
                    <a:pos x="543" y="370"/>
                  </a:cxn>
                  <a:cxn ang="0">
                    <a:pos x="587" y="310"/>
                  </a:cxn>
                  <a:cxn ang="0">
                    <a:pos x="622" y="246"/>
                  </a:cxn>
                  <a:cxn ang="0">
                    <a:pos x="670" y="176"/>
                  </a:cxn>
                  <a:cxn ang="0">
                    <a:pos x="683" y="137"/>
                  </a:cxn>
                </a:cxnLst>
                <a:rect l="0" t="0" r="r" b="b"/>
                <a:pathLst>
                  <a:path w="697" h="1153">
                    <a:moveTo>
                      <a:pt x="683" y="137"/>
                    </a:moveTo>
                    <a:lnTo>
                      <a:pt x="696" y="115"/>
                    </a:lnTo>
                    <a:lnTo>
                      <a:pt x="693" y="93"/>
                    </a:lnTo>
                    <a:lnTo>
                      <a:pt x="677" y="64"/>
                    </a:lnTo>
                    <a:lnTo>
                      <a:pt x="642" y="32"/>
                    </a:lnTo>
                    <a:lnTo>
                      <a:pt x="591" y="13"/>
                    </a:lnTo>
                    <a:lnTo>
                      <a:pt x="530" y="10"/>
                    </a:lnTo>
                    <a:lnTo>
                      <a:pt x="485" y="0"/>
                    </a:lnTo>
                    <a:lnTo>
                      <a:pt x="429" y="13"/>
                    </a:lnTo>
                    <a:lnTo>
                      <a:pt x="397" y="19"/>
                    </a:lnTo>
                    <a:lnTo>
                      <a:pt x="356" y="39"/>
                    </a:lnTo>
                    <a:lnTo>
                      <a:pt x="324" y="58"/>
                    </a:lnTo>
                    <a:lnTo>
                      <a:pt x="302" y="99"/>
                    </a:lnTo>
                    <a:lnTo>
                      <a:pt x="263" y="166"/>
                    </a:lnTo>
                    <a:lnTo>
                      <a:pt x="216" y="271"/>
                    </a:lnTo>
                    <a:lnTo>
                      <a:pt x="200" y="329"/>
                    </a:lnTo>
                    <a:lnTo>
                      <a:pt x="196" y="377"/>
                    </a:lnTo>
                    <a:lnTo>
                      <a:pt x="219" y="443"/>
                    </a:lnTo>
                    <a:lnTo>
                      <a:pt x="251" y="494"/>
                    </a:lnTo>
                    <a:lnTo>
                      <a:pt x="254" y="567"/>
                    </a:lnTo>
                    <a:lnTo>
                      <a:pt x="241" y="627"/>
                    </a:lnTo>
                    <a:lnTo>
                      <a:pt x="206" y="738"/>
                    </a:lnTo>
                    <a:lnTo>
                      <a:pt x="187" y="767"/>
                    </a:lnTo>
                    <a:lnTo>
                      <a:pt x="107" y="859"/>
                    </a:lnTo>
                    <a:lnTo>
                      <a:pt x="38" y="913"/>
                    </a:lnTo>
                    <a:lnTo>
                      <a:pt x="13" y="938"/>
                    </a:lnTo>
                    <a:lnTo>
                      <a:pt x="0" y="964"/>
                    </a:lnTo>
                    <a:lnTo>
                      <a:pt x="91" y="945"/>
                    </a:lnTo>
                    <a:lnTo>
                      <a:pt x="25" y="999"/>
                    </a:lnTo>
                    <a:lnTo>
                      <a:pt x="0" y="1063"/>
                    </a:lnTo>
                    <a:lnTo>
                      <a:pt x="41" y="1040"/>
                    </a:lnTo>
                    <a:lnTo>
                      <a:pt x="101" y="983"/>
                    </a:lnTo>
                    <a:lnTo>
                      <a:pt x="142" y="951"/>
                    </a:lnTo>
                    <a:lnTo>
                      <a:pt x="69" y="1066"/>
                    </a:lnTo>
                    <a:lnTo>
                      <a:pt x="38" y="1152"/>
                    </a:lnTo>
                    <a:lnTo>
                      <a:pt x="110" y="1082"/>
                    </a:lnTo>
                    <a:lnTo>
                      <a:pt x="174" y="986"/>
                    </a:lnTo>
                    <a:lnTo>
                      <a:pt x="174" y="1053"/>
                    </a:lnTo>
                    <a:lnTo>
                      <a:pt x="235" y="932"/>
                    </a:lnTo>
                    <a:lnTo>
                      <a:pt x="292" y="808"/>
                    </a:lnTo>
                    <a:lnTo>
                      <a:pt x="308" y="764"/>
                    </a:lnTo>
                    <a:lnTo>
                      <a:pt x="330" y="652"/>
                    </a:lnTo>
                    <a:lnTo>
                      <a:pt x="359" y="593"/>
                    </a:lnTo>
                    <a:lnTo>
                      <a:pt x="375" y="506"/>
                    </a:lnTo>
                    <a:lnTo>
                      <a:pt x="378" y="487"/>
                    </a:lnTo>
                    <a:lnTo>
                      <a:pt x="394" y="459"/>
                    </a:lnTo>
                    <a:lnTo>
                      <a:pt x="413" y="452"/>
                    </a:lnTo>
                    <a:lnTo>
                      <a:pt x="432" y="443"/>
                    </a:lnTo>
                    <a:lnTo>
                      <a:pt x="471" y="423"/>
                    </a:lnTo>
                    <a:lnTo>
                      <a:pt x="501" y="401"/>
                    </a:lnTo>
                    <a:lnTo>
                      <a:pt x="543" y="370"/>
                    </a:lnTo>
                    <a:lnTo>
                      <a:pt x="587" y="310"/>
                    </a:lnTo>
                    <a:lnTo>
                      <a:pt x="622" y="246"/>
                    </a:lnTo>
                    <a:lnTo>
                      <a:pt x="670" y="176"/>
                    </a:lnTo>
                    <a:lnTo>
                      <a:pt x="683" y="137"/>
                    </a:lnTo>
                  </a:path>
                </a:pathLst>
              </a:custGeom>
              <a:solidFill>
                <a:srgbClr val="FF00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521" name="Oval 89"/>
              <p:cNvSpPr>
                <a:spLocks noChangeArrowheads="1"/>
              </p:cNvSpPr>
              <p:nvPr/>
            </p:nvSpPr>
            <p:spPr bwMode="auto">
              <a:xfrm>
                <a:off x="2016" y="2465"/>
                <a:ext cx="149" cy="148"/>
              </a:xfrm>
              <a:prstGeom prst="ellipse">
                <a:avLst/>
              </a:prstGeom>
              <a:solidFill>
                <a:srgbClr val="FF00FF"/>
              </a:solidFill>
              <a:ln w="254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274522" name="Freeform 90"/>
              <p:cNvSpPr>
                <a:spLocks/>
              </p:cNvSpPr>
              <p:nvPr/>
            </p:nvSpPr>
            <p:spPr bwMode="auto">
              <a:xfrm>
                <a:off x="2108" y="2030"/>
                <a:ext cx="296" cy="427"/>
              </a:xfrm>
              <a:custGeom>
                <a:avLst/>
                <a:gdLst/>
                <a:ahLst/>
                <a:cxnLst>
                  <a:cxn ang="0">
                    <a:pos x="295" y="0"/>
                  </a:cxn>
                  <a:cxn ang="0">
                    <a:pos x="273" y="22"/>
                  </a:cxn>
                  <a:cxn ang="0">
                    <a:pos x="247" y="47"/>
                  </a:cxn>
                  <a:cxn ang="0">
                    <a:pos x="230" y="66"/>
                  </a:cxn>
                  <a:cxn ang="0">
                    <a:pos x="215" y="89"/>
                  </a:cxn>
                  <a:cxn ang="0">
                    <a:pos x="204" y="107"/>
                  </a:cxn>
                  <a:cxn ang="0">
                    <a:pos x="196" y="130"/>
                  </a:cxn>
                  <a:cxn ang="0">
                    <a:pos x="188" y="159"/>
                  </a:cxn>
                  <a:cxn ang="0">
                    <a:pos x="177" y="201"/>
                  </a:cxn>
                  <a:cxn ang="0">
                    <a:pos x="172" y="227"/>
                  </a:cxn>
                  <a:cxn ang="0">
                    <a:pos x="164" y="256"/>
                  </a:cxn>
                  <a:cxn ang="0">
                    <a:pos x="152" y="280"/>
                  </a:cxn>
                  <a:cxn ang="0">
                    <a:pos x="138" y="304"/>
                  </a:cxn>
                  <a:cxn ang="0">
                    <a:pos x="122" y="323"/>
                  </a:cxn>
                  <a:cxn ang="0">
                    <a:pos x="102" y="341"/>
                  </a:cxn>
                  <a:cxn ang="0">
                    <a:pos x="83" y="358"/>
                  </a:cxn>
                  <a:cxn ang="0">
                    <a:pos x="59" y="376"/>
                  </a:cxn>
                  <a:cxn ang="0">
                    <a:pos x="41" y="389"/>
                  </a:cxn>
                  <a:cxn ang="0">
                    <a:pos x="24" y="400"/>
                  </a:cxn>
                  <a:cxn ang="0">
                    <a:pos x="9" y="413"/>
                  </a:cxn>
                  <a:cxn ang="0">
                    <a:pos x="0" y="426"/>
                  </a:cxn>
                </a:cxnLst>
                <a:rect l="0" t="0" r="r" b="b"/>
                <a:pathLst>
                  <a:path w="296" h="427">
                    <a:moveTo>
                      <a:pt x="295" y="0"/>
                    </a:moveTo>
                    <a:lnTo>
                      <a:pt x="273" y="22"/>
                    </a:lnTo>
                    <a:lnTo>
                      <a:pt x="247" y="47"/>
                    </a:lnTo>
                    <a:lnTo>
                      <a:pt x="230" y="66"/>
                    </a:lnTo>
                    <a:lnTo>
                      <a:pt x="215" y="89"/>
                    </a:lnTo>
                    <a:lnTo>
                      <a:pt x="204" y="107"/>
                    </a:lnTo>
                    <a:lnTo>
                      <a:pt x="196" y="130"/>
                    </a:lnTo>
                    <a:lnTo>
                      <a:pt x="188" y="159"/>
                    </a:lnTo>
                    <a:lnTo>
                      <a:pt x="177" y="201"/>
                    </a:lnTo>
                    <a:lnTo>
                      <a:pt x="172" y="227"/>
                    </a:lnTo>
                    <a:lnTo>
                      <a:pt x="164" y="256"/>
                    </a:lnTo>
                    <a:lnTo>
                      <a:pt x="152" y="280"/>
                    </a:lnTo>
                    <a:lnTo>
                      <a:pt x="138" y="304"/>
                    </a:lnTo>
                    <a:lnTo>
                      <a:pt x="122" y="323"/>
                    </a:lnTo>
                    <a:lnTo>
                      <a:pt x="102" y="341"/>
                    </a:lnTo>
                    <a:lnTo>
                      <a:pt x="83" y="358"/>
                    </a:lnTo>
                    <a:lnTo>
                      <a:pt x="59" y="376"/>
                    </a:lnTo>
                    <a:lnTo>
                      <a:pt x="41" y="389"/>
                    </a:lnTo>
                    <a:lnTo>
                      <a:pt x="24" y="400"/>
                    </a:lnTo>
                    <a:lnTo>
                      <a:pt x="9" y="413"/>
                    </a:lnTo>
                    <a:lnTo>
                      <a:pt x="0" y="426"/>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4523" name="Freeform 91"/>
              <p:cNvSpPr>
                <a:spLocks/>
              </p:cNvSpPr>
              <p:nvPr/>
            </p:nvSpPr>
            <p:spPr bwMode="auto">
              <a:xfrm>
                <a:off x="2057" y="2014"/>
                <a:ext cx="220" cy="440"/>
              </a:xfrm>
              <a:custGeom>
                <a:avLst/>
                <a:gdLst/>
                <a:ahLst/>
                <a:cxnLst>
                  <a:cxn ang="0">
                    <a:pos x="219" y="0"/>
                  </a:cxn>
                  <a:cxn ang="0">
                    <a:pos x="173" y="33"/>
                  </a:cxn>
                  <a:cxn ang="0">
                    <a:pos x="151" y="55"/>
                  </a:cxn>
                  <a:cxn ang="0">
                    <a:pos x="134" y="79"/>
                  </a:cxn>
                  <a:cxn ang="0">
                    <a:pos x="122" y="103"/>
                  </a:cxn>
                  <a:cxn ang="0">
                    <a:pos x="111" y="131"/>
                  </a:cxn>
                  <a:cxn ang="0">
                    <a:pos x="100" y="175"/>
                  </a:cxn>
                  <a:cxn ang="0">
                    <a:pos x="94" y="206"/>
                  </a:cxn>
                  <a:cxn ang="0">
                    <a:pos x="83" y="234"/>
                  </a:cxn>
                  <a:cxn ang="0">
                    <a:pos x="67" y="263"/>
                  </a:cxn>
                  <a:cxn ang="0">
                    <a:pos x="54" y="290"/>
                  </a:cxn>
                  <a:cxn ang="0">
                    <a:pos x="43" y="310"/>
                  </a:cxn>
                  <a:cxn ang="0">
                    <a:pos x="32" y="341"/>
                  </a:cxn>
                  <a:cxn ang="0">
                    <a:pos x="19" y="370"/>
                  </a:cxn>
                  <a:cxn ang="0">
                    <a:pos x="6" y="407"/>
                  </a:cxn>
                  <a:cxn ang="0">
                    <a:pos x="0" y="439"/>
                  </a:cxn>
                </a:cxnLst>
                <a:rect l="0" t="0" r="r" b="b"/>
                <a:pathLst>
                  <a:path w="220" h="440">
                    <a:moveTo>
                      <a:pt x="219" y="0"/>
                    </a:moveTo>
                    <a:lnTo>
                      <a:pt x="173" y="33"/>
                    </a:lnTo>
                    <a:lnTo>
                      <a:pt x="151" y="55"/>
                    </a:lnTo>
                    <a:lnTo>
                      <a:pt x="134" y="79"/>
                    </a:lnTo>
                    <a:lnTo>
                      <a:pt x="122" y="103"/>
                    </a:lnTo>
                    <a:lnTo>
                      <a:pt x="111" y="131"/>
                    </a:lnTo>
                    <a:lnTo>
                      <a:pt x="100" y="175"/>
                    </a:lnTo>
                    <a:lnTo>
                      <a:pt x="94" y="206"/>
                    </a:lnTo>
                    <a:lnTo>
                      <a:pt x="83" y="234"/>
                    </a:lnTo>
                    <a:lnTo>
                      <a:pt x="67" y="263"/>
                    </a:lnTo>
                    <a:lnTo>
                      <a:pt x="54" y="290"/>
                    </a:lnTo>
                    <a:lnTo>
                      <a:pt x="43" y="310"/>
                    </a:lnTo>
                    <a:lnTo>
                      <a:pt x="32" y="341"/>
                    </a:lnTo>
                    <a:lnTo>
                      <a:pt x="19" y="370"/>
                    </a:lnTo>
                    <a:lnTo>
                      <a:pt x="6" y="407"/>
                    </a:lnTo>
                    <a:lnTo>
                      <a:pt x="0" y="439"/>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grpSp>
        <p:nvGrpSpPr>
          <p:cNvPr id="29" name="Group 98"/>
          <p:cNvGrpSpPr>
            <a:grpSpLocks/>
          </p:cNvGrpSpPr>
          <p:nvPr/>
        </p:nvGrpSpPr>
        <p:grpSpPr bwMode="auto">
          <a:xfrm>
            <a:off x="3452813" y="4132263"/>
            <a:ext cx="255587" cy="128587"/>
            <a:chOff x="2175" y="2603"/>
            <a:chExt cx="161" cy="81"/>
          </a:xfrm>
        </p:grpSpPr>
        <p:sp>
          <p:nvSpPr>
            <p:cNvPr id="274526" name="Oval 94"/>
            <p:cNvSpPr>
              <a:spLocks noChangeArrowheads="1"/>
            </p:cNvSpPr>
            <p:nvPr/>
          </p:nvSpPr>
          <p:spPr bwMode="auto">
            <a:xfrm>
              <a:off x="2175" y="2603"/>
              <a:ext cx="37" cy="37"/>
            </a:xfrm>
            <a:prstGeom prst="ellipse">
              <a:avLst/>
            </a:prstGeom>
            <a:solidFill>
              <a:srgbClr val="FFA020"/>
            </a:solid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274527" name="Oval 95"/>
            <p:cNvSpPr>
              <a:spLocks noChangeArrowheads="1"/>
            </p:cNvSpPr>
            <p:nvPr/>
          </p:nvSpPr>
          <p:spPr bwMode="auto">
            <a:xfrm>
              <a:off x="2222" y="2627"/>
              <a:ext cx="37" cy="38"/>
            </a:xfrm>
            <a:prstGeom prst="ellipse">
              <a:avLst/>
            </a:prstGeom>
            <a:solidFill>
              <a:srgbClr val="FFA020"/>
            </a:solid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274528" name="Oval 96"/>
            <p:cNvSpPr>
              <a:spLocks noChangeArrowheads="1"/>
            </p:cNvSpPr>
            <p:nvPr/>
          </p:nvSpPr>
          <p:spPr bwMode="auto">
            <a:xfrm>
              <a:off x="2298" y="2616"/>
              <a:ext cx="38" cy="36"/>
            </a:xfrm>
            <a:prstGeom prst="ellipse">
              <a:avLst/>
            </a:prstGeom>
            <a:solidFill>
              <a:srgbClr val="FFA020"/>
            </a:solid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274529" name="Oval 97"/>
            <p:cNvSpPr>
              <a:spLocks noChangeArrowheads="1"/>
            </p:cNvSpPr>
            <p:nvPr/>
          </p:nvSpPr>
          <p:spPr bwMode="auto">
            <a:xfrm>
              <a:off x="2269" y="2646"/>
              <a:ext cx="38" cy="38"/>
            </a:xfrm>
            <a:prstGeom prst="ellipse">
              <a:avLst/>
            </a:prstGeom>
            <a:solidFill>
              <a:srgbClr val="FFA020"/>
            </a:solid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sp>
        <p:nvSpPr>
          <p:cNvPr id="311323" name="Rectangle 99"/>
          <p:cNvSpPr>
            <a:spLocks noChangeArrowheads="1"/>
          </p:cNvSpPr>
          <p:nvPr/>
        </p:nvSpPr>
        <p:spPr bwMode="auto">
          <a:xfrm>
            <a:off x="3906838" y="2185988"/>
            <a:ext cx="2206625" cy="698500"/>
          </a:xfrm>
          <a:prstGeom prst="rect">
            <a:avLst/>
          </a:prstGeom>
          <a:noFill/>
          <a:ln w="12700">
            <a:noFill/>
            <a:miter lim="800000"/>
            <a:headEnd/>
            <a:tailEnd/>
          </a:ln>
        </p:spPr>
        <p:txBody>
          <a:bodyPr lIns="90488" tIns="44450" rIns="90488" bIns="44450">
            <a:spAutoFit/>
          </a:bodyPr>
          <a:lstStyle/>
          <a:p>
            <a:pPr>
              <a:spcBef>
                <a:spcPct val="50000"/>
              </a:spcBef>
            </a:pPr>
            <a:r>
              <a:rPr lang="en-US" altLang="en-US"/>
              <a:t>How big should the sample be??</a:t>
            </a:r>
          </a:p>
        </p:txBody>
      </p:sp>
      <p:sp>
        <p:nvSpPr>
          <p:cNvPr id="311324" name="Rectangle 100"/>
          <p:cNvSpPr>
            <a:spLocks noChangeArrowheads="1"/>
          </p:cNvSpPr>
          <p:nvPr/>
        </p:nvSpPr>
        <p:spPr bwMode="auto">
          <a:xfrm rot="-2340000">
            <a:off x="992188" y="1830388"/>
            <a:ext cx="1368425" cy="393700"/>
          </a:xfrm>
          <a:prstGeom prst="rect">
            <a:avLst/>
          </a:prstGeom>
          <a:noFill/>
          <a:ln w="12700">
            <a:noFill/>
            <a:miter lim="800000"/>
            <a:headEnd/>
            <a:tailEnd/>
          </a:ln>
        </p:spPr>
        <p:txBody>
          <a:bodyPr lIns="90488" tIns="44450" rIns="90488" bIns="44450">
            <a:spAutoFit/>
          </a:bodyPr>
          <a:lstStyle/>
          <a:p>
            <a:pPr>
              <a:spcBef>
                <a:spcPct val="50000"/>
              </a:spcBef>
            </a:pPr>
            <a:r>
              <a:rPr lang="en-US" altLang="en-US"/>
              <a:t>2000</a:t>
            </a:r>
          </a:p>
        </p:txBody>
      </p:sp>
      <p:sp>
        <p:nvSpPr>
          <p:cNvPr id="311325" name="Rectangle 101"/>
          <p:cNvSpPr>
            <a:spLocks noChangeArrowheads="1"/>
          </p:cNvSpPr>
          <p:nvPr/>
        </p:nvSpPr>
        <p:spPr bwMode="auto">
          <a:xfrm rot="600000">
            <a:off x="763588" y="3659188"/>
            <a:ext cx="1368425" cy="393700"/>
          </a:xfrm>
          <a:prstGeom prst="rect">
            <a:avLst/>
          </a:prstGeom>
          <a:noFill/>
          <a:ln w="12700">
            <a:noFill/>
            <a:miter lim="800000"/>
            <a:headEnd/>
            <a:tailEnd/>
          </a:ln>
        </p:spPr>
        <p:txBody>
          <a:bodyPr lIns="90488" tIns="44450" rIns="90488" bIns="44450">
            <a:spAutoFit/>
          </a:bodyPr>
          <a:lstStyle/>
          <a:p>
            <a:pPr>
              <a:spcBef>
                <a:spcPct val="50000"/>
              </a:spcBef>
            </a:pPr>
            <a:r>
              <a:rPr lang="en-US" altLang="en-US"/>
              <a:t>100</a:t>
            </a:r>
          </a:p>
        </p:txBody>
      </p:sp>
      <p:sp>
        <p:nvSpPr>
          <p:cNvPr id="311326" name="Rectangle 102"/>
          <p:cNvSpPr>
            <a:spLocks noChangeArrowheads="1"/>
          </p:cNvSpPr>
          <p:nvPr/>
        </p:nvSpPr>
        <p:spPr bwMode="auto">
          <a:xfrm rot="1200000">
            <a:off x="6783388" y="1906588"/>
            <a:ext cx="1368425" cy="393700"/>
          </a:xfrm>
          <a:prstGeom prst="rect">
            <a:avLst/>
          </a:prstGeom>
          <a:noFill/>
          <a:ln w="12700">
            <a:noFill/>
            <a:miter lim="800000"/>
            <a:headEnd/>
            <a:tailEnd/>
          </a:ln>
        </p:spPr>
        <p:txBody>
          <a:bodyPr lIns="90488" tIns="44450" rIns="90488" bIns="44450">
            <a:spAutoFit/>
          </a:bodyPr>
          <a:lstStyle/>
          <a:p>
            <a:pPr>
              <a:spcBef>
                <a:spcPct val="50000"/>
              </a:spcBef>
            </a:pPr>
            <a:r>
              <a:rPr lang="en-US" altLang="en-US"/>
              <a:t>10,000</a:t>
            </a:r>
          </a:p>
        </p:txBody>
      </p:sp>
      <p:sp>
        <p:nvSpPr>
          <p:cNvPr id="311327" name="Rectangle 103"/>
          <p:cNvSpPr>
            <a:spLocks noChangeArrowheads="1"/>
          </p:cNvSpPr>
          <p:nvPr/>
        </p:nvSpPr>
        <p:spPr bwMode="auto">
          <a:xfrm rot="-600000">
            <a:off x="6249988" y="3278188"/>
            <a:ext cx="1749425" cy="393700"/>
          </a:xfrm>
          <a:prstGeom prst="rect">
            <a:avLst/>
          </a:prstGeom>
          <a:noFill/>
          <a:ln w="12700">
            <a:noFill/>
            <a:miter lim="800000"/>
            <a:headEnd/>
            <a:tailEnd/>
          </a:ln>
        </p:spPr>
        <p:txBody>
          <a:bodyPr lIns="90488" tIns="44450" rIns="90488" bIns="44450">
            <a:spAutoFit/>
          </a:bodyPr>
          <a:lstStyle/>
          <a:p>
            <a:pPr>
              <a:spcBef>
                <a:spcPct val="50000"/>
              </a:spcBef>
            </a:pPr>
            <a:r>
              <a:rPr lang="en-US" altLang="en-US"/>
              <a:t>2% of pop</a:t>
            </a:r>
          </a:p>
        </p:txBody>
      </p:sp>
      <p:sp>
        <p:nvSpPr>
          <p:cNvPr id="311328" name="Rectangle 104"/>
          <p:cNvSpPr>
            <a:spLocks noChangeArrowheads="1"/>
          </p:cNvSpPr>
          <p:nvPr/>
        </p:nvSpPr>
        <p:spPr bwMode="auto">
          <a:xfrm rot="2100000">
            <a:off x="6630988" y="4878388"/>
            <a:ext cx="1597025" cy="393700"/>
          </a:xfrm>
          <a:prstGeom prst="rect">
            <a:avLst/>
          </a:prstGeom>
          <a:noFill/>
          <a:ln w="12700">
            <a:noFill/>
            <a:miter lim="800000"/>
            <a:headEnd/>
            <a:tailEnd/>
          </a:ln>
        </p:spPr>
        <p:txBody>
          <a:bodyPr lIns="90488" tIns="44450" rIns="90488" bIns="44450">
            <a:spAutoFit/>
          </a:bodyPr>
          <a:lstStyle/>
          <a:p>
            <a:pPr>
              <a:spcBef>
                <a:spcPct val="50000"/>
              </a:spcBef>
            </a:pPr>
            <a:r>
              <a:rPr lang="en-US" altLang="en-US"/>
              <a:t>10% of pop</a:t>
            </a:r>
          </a:p>
        </p:txBody>
      </p:sp>
      <p:sp>
        <p:nvSpPr>
          <p:cNvPr id="311329" name="Rectangle 105"/>
          <p:cNvSpPr>
            <a:spLocks noChangeArrowheads="1"/>
          </p:cNvSpPr>
          <p:nvPr/>
        </p:nvSpPr>
        <p:spPr bwMode="auto">
          <a:xfrm rot="-1140000">
            <a:off x="839788" y="5335588"/>
            <a:ext cx="1673225" cy="393700"/>
          </a:xfrm>
          <a:prstGeom prst="rect">
            <a:avLst/>
          </a:prstGeom>
          <a:noFill/>
          <a:ln w="12700">
            <a:noFill/>
            <a:miter lim="800000"/>
            <a:headEnd/>
            <a:tailEnd/>
          </a:ln>
        </p:spPr>
        <p:txBody>
          <a:bodyPr lIns="90488" tIns="44450" rIns="90488" bIns="44450">
            <a:spAutoFit/>
          </a:bodyPr>
          <a:lstStyle/>
          <a:p>
            <a:pPr>
              <a:spcBef>
                <a:spcPct val="50000"/>
              </a:spcBef>
            </a:pPr>
            <a:r>
              <a:rPr lang="en-US" altLang="en-US"/>
              <a:t>5% of pop</a:t>
            </a:r>
          </a:p>
        </p:txBody>
      </p:sp>
      <p:sp>
        <p:nvSpPr>
          <p:cNvPr id="106" name="Date Placeholder 105"/>
          <p:cNvSpPr>
            <a:spLocks noGrp="1"/>
          </p:cNvSpPr>
          <p:nvPr>
            <p:ph type="dt" sz="half" idx="10"/>
          </p:nvPr>
        </p:nvSpPr>
        <p:spPr/>
        <p:txBody>
          <a:bodyPr/>
          <a:lstStyle/>
          <a:p>
            <a:fld id="{C152CC6E-1F0D-407C-9BDF-DA642EAF2EF1}" type="datetime1">
              <a:rPr lang="en-CA" smtClean="0"/>
              <a:pPr/>
              <a:t>27/09/2019</a:t>
            </a:fld>
            <a:endParaRPr lang="en-CA"/>
          </a:p>
        </p:txBody>
      </p:sp>
      <p:sp>
        <p:nvSpPr>
          <p:cNvPr id="107" name="Slide Number Placeholder 106"/>
          <p:cNvSpPr>
            <a:spLocks noGrp="1"/>
          </p:cNvSpPr>
          <p:nvPr>
            <p:ph type="sldNum" sz="quarter" idx="12"/>
          </p:nvPr>
        </p:nvSpPr>
        <p:spPr/>
        <p:txBody>
          <a:bodyPr/>
          <a:lstStyle/>
          <a:p>
            <a:fld id="{52C81505-89D5-42F7-A0D6-5699417D7DF5}" type="slidenum">
              <a:rPr lang="en-CA" smtClean="0"/>
              <a:pPr/>
              <a:t>81</a:t>
            </a:fld>
            <a:endParaRPr lang="en-CA"/>
          </a:p>
        </p:txBody>
      </p:sp>
      <p:sp>
        <p:nvSpPr>
          <p:cNvPr id="108" name="Footer Placeholder 107"/>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spd="med">
    <p:checker dir="vert"/>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noFill/>
        </p:spPr>
        <p:txBody>
          <a:bodyPr/>
          <a:lstStyle/>
          <a:p>
            <a:r>
              <a:rPr lang="en-US" altLang="en-US" sz="3600" b="1" dirty="0" smtClean="0"/>
              <a:t>Factors affecting sample size</a:t>
            </a:r>
          </a:p>
        </p:txBody>
      </p:sp>
      <p:sp>
        <p:nvSpPr>
          <p:cNvPr id="312323" name="Rectangle 3"/>
          <p:cNvSpPr>
            <a:spLocks noGrp="1" noChangeArrowheads="1"/>
          </p:cNvSpPr>
          <p:nvPr>
            <p:ph type="body" idx="1"/>
          </p:nvPr>
        </p:nvSpPr>
        <p:spPr>
          <a:xfrm>
            <a:off x="685800" y="1636713"/>
            <a:ext cx="7772400" cy="4705350"/>
          </a:xfrm>
          <a:noFill/>
        </p:spPr>
        <p:txBody>
          <a:bodyPr/>
          <a:lstStyle/>
          <a:p>
            <a:pPr>
              <a:lnSpc>
                <a:spcPct val="95000"/>
              </a:lnSpc>
            </a:pPr>
            <a:r>
              <a:rPr lang="en-US" altLang="en-US" sz="2800" dirty="0" smtClean="0"/>
              <a:t>Requirements for data reliability (precision)</a:t>
            </a:r>
          </a:p>
          <a:p>
            <a:pPr lvl="1">
              <a:lnSpc>
                <a:spcPct val="95000"/>
              </a:lnSpc>
              <a:buFont typeface="Courier New" pitchFamily="49" charset="0"/>
              <a:buChar char="o"/>
            </a:pPr>
            <a:r>
              <a:rPr lang="en-US" altLang="en-US" sz="2400" dirty="0" smtClean="0"/>
              <a:t>key variables and desired outputs</a:t>
            </a:r>
          </a:p>
          <a:p>
            <a:pPr lvl="1">
              <a:lnSpc>
                <a:spcPct val="95000"/>
              </a:lnSpc>
              <a:buFont typeface="Courier New" pitchFamily="49" charset="0"/>
              <a:buChar char="o"/>
            </a:pPr>
            <a:r>
              <a:rPr lang="en-US" altLang="en-US" sz="2400" dirty="0" smtClean="0"/>
              <a:t>estimation breakdown</a:t>
            </a:r>
          </a:p>
          <a:p>
            <a:pPr lvl="1">
              <a:lnSpc>
                <a:spcPct val="95000"/>
              </a:lnSpc>
              <a:buFont typeface="Courier New" pitchFamily="49" charset="0"/>
              <a:buChar char="o"/>
            </a:pPr>
            <a:r>
              <a:rPr lang="en-US" altLang="en-US" sz="2400" dirty="0" smtClean="0"/>
              <a:t>population size</a:t>
            </a:r>
          </a:p>
          <a:p>
            <a:pPr lvl="1">
              <a:lnSpc>
                <a:spcPct val="95000"/>
              </a:lnSpc>
              <a:buFont typeface="Courier New" pitchFamily="49" charset="0"/>
              <a:buChar char="o"/>
            </a:pPr>
            <a:r>
              <a:rPr lang="en-US" altLang="en-US" sz="2400" dirty="0" smtClean="0"/>
              <a:t>variability of characteristics</a:t>
            </a:r>
          </a:p>
          <a:p>
            <a:pPr lvl="1">
              <a:lnSpc>
                <a:spcPct val="95000"/>
              </a:lnSpc>
              <a:buFont typeface="Courier New" pitchFamily="49" charset="0"/>
              <a:buChar char="o"/>
            </a:pPr>
            <a:r>
              <a:rPr lang="en-US" altLang="en-US" sz="2400" dirty="0" smtClean="0"/>
              <a:t>sampling method</a:t>
            </a:r>
          </a:p>
          <a:p>
            <a:pPr lvl="1">
              <a:lnSpc>
                <a:spcPct val="95000"/>
              </a:lnSpc>
              <a:buFont typeface="Courier New" pitchFamily="49" charset="0"/>
              <a:buChar char="o"/>
            </a:pPr>
            <a:r>
              <a:rPr lang="en-US" altLang="en-US" sz="2400" dirty="0" smtClean="0"/>
              <a:t>non-response</a:t>
            </a:r>
          </a:p>
          <a:p>
            <a:pPr>
              <a:lnSpc>
                <a:spcPct val="95000"/>
              </a:lnSpc>
            </a:pPr>
            <a:r>
              <a:rPr lang="en-US" altLang="en-US" sz="2800" dirty="0" smtClean="0"/>
              <a:t>Operational constraints</a:t>
            </a:r>
          </a:p>
          <a:p>
            <a:pPr lvl="1">
              <a:lnSpc>
                <a:spcPct val="95000"/>
              </a:lnSpc>
              <a:buFont typeface="Courier New" pitchFamily="49" charset="0"/>
              <a:buChar char="o"/>
            </a:pPr>
            <a:r>
              <a:rPr lang="en-US" altLang="en-US" sz="2400" dirty="0" smtClean="0"/>
              <a:t>cost</a:t>
            </a:r>
          </a:p>
          <a:p>
            <a:pPr lvl="1">
              <a:lnSpc>
                <a:spcPct val="95000"/>
              </a:lnSpc>
              <a:buFont typeface="Courier New" pitchFamily="49" charset="0"/>
              <a:buChar char="o"/>
            </a:pPr>
            <a:r>
              <a:rPr lang="en-US" altLang="en-US" sz="2400" dirty="0" smtClean="0"/>
              <a:t>time</a:t>
            </a:r>
          </a:p>
          <a:p>
            <a:pPr lvl="1">
              <a:lnSpc>
                <a:spcPct val="95000"/>
              </a:lnSpc>
              <a:buFont typeface="Courier New" pitchFamily="49" charset="0"/>
              <a:buChar char="o"/>
            </a:pPr>
            <a:r>
              <a:rPr lang="en-US" altLang="en-US" sz="2400" dirty="0" smtClean="0"/>
              <a:t>human resources</a:t>
            </a:r>
          </a:p>
        </p:txBody>
      </p:sp>
      <p:sp>
        <p:nvSpPr>
          <p:cNvPr id="4" name="Date Placeholder 3"/>
          <p:cNvSpPr>
            <a:spLocks noGrp="1"/>
          </p:cNvSpPr>
          <p:nvPr>
            <p:ph type="dt" sz="half" idx="10"/>
          </p:nvPr>
        </p:nvSpPr>
        <p:spPr/>
        <p:txBody>
          <a:bodyPr/>
          <a:lstStyle/>
          <a:p>
            <a:fld id="{F04BAD03-8830-4735-A004-C7C2593599B6}"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82</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cover dir="ru"/>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a:noFill/>
        </p:spPr>
        <p:txBody>
          <a:bodyPr/>
          <a:lstStyle/>
          <a:p>
            <a:r>
              <a:rPr lang="en-US" altLang="en-US" sz="3600" b="1" dirty="0" smtClean="0"/>
              <a:t>Sample size</a:t>
            </a:r>
          </a:p>
        </p:txBody>
      </p:sp>
      <p:sp>
        <p:nvSpPr>
          <p:cNvPr id="313347" name="Rectangle 3"/>
          <p:cNvSpPr>
            <a:spLocks noGrp="1" noChangeArrowheads="1"/>
          </p:cNvSpPr>
          <p:nvPr>
            <p:ph type="body" idx="1"/>
          </p:nvPr>
        </p:nvSpPr>
        <p:spPr>
          <a:xfrm>
            <a:off x="685800" y="1624013"/>
            <a:ext cx="7772400" cy="4662487"/>
          </a:xfrm>
          <a:noFill/>
        </p:spPr>
        <p:txBody>
          <a:bodyPr/>
          <a:lstStyle/>
          <a:p>
            <a:r>
              <a:rPr lang="en-US" altLang="en-US" sz="3200" dirty="0" smtClean="0"/>
              <a:t>Key variables and desired outputs</a:t>
            </a:r>
            <a:r>
              <a:rPr lang="en-US" altLang="en-US" sz="4000" dirty="0" smtClean="0"/>
              <a:t> </a:t>
            </a:r>
            <a:endParaRPr lang="en-US" altLang="en-US" sz="3200" dirty="0" smtClean="0"/>
          </a:p>
          <a:p>
            <a:pPr lvl="1">
              <a:buFont typeface="Courier New" pitchFamily="49" charset="0"/>
              <a:buChar char="o"/>
            </a:pPr>
            <a:r>
              <a:rPr lang="en-US" altLang="en-US" sz="2400" dirty="0" smtClean="0"/>
              <a:t>Decide on survey outputs</a:t>
            </a:r>
          </a:p>
          <a:p>
            <a:pPr lvl="2"/>
            <a:r>
              <a:rPr lang="en-US" altLang="en-US" sz="2000" dirty="0" smtClean="0"/>
              <a:t>totals</a:t>
            </a:r>
          </a:p>
          <a:p>
            <a:pPr lvl="2"/>
            <a:r>
              <a:rPr lang="en-US" altLang="en-US" sz="2000" dirty="0" smtClean="0"/>
              <a:t>proportions	</a:t>
            </a:r>
          </a:p>
          <a:p>
            <a:pPr lvl="2"/>
            <a:r>
              <a:rPr lang="en-US" altLang="en-US" sz="2000" dirty="0" smtClean="0"/>
              <a:t>averages / medians</a:t>
            </a:r>
          </a:p>
          <a:p>
            <a:pPr lvl="2"/>
            <a:r>
              <a:rPr lang="en-US" altLang="en-US" sz="2000" dirty="0" smtClean="0"/>
              <a:t>other analyses</a:t>
            </a:r>
          </a:p>
          <a:p>
            <a:pPr lvl="1">
              <a:buFont typeface="Courier New" pitchFamily="49" charset="0"/>
              <a:buChar char="o"/>
            </a:pPr>
            <a:r>
              <a:rPr lang="en-US" altLang="en-US" sz="2400" dirty="0" smtClean="0"/>
              <a:t>Decide on levels of disaggregation</a:t>
            </a:r>
          </a:p>
          <a:p>
            <a:pPr lvl="2"/>
            <a:r>
              <a:rPr lang="en-US" altLang="en-US" sz="2000" dirty="0" smtClean="0"/>
              <a:t>geographical</a:t>
            </a:r>
          </a:p>
          <a:p>
            <a:pPr lvl="2"/>
            <a:r>
              <a:rPr lang="en-US" altLang="en-US" sz="2000" dirty="0" smtClean="0"/>
              <a:t>sub-populations or “domains”</a:t>
            </a:r>
          </a:p>
        </p:txBody>
      </p:sp>
      <p:sp>
        <p:nvSpPr>
          <p:cNvPr id="4" name="Date Placeholder 3"/>
          <p:cNvSpPr>
            <a:spLocks noGrp="1"/>
          </p:cNvSpPr>
          <p:nvPr>
            <p:ph type="dt" sz="half" idx="10"/>
          </p:nvPr>
        </p:nvSpPr>
        <p:spPr/>
        <p:txBody>
          <a:bodyPr/>
          <a:lstStyle/>
          <a:p>
            <a:fld id="{5FA14A92-FF1E-4B56-AA15-5E46D6983705}"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a:noFill/>
        </p:spPr>
        <p:txBody>
          <a:bodyPr/>
          <a:lstStyle/>
          <a:p>
            <a:r>
              <a:rPr lang="en-US" altLang="en-US" sz="3600" b="1" dirty="0" smtClean="0"/>
              <a:t>Sample size</a:t>
            </a:r>
          </a:p>
        </p:txBody>
      </p:sp>
      <p:sp>
        <p:nvSpPr>
          <p:cNvPr id="314371" name="Rectangle 3"/>
          <p:cNvSpPr>
            <a:spLocks noGrp="1" noChangeArrowheads="1"/>
          </p:cNvSpPr>
          <p:nvPr>
            <p:ph type="body" idx="1"/>
          </p:nvPr>
        </p:nvSpPr>
        <p:spPr>
          <a:noFill/>
        </p:spPr>
        <p:txBody>
          <a:bodyPr/>
          <a:lstStyle/>
          <a:p>
            <a:r>
              <a:rPr lang="en-US" altLang="en-US" sz="2800" dirty="0" smtClean="0"/>
              <a:t>Determine required precision in terms of</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variance</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standard error</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coefficient of variation</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margin of error</a:t>
            </a:r>
          </a:p>
        </p:txBody>
      </p:sp>
      <p:sp>
        <p:nvSpPr>
          <p:cNvPr id="4" name="Date Placeholder 3"/>
          <p:cNvSpPr>
            <a:spLocks noGrp="1"/>
          </p:cNvSpPr>
          <p:nvPr>
            <p:ph type="dt" sz="half" idx="10"/>
          </p:nvPr>
        </p:nvSpPr>
        <p:spPr/>
        <p:txBody>
          <a:bodyPr/>
          <a:lstStyle/>
          <a:p>
            <a:fld id="{1943CD3C-DE52-423A-9F52-8CE960AAD9C9}"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84</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a:noFill/>
        </p:spPr>
        <p:txBody>
          <a:bodyPr/>
          <a:lstStyle/>
          <a:p>
            <a:r>
              <a:rPr lang="en-US" altLang="en-US" sz="3600" b="1" dirty="0" smtClean="0">
                <a:solidFill>
                  <a:srgbClr val="669900"/>
                </a:solidFill>
              </a:rPr>
              <a:t>Precision: Margin Of Error(MOE)</a:t>
            </a:r>
          </a:p>
        </p:txBody>
      </p:sp>
      <p:graphicFrame>
        <p:nvGraphicFramePr>
          <p:cNvPr id="52226" name="Object 3">
            <a:hlinkClick r:id="" action="ppaction://ole?verb=0"/>
          </p:cNvPr>
          <p:cNvGraphicFramePr>
            <a:graphicFrameLocks noGrp="1"/>
          </p:cNvGraphicFramePr>
          <p:nvPr>
            <p:ph type="clipArt" sz="half" idx="1"/>
          </p:nvPr>
        </p:nvGraphicFramePr>
        <p:xfrm>
          <a:off x="928688" y="2387600"/>
          <a:ext cx="2587625" cy="2698750"/>
        </p:xfrm>
        <a:graphic>
          <a:graphicData uri="http://schemas.openxmlformats.org/presentationml/2006/ole">
            <mc:AlternateContent xmlns:mc="http://schemas.openxmlformats.org/markup-compatibility/2006">
              <mc:Choice xmlns:v="urn:schemas-microsoft-com:vml" Requires="v">
                <p:oleObj spid="_x0000_s55315" name="Clip" r:id="rId3" imgW="4824413" imgH="4838700" progId="">
                  <p:embed/>
                </p:oleObj>
              </mc:Choice>
              <mc:Fallback>
                <p:oleObj name="Clip" r:id="rId3" imgW="4824413" imgH="4838700" progId="">
                  <p:embed/>
                  <p:pic>
                    <p:nvPicPr>
                      <p:cNvPr id="0" name="Picture 4"/>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8688" y="2387600"/>
                        <a:ext cx="2587625"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oleObj>
              </mc:Fallback>
            </mc:AlternateContent>
          </a:graphicData>
        </a:graphic>
      </p:graphicFrame>
      <p:sp>
        <p:nvSpPr>
          <p:cNvPr id="52228" name="Rectangle 4"/>
          <p:cNvSpPr>
            <a:spLocks noGrp="1" noChangeArrowheads="1"/>
          </p:cNvSpPr>
          <p:nvPr>
            <p:ph type="body" sz="half" idx="2"/>
          </p:nvPr>
        </p:nvSpPr>
        <p:spPr>
          <a:xfrm>
            <a:off x="3851275" y="1698625"/>
            <a:ext cx="4645025" cy="4565650"/>
          </a:xfrm>
          <a:noFill/>
        </p:spPr>
        <p:txBody>
          <a:bodyPr/>
          <a:lstStyle/>
          <a:p>
            <a:pPr>
              <a:buClr>
                <a:srgbClr val="669900"/>
              </a:buClr>
            </a:pPr>
            <a:r>
              <a:rPr lang="en-US" altLang="en-US" sz="2800" dirty="0" smtClean="0"/>
              <a:t>How much uncertainty can you live with?</a:t>
            </a:r>
          </a:p>
          <a:p>
            <a:pPr>
              <a:buClr>
                <a:srgbClr val="669900"/>
              </a:buClr>
            </a:pPr>
            <a:r>
              <a:rPr lang="en-US" altLang="en-US" sz="2800" dirty="0" smtClean="0"/>
              <a:t>How will results be used or how critical are the decisions to be made based on survey results?</a:t>
            </a:r>
          </a:p>
          <a:p>
            <a:pPr>
              <a:buClr>
                <a:srgbClr val="669900"/>
              </a:buClr>
            </a:pPr>
            <a:r>
              <a:rPr lang="en-US" altLang="en-US" sz="2800" dirty="0" smtClean="0"/>
              <a:t>Margin of error of 5% with 95% confidence level is common</a:t>
            </a:r>
          </a:p>
          <a:p>
            <a:pPr>
              <a:buClr>
                <a:srgbClr val="669900"/>
              </a:buClr>
            </a:pPr>
            <a:r>
              <a:rPr lang="en-US" altLang="en-US" sz="2800" dirty="0" smtClean="0"/>
              <a:t>MOE=Critical value x Standard Error</a:t>
            </a:r>
          </a:p>
        </p:txBody>
      </p:sp>
    </p:spTree>
  </p:cSld>
  <p:clrMapOvr>
    <a:masterClrMapping/>
  </p:clrMapOvr>
  <p:transition spd="med">
    <p:cover dir="lu"/>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a:noFill/>
        </p:spPr>
        <p:txBody>
          <a:bodyPr/>
          <a:lstStyle/>
          <a:p>
            <a:r>
              <a:rPr lang="en-US" altLang="en-US" sz="3600" b="1" dirty="0" smtClean="0"/>
              <a:t>Sample size</a:t>
            </a:r>
          </a:p>
        </p:txBody>
      </p:sp>
      <p:sp>
        <p:nvSpPr>
          <p:cNvPr id="315395" name="Rectangle 3"/>
          <p:cNvSpPr>
            <a:spLocks noGrp="1" noChangeArrowheads="1"/>
          </p:cNvSpPr>
          <p:nvPr>
            <p:ph type="body" idx="1"/>
          </p:nvPr>
        </p:nvSpPr>
        <p:spPr>
          <a:xfrm>
            <a:off x="350267" y="1928802"/>
            <a:ext cx="8398197" cy="4197361"/>
          </a:xfrm>
          <a:noFill/>
        </p:spPr>
        <p:txBody>
          <a:bodyPr/>
          <a:lstStyle/>
          <a:p>
            <a:r>
              <a:rPr lang="en-US" altLang="en-US" dirty="0" smtClean="0"/>
              <a:t>Special case </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dichotomous variable (0-1, yes-no, etc.)</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proportion with the characteristic = </a:t>
            </a:r>
            <a:r>
              <a:rPr lang="en-US" altLang="en-US" sz="2400" b="1" dirty="0" smtClean="0"/>
              <a:t>p</a:t>
            </a:r>
            <a:endParaRPr lang="en-US" altLang="en-US" sz="2400" dirty="0" smtClean="0"/>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variance of estimate of </a:t>
            </a:r>
            <a:r>
              <a:rPr lang="en-US" altLang="en-US" sz="2400" b="1" dirty="0" smtClean="0"/>
              <a:t>p</a:t>
            </a:r>
            <a:r>
              <a:rPr lang="en-US" altLang="en-US" sz="2400" dirty="0" smtClean="0"/>
              <a:t> is</a:t>
            </a:r>
          </a:p>
          <a:p>
            <a:pPr lvl="1">
              <a:buFont typeface="Monotype Sorts" pitchFamily="2" charset="2"/>
              <a:buNone/>
            </a:pPr>
            <a:r>
              <a:rPr lang="en-US" altLang="en-US" sz="2400" b="1" dirty="0" smtClean="0"/>
              <a:t>		V(p) = p*(1-p) / (n-1)</a:t>
            </a:r>
          </a:p>
        </p:txBody>
      </p:sp>
      <p:sp>
        <p:nvSpPr>
          <p:cNvPr id="4" name="Date Placeholder 3"/>
          <p:cNvSpPr>
            <a:spLocks noGrp="1"/>
          </p:cNvSpPr>
          <p:nvPr>
            <p:ph type="dt" sz="half" idx="10"/>
          </p:nvPr>
        </p:nvSpPr>
        <p:spPr/>
        <p:txBody>
          <a:bodyPr/>
          <a:lstStyle/>
          <a:p>
            <a:fld id="{ED5699DC-340E-42D0-8F77-04CCE65F750B}"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a:xfrm>
            <a:off x="785786" y="857232"/>
            <a:ext cx="6864350" cy="571500"/>
          </a:xfrm>
        </p:spPr>
        <p:txBody>
          <a:bodyPr/>
          <a:lstStyle/>
          <a:p>
            <a:r>
              <a:rPr lang="en-US" altLang="en-US" sz="3600" b="1" dirty="0" smtClean="0"/>
              <a:t>Sample size</a:t>
            </a:r>
            <a:endParaRPr lang="en-US" altLang="en-US" sz="3600" dirty="0" smtClean="0"/>
          </a:p>
        </p:txBody>
      </p:sp>
      <p:sp>
        <p:nvSpPr>
          <p:cNvPr id="562179" name="Rectangle 3"/>
          <p:cNvSpPr>
            <a:spLocks noGrp="1" noChangeArrowheads="1"/>
          </p:cNvSpPr>
          <p:nvPr>
            <p:ph type="body" idx="1"/>
          </p:nvPr>
        </p:nvSpPr>
        <p:spPr>
          <a:xfrm>
            <a:off x="428596" y="1714489"/>
            <a:ext cx="7772400" cy="4500594"/>
          </a:xfrm>
          <a:noFill/>
        </p:spPr>
        <p:txBody>
          <a:bodyPr/>
          <a:lstStyle/>
          <a:p>
            <a:pPr>
              <a:spcBef>
                <a:spcPct val="75000"/>
              </a:spcBef>
              <a:buSzPct val="75000"/>
            </a:pPr>
            <a:r>
              <a:rPr lang="en-US" altLang="en-US" dirty="0" smtClean="0"/>
              <a:t>Precision improves as sample size increases</a:t>
            </a:r>
          </a:p>
          <a:p>
            <a:pPr>
              <a:spcBef>
                <a:spcPct val="75000"/>
              </a:spcBef>
              <a:buSzPct val="75000"/>
            </a:pPr>
            <a:r>
              <a:rPr lang="en-US" altLang="en-US" dirty="0" smtClean="0"/>
              <a:t>Gains in precision are </a:t>
            </a:r>
            <a:r>
              <a:rPr lang="en-US" altLang="en-US" i="1" u="sng" dirty="0" smtClean="0"/>
              <a:t>not</a:t>
            </a:r>
            <a:r>
              <a:rPr lang="en-US" altLang="en-US" dirty="0" smtClean="0"/>
              <a:t> directly proportional to increases in sample size</a:t>
            </a:r>
          </a:p>
          <a:p>
            <a:pPr>
              <a:spcBef>
                <a:spcPct val="0"/>
              </a:spcBef>
              <a:buFont typeface="Monotype Sorts" pitchFamily="2" charset="2"/>
              <a:buNone/>
            </a:pPr>
            <a:endParaRPr lang="en-US" altLang="en-US" sz="2000" dirty="0" smtClean="0"/>
          </a:p>
          <a:p>
            <a:pPr>
              <a:spcBef>
                <a:spcPct val="0"/>
              </a:spcBef>
              <a:buFont typeface="Monotype Sorts" pitchFamily="2" charset="2"/>
              <a:buNone/>
            </a:pPr>
            <a:r>
              <a:rPr lang="en-US" altLang="en-US" sz="2000" dirty="0" smtClean="0"/>
              <a:t>	  </a:t>
            </a:r>
            <a:r>
              <a:rPr lang="en-US" altLang="en-US" sz="2000" u="sng" dirty="0" smtClean="0"/>
              <a:t>SAMPLE SIZE</a:t>
            </a:r>
            <a:r>
              <a:rPr lang="en-US" altLang="en-US" sz="2000" dirty="0" smtClean="0"/>
              <a:t>		    </a:t>
            </a:r>
            <a:r>
              <a:rPr lang="en-US" altLang="en-US" sz="2000" u="sng" dirty="0" smtClean="0"/>
              <a:t>Margin of Error</a:t>
            </a:r>
          </a:p>
          <a:p>
            <a:pPr>
              <a:spcBef>
                <a:spcPct val="0"/>
              </a:spcBef>
              <a:buFont typeface="Monotype Sorts" pitchFamily="2" charset="2"/>
              <a:buNone/>
            </a:pPr>
            <a:r>
              <a:rPr lang="en-US" altLang="en-US" sz="2000" dirty="0" smtClean="0"/>
              <a:t>		     50				</a:t>
            </a:r>
            <a:r>
              <a:rPr lang="en-US" altLang="en-US" sz="2000" u="sng" dirty="0" smtClean="0"/>
              <a:t>+</a:t>
            </a:r>
            <a:r>
              <a:rPr lang="en-US" altLang="en-US" sz="2000" dirty="0" smtClean="0"/>
              <a:t>  14 %</a:t>
            </a:r>
          </a:p>
          <a:p>
            <a:pPr>
              <a:lnSpc>
                <a:spcPct val="150000"/>
              </a:lnSpc>
              <a:spcBef>
                <a:spcPct val="0"/>
              </a:spcBef>
              <a:buFont typeface="Monotype Sorts" pitchFamily="2" charset="2"/>
              <a:buNone/>
            </a:pPr>
            <a:r>
              <a:rPr lang="en-US" altLang="en-US" sz="2000" dirty="0" smtClean="0"/>
              <a:t>		   100	   			</a:t>
            </a:r>
            <a:r>
              <a:rPr lang="en-US" altLang="en-US" sz="2000" u="sng" dirty="0" smtClean="0"/>
              <a:t>+</a:t>
            </a:r>
            <a:r>
              <a:rPr lang="en-US" altLang="en-US" sz="2000" dirty="0" smtClean="0"/>
              <a:t>  10 %</a:t>
            </a:r>
            <a:endParaRPr lang="en-US" altLang="en-US" sz="1800" dirty="0" smtClean="0"/>
          </a:p>
          <a:p>
            <a:pPr>
              <a:lnSpc>
                <a:spcPct val="150000"/>
              </a:lnSpc>
              <a:spcBef>
                <a:spcPct val="0"/>
              </a:spcBef>
              <a:buFont typeface="Monotype Sorts" pitchFamily="2" charset="2"/>
              <a:buNone/>
            </a:pPr>
            <a:r>
              <a:rPr lang="en-US" altLang="en-US" sz="2000" dirty="0" smtClean="0"/>
              <a:t>		   400	   			</a:t>
            </a:r>
            <a:r>
              <a:rPr lang="en-US" altLang="en-US" sz="2000" u="sng" dirty="0" smtClean="0"/>
              <a:t>+</a:t>
            </a:r>
            <a:r>
              <a:rPr lang="en-US" altLang="en-US" sz="2000" dirty="0" smtClean="0"/>
              <a:t>    5 %</a:t>
            </a:r>
            <a:endParaRPr lang="en-US" altLang="en-US" sz="1800" dirty="0" smtClean="0"/>
          </a:p>
          <a:p>
            <a:pPr>
              <a:lnSpc>
                <a:spcPct val="150000"/>
              </a:lnSpc>
              <a:spcBef>
                <a:spcPct val="0"/>
              </a:spcBef>
              <a:buFont typeface="Monotype Sorts" pitchFamily="2" charset="2"/>
              <a:buNone/>
            </a:pPr>
            <a:r>
              <a:rPr lang="en-US" altLang="en-US" sz="2000" dirty="0" smtClean="0"/>
              <a:t>		1,000				</a:t>
            </a:r>
            <a:r>
              <a:rPr lang="en-US" altLang="en-US" sz="2000" u="sng" dirty="0" smtClean="0"/>
              <a:t>+</a:t>
            </a:r>
            <a:r>
              <a:rPr lang="en-US" altLang="en-US" sz="2000" dirty="0" smtClean="0"/>
              <a:t>    3.2 %</a:t>
            </a:r>
          </a:p>
          <a:p>
            <a:pPr>
              <a:lnSpc>
                <a:spcPct val="150000"/>
              </a:lnSpc>
              <a:spcBef>
                <a:spcPct val="0"/>
              </a:spcBef>
              <a:buFont typeface="Monotype Sorts" pitchFamily="2" charset="2"/>
              <a:buNone/>
            </a:pPr>
            <a:r>
              <a:rPr lang="en-US" altLang="en-US" sz="2000" dirty="0" smtClean="0">
                <a:solidFill>
                  <a:srgbClr val="0070C0"/>
                </a:solidFill>
              </a:rPr>
              <a:t>( z = 1.96, p = 50%)</a:t>
            </a:r>
          </a:p>
        </p:txBody>
      </p:sp>
      <p:sp>
        <p:nvSpPr>
          <p:cNvPr id="258052" name="Text Box 13"/>
          <p:cNvSpPr txBox="1">
            <a:spLocks noChangeArrowheads="1"/>
          </p:cNvSpPr>
          <p:nvPr/>
        </p:nvSpPr>
        <p:spPr bwMode="auto">
          <a:xfrm>
            <a:off x="611188" y="908050"/>
            <a:ext cx="184150" cy="396875"/>
          </a:xfrm>
          <a:prstGeom prst="rect">
            <a:avLst/>
          </a:prstGeom>
          <a:noFill/>
          <a:ln w="25400" algn="ctr">
            <a:noFill/>
            <a:miter lim="800000"/>
            <a:headEnd/>
            <a:tailEnd/>
          </a:ln>
          <a:effectLst>
            <a:outerShdw dist="107763" dir="2700000" algn="ctr" rotWithShape="0">
              <a:schemeClr val="bg2"/>
            </a:outerShdw>
          </a:effectLst>
        </p:spPr>
        <p:txBody>
          <a:bodyPr wrap="none">
            <a:spAutoFit/>
          </a:bodyPr>
          <a:lstStyle/>
          <a:p>
            <a:pPr algn="ctr">
              <a:spcBef>
                <a:spcPct val="50000"/>
              </a:spcBef>
              <a:defRPr/>
            </a:pPr>
            <a:endParaRPr lang="en-CA" altLang="en-US"/>
          </a:p>
        </p:txBody>
      </p:sp>
      <p:sp>
        <p:nvSpPr>
          <p:cNvPr id="258053" name="Rectangle 16"/>
          <p:cNvSpPr>
            <a:spLocks noChangeArrowheads="1"/>
          </p:cNvSpPr>
          <p:nvPr/>
        </p:nvSpPr>
        <p:spPr bwMode="auto">
          <a:xfrm>
            <a:off x="2987675" y="4797425"/>
            <a:ext cx="914400" cy="914400"/>
          </a:xfrm>
          <a:prstGeom prst="rect">
            <a:avLst/>
          </a:prstGeom>
          <a:noFill/>
          <a:ln w="25400" algn="ctr">
            <a:noFill/>
            <a:miter lim="800000"/>
            <a:headEnd/>
            <a:tailEnd/>
          </a:ln>
          <a:effectLst>
            <a:outerShdw dist="107763" dir="2700000" algn="ctr" rotWithShape="0">
              <a:schemeClr val="bg2"/>
            </a:outerShdw>
          </a:effectLst>
        </p:spPr>
        <p:txBody>
          <a:bodyPr wrap="none" anchor="ctr">
            <a:spAutoFit/>
          </a:bodyPr>
          <a:lstStyle/>
          <a:p>
            <a:pPr>
              <a:defRPr/>
            </a:pPr>
            <a:endParaRPr lang="en-CA" altLang="en-US"/>
          </a:p>
        </p:txBody>
      </p:sp>
      <p:sp>
        <p:nvSpPr>
          <p:cNvPr id="258054" name="Rectangle 17"/>
          <p:cNvSpPr>
            <a:spLocks noChangeArrowheads="1"/>
          </p:cNvSpPr>
          <p:nvPr/>
        </p:nvSpPr>
        <p:spPr bwMode="auto">
          <a:xfrm>
            <a:off x="2771775" y="4797425"/>
            <a:ext cx="576263" cy="647700"/>
          </a:xfrm>
          <a:prstGeom prst="rect">
            <a:avLst/>
          </a:prstGeom>
          <a:noFill/>
          <a:ln w="25400" algn="ctr">
            <a:noFill/>
            <a:miter lim="800000"/>
            <a:headEnd/>
            <a:tailEnd/>
          </a:ln>
          <a:effectLst>
            <a:outerShdw dist="107763" dir="2700000" algn="ctr" rotWithShape="0">
              <a:schemeClr val="bg2"/>
            </a:outerShdw>
          </a:effectLst>
        </p:spPr>
        <p:txBody>
          <a:bodyPr wrap="none" anchor="ctr">
            <a:spAutoFit/>
          </a:bodyPr>
          <a:lstStyle/>
          <a:p>
            <a:pPr>
              <a:defRPr/>
            </a:pPr>
            <a:endParaRPr lang="en-CA" altLang="en-US"/>
          </a:p>
        </p:txBody>
      </p:sp>
      <p:sp>
        <p:nvSpPr>
          <p:cNvPr id="258055" name="Rectangle 18"/>
          <p:cNvSpPr>
            <a:spLocks noChangeArrowheads="1"/>
          </p:cNvSpPr>
          <p:nvPr/>
        </p:nvSpPr>
        <p:spPr bwMode="auto">
          <a:xfrm>
            <a:off x="2700338" y="4797425"/>
            <a:ext cx="576262" cy="576263"/>
          </a:xfrm>
          <a:prstGeom prst="rect">
            <a:avLst/>
          </a:prstGeom>
          <a:noFill/>
          <a:ln w="25400" algn="ctr">
            <a:noFill/>
            <a:miter lim="800000"/>
            <a:headEnd/>
            <a:tailEnd/>
          </a:ln>
          <a:effectLst>
            <a:outerShdw dist="107763" dir="2700000" algn="ctr" rotWithShape="0">
              <a:schemeClr val="bg2"/>
            </a:outerShdw>
          </a:effectLst>
        </p:spPr>
        <p:txBody>
          <a:bodyPr wrap="none" anchor="ctr">
            <a:spAutoFit/>
          </a:bodyPr>
          <a:lstStyle/>
          <a:p>
            <a:pPr>
              <a:defRPr/>
            </a:pPr>
            <a:endParaRPr lang="en-CA" altLang="en-US"/>
          </a:p>
        </p:txBody>
      </p:sp>
      <p:sp>
        <p:nvSpPr>
          <p:cNvPr id="13" name="Date Placeholder 12"/>
          <p:cNvSpPr>
            <a:spLocks noGrp="1"/>
          </p:cNvSpPr>
          <p:nvPr>
            <p:ph type="dt" sz="half" idx="10"/>
          </p:nvPr>
        </p:nvSpPr>
        <p:spPr/>
        <p:txBody>
          <a:bodyPr/>
          <a:lstStyle/>
          <a:p>
            <a:fld id="{52166AFA-EDEB-41A3-AEB1-FD4841B74CF0}" type="datetime1">
              <a:rPr lang="en-CA" smtClean="0"/>
              <a:pPr/>
              <a:t>27/09/2019</a:t>
            </a:fld>
            <a:endParaRPr lang="en-CA"/>
          </a:p>
        </p:txBody>
      </p:sp>
      <p:sp>
        <p:nvSpPr>
          <p:cNvPr id="14" name="Slide Number Placeholder 13"/>
          <p:cNvSpPr>
            <a:spLocks noGrp="1"/>
          </p:cNvSpPr>
          <p:nvPr>
            <p:ph type="sldNum" sz="quarter" idx="12"/>
          </p:nvPr>
        </p:nvSpPr>
        <p:spPr/>
        <p:txBody>
          <a:bodyPr/>
          <a:lstStyle/>
          <a:p>
            <a:fld id="{2B6E738E-267A-4344-8BF4-552BF5255FBB}" type="slidenum">
              <a:rPr lang="en-CA" smtClean="0"/>
              <a:pPr/>
              <a:t>87</a:t>
            </a:fld>
            <a:endParaRPr lang="en-CA"/>
          </a:p>
        </p:txBody>
      </p:sp>
      <p:sp>
        <p:nvSpPr>
          <p:cNvPr id="15" name="Footer Placeholder 14"/>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spd="med">
    <p:cover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62179"/>
                                        </p:tgtEl>
                                        <p:attrNameLst>
                                          <p:attrName>style.visibility</p:attrName>
                                        </p:attrNameLst>
                                      </p:cBhvr>
                                      <p:to>
                                        <p:strVal val="visible"/>
                                      </p:to>
                                    </p:set>
                                    <p:animEffect transition="in" filter="blinds(horizontal)">
                                      <p:cBhvr>
                                        <p:cTn id="7" dur="500"/>
                                        <p:tgtEl>
                                          <p:spTgt spid="562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2179"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a:noFill/>
        </p:spPr>
        <p:txBody>
          <a:bodyPr/>
          <a:lstStyle/>
          <a:p>
            <a:r>
              <a:rPr lang="en-US" altLang="en-US" sz="3600" b="1" dirty="0" smtClean="0"/>
              <a:t>Sample size</a:t>
            </a:r>
          </a:p>
        </p:txBody>
      </p:sp>
      <p:sp>
        <p:nvSpPr>
          <p:cNvPr id="317443" name="Rectangle 3"/>
          <p:cNvSpPr>
            <a:spLocks noGrp="1" noChangeArrowheads="1"/>
          </p:cNvSpPr>
          <p:nvPr>
            <p:ph type="body" idx="1"/>
          </p:nvPr>
        </p:nvSpPr>
        <p:spPr>
          <a:xfrm>
            <a:off x="350267" y="1714488"/>
            <a:ext cx="8398197" cy="4411675"/>
          </a:xfrm>
          <a:noFill/>
        </p:spPr>
        <p:txBody>
          <a:bodyPr/>
          <a:lstStyle/>
          <a:p>
            <a:r>
              <a:rPr lang="en-US" altLang="en-US" sz="3200" dirty="0" smtClean="0"/>
              <a:t>What level of precision is required?</a:t>
            </a:r>
          </a:p>
          <a:p>
            <a:pPr lvl="1">
              <a:buFont typeface="Courier New" pitchFamily="49" charset="0"/>
              <a:buChar char="o"/>
            </a:pPr>
            <a:endParaRPr lang="en-US" altLang="en-US" sz="2800" u="sng" dirty="0" smtClean="0"/>
          </a:p>
          <a:p>
            <a:pPr lvl="1">
              <a:buFont typeface="Courier New" pitchFamily="49" charset="0"/>
              <a:buChar char="o"/>
            </a:pPr>
            <a:r>
              <a:rPr lang="en-US" altLang="en-US" sz="2800" u="sng" dirty="0" smtClean="0"/>
              <a:t>Method 1: Key variables</a:t>
            </a:r>
            <a:endParaRPr lang="en-US" altLang="en-US" sz="2800" dirty="0" smtClean="0"/>
          </a:p>
          <a:p>
            <a:pPr lvl="2"/>
            <a:r>
              <a:rPr lang="en-US" altLang="en-US" sz="2400" dirty="0" smtClean="0"/>
              <a:t>specify key estimates</a:t>
            </a:r>
          </a:p>
          <a:p>
            <a:pPr lvl="2"/>
            <a:r>
              <a:rPr lang="en-US" altLang="en-US" sz="2400" dirty="0" smtClean="0"/>
              <a:t>establish desired precision for each</a:t>
            </a:r>
          </a:p>
          <a:p>
            <a:pPr lvl="2"/>
            <a:r>
              <a:rPr lang="en-US" altLang="en-US" sz="2400" dirty="0" smtClean="0"/>
              <a:t>use the largest sample size indicated by these calculations</a:t>
            </a:r>
          </a:p>
          <a:p>
            <a:pPr lvl="2"/>
            <a:r>
              <a:rPr lang="en-US" altLang="en-US" sz="2400" dirty="0" smtClean="0"/>
              <a:t>efficient if the survey has few important variables</a:t>
            </a:r>
          </a:p>
        </p:txBody>
      </p:sp>
      <p:sp>
        <p:nvSpPr>
          <p:cNvPr id="4" name="Date Placeholder 3"/>
          <p:cNvSpPr>
            <a:spLocks noGrp="1"/>
          </p:cNvSpPr>
          <p:nvPr>
            <p:ph type="dt" sz="half" idx="10"/>
          </p:nvPr>
        </p:nvSpPr>
        <p:spPr/>
        <p:txBody>
          <a:bodyPr/>
          <a:lstStyle/>
          <a:p>
            <a:fld id="{FFC4AA7E-9021-4375-80C5-89D37D32E88C}"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a:noFill/>
        </p:spPr>
        <p:txBody>
          <a:bodyPr/>
          <a:lstStyle/>
          <a:p>
            <a:r>
              <a:rPr lang="en-US" altLang="en-US" sz="3600" b="1" dirty="0" smtClean="0"/>
              <a:t>Sample size</a:t>
            </a:r>
          </a:p>
        </p:txBody>
      </p:sp>
      <p:sp>
        <p:nvSpPr>
          <p:cNvPr id="318467" name="Rectangle 3"/>
          <p:cNvSpPr>
            <a:spLocks noGrp="1" noChangeArrowheads="1"/>
          </p:cNvSpPr>
          <p:nvPr>
            <p:ph type="body" idx="1"/>
          </p:nvPr>
        </p:nvSpPr>
        <p:spPr>
          <a:xfrm>
            <a:off x="350267" y="2071678"/>
            <a:ext cx="8398197" cy="4054485"/>
          </a:xfrm>
          <a:noFill/>
        </p:spPr>
        <p:txBody>
          <a:bodyPr/>
          <a:lstStyle/>
          <a:p>
            <a:pPr lvl="1">
              <a:buFont typeface="Courier New" pitchFamily="49" charset="0"/>
              <a:buChar char="o"/>
            </a:pPr>
            <a:r>
              <a:rPr lang="en-US" altLang="en-US" sz="2800" u="sng" dirty="0" smtClean="0"/>
              <a:t>Method 2: breakdown of estimates</a:t>
            </a:r>
            <a:endParaRPr lang="en-US" altLang="en-US" sz="2800" dirty="0" smtClean="0"/>
          </a:p>
          <a:p>
            <a:pPr lvl="2"/>
            <a:r>
              <a:rPr lang="en-US" altLang="en-US" sz="2400" dirty="0" smtClean="0"/>
              <a:t>determine the smallest breakdown for which a given level of precision is required</a:t>
            </a:r>
          </a:p>
          <a:p>
            <a:pPr lvl="2"/>
            <a:r>
              <a:rPr lang="en-US" altLang="en-US" sz="2400" dirty="0" smtClean="0"/>
              <a:t>calculate the sample size for this value</a:t>
            </a:r>
          </a:p>
          <a:p>
            <a:pPr lvl="2"/>
            <a:r>
              <a:rPr lang="en-US" altLang="en-US" sz="2400" dirty="0" smtClean="0"/>
              <a:t>useful if the survey is to produce many estimates at different levels</a:t>
            </a:r>
          </a:p>
        </p:txBody>
      </p:sp>
      <p:sp>
        <p:nvSpPr>
          <p:cNvPr id="4" name="Date Placeholder 3"/>
          <p:cNvSpPr>
            <a:spLocks noGrp="1"/>
          </p:cNvSpPr>
          <p:nvPr>
            <p:ph type="dt" sz="half" idx="10"/>
          </p:nvPr>
        </p:nvSpPr>
        <p:spPr/>
        <p:txBody>
          <a:bodyPr/>
          <a:lstStyle/>
          <a:p>
            <a:fld id="{1A8DBE5E-9F3F-4B8F-8F65-F02CD2B21036}"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89</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142844" y="1071546"/>
            <a:ext cx="8643998" cy="580926"/>
          </a:xfrm>
          <a:noFill/>
        </p:spPr>
        <p:txBody>
          <a:bodyPr/>
          <a:lstStyle/>
          <a:p>
            <a:r>
              <a:rPr lang="en-US" b="1" dirty="0" smtClean="0"/>
              <a:t>Designing and conducting the survey</a:t>
            </a:r>
          </a:p>
        </p:txBody>
      </p:sp>
      <p:sp>
        <p:nvSpPr>
          <p:cNvPr id="111619" name="Rectangle 3"/>
          <p:cNvSpPr>
            <a:spLocks noGrp="1" noChangeArrowheads="1"/>
          </p:cNvSpPr>
          <p:nvPr>
            <p:ph type="body" idx="1"/>
          </p:nvPr>
        </p:nvSpPr>
        <p:spPr>
          <a:xfrm>
            <a:off x="685800" y="2000240"/>
            <a:ext cx="7772400" cy="3714760"/>
          </a:xfrm>
          <a:noFill/>
        </p:spPr>
        <p:txBody>
          <a:bodyPr/>
          <a:lstStyle/>
          <a:p>
            <a:pPr>
              <a:lnSpc>
                <a:spcPct val="90000"/>
              </a:lnSpc>
            </a:pPr>
            <a:r>
              <a:rPr lang="en-US" b="1" dirty="0" smtClean="0"/>
              <a:t>Survey Operations: main steps in conducting a survey</a:t>
            </a:r>
          </a:p>
          <a:p>
            <a:pPr lvl="1">
              <a:lnSpc>
                <a:spcPct val="90000"/>
              </a:lnSpc>
              <a:buFont typeface="Courier New" pitchFamily="49" charset="0"/>
              <a:buChar char="o"/>
            </a:pPr>
            <a:endParaRPr lang="en-US" dirty="0" smtClean="0"/>
          </a:p>
          <a:p>
            <a:pPr lvl="1">
              <a:lnSpc>
                <a:spcPct val="90000"/>
              </a:lnSpc>
              <a:buFont typeface="Courier New" pitchFamily="49" charset="0"/>
              <a:buChar char="o"/>
            </a:pPr>
            <a:r>
              <a:rPr lang="en-US" dirty="0" smtClean="0"/>
              <a:t>Design of the Questionnaire</a:t>
            </a:r>
          </a:p>
          <a:p>
            <a:pPr lvl="1">
              <a:lnSpc>
                <a:spcPct val="90000"/>
              </a:lnSpc>
              <a:buFont typeface="Courier New" pitchFamily="49" charset="0"/>
              <a:buChar char="o"/>
            </a:pPr>
            <a:r>
              <a:rPr lang="en-US" dirty="0" smtClean="0"/>
              <a:t>Design of the Sample</a:t>
            </a:r>
          </a:p>
          <a:p>
            <a:pPr lvl="1">
              <a:lnSpc>
                <a:spcPct val="90000"/>
              </a:lnSpc>
              <a:buFont typeface="Courier New" pitchFamily="49" charset="0"/>
              <a:buChar char="o"/>
            </a:pPr>
            <a:r>
              <a:rPr lang="en-US" dirty="0" smtClean="0"/>
              <a:t>Data collection</a:t>
            </a:r>
          </a:p>
          <a:p>
            <a:pPr lvl="1">
              <a:lnSpc>
                <a:spcPct val="90000"/>
              </a:lnSpc>
              <a:buFont typeface="Courier New" pitchFamily="49" charset="0"/>
              <a:buChar char="o"/>
            </a:pPr>
            <a:r>
              <a:rPr lang="en-US" dirty="0" smtClean="0"/>
              <a:t>Data processing</a:t>
            </a:r>
          </a:p>
          <a:p>
            <a:pPr lvl="1">
              <a:lnSpc>
                <a:spcPct val="90000"/>
              </a:lnSpc>
              <a:buFont typeface="Courier New" pitchFamily="49" charset="0"/>
              <a:buChar char="o"/>
            </a:pPr>
            <a:r>
              <a:rPr lang="en-US" dirty="0" smtClean="0"/>
              <a:t>Estimation and analysis</a:t>
            </a:r>
          </a:p>
          <a:p>
            <a:pPr lvl="1">
              <a:lnSpc>
                <a:spcPct val="90000"/>
              </a:lnSpc>
              <a:buFont typeface="Courier New" pitchFamily="49" charset="0"/>
              <a:buChar char="o"/>
            </a:pPr>
            <a:r>
              <a:rPr lang="en-US" dirty="0" smtClean="0"/>
              <a:t>Dissemination of results</a:t>
            </a:r>
          </a:p>
        </p:txBody>
      </p:sp>
      <p:sp>
        <p:nvSpPr>
          <p:cNvPr id="4" name="Date Placeholder 3"/>
          <p:cNvSpPr>
            <a:spLocks noGrp="1"/>
          </p:cNvSpPr>
          <p:nvPr>
            <p:ph type="dt" sz="half" idx="10"/>
          </p:nvPr>
        </p:nvSpPr>
        <p:spPr/>
        <p:txBody>
          <a:bodyPr/>
          <a:lstStyle/>
          <a:p>
            <a:fld id="{590C1F47-972E-4FEE-976D-0ABAFA88B890}"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Grp="1" noChangeArrowheads="1"/>
          </p:cNvSpPr>
          <p:nvPr>
            <p:ph type="title"/>
          </p:nvPr>
        </p:nvSpPr>
        <p:spPr>
          <a:noFill/>
        </p:spPr>
        <p:txBody>
          <a:bodyPr/>
          <a:lstStyle/>
          <a:p>
            <a:r>
              <a:rPr lang="en-US" altLang="en-US" sz="3600" b="1" dirty="0" smtClean="0"/>
              <a:t>Sample size</a:t>
            </a:r>
          </a:p>
        </p:txBody>
      </p:sp>
      <p:sp>
        <p:nvSpPr>
          <p:cNvPr id="319491" name="Rectangle 3"/>
          <p:cNvSpPr>
            <a:spLocks noGrp="1" noChangeArrowheads="1"/>
          </p:cNvSpPr>
          <p:nvPr>
            <p:ph type="body" idx="1"/>
          </p:nvPr>
        </p:nvSpPr>
        <p:spPr>
          <a:noFill/>
        </p:spPr>
        <p:txBody>
          <a:bodyPr/>
          <a:lstStyle/>
          <a:p>
            <a:r>
              <a:rPr lang="en-US" altLang="en-US" sz="3600" dirty="0" smtClean="0"/>
              <a:t>Population size</a:t>
            </a:r>
          </a:p>
          <a:p>
            <a:pPr lvl="1">
              <a:buFont typeface="Courier New" pitchFamily="49" charset="0"/>
              <a:buChar char="o"/>
            </a:pPr>
            <a:endParaRPr lang="en-US" altLang="en-US" sz="2800" dirty="0" smtClean="0"/>
          </a:p>
          <a:p>
            <a:pPr lvl="1">
              <a:buFont typeface="Courier New" pitchFamily="49" charset="0"/>
              <a:buChar char="o"/>
            </a:pPr>
            <a:r>
              <a:rPr lang="en-US" altLang="en-US" sz="2800" dirty="0" smtClean="0"/>
              <a:t>Effect on sample size is</a:t>
            </a:r>
          </a:p>
          <a:p>
            <a:pPr lvl="2"/>
            <a:endParaRPr lang="en-US" altLang="en-US" sz="2400" dirty="0" smtClean="0"/>
          </a:p>
          <a:p>
            <a:pPr lvl="2"/>
            <a:r>
              <a:rPr lang="en-US" altLang="en-US" sz="2400" dirty="0" smtClean="0"/>
              <a:t>important for small populations</a:t>
            </a:r>
          </a:p>
          <a:p>
            <a:pPr lvl="2"/>
            <a:endParaRPr lang="en-US" altLang="en-US" sz="2400" dirty="0" smtClean="0"/>
          </a:p>
          <a:p>
            <a:pPr lvl="2"/>
            <a:r>
              <a:rPr lang="en-US" altLang="en-US" sz="2400" dirty="0" smtClean="0"/>
              <a:t>moderate for medium-sized populations</a:t>
            </a:r>
          </a:p>
          <a:p>
            <a:pPr lvl="2"/>
            <a:endParaRPr lang="en-US" altLang="en-US" sz="2400" dirty="0" smtClean="0"/>
          </a:p>
          <a:p>
            <a:pPr lvl="2"/>
            <a:r>
              <a:rPr lang="en-US" altLang="en-US" sz="2400" dirty="0" smtClean="0"/>
              <a:t>insignificant for very large populations</a:t>
            </a:r>
          </a:p>
        </p:txBody>
      </p:sp>
      <p:sp>
        <p:nvSpPr>
          <p:cNvPr id="4" name="Date Placeholder 3"/>
          <p:cNvSpPr>
            <a:spLocks noGrp="1"/>
          </p:cNvSpPr>
          <p:nvPr>
            <p:ph type="dt" sz="half" idx="10"/>
          </p:nvPr>
        </p:nvSpPr>
        <p:spPr/>
        <p:txBody>
          <a:bodyPr/>
          <a:lstStyle/>
          <a:p>
            <a:fld id="{65BA85C5-E3F7-4BFF-919C-E1112A0FA982}"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90</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685800" y="785794"/>
            <a:ext cx="7772400" cy="698519"/>
          </a:xfrm>
          <a:noFill/>
        </p:spPr>
        <p:txBody>
          <a:bodyPr/>
          <a:lstStyle/>
          <a:p>
            <a:r>
              <a:rPr lang="en-US" altLang="en-US" sz="3600" b="1" dirty="0" smtClean="0"/>
              <a:t>Sample size</a:t>
            </a:r>
          </a:p>
        </p:txBody>
      </p:sp>
      <p:sp>
        <p:nvSpPr>
          <p:cNvPr id="320515" name="Rectangle 3"/>
          <p:cNvSpPr>
            <a:spLocks noGrp="1" noChangeArrowheads="1"/>
          </p:cNvSpPr>
          <p:nvPr>
            <p:ph type="body" idx="1"/>
          </p:nvPr>
        </p:nvSpPr>
        <p:spPr>
          <a:xfrm>
            <a:off x="685800" y="1643050"/>
            <a:ext cx="7772400" cy="4633925"/>
          </a:xfrm>
          <a:noFill/>
        </p:spPr>
        <p:txBody>
          <a:bodyPr/>
          <a:lstStyle/>
          <a:p>
            <a:r>
              <a:rPr lang="en-US" altLang="en-US" dirty="0" smtClean="0"/>
              <a:t>Suppose that we have a preliminary estimate of roughly	</a:t>
            </a:r>
            <a:r>
              <a:rPr lang="en-US" altLang="en-US" b="1" dirty="0" smtClean="0"/>
              <a:t>p = 0.5</a:t>
            </a:r>
            <a:endParaRPr lang="en-US" altLang="en-US" dirty="0" smtClean="0"/>
          </a:p>
          <a:p>
            <a:r>
              <a:rPr lang="en-US" altLang="en-US" dirty="0" smtClean="0"/>
              <a:t>And that we want the survey estimates to have a precision, in terms of the margin of error (at confidence level 95%), of no more than 0.05</a:t>
            </a:r>
          </a:p>
          <a:p>
            <a:r>
              <a:rPr lang="en-US" altLang="en-US" dirty="0" smtClean="0"/>
              <a:t>That is, the standard error should be 0.025 or less</a:t>
            </a:r>
          </a:p>
          <a:p>
            <a:r>
              <a:rPr lang="en-US" altLang="en-US" dirty="0" smtClean="0"/>
              <a:t>In these conditions, the required sample size, for various population sizes, is:</a:t>
            </a:r>
          </a:p>
        </p:txBody>
      </p:sp>
      <p:sp>
        <p:nvSpPr>
          <p:cNvPr id="4" name="Date Placeholder 3"/>
          <p:cNvSpPr>
            <a:spLocks noGrp="1"/>
          </p:cNvSpPr>
          <p:nvPr>
            <p:ph type="dt" sz="half" idx="10"/>
          </p:nvPr>
        </p:nvSpPr>
        <p:spPr/>
        <p:txBody>
          <a:bodyPr/>
          <a:lstStyle/>
          <a:p>
            <a:fld id="{7EB3A8FD-6641-449F-A4E5-1D5EA5C16D54}"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91</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a:xfrm>
            <a:off x="714348" y="857232"/>
            <a:ext cx="7772400" cy="947738"/>
          </a:xfrm>
          <a:noFill/>
        </p:spPr>
        <p:txBody>
          <a:bodyPr/>
          <a:lstStyle/>
          <a:p>
            <a:r>
              <a:rPr lang="en-US" altLang="en-US" sz="3600" b="1" dirty="0" smtClean="0"/>
              <a:t>Sample size</a:t>
            </a:r>
          </a:p>
        </p:txBody>
      </p:sp>
      <p:sp>
        <p:nvSpPr>
          <p:cNvPr id="321539" name="Rectangle 3"/>
          <p:cNvSpPr>
            <a:spLocks noGrp="1" noChangeArrowheads="1"/>
          </p:cNvSpPr>
          <p:nvPr>
            <p:ph type="body" idx="1"/>
          </p:nvPr>
        </p:nvSpPr>
        <p:spPr>
          <a:xfrm>
            <a:off x="685800" y="1624013"/>
            <a:ext cx="7772400" cy="4695825"/>
          </a:xfrm>
          <a:noFill/>
        </p:spPr>
        <p:txBody>
          <a:bodyPr/>
          <a:lstStyle/>
          <a:p>
            <a:pPr>
              <a:buFont typeface="Monotype Sorts" pitchFamily="2" charset="2"/>
              <a:buNone/>
            </a:pPr>
            <a:r>
              <a:rPr lang="en-US" altLang="en-US" b="1" smtClean="0"/>
              <a:t>		     Population		    Sample</a:t>
            </a:r>
            <a:endParaRPr lang="en-US" altLang="en-US" smtClean="0"/>
          </a:p>
          <a:p>
            <a:pPr>
              <a:lnSpc>
                <a:spcPct val="90000"/>
              </a:lnSpc>
              <a:buFont typeface="Monotype Sorts" pitchFamily="2" charset="2"/>
              <a:buNone/>
            </a:pPr>
            <a:r>
              <a:rPr lang="en-US" altLang="en-US" smtClean="0"/>
              <a:t>			</a:t>
            </a:r>
            <a:r>
              <a:rPr lang="en-US" altLang="en-US" sz="2400" smtClean="0"/>
              <a:t>       50			  44</a:t>
            </a:r>
          </a:p>
          <a:p>
            <a:pPr>
              <a:buFont typeface="Monotype Sorts" pitchFamily="2" charset="2"/>
              <a:buNone/>
            </a:pPr>
            <a:r>
              <a:rPr lang="en-US" altLang="en-US" sz="2400" smtClean="0"/>
              <a:t>			     100			  80</a:t>
            </a:r>
          </a:p>
          <a:p>
            <a:pPr>
              <a:buFont typeface="Monotype Sorts" pitchFamily="2" charset="2"/>
              <a:buNone/>
            </a:pPr>
            <a:r>
              <a:rPr lang="en-US" altLang="en-US" sz="2400" smtClean="0"/>
              <a:t>			     500			222</a:t>
            </a:r>
          </a:p>
          <a:p>
            <a:pPr>
              <a:buFont typeface="Monotype Sorts" pitchFamily="2" charset="2"/>
              <a:buNone/>
            </a:pPr>
            <a:r>
              <a:rPr lang="en-US" altLang="en-US" sz="2400" smtClean="0"/>
              <a:t>	  		  1,000			286</a:t>
            </a:r>
          </a:p>
          <a:p>
            <a:pPr>
              <a:buFont typeface="Monotype Sorts" pitchFamily="2" charset="2"/>
              <a:buNone/>
            </a:pPr>
            <a:r>
              <a:rPr lang="en-US" altLang="en-US" sz="2400" smtClean="0"/>
              <a:t>			  5,000			370</a:t>
            </a:r>
          </a:p>
          <a:p>
            <a:pPr>
              <a:buFont typeface="Monotype Sorts" pitchFamily="2" charset="2"/>
              <a:buNone/>
            </a:pPr>
            <a:r>
              <a:rPr lang="en-US" altLang="en-US" sz="2400" smtClean="0"/>
              <a:t>			10,000			385</a:t>
            </a:r>
          </a:p>
          <a:p>
            <a:pPr>
              <a:buFont typeface="Monotype Sorts" pitchFamily="2" charset="2"/>
              <a:buNone/>
            </a:pPr>
            <a:r>
              <a:rPr lang="en-US" altLang="en-US" sz="2400" smtClean="0"/>
              <a:t>		          100,000			398</a:t>
            </a:r>
          </a:p>
          <a:p>
            <a:pPr>
              <a:buFont typeface="Monotype Sorts" pitchFamily="2" charset="2"/>
              <a:buNone/>
            </a:pPr>
            <a:r>
              <a:rPr lang="en-US" altLang="en-US" sz="2400" smtClean="0"/>
              <a:t>		       1,000,000			400</a:t>
            </a:r>
          </a:p>
          <a:p>
            <a:pPr>
              <a:buFont typeface="Monotype Sorts" pitchFamily="2" charset="2"/>
              <a:buNone/>
            </a:pPr>
            <a:r>
              <a:rPr lang="en-US" altLang="en-US" sz="2400" smtClean="0"/>
              <a:t>		     10,000,000			400</a:t>
            </a:r>
          </a:p>
        </p:txBody>
      </p:sp>
      <p:sp>
        <p:nvSpPr>
          <p:cNvPr id="4" name="Date Placeholder 3"/>
          <p:cNvSpPr>
            <a:spLocks noGrp="1"/>
          </p:cNvSpPr>
          <p:nvPr>
            <p:ph type="dt" sz="half" idx="10"/>
          </p:nvPr>
        </p:nvSpPr>
        <p:spPr/>
        <p:txBody>
          <a:bodyPr/>
          <a:lstStyle/>
          <a:p>
            <a:fld id="{E5EACD3A-3AE2-4543-B1CB-B3F33CFF7241}"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92</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a:xfrm>
            <a:off x="1150938" y="1000108"/>
            <a:ext cx="6842125" cy="722330"/>
          </a:xfrm>
          <a:noFill/>
        </p:spPr>
        <p:txBody>
          <a:bodyPr/>
          <a:lstStyle/>
          <a:p>
            <a:r>
              <a:rPr lang="en-US" altLang="en-US" sz="3600" b="1" dirty="0" smtClean="0"/>
              <a:t>Sample size</a:t>
            </a:r>
          </a:p>
        </p:txBody>
      </p:sp>
      <p:sp>
        <p:nvSpPr>
          <p:cNvPr id="322563" name="Rectangle 3"/>
          <p:cNvSpPr>
            <a:spLocks noGrp="1" noChangeArrowheads="1"/>
          </p:cNvSpPr>
          <p:nvPr>
            <p:ph type="body" idx="1"/>
          </p:nvPr>
        </p:nvSpPr>
        <p:spPr>
          <a:xfrm>
            <a:off x="671513" y="1704975"/>
            <a:ext cx="7772400" cy="4545013"/>
          </a:xfrm>
          <a:noFill/>
        </p:spPr>
        <p:txBody>
          <a:bodyPr/>
          <a:lstStyle/>
          <a:p>
            <a:r>
              <a:rPr lang="en-US" altLang="en-US" dirty="0" smtClean="0"/>
              <a:t>Variability of characteristics</a:t>
            </a:r>
            <a:endParaRPr lang="en-US" altLang="en-US" sz="2800" dirty="0" smtClean="0"/>
          </a:p>
          <a:p>
            <a:pPr lvl="1">
              <a:buFont typeface="Courier New" pitchFamily="49" charset="0"/>
              <a:buChar char="o"/>
            </a:pPr>
            <a:r>
              <a:rPr lang="en-US" altLang="en-US" sz="2400" dirty="0" smtClean="0"/>
              <a:t>The more variability in the population, the larger the sample size needed to obtain the specified level of reliability</a:t>
            </a:r>
          </a:p>
          <a:p>
            <a:pPr lvl="1">
              <a:buFont typeface="Courier New" pitchFamily="49" charset="0"/>
              <a:buChar char="o"/>
            </a:pPr>
            <a:r>
              <a:rPr lang="en-US" altLang="en-US" sz="2400" dirty="0" smtClean="0"/>
              <a:t>Not generally known in advance</a:t>
            </a:r>
          </a:p>
          <a:p>
            <a:pPr lvl="1">
              <a:buFont typeface="Courier New" pitchFamily="49" charset="0"/>
              <a:buChar char="o"/>
            </a:pPr>
            <a:r>
              <a:rPr lang="en-US" altLang="en-US" sz="2400" dirty="0" smtClean="0"/>
              <a:t>Can be approximated from previous surveys or pilot studies</a:t>
            </a:r>
          </a:p>
          <a:p>
            <a:pPr lvl="1">
              <a:buFont typeface="Courier New" pitchFamily="49" charset="0"/>
              <a:buChar char="o"/>
            </a:pPr>
            <a:r>
              <a:rPr lang="en-US" altLang="en-US" sz="2400" dirty="0" smtClean="0"/>
              <a:t>Otherwise, assume maximum variability, e.g. 50% with characteristic &amp; 50% without</a:t>
            </a:r>
          </a:p>
        </p:txBody>
      </p:sp>
      <p:sp>
        <p:nvSpPr>
          <p:cNvPr id="4" name="Date Placeholder 3"/>
          <p:cNvSpPr>
            <a:spLocks noGrp="1"/>
          </p:cNvSpPr>
          <p:nvPr>
            <p:ph type="dt" sz="half" idx="10"/>
          </p:nvPr>
        </p:nvSpPr>
        <p:spPr/>
        <p:txBody>
          <a:bodyPr/>
          <a:lstStyle/>
          <a:p>
            <a:fld id="{5A9DFE32-D00B-4C7C-BE25-90C266FB1D7A}"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randomBar dir="vert"/>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a:noFill/>
        </p:spPr>
        <p:txBody>
          <a:bodyPr/>
          <a:lstStyle/>
          <a:p>
            <a:r>
              <a:rPr lang="en-US" altLang="en-US" sz="3600" b="1" dirty="0" smtClean="0"/>
              <a:t>Sample size</a:t>
            </a:r>
          </a:p>
        </p:txBody>
      </p:sp>
      <p:sp>
        <p:nvSpPr>
          <p:cNvPr id="323587" name="Rectangle 3"/>
          <p:cNvSpPr>
            <a:spLocks noGrp="1" noChangeArrowheads="1"/>
          </p:cNvSpPr>
          <p:nvPr>
            <p:ph type="body" idx="1"/>
          </p:nvPr>
        </p:nvSpPr>
        <p:spPr>
          <a:xfrm>
            <a:off x="495300" y="1574800"/>
            <a:ext cx="8153400" cy="4778375"/>
          </a:xfrm>
          <a:noFill/>
        </p:spPr>
        <p:txBody>
          <a:bodyPr/>
          <a:lstStyle/>
          <a:p>
            <a:r>
              <a:rPr lang="en-US" altLang="en-US" b="1" dirty="0" smtClean="0"/>
              <a:t>Sample design</a:t>
            </a:r>
            <a:endParaRPr lang="en-US" altLang="en-US" dirty="0" smtClean="0"/>
          </a:p>
          <a:p>
            <a:pPr lvl="1">
              <a:buFont typeface="Courier New" pitchFamily="49" charset="0"/>
              <a:buChar char="o"/>
            </a:pPr>
            <a:r>
              <a:rPr lang="en-US" altLang="en-US" sz="2400" dirty="0" smtClean="0"/>
              <a:t>Basic calculations for sample size assume SRS</a:t>
            </a:r>
          </a:p>
          <a:p>
            <a:pPr lvl="1">
              <a:buFont typeface="Courier New" pitchFamily="49" charset="0"/>
              <a:buChar char="o"/>
            </a:pPr>
            <a:r>
              <a:rPr lang="en-US" altLang="en-US" sz="2400" dirty="0" smtClean="0"/>
              <a:t>Sample size formulas exist for more complex sample designs</a:t>
            </a:r>
          </a:p>
          <a:p>
            <a:pPr lvl="1">
              <a:buFont typeface="Courier New" pitchFamily="49" charset="0"/>
              <a:buChar char="o"/>
            </a:pPr>
            <a:r>
              <a:rPr lang="en-US" altLang="en-US" sz="2400" dirty="0" smtClean="0"/>
              <a:t>Stratification with appropriate allocation usually improves precision</a:t>
            </a:r>
          </a:p>
          <a:p>
            <a:pPr lvl="1">
              <a:buFont typeface="Courier New" pitchFamily="49" charset="0"/>
              <a:buChar char="o"/>
            </a:pPr>
            <a:r>
              <a:rPr lang="en-US" altLang="en-US" sz="2400" dirty="0" smtClean="0"/>
              <a:t>Clustering usually makes it worse</a:t>
            </a:r>
          </a:p>
          <a:p>
            <a:pPr lvl="1">
              <a:buFont typeface="Courier New" pitchFamily="49" charset="0"/>
              <a:buChar char="o"/>
            </a:pPr>
            <a:r>
              <a:rPr lang="en-US" altLang="en-US" sz="2400" dirty="0" smtClean="0"/>
              <a:t>Selection with unequal probabilities is more precise </a:t>
            </a:r>
            <a:r>
              <a:rPr lang="en-US" altLang="en-US" sz="2400" b="1" dirty="0" smtClean="0"/>
              <a:t>if</a:t>
            </a:r>
            <a:r>
              <a:rPr lang="en-US" altLang="en-US" sz="2400" dirty="0" smtClean="0"/>
              <a:t> the size measure used is well correlated with key survey variables</a:t>
            </a:r>
          </a:p>
        </p:txBody>
      </p:sp>
      <p:sp>
        <p:nvSpPr>
          <p:cNvPr id="4" name="Date Placeholder 3"/>
          <p:cNvSpPr>
            <a:spLocks noGrp="1"/>
          </p:cNvSpPr>
          <p:nvPr>
            <p:ph type="dt" sz="half" idx="10"/>
          </p:nvPr>
        </p:nvSpPr>
        <p:spPr/>
        <p:txBody>
          <a:bodyPr/>
          <a:lstStyle/>
          <a:p>
            <a:fld id="{B805215F-8A3B-4A55-9C5B-C15932FB5209}"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94</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noFill/>
        </p:spPr>
        <p:txBody>
          <a:bodyPr/>
          <a:lstStyle/>
          <a:p>
            <a:r>
              <a:rPr lang="en-US" altLang="en-US" sz="3600" b="1" dirty="0" smtClean="0"/>
              <a:t>Sample size</a:t>
            </a:r>
          </a:p>
        </p:txBody>
      </p:sp>
      <p:sp>
        <p:nvSpPr>
          <p:cNvPr id="324611" name="Rectangle 3"/>
          <p:cNvSpPr>
            <a:spLocks noGrp="1" noChangeArrowheads="1"/>
          </p:cNvSpPr>
          <p:nvPr>
            <p:ph type="body" idx="1"/>
          </p:nvPr>
        </p:nvSpPr>
        <p:spPr>
          <a:xfrm>
            <a:off x="511175" y="1714488"/>
            <a:ext cx="8137525" cy="4381512"/>
          </a:xfrm>
          <a:noFill/>
        </p:spPr>
        <p:txBody>
          <a:bodyPr/>
          <a:lstStyle/>
          <a:p>
            <a:r>
              <a:rPr lang="en-US" altLang="en-US" b="1" dirty="0" smtClean="0"/>
              <a:t>Effect of non-response</a:t>
            </a:r>
            <a:endParaRPr lang="en-US" altLang="en-US" dirty="0" smtClean="0"/>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Variance (thus </a:t>
            </a:r>
            <a:r>
              <a:rPr lang="en-US" altLang="en-US" sz="2400" dirty="0" err="1" smtClean="0"/>
              <a:t>s.e</a:t>
            </a:r>
            <a:r>
              <a:rPr lang="en-US" altLang="en-US" sz="2400" dirty="0" smtClean="0"/>
              <a:t>. and </a:t>
            </a:r>
            <a:r>
              <a:rPr lang="en-US" altLang="en-US" sz="2400" dirty="0" err="1" smtClean="0"/>
              <a:t>m.e</a:t>
            </a:r>
            <a:r>
              <a:rPr lang="en-US" altLang="en-US" sz="2400" dirty="0" smtClean="0"/>
              <a:t>.) will be greater than planned</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The initial sample size may be increased to take into account the expected level of non-response</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This reduces the variance … but has no effect on any non-response bias</a:t>
            </a:r>
          </a:p>
        </p:txBody>
      </p:sp>
      <p:sp>
        <p:nvSpPr>
          <p:cNvPr id="4" name="Date Placeholder 3"/>
          <p:cNvSpPr>
            <a:spLocks noGrp="1"/>
          </p:cNvSpPr>
          <p:nvPr>
            <p:ph type="dt" sz="half" idx="10"/>
          </p:nvPr>
        </p:nvSpPr>
        <p:spPr/>
        <p:txBody>
          <a:bodyPr/>
          <a:lstStyle/>
          <a:p>
            <a:fld id="{1EAC7723-F413-4918-B5E1-C61888152A95}"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95</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a:xfrm>
            <a:off x="642910" y="785794"/>
            <a:ext cx="7772400" cy="658813"/>
          </a:xfrm>
          <a:noFill/>
        </p:spPr>
        <p:txBody>
          <a:bodyPr/>
          <a:lstStyle/>
          <a:p>
            <a:r>
              <a:rPr lang="en-US" altLang="en-US" sz="3600" b="1" dirty="0" smtClean="0"/>
              <a:t>Sample size: example</a:t>
            </a:r>
          </a:p>
        </p:txBody>
      </p:sp>
      <p:sp>
        <p:nvSpPr>
          <p:cNvPr id="325635" name="Rectangle 3"/>
          <p:cNvSpPr>
            <a:spLocks noGrp="1" noChangeArrowheads="1"/>
          </p:cNvSpPr>
          <p:nvPr>
            <p:ph type="body" idx="1"/>
          </p:nvPr>
        </p:nvSpPr>
        <p:spPr>
          <a:xfrm>
            <a:off x="544513" y="1571611"/>
            <a:ext cx="8088312" cy="4324363"/>
          </a:xfrm>
          <a:noFill/>
        </p:spPr>
        <p:txBody>
          <a:bodyPr/>
          <a:lstStyle/>
          <a:p>
            <a:pPr marL="0" indent="0">
              <a:buFont typeface="Monotype Sorts" pitchFamily="2" charset="2"/>
              <a:buNone/>
            </a:pPr>
            <a:r>
              <a:rPr lang="en-CA" altLang="en-US" sz="2800" dirty="0" smtClean="0"/>
              <a:t>Suppose you have 5,000 clients who used your services in the past 12 months and you want to estimate which proportion (p) of those clients are satisfied with the services they received. You plan to select a SRS from your list of clients. You think that a margin of error (m) of ± 5% for a 95% C.I. would be good enough for your needs (so z = 1.96 ≈ 2). </a:t>
            </a:r>
          </a:p>
          <a:p>
            <a:pPr marL="0" indent="0">
              <a:buFont typeface="Monotype Sorts" pitchFamily="2" charset="2"/>
              <a:buNone/>
            </a:pPr>
            <a:endParaRPr lang="en-CA" altLang="en-US" sz="1200" dirty="0" smtClean="0"/>
          </a:p>
          <a:p>
            <a:pPr marL="0" indent="0">
              <a:buFont typeface="Monotype Sorts" pitchFamily="2" charset="2"/>
              <a:buNone/>
            </a:pPr>
            <a:r>
              <a:rPr lang="en-CA" altLang="en-US" sz="2800" dirty="0" smtClean="0"/>
              <a:t>The steps to calculate the required sample size are as follows:</a:t>
            </a:r>
          </a:p>
        </p:txBody>
      </p:sp>
      <p:sp>
        <p:nvSpPr>
          <p:cNvPr id="4" name="Date Placeholder 3"/>
          <p:cNvSpPr>
            <a:spLocks noGrp="1"/>
          </p:cNvSpPr>
          <p:nvPr>
            <p:ph type="dt" sz="half" idx="10"/>
          </p:nvPr>
        </p:nvSpPr>
        <p:spPr/>
        <p:txBody>
          <a:bodyPr/>
          <a:lstStyle/>
          <a:p>
            <a:fld id="{0A809727-A19C-421D-BFB9-915330F36DA4}"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a:xfrm>
            <a:off x="714348" y="785794"/>
            <a:ext cx="7772400" cy="803275"/>
          </a:xfrm>
          <a:noFill/>
        </p:spPr>
        <p:txBody>
          <a:bodyPr/>
          <a:lstStyle/>
          <a:p>
            <a:r>
              <a:rPr lang="en-US" altLang="en-US" sz="3600" b="1" dirty="0" smtClean="0"/>
              <a:t>Sample size: example</a:t>
            </a:r>
          </a:p>
        </p:txBody>
      </p:sp>
      <p:sp>
        <p:nvSpPr>
          <p:cNvPr id="326659" name="Rectangle 3"/>
          <p:cNvSpPr>
            <a:spLocks noGrp="1" noChangeArrowheads="1"/>
          </p:cNvSpPr>
          <p:nvPr>
            <p:ph type="body" idx="1"/>
          </p:nvPr>
        </p:nvSpPr>
        <p:spPr>
          <a:xfrm>
            <a:off x="544513" y="1714488"/>
            <a:ext cx="7885139" cy="4429156"/>
          </a:xfrm>
          <a:noFill/>
        </p:spPr>
        <p:txBody>
          <a:bodyPr/>
          <a:lstStyle/>
          <a:p>
            <a:pPr marL="0" indent="0">
              <a:buFont typeface="Monotype Sorts" pitchFamily="2" charset="2"/>
              <a:buNone/>
            </a:pPr>
            <a:r>
              <a:rPr lang="en-US" altLang="en-US" sz="2800" b="1" u="sng" dirty="0" smtClean="0"/>
              <a:t>Step 1: calculate the initial sample size</a:t>
            </a:r>
          </a:p>
          <a:p>
            <a:pPr marL="0" indent="0">
              <a:buFont typeface="Monotype Sorts" pitchFamily="2" charset="2"/>
              <a:buNone/>
            </a:pPr>
            <a:endParaRPr lang="en-US" altLang="en-US" sz="2800" dirty="0" smtClean="0"/>
          </a:p>
          <a:p>
            <a:pPr marL="0" indent="0">
              <a:buNone/>
            </a:pPr>
            <a:r>
              <a:rPr lang="en-US" altLang="en-US" sz="2800" dirty="0" smtClean="0"/>
              <a:t>When estimating a proportion </a:t>
            </a:r>
            <a:r>
              <a:rPr lang="en-US" altLang="en-US" sz="2800" b="1" dirty="0" smtClean="0"/>
              <a:t>p </a:t>
            </a:r>
            <a:r>
              <a:rPr lang="en-US" altLang="en-US" sz="2800" dirty="0" smtClean="0"/>
              <a:t>under SRS, we saw that the variance of the estimate of </a:t>
            </a:r>
            <a:r>
              <a:rPr lang="en-US" altLang="en-US" sz="2800" b="1" dirty="0" smtClean="0"/>
              <a:t>p</a:t>
            </a:r>
            <a:r>
              <a:rPr lang="en-US" altLang="en-US" sz="2800" dirty="0" smtClean="0"/>
              <a:t> is</a:t>
            </a:r>
          </a:p>
          <a:p>
            <a:pPr lvl="1">
              <a:buFont typeface="Monotype Sorts" pitchFamily="2" charset="2"/>
              <a:buNone/>
            </a:pPr>
            <a:r>
              <a:rPr lang="en-US" altLang="en-US" b="1" dirty="0" smtClean="0"/>
              <a:t>		</a:t>
            </a:r>
            <a:r>
              <a:rPr lang="en-US" altLang="en-US" sz="2400" b="1" dirty="0" smtClean="0"/>
              <a:t>V(p) = p(1-p) / (n-1)</a:t>
            </a:r>
            <a:endParaRPr lang="en-US" altLang="en-US" sz="2400" dirty="0" smtClean="0"/>
          </a:p>
          <a:p>
            <a:pPr lvl="1">
              <a:buFont typeface="Courier New" pitchFamily="49" charset="0"/>
              <a:buChar char="o"/>
            </a:pPr>
            <a:r>
              <a:rPr lang="en-US" altLang="en-US" sz="2400" dirty="0" smtClean="0"/>
              <a:t>If </a:t>
            </a:r>
            <a:r>
              <a:rPr lang="en-US" altLang="en-US" sz="2400" b="1" dirty="0" smtClean="0"/>
              <a:t>n</a:t>
            </a:r>
            <a:r>
              <a:rPr lang="en-US" altLang="en-US" sz="2400" dirty="0" smtClean="0"/>
              <a:t> is reasonably large, we may use </a:t>
            </a:r>
            <a:r>
              <a:rPr lang="en-US" altLang="en-US" sz="2400" b="1" dirty="0" smtClean="0"/>
              <a:t>n</a:t>
            </a:r>
            <a:r>
              <a:rPr lang="en-US" altLang="en-US" sz="2400" dirty="0" smtClean="0"/>
              <a:t> in place of </a:t>
            </a:r>
            <a:r>
              <a:rPr lang="en-US" altLang="en-US" sz="2400" b="1" dirty="0" smtClean="0"/>
              <a:t>n-1</a:t>
            </a:r>
            <a:endParaRPr lang="en-US" altLang="en-US" sz="2400" dirty="0" smtClean="0"/>
          </a:p>
          <a:p>
            <a:pPr lvl="1">
              <a:buFont typeface="Courier New" pitchFamily="49" charset="0"/>
              <a:buChar char="o"/>
            </a:pPr>
            <a:r>
              <a:rPr lang="en-US" altLang="en-US" sz="2400" dirty="0" smtClean="0"/>
              <a:t>Margin of error is </a:t>
            </a:r>
            <a:r>
              <a:rPr lang="en-US" altLang="en-US" sz="2400" b="1" dirty="0" smtClean="0"/>
              <a:t>m = z*s</a:t>
            </a:r>
            <a:endParaRPr lang="en-US" altLang="en-US" sz="2400" dirty="0" smtClean="0"/>
          </a:p>
          <a:p>
            <a:pPr lvl="2"/>
            <a:r>
              <a:rPr lang="en-US" altLang="en-US" sz="2000" dirty="0" smtClean="0"/>
              <a:t>where </a:t>
            </a:r>
            <a:r>
              <a:rPr lang="en-US" altLang="en-US" sz="2000" b="1" dirty="0" smtClean="0"/>
              <a:t>z = 1.96 ~ 2</a:t>
            </a:r>
            <a:endParaRPr lang="en-US" altLang="en-US" sz="2000" dirty="0" smtClean="0"/>
          </a:p>
          <a:p>
            <a:pPr lvl="2"/>
            <a:r>
              <a:rPr lang="en-US" altLang="en-US" sz="2000" dirty="0" smtClean="0"/>
              <a:t>and </a:t>
            </a:r>
            <a:r>
              <a:rPr lang="en-US" altLang="en-US" sz="2000" b="1" dirty="0" smtClean="0"/>
              <a:t>s</a:t>
            </a:r>
            <a:r>
              <a:rPr lang="en-US" altLang="en-US" sz="2000" dirty="0" smtClean="0"/>
              <a:t> is the standard error</a:t>
            </a:r>
          </a:p>
        </p:txBody>
      </p:sp>
      <p:sp>
        <p:nvSpPr>
          <p:cNvPr id="4" name="Date Placeholder 3"/>
          <p:cNvSpPr>
            <a:spLocks noGrp="1"/>
          </p:cNvSpPr>
          <p:nvPr>
            <p:ph type="dt" sz="half" idx="10"/>
          </p:nvPr>
        </p:nvSpPr>
        <p:spPr/>
        <p:txBody>
          <a:bodyPr/>
          <a:lstStyle/>
          <a:p>
            <a:fld id="{5475548A-49BE-4850-8C7F-C118B753D12E}"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97</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a:noFill/>
        </p:spPr>
        <p:txBody>
          <a:bodyPr/>
          <a:lstStyle/>
          <a:p>
            <a:r>
              <a:rPr lang="en-US" altLang="en-US" sz="3600" b="1" dirty="0" smtClean="0"/>
              <a:t>Sample size: example</a:t>
            </a:r>
          </a:p>
        </p:txBody>
      </p:sp>
      <p:sp>
        <p:nvSpPr>
          <p:cNvPr id="327683" name="Rectangle 3"/>
          <p:cNvSpPr>
            <a:spLocks noGrp="1" noChangeArrowheads="1"/>
          </p:cNvSpPr>
          <p:nvPr>
            <p:ph type="body" idx="1"/>
          </p:nvPr>
        </p:nvSpPr>
        <p:spPr>
          <a:xfrm>
            <a:off x="350267" y="1714488"/>
            <a:ext cx="8398197" cy="4411675"/>
          </a:xfrm>
          <a:noFill/>
        </p:spPr>
        <p:txBody>
          <a:bodyPr/>
          <a:lstStyle/>
          <a:p>
            <a:pPr lvl="1">
              <a:lnSpc>
                <a:spcPct val="110000"/>
              </a:lnSpc>
              <a:buFont typeface="Courier New" pitchFamily="49" charset="0"/>
              <a:buChar char="o"/>
            </a:pPr>
            <a:r>
              <a:rPr lang="en-US" altLang="en-US" sz="2400" dirty="0" smtClean="0"/>
              <a:t>That is, </a:t>
            </a:r>
            <a:r>
              <a:rPr lang="en-US" altLang="en-US" sz="2400" b="1" dirty="0" smtClean="0"/>
              <a:t>m</a:t>
            </a:r>
            <a:r>
              <a:rPr lang="en-US" altLang="en-US" sz="2400" b="1" baseline="30000" dirty="0" smtClean="0"/>
              <a:t>2</a:t>
            </a:r>
            <a:r>
              <a:rPr lang="en-US" altLang="en-US" sz="2400" b="1" dirty="0" smtClean="0"/>
              <a:t> = z</a:t>
            </a:r>
            <a:r>
              <a:rPr lang="en-US" altLang="en-US" sz="2400" b="1" baseline="30000" dirty="0" smtClean="0"/>
              <a:t>2 </a:t>
            </a:r>
            <a:r>
              <a:rPr lang="en-US" altLang="en-US" sz="2400" b="1" dirty="0" smtClean="0"/>
              <a:t>*s</a:t>
            </a:r>
            <a:r>
              <a:rPr lang="en-US" altLang="en-US" sz="2400" b="1" baseline="30000" dirty="0" smtClean="0"/>
              <a:t>2</a:t>
            </a:r>
            <a:endParaRPr lang="en-US" altLang="en-US" sz="2400" dirty="0" smtClean="0"/>
          </a:p>
          <a:p>
            <a:pPr lvl="1">
              <a:lnSpc>
                <a:spcPct val="110000"/>
              </a:lnSpc>
              <a:buFont typeface="Courier New" pitchFamily="49" charset="0"/>
              <a:buChar char="o"/>
            </a:pPr>
            <a:endParaRPr lang="en-US" altLang="en-US" sz="2400" dirty="0" smtClean="0"/>
          </a:p>
          <a:p>
            <a:pPr lvl="1">
              <a:lnSpc>
                <a:spcPct val="110000"/>
              </a:lnSpc>
              <a:buFont typeface="Courier New" pitchFamily="49" charset="0"/>
              <a:buChar char="o"/>
            </a:pPr>
            <a:r>
              <a:rPr lang="en-US" altLang="en-US" sz="2400" dirty="0" smtClean="0"/>
              <a:t>So </a:t>
            </a:r>
            <a:r>
              <a:rPr lang="en-US" altLang="en-US" sz="2400" b="1" dirty="0" smtClean="0"/>
              <a:t>s</a:t>
            </a:r>
            <a:r>
              <a:rPr lang="en-US" altLang="en-US" sz="2400" b="1" baseline="30000" dirty="0" smtClean="0"/>
              <a:t>2</a:t>
            </a:r>
            <a:r>
              <a:rPr lang="en-US" altLang="en-US" sz="2400" b="1" dirty="0" smtClean="0"/>
              <a:t> = m</a:t>
            </a:r>
            <a:r>
              <a:rPr lang="en-US" altLang="en-US" sz="2400" b="1" baseline="30000" dirty="0" smtClean="0"/>
              <a:t>2 </a:t>
            </a:r>
            <a:r>
              <a:rPr lang="en-US" altLang="en-US" sz="2400" b="1" dirty="0" smtClean="0"/>
              <a:t>/z</a:t>
            </a:r>
            <a:r>
              <a:rPr lang="en-US" altLang="en-US" sz="2400" b="1" baseline="30000" dirty="0" smtClean="0"/>
              <a:t>2</a:t>
            </a:r>
            <a:endParaRPr lang="en-US" altLang="en-US" sz="2400" dirty="0" smtClean="0"/>
          </a:p>
          <a:p>
            <a:pPr lvl="1">
              <a:lnSpc>
                <a:spcPct val="110000"/>
              </a:lnSpc>
              <a:buFont typeface="Courier New" pitchFamily="49" charset="0"/>
              <a:buChar char="o"/>
            </a:pPr>
            <a:endParaRPr lang="en-US" altLang="en-US" sz="2400" dirty="0" smtClean="0"/>
          </a:p>
          <a:p>
            <a:pPr lvl="1">
              <a:lnSpc>
                <a:spcPct val="110000"/>
              </a:lnSpc>
              <a:buFont typeface="Courier New" pitchFamily="49" charset="0"/>
              <a:buChar char="o"/>
            </a:pPr>
            <a:r>
              <a:rPr lang="en-US" altLang="en-US" sz="2400" dirty="0" smtClean="0"/>
              <a:t>But the variance is simply </a:t>
            </a:r>
            <a:r>
              <a:rPr lang="en-US" altLang="en-US" sz="2400" b="1" dirty="0" smtClean="0"/>
              <a:t>s</a:t>
            </a:r>
            <a:r>
              <a:rPr lang="en-US" altLang="en-US" sz="2400" b="1" baseline="30000" dirty="0" smtClean="0"/>
              <a:t>2</a:t>
            </a:r>
            <a:r>
              <a:rPr lang="en-US" altLang="en-US" sz="2400" b="1" dirty="0" smtClean="0"/>
              <a:t> =p(1-p)/n</a:t>
            </a:r>
            <a:endParaRPr lang="en-US" altLang="en-US" sz="2400" dirty="0" smtClean="0"/>
          </a:p>
          <a:p>
            <a:pPr lvl="1">
              <a:lnSpc>
                <a:spcPct val="110000"/>
              </a:lnSpc>
              <a:buFont typeface="Courier New" pitchFamily="49" charset="0"/>
              <a:buChar char="o"/>
            </a:pPr>
            <a:endParaRPr lang="en-US" altLang="en-US" sz="2400" dirty="0" smtClean="0"/>
          </a:p>
          <a:p>
            <a:pPr lvl="1">
              <a:lnSpc>
                <a:spcPct val="110000"/>
              </a:lnSpc>
              <a:buFont typeface="Courier New" pitchFamily="49" charset="0"/>
              <a:buChar char="o"/>
            </a:pPr>
            <a:r>
              <a:rPr lang="en-US" altLang="en-US" sz="2400" dirty="0" smtClean="0"/>
              <a:t>Therefore  </a:t>
            </a:r>
            <a:r>
              <a:rPr lang="en-US" altLang="en-US" sz="2400" b="1" dirty="0" smtClean="0"/>
              <a:t>m</a:t>
            </a:r>
            <a:r>
              <a:rPr lang="en-US" altLang="en-US" sz="2400" b="1" baseline="30000" dirty="0" smtClean="0"/>
              <a:t>2 </a:t>
            </a:r>
            <a:r>
              <a:rPr lang="en-US" altLang="en-US" sz="2400" b="1" dirty="0" smtClean="0"/>
              <a:t>/z</a:t>
            </a:r>
            <a:r>
              <a:rPr lang="en-US" altLang="en-US" sz="2400" b="1" baseline="30000" dirty="0" smtClean="0"/>
              <a:t>2</a:t>
            </a:r>
            <a:r>
              <a:rPr lang="en-US" altLang="en-US" sz="2400" dirty="0" smtClean="0"/>
              <a:t> </a:t>
            </a:r>
            <a:r>
              <a:rPr lang="en-US" altLang="en-US" sz="2400" b="1" dirty="0" smtClean="0"/>
              <a:t>= p(1-p)/n</a:t>
            </a:r>
            <a:endParaRPr lang="en-US" altLang="en-US" sz="2400" dirty="0" smtClean="0"/>
          </a:p>
          <a:p>
            <a:pPr lvl="1">
              <a:lnSpc>
                <a:spcPct val="110000"/>
              </a:lnSpc>
              <a:buFont typeface="Courier New" pitchFamily="49" charset="0"/>
              <a:buChar char="o"/>
            </a:pPr>
            <a:endParaRPr lang="en-US" altLang="en-US" sz="2400" dirty="0" smtClean="0"/>
          </a:p>
          <a:p>
            <a:pPr lvl="1">
              <a:lnSpc>
                <a:spcPct val="110000"/>
              </a:lnSpc>
              <a:buFont typeface="Courier New" pitchFamily="49" charset="0"/>
              <a:buChar char="o"/>
            </a:pPr>
            <a:r>
              <a:rPr lang="en-US" altLang="en-US" sz="2400" dirty="0" smtClean="0"/>
              <a:t>And we have </a:t>
            </a:r>
            <a:r>
              <a:rPr lang="en-US" altLang="en-US" sz="2400" b="1" dirty="0" smtClean="0"/>
              <a:t>n = p(1-p)*z</a:t>
            </a:r>
            <a:r>
              <a:rPr lang="en-US" altLang="en-US" sz="2400" b="1" baseline="30000" dirty="0" smtClean="0"/>
              <a:t>2 </a:t>
            </a:r>
            <a:r>
              <a:rPr lang="en-US" altLang="en-US" sz="2400" b="1" dirty="0" smtClean="0"/>
              <a:t>/m</a:t>
            </a:r>
            <a:r>
              <a:rPr lang="en-US" altLang="en-US" sz="2400" b="1" baseline="30000" dirty="0" smtClean="0"/>
              <a:t>2</a:t>
            </a:r>
          </a:p>
        </p:txBody>
      </p:sp>
      <p:sp>
        <p:nvSpPr>
          <p:cNvPr id="4" name="Date Placeholder 3"/>
          <p:cNvSpPr>
            <a:spLocks noGrp="1"/>
          </p:cNvSpPr>
          <p:nvPr>
            <p:ph type="dt" sz="half" idx="10"/>
          </p:nvPr>
        </p:nvSpPr>
        <p:spPr/>
        <p:txBody>
          <a:bodyPr/>
          <a:lstStyle/>
          <a:p>
            <a:fld id="{CFFCE41C-A2C1-4B4C-B208-68ADC796A81C}"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a:xfrm>
            <a:off x="685800" y="1000108"/>
            <a:ext cx="7772400" cy="557230"/>
          </a:xfrm>
          <a:noFill/>
        </p:spPr>
        <p:txBody>
          <a:bodyPr/>
          <a:lstStyle/>
          <a:p>
            <a:r>
              <a:rPr lang="en-US" altLang="en-US" sz="3600" b="1" dirty="0" smtClean="0"/>
              <a:t>Sample size: example</a:t>
            </a:r>
          </a:p>
        </p:txBody>
      </p:sp>
      <p:sp>
        <p:nvSpPr>
          <p:cNvPr id="328707" name="Rectangle 3"/>
          <p:cNvSpPr>
            <a:spLocks noGrp="1" noChangeArrowheads="1"/>
          </p:cNvSpPr>
          <p:nvPr>
            <p:ph type="body" idx="1"/>
          </p:nvPr>
        </p:nvSpPr>
        <p:spPr>
          <a:xfrm>
            <a:off x="685800" y="1844675"/>
            <a:ext cx="7772400" cy="4251325"/>
          </a:xfrm>
          <a:noFill/>
        </p:spPr>
        <p:txBody>
          <a:bodyPr/>
          <a:lstStyle/>
          <a:p>
            <a:pPr lvl="1">
              <a:buFont typeface="Courier New" pitchFamily="49" charset="0"/>
              <a:buChar char="o"/>
            </a:pPr>
            <a:r>
              <a:rPr lang="en-US" altLang="en-US" sz="2400" dirty="0" smtClean="0"/>
              <a:t>We said we want </a:t>
            </a:r>
            <a:r>
              <a:rPr lang="en-US" altLang="en-US" sz="2400" b="1" dirty="0" smtClean="0"/>
              <a:t>m = .05 </a:t>
            </a:r>
            <a:r>
              <a:rPr lang="en-US" altLang="en-US" sz="2400" dirty="0" smtClean="0"/>
              <a:t>at most</a:t>
            </a:r>
          </a:p>
          <a:p>
            <a:pPr lvl="1">
              <a:buFont typeface="Courier New" pitchFamily="49" charset="0"/>
              <a:buChar char="o"/>
            </a:pPr>
            <a:r>
              <a:rPr lang="en-CA" altLang="en-US" sz="2400" dirty="0" smtClean="0"/>
              <a:t>We don’t know the proportion, so we assume maximum variability (p=50%)</a:t>
            </a:r>
            <a:endParaRPr lang="en-US" altLang="en-US" sz="2400" dirty="0" smtClean="0"/>
          </a:p>
          <a:p>
            <a:pPr lvl="1">
              <a:buFont typeface="Courier New" pitchFamily="49" charset="0"/>
              <a:buChar char="o"/>
            </a:pPr>
            <a:r>
              <a:rPr lang="en-US" altLang="en-US" sz="2400" dirty="0" smtClean="0"/>
              <a:t>and we simplify by using </a:t>
            </a:r>
            <a:r>
              <a:rPr lang="en-US" altLang="en-US" sz="2400" b="1" dirty="0" smtClean="0"/>
              <a:t>z = 2</a:t>
            </a:r>
            <a:endParaRPr lang="en-US" altLang="en-US" sz="2400" dirty="0" smtClean="0"/>
          </a:p>
          <a:p>
            <a:pPr lvl="1">
              <a:buFont typeface="Courier New" pitchFamily="49" charset="0"/>
              <a:buChar char="o"/>
            </a:pPr>
            <a:r>
              <a:rPr lang="en-US" altLang="en-US" sz="2400" dirty="0" smtClean="0"/>
              <a:t>then </a:t>
            </a:r>
            <a:r>
              <a:rPr lang="en-US" altLang="en-US" sz="2400" b="1" dirty="0" smtClean="0"/>
              <a:t>n</a:t>
            </a:r>
            <a:r>
              <a:rPr lang="en-US" altLang="en-US" sz="2400" b="1" baseline="-25000" dirty="0" smtClean="0"/>
              <a:t>1</a:t>
            </a:r>
            <a:r>
              <a:rPr lang="en-US" altLang="en-US" sz="2400" b="1" dirty="0" smtClean="0"/>
              <a:t> = p(1-p)*z</a:t>
            </a:r>
            <a:r>
              <a:rPr lang="en-US" altLang="en-US" sz="2400" b="1" baseline="30000" dirty="0" smtClean="0"/>
              <a:t>2 </a:t>
            </a:r>
            <a:r>
              <a:rPr lang="en-US" altLang="en-US" sz="2400" b="1" dirty="0" smtClean="0"/>
              <a:t>/m</a:t>
            </a:r>
            <a:r>
              <a:rPr lang="en-US" altLang="en-US" sz="2400" b="1" baseline="30000" dirty="0" smtClean="0"/>
              <a:t>2</a:t>
            </a:r>
            <a:endParaRPr lang="en-US" altLang="en-US" sz="2400" dirty="0" smtClean="0"/>
          </a:p>
          <a:p>
            <a:pPr lvl="1">
              <a:buNone/>
            </a:pPr>
            <a:r>
              <a:rPr lang="en-US" altLang="en-US" sz="2400" dirty="0" smtClean="0"/>
              <a:t>			</a:t>
            </a:r>
            <a:r>
              <a:rPr lang="en-US" altLang="en-US" sz="2400" b="1" dirty="0" smtClean="0"/>
              <a:t>= .5 * .5 * 4 / .05</a:t>
            </a:r>
            <a:r>
              <a:rPr lang="en-US" altLang="en-US" sz="2400" b="1" baseline="30000" dirty="0" smtClean="0"/>
              <a:t>2</a:t>
            </a:r>
            <a:endParaRPr lang="en-US" altLang="en-US" sz="2400" b="1" dirty="0" smtClean="0"/>
          </a:p>
          <a:p>
            <a:pPr lvl="1">
              <a:buNone/>
            </a:pPr>
            <a:r>
              <a:rPr lang="en-US" altLang="en-US" sz="2400" b="1" dirty="0" smtClean="0"/>
              <a:t>			= 400</a:t>
            </a:r>
            <a:endParaRPr lang="en-US" altLang="en-US" sz="2400" dirty="0" smtClean="0"/>
          </a:p>
          <a:p>
            <a:pPr lvl="1">
              <a:buFont typeface="Courier New" pitchFamily="49" charset="0"/>
              <a:buChar char="o"/>
            </a:pPr>
            <a:r>
              <a:rPr lang="en-US" altLang="en-US" sz="2400" dirty="0" smtClean="0"/>
              <a:t>Call this value </a:t>
            </a:r>
            <a:r>
              <a:rPr lang="en-US" altLang="en-US" sz="2400" b="1" dirty="0" smtClean="0"/>
              <a:t>n</a:t>
            </a:r>
            <a:r>
              <a:rPr lang="en-US" altLang="en-US" sz="2400" b="1" baseline="-25000" dirty="0" smtClean="0"/>
              <a:t>1</a:t>
            </a:r>
            <a:r>
              <a:rPr lang="en-US" altLang="en-US" sz="2400" dirty="0" smtClean="0"/>
              <a:t>, the initial sample size</a:t>
            </a:r>
          </a:p>
        </p:txBody>
      </p:sp>
      <p:sp>
        <p:nvSpPr>
          <p:cNvPr id="4" name="Date Placeholder 3"/>
          <p:cNvSpPr>
            <a:spLocks noGrp="1"/>
          </p:cNvSpPr>
          <p:nvPr>
            <p:ph type="dt" sz="half" idx="10"/>
          </p:nvPr>
        </p:nvSpPr>
        <p:spPr/>
        <p:txBody>
          <a:bodyPr/>
          <a:lstStyle/>
          <a:p>
            <a:fld id="{8546DF26-3606-48C8-91F7-D06517C0A8ED}"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99</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DISS-DIFF-Eng Template</Template>
  <TotalTime>10054</TotalTime>
  <Words>3681</Words>
  <Application>Microsoft Office PowerPoint</Application>
  <PresentationFormat>On-screen Show (4:3)</PresentationFormat>
  <Paragraphs>1247</Paragraphs>
  <Slides>104</Slides>
  <Notes>15</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3</vt:i4>
      </vt:variant>
      <vt:variant>
        <vt:lpstr>Slide Titles</vt:lpstr>
      </vt:variant>
      <vt:variant>
        <vt:i4>104</vt:i4>
      </vt:variant>
    </vt:vector>
  </HeadingPairs>
  <TitlesOfParts>
    <vt:vector size="115" baseType="lpstr">
      <vt:lpstr>Arial</vt:lpstr>
      <vt:lpstr>Arial Black</vt:lpstr>
      <vt:lpstr>Cambria Math</vt:lpstr>
      <vt:lpstr>Courier New</vt:lpstr>
      <vt:lpstr>Monotype Sorts</vt:lpstr>
      <vt:lpstr>Times New Roman</vt:lpstr>
      <vt:lpstr>Wingdings</vt:lpstr>
      <vt:lpstr>Default Design</vt:lpstr>
      <vt:lpstr>Document</vt:lpstr>
      <vt:lpstr>Clip</vt:lpstr>
      <vt:lpstr>Équation</vt:lpstr>
      <vt:lpstr>PowerPoint Presentation</vt:lpstr>
      <vt:lpstr>PowerPoint Presentation</vt:lpstr>
      <vt:lpstr>PowerPoint Presentation</vt:lpstr>
      <vt:lpstr>Course objectives</vt:lpstr>
      <vt:lpstr>Course content</vt:lpstr>
      <vt:lpstr> Introduction</vt:lpstr>
      <vt:lpstr>Planning a survey</vt:lpstr>
      <vt:lpstr>Planning a survey</vt:lpstr>
      <vt:lpstr>Designing and conducting the survey</vt:lpstr>
      <vt:lpstr>Questionnaire design</vt:lpstr>
      <vt:lpstr>Design of the sample</vt:lpstr>
      <vt:lpstr>Elements of survey design</vt:lpstr>
      <vt:lpstr>Sample design</vt:lpstr>
      <vt:lpstr>Defining the population</vt:lpstr>
      <vt:lpstr>Examples of populations</vt:lpstr>
      <vt:lpstr>Populations</vt:lpstr>
      <vt:lpstr>Example</vt:lpstr>
      <vt:lpstr>Populations</vt:lpstr>
      <vt:lpstr>Frames</vt:lpstr>
      <vt:lpstr>Frames</vt:lpstr>
      <vt:lpstr>Example (LFS cnt’d)</vt:lpstr>
      <vt:lpstr>Frames</vt:lpstr>
      <vt:lpstr>Frames</vt:lpstr>
      <vt:lpstr>Sources of frames</vt:lpstr>
      <vt:lpstr>Examples of list frames</vt:lpstr>
      <vt:lpstr>Examples of area frames</vt:lpstr>
      <vt:lpstr>Example of multiple frame</vt:lpstr>
      <vt:lpstr>Frames</vt:lpstr>
      <vt:lpstr>Frames</vt:lpstr>
      <vt:lpstr>Frames</vt:lpstr>
      <vt:lpstr>Survey units</vt:lpstr>
      <vt:lpstr>Example of survey units</vt:lpstr>
      <vt:lpstr>Example of survey units</vt:lpstr>
      <vt:lpstr>Example of survey units</vt:lpstr>
      <vt:lpstr>Sample selection methods</vt:lpstr>
      <vt:lpstr>Sample selection methods</vt:lpstr>
      <vt:lpstr>Sample selection methods</vt:lpstr>
      <vt:lpstr>Sample selection methods</vt:lpstr>
      <vt:lpstr>Sample selection methods</vt:lpstr>
      <vt:lpstr>Non-probability sampling</vt:lpstr>
      <vt:lpstr>Non-probability sampling</vt:lpstr>
      <vt:lpstr>Probability sampling</vt:lpstr>
      <vt:lpstr>Probability sampling</vt:lpstr>
      <vt:lpstr>Probability sampling</vt:lpstr>
      <vt:lpstr>Probability sampling</vt:lpstr>
      <vt:lpstr> Sampling: Set-up</vt:lpstr>
      <vt:lpstr> Sampling: Set-up</vt:lpstr>
      <vt:lpstr> Sampling: Set-up</vt:lpstr>
      <vt:lpstr>Simple random sampling (SRS)</vt:lpstr>
      <vt:lpstr>Simple random sampling</vt:lpstr>
      <vt:lpstr>Simple random sampling</vt:lpstr>
      <vt:lpstr>Simple random sampling</vt:lpstr>
      <vt:lpstr>Simple random sampling: example</vt:lpstr>
      <vt:lpstr>PowerPoint Presentation</vt:lpstr>
      <vt:lpstr>PowerPoint Presentation</vt:lpstr>
      <vt:lpstr>PowerPoint Presentation</vt:lpstr>
      <vt:lpstr>PowerPoint Presentation</vt:lpstr>
      <vt:lpstr>Simple random sampling</vt:lpstr>
      <vt:lpstr>Simple random sampling</vt:lpstr>
      <vt:lpstr>Simple random sampling</vt:lpstr>
      <vt:lpstr>Simple random sampling: example</vt:lpstr>
      <vt:lpstr>Simple random sampling: example</vt:lpstr>
      <vt:lpstr>PowerPoint Presentation</vt:lpstr>
      <vt:lpstr>Systematic sampling</vt:lpstr>
      <vt:lpstr>PowerPoint Presentation</vt:lpstr>
      <vt:lpstr>Systematic sampling</vt:lpstr>
      <vt:lpstr>Systematic sampling: example</vt:lpstr>
      <vt:lpstr>PowerPoint Presentation</vt:lpstr>
      <vt:lpstr>PowerPoint Presentation</vt:lpstr>
      <vt:lpstr>Systematic sampling</vt:lpstr>
      <vt:lpstr>Systematic sampling</vt:lpstr>
      <vt:lpstr>PowerPoint Presentation</vt:lpstr>
      <vt:lpstr>Systematic sampling</vt:lpstr>
      <vt:lpstr>Systematic sampling</vt:lpstr>
      <vt:lpstr>Systematic sampling</vt:lpstr>
      <vt:lpstr>Systematic sampling</vt:lpstr>
      <vt:lpstr>PowerPoint Presentation</vt:lpstr>
      <vt:lpstr>PowerPoint Presentation</vt:lpstr>
      <vt:lpstr>Systematic sampling</vt:lpstr>
      <vt:lpstr>Systematic sampling</vt:lpstr>
      <vt:lpstr>PowerPoint Presentation</vt:lpstr>
      <vt:lpstr>Factors affecting sample size</vt:lpstr>
      <vt:lpstr>Sample size</vt:lpstr>
      <vt:lpstr>Sample size</vt:lpstr>
      <vt:lpstr>Precision: Margin Of Error(MOE)</vt:lpstr>
      <vt:lpstr>Sample size</vt:lpstr>
      <vt:lpstr>Sample size</vt:lpstr>
      <vt:lpstr>Sample size</vt:lpstr>
      <vt:lpstr>Sample size</vt:lpstr>
      <vt:lpstr>Sample size</vt:lpstr>
      <vt:lpstr>Sample size</vt:lpstr>
      <vt:lpstr>Sample size</vt:lpstr>
      <vt:lpstr>Sample size</vt:lpstr>
      <vt:lpstr>Sample size</vt:lpstr>
      <vt:lpstr>Sample size</vt:lpstr>
      <vt:lpstr>Sample size: example</vt:lpstr>
      <vt:lpstr>Sample size: example</vt:lpstr>
      <vt:lpstr>Sample size: example</vt:lpstr>
      <vt:lpstr>Sample size: example</vt:lpstr>
      <vt:lpstr>Sample size: example</vt:lpstr>
      <vt:lpstr>Sample size: example</vt:lpstr>
      <vt:lpstr>Sample size: example</vt:lpstr>
      <vt:lpstr>Sample size: example</vt:lpstr>
      <vt:lpstr>Operational constraints</vt:lpstr>
    </vt:vector>
  </TitlesOfParts>
  <Company>STC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Jocelyn, Wisner - HSMD/DMEM</cp:lastModifiedBy>
  <cp:revision>180</cp:revision>
  <dcterms:created xsi:type="dcterms:W3CDTF">2008-07-17T14:58:13Z</dcterms:created>
  <dcterms:modified xsi:type="dcterms:W3CDTF">2019-09-28T18:23:25Z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45523602</vt:i4>
  </property>
  <property fmtid="{D5CDD505-2E9C-101B-9397-08002B2CF9AE}" pid="3" name="_NewReviewCycle">
    <vt:lpwstr/>
  </property>
  <property fmtid="{D5CDD505-2E9C-101B-9397-08002B2CF9AE}" pid="4" name="_EmailSubject">
    <vt:lpwstr>Présentations Bélize</vt:lpwstr>
  </property>
  <property fmtid="{D5CDD505-2E9C-101B-9397-08002B2CF9AE}" pid="5" name="_AuthorEmail">
    <vt:lpwstr>wisner.jocelyn@canada.ca</vt:lpwstr>
  </property>
  <property fmtid="{D5CDD505-2E9C-101B-9397-08002B2CF9AE}" pid="6" name="_AuthorEmailDisplayName">
    <vt:lpwstr>Jocelyn, Wisner (STATCAN)</vt:lpwstr>
  </property>
  <property fmtid="{D5CDD505-2E9C-101B-9397-08002B2CF9AE}" pid="7" name="_PreviousAdHocReviewCycleID">
    <vt:i4>1087690211</vt:i4>
  </property>
</Properties>
</file>