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6" r:id="rId3"/>
    <p:sldId id="258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8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62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9008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9232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974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069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8145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696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418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145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2808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120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456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EF802F4-4A59-4EBD-9300-96CEA7409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78" y="4273178"/>
            <a:ext cx="4130645" cy="1652258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E9F48C04-361A-47EC-A0CE-267A77C6B6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429" y="1013103"/>
            <a:ext cx="5629143" cy="344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GDP calculations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967" y="1690688"/>
            <a:ext cx="10515600" cy="4306458"/>
          </a:xfrm>
        </p:spPr>
        <p:txBody>
          <a:bodyPr>
            <a:normAutofit/>
          </a:bodyPr>
          <a:lstStyle/>
          <a:p>
            <a:r>
              <a:rPr lang="en-CA" dirty="0"/>
              <a:t>For the following Economy with 7 economic actors (including households), calculate GDP-P, GDP-I and GDP-E. </a:t>
            </a:r>
          </a:p>
          <a:p>
            <a:endParaRPr lang="en-CA" dirty="0"/>
          </a:p>
          <a:p>
            <a:r>
              <a:rPr lang="en-CA" sz="1800" dirty="0"/>
              <a:t>3 Companies</a:t>
            </a:r>
          </a:p>
          <a:p>
            <a:r>
              <a:rPr lang="en-CA" sz="1800" dirty="0"/>
              <a:t>1 Unincorporated Business</a:t>
            </a:r>
          </a:p>
          <a:p>
            <a:r>
              <a:rPr lang="en-CA" sz="1800" dirty="0"/>
              <a:t>The Government</a:t>
            </a:r>
          </a:p>
          <a:p>
            <a:r>
              <a:rPr lang="en-CA" sz="1800" dirty="0"/>
              <a:t>1 Church (NPISH)</a:t>
            </a:r>
          </a:p>
          <a:p>
            <a:r>
              <a:rPr lang="en-CA" sz="1800" dirty="0"/>
              <a:t>Households</a:t>
            </a:r>
          </a:p>
          <a:p>
            <a:endParaRPr lang="en-CA" dirty="0"/>
          </a:p>
          <a:p>
            <a:r>
              <a:rPr lang="en-CA" dirty="0"/>
              <a:t>Continued on next page…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71018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0306" y="131141"/>
            <a:ext cx="11403106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Example: 6 Economic actors</a:t>
            </a:r>
          </a:p>
          <a:p>
            <a:endParaRPr lang="en-CA" b="1" dirty="0"/>
          </a:p>
          <a:p>
            <a:r>
              <a:rPr lang="en-CA" sz="1600" dirty="0"/>
              <a:t>	=&gt; Company 1 </a:t>
            </a:r>
          </a:p>
          <a:p>
            <a:r>
              <a:rPr lang="en-CA" sz="1600" dirty="0"/>
              <a:t>		Sales = $1,000 , Wages = $200, Pay worker benefits of $40, Pay insurance benefits of $10</a:t>
            </a:r>
          </a:p>
          <a:p>
            <a:r>
              <a:rPr lang="en-CA" sz="1600" dirty="0"/>
              <a:t>		Opening Inventories = $50 and Closing Inventories = $100, Materials = $400</a:t>
            </a:r>
          </a:p>
          <a:p>
            <a:r>
              <a:rPr lang="en-CA" sz="1600" dirty="0"/>
              <a:t>		</a:t>
            </a:r>
          </a:p>
          <a:p>
            <a:r>
              <a:rPr lang="en-CA" sz="1600" dirty="0"/>
              <a:t>	=&gt; Company 2</a:t>
            </a:r>
          </a:p>
          <a:p>
            <a:r>
              <a:rPr lang="en-CA" sz="1600" dirty="0"/>
              <a:t>		Sales = $10,000, Wages = $1,750, Pay worker benefits of $450, Pay insurance benefits of $100 </a:t>
            </a:r>
          </a:p>
          <a:p>
            <a:r>
              <a:rPr lang="en-CA" sz="1600" dirty="0"/>
              <a:t>		Materials of $4,000, Opening Inventories = $500 and Closing Inventories = $0</a:t>
            </a:r>
          </a:p>
          <a:p>
            <a:endParaRPr lang="en-CA" sz="1600" dirty="0"/>
          </a:p>
          <a:p>
            <a:r>
              <a:rPr lang="en-CA" sz="1600" dirty="0"/>
              <a:t>	=&gt; Company 3</a:t>
            </a:r>
          </a:p>
          <a:p>
            <a:r>
              <a:rPr lang="en-CA" sz="1600" dirty="0"/>
              <a:t>		Sales = 8,000, Wages = $5,000, Materials of $1,000</a:t>
            </a:r>
          </a:p>
          <a:p>
            <a:endParaRPr lang="en-CA" sz="1600" dirty="0"/>
          </a:p>
          <a:p>
            <a:r>
              <a:rPr lang="en-CA" sz="1600" dirty="0"/>
              <a:t>	=&gt; Unincorporated business</a:t>
            </a:r>
          </a:p>
          <a:p>
            <a:r>
              <a:rPr lang="en-CA" sz="1600" dirty="0"/>
              <a:t>		Sales = $250, Materials = $150, Opening Inventories = $50 and Closing Inventories = $50	</a:t>
            </a:r>
          </a:p>
          <a:p>
            <a:endParaRPr lang="en-CA" sz="1600" dirty="0"/>
          </a:p>
          <a:p>
            <a:r>
              <a:rPr lang="en-CA" sz="1600" dirty="0"/>
              <a:t>	=&gt; Government</a:t>
            </a:r>
          </a:p>
          <a:p>
            <a:r>
              <a:rPr lang="en-CA" sz="1600" dirty="0"/>
              <a:t>		Wages = 1,000, CFC = 900 , transferred $100 to households, materials = $200</a:t>
            </a:r>
          </a:p>
          <a:p>
            <a:endParaRPr lang="en-CA" sz="1600" dirty="0"/>
          </a:p>
          <a:p>
            <a:r>
              <a:rPr lang="en-CA" sz="1600" dirty="0"/>
              <a:t>	=&gt; NPISH (Church)</a:t>
            </a:r>
          </a:p>
          <a:p>
            <a:r>
              <a:rPr lang="en-CA" sz="1600" dirty="0"/>
              <a:t>		Church members each donated $1 ($100 total)</a:t>
            </a:r>
          </a:p>
          <a:p>
            <a:endParaRPr lang="en-CA" sz="1600" dirty="0"/>
          </a:p>
          <a:p>
            <a:r>
              <a:rPr lang="en-CA" sz="1600" dirty="0"/>
              <a:t>	=&gt; Other Information</a:t>
            </a:r>
          </a:p>
          <a:p>
            <a:r>
              <a:rPr lang="en-CA" sz="1600" dirty="0"/>
              <a:t>		</a:t>
            </a:r>
            <a:r>
              <a:rPr lang="en-CA" sz="1600" b="1" dirty="0"/>
              <a:t>Households</a:t>
            </a:r>
            <a:r>
              <a:rPr lang="en-CA" sz="1600" dirty="0"/>
              <a:t> spend $8,000 on food and there were </a:t>
            </a:r>
            <a:r>
              <a:rPr lang="en-CA" sz="1600" b="1" dirty="0"/>
              <a:t>exports</a:t>
            </a:r>
            <a:r>
              <a:rPr lang="en-CA" sz="1600" dirty="0"/>
              <a:t> of $6,150 and there were </a:t>
            </a:r>
            <a:r>
              <a:rPr lang="en-CA" sz="1600" b="1" dirty="0"/>
              <a:t>imports</a:t>
            </a:r>
            <a:r>
              <a:rPr lang="en-CA" sz="1600" dirty="0"/>
              <a:t> of $9,500 of goods 		($5,000 for machinery, $1,500  of clothing and online shopping totalling $3,000 from Antigua)</a:t>
            </a:r>
          </a:p>
          <a:p>
            <a:r>
              <a:rPr lang="en-CA" dirty="0"/>
              <a:t>		</a:t>
            </a:r>
          </a:p>
          <a:p>
            <a:r>
              <a:rPr lang="en-CA" dirty="0"/>
              <a:t>		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74219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437197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Gross Value Added (GDP – P)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1200269"/>
            <a:ext cx="103841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GDP-P we add up all the output in the economy and remove the intermediate inputs.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This can be done by industry / company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148209"/>
              </p:ext>
            </p:extLst>
          </p:nvPr>
        </p:nvGraphicFramePr>
        <p:xfrm>
          <a:off x="674688" y="2352199"/>
          <a:ext cx="10223787" cy="1948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0695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</a:t>
                      </a:r>
                      <a:r>
                        <a:rPr lang="en-CA" baseline="0" dirty="0"/>
                        <a:t> 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Uninc</a:t>
                      </a:r>
                      <a:r>
                        <a:rPr lang="en-CA" dirty="0"/>
                        <a:t>.</a:t>
                      </a:r>
                      <a:r>
                        <a:rPr lang="en-CA" baseline="0" dirty="0"/>
                        <a:t> Business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Government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Total</a:t>
                      </a:r>
                    </a:p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GDP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66005" y="5010269"/>
            <a:ext cx="6083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Note: For Government;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Output = Cost of Production = Wages + Materials + CFC</a:t>
            </a:r>
          </a:p>
        </p:txBody>
      </p:sp>
    </p:spTree>
    <p:extLst>
      <p:ext uri="{BB962C8B-B14F-4D97-AF65-F5344CB8AC3E}">
        <p14:creationId xmlns:p14="http://schemas.microsoft.com/office/powerpoint/2010/main" val="2686691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437197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Sum of Incomes (GDP – I)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973118"/>
            <a:ext cx="7000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GDP-I we add up all the incomes in the economy.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55432"/>
              </p:ext>
            </p:extLst>
          </p:nvPr>
        </p:nvGraphicFramePr>
        <p:xfrm>
          <a:off x="514350" y="1392297"/>
          <a:ext cx="10223787" cy="362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0695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</a:t>
                      </a:r>
                      <a:r>
                        <a:rPr lang="en-CA" baseline="0" dirty="0"/>
                        <a:t> 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Uninc</a:t>
                      </a:r>
                      <a:r>
                        <a:rPr lang="en-CA" dirty="0"/>
                        <a:t>.</a:t>
                      </a:r>
                      <a:r>
                        <a:rPr lang="en-CA" baseline="0" dirty="0"/>
                        <a:t> Business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Government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Total</a:t>
                      </a:r>
                    </a:p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Wages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83">
                <a:tc>
                  <a:txBody>
                    <a:bodyPr/>
                    <a:lstStyle/>
                    <a:p>
                      <a:r>
                        <a:rPr lang="en-CA" dirty="0"/>
                        <a:t>Social Contributions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Surplus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CA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lang="en-CA" dirty="0"/>
                        <a:t>Gross</a:t>
                      </a:r>
                      <a:r>
                        <a:rPr lang="en-CA" baseline="0" dirty="0"/>
                        <a:t> Mixed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en-CA" baseline="0" dirty="0"/>
                        <a:t>Net Taxes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baseline="0" dirty="0"/>
                        <a:t>GDP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en-CA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8112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58864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Sum of Expenditures (GDP – E)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973118"/>
            <a:ext cx="7446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GDP-E we add up all the expenditures in the economy.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889871"/>
              </p:ext>
            </p:extLst>
          </p:nvPr>
        </p:nvGraphicFramePr>
        <p:xfrm>
          <a:off x="942979" y="1773337"/>
          <a:ext cx="10015535" cy="1606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0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3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0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0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9101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NX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= GDP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86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HFCE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GFCE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Inventories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GFCF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Exports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Imports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GDP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101"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CA" sz="28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7399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429</Words>
  <Application>Microsoft Office PowerPoint</Application>
  <PresentationFormat>Widescreen</PresentationFormat>
  <Paragraphs>80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Office Theme</vt:lpstr>
      <vt:lpstr>PowerPoint Presentation</vt:lpstr>
      <vt:lpstr>GDP calculations Example</vt:lpstr>
      <vt:lpstr>PowerPoint Presentation</vt:lpstr>
      <vt:lpstr>PowerPoint Presentation</vt:lpstr>
      <vt:lpstr>PowerPoint Presentation</vt:lpstr>
      <vt:lpstr>PowerPoint Presentation</vt:lpstr>
    </vt:vector>
  </TitlesOfParts>
  <Company>StatCan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default1</dc:creator>
  <cp:lastModifiedBy>Tabuchi, Tracy (she, her | elle, la) (StatCan)</cp:lastModifiedBy>
  <cp:revision>24</cp:revision>
  <dcterms:created xsi:type="dcterms:W3CDTF">2018-01-19T13:13:30Z</dcterms:created>
  <dcterms:modified xsi:type="dcterms:W3CDTF">2023-07-28T16:36:59Z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-1210626976</vt:i4>
  </property>
  <property fmtid="{D5CDD505-2E9C-101B-9397-08002B2CF9AE}" pid="3" name="_NewReviewCycle">
    <vt:lpwstr/>
  </property>
  <property fmtid="{D5CDD505-2E9C-101B-9397-08002B2CF9AE}" pid="4" name="_EmailSubject">
    <vt:lpwstr>Course Material</vt:lpwstr>
  </property>
  <property fmtid="{D5CDD505-2E9C-101B-9397-08002B2CF9AE}" pid="5" name="_AuthorEmail">
    <vt:lpwstr>marco.provenzano@canada.ca</vt:lpwstr>
  </property>
  <property fmtid="{D5CDD505-2E9C-101B-9397-08002B2CF9AE}" pid="6" name="_AuthorEmailDisplayName">
    <vt:lpwstr>Provenzano, Marco (STATCAN)</vt:lpwstr>
  </property>
</Properties>
</file>