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6" r:id="rId3"/>
    <p:sldId id="258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8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62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9008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9232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974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0694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38145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36964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64189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11455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12808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120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5CBB-229C-4C91-A17B-25EC6CC419A5}" type="datetimeFigureOut">
              <a:rPr lang="en-CA" smtClean="0"/>
              <a:t>2023-07-28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3CC1D-5B39-4E11-BEBF-A946BFF325DE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4569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EF802F4-4A59-4EBD-9300-96CEA74090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678" y="4273178"/>
            <a:ext cx="4130645" cy="1652258"/>
          </a:xfrm>
          <a:prstGeom prst="rect">
            <a:avLst/>
          </a:prstGeom>
        </p:spPr>
      </p:pic>
      <p:pic>
        <p:nvPicPr>
          <p:cNvPr id="4" name="Picture 5">
            <a:extLst>
              <a:ext uri="{FF2B5EF4-FFF2-40B4-BE49-F238E27FC236}">
                <a16:creationId xmlns:a16="http://schemas.microsoft.com/office/drawing/2014/main" id="{E9F48C04-361A-47EC-A0CE-267A77C6B6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429" y="1013103"/>
            <a:ext cx="5629143" cy="344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CA" dirty="0"/>
              <a:t>GDP calculations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967" y="1690688"/>
            <a:ext cx="10515600" cy="4306458"/>
          </a:xfrm>
        </p:spPr>
        <p:txBody>
          <a:bodyPr>
            <a:normAutofit/>
          </a:bodyPr>
          <a:lstStyle/>
          <a:p>
            <a:r>
              <a:rPr lang="en-CA" dirty="0"/>
              <a:t>For the following Economy with 7 economic actors (including households), calculate GDP-P, GDP-I and GDP-E. </a:t>
            </a:r>
          </a:p>
          <a:p>
            <a:endParaRPr lang="en-CA" dirty="0"/>
          </a:p>
          <a:p>
            <a:r>
              <a:rPr lang="en-CA" sz="1800" dirty="0"/>
              <a:t>3 Companies</a:t>
            </a:r>
          </a:p>
          <a:p>
            <a:r>
              <a:rPr lang="en-CA" sz="1800" dirty="0"/>
              <a:t>1 Unincorporated Business</a:t>
            </a:r>
          </a:p>
          <a:p>
            <a:r>
              <a:rPr lang="en-CA" sz="1800" dirty="0"/>
              <a:t>The Government</a:t>
            </a:r>
          </a:p>
          <a:p>
            <a:r>
              <a:rPr lang="en-CA" sz="1800" dirty="0"/>
              <a:t>1 Church (NPISH)</a:t>
            </a:r>
          </a:p>
          <a:p>
            <a:r>
              <a:rPr lang="en-CA" sz="1800" dirty="0"/>
              <a:t>Households</a:t>
            </a:r>
          </a:p>
          <a:p>
            <a:endParaRPr lang="en-CA" dirty="0"/>
          </a:p>
          <a:p>
            <a:r>
              <a:rPr lang="en-CA" dirty="0"/>
              <a:t>Continued on next page…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71018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0306" y="131141"/>
            <a:ext cx="11403106" cy="7140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Example: 6 Economic actors</a:t>
            </a:r>
          </a:p>
          <a:p>
            <a:endParaRPr lang="en-CA" b="1" dirty="0"/>
          </a:p>
          <a:p>
            <a:r>
              <a:rPr lang="en-CA" sz="1600" dirty="0"/>
              <a:t>	=&gt; Company 1 </a:t>
            </a:r>
          </a:p>
          <a:p>
            <a:r>
              <a:rPr lang="en-CA" sz="1600" dirty="0"/>
              <a:t>		Sales = $1,000 , Wages = $200, Pay worker benefits of $40, Pay insurance benefits of $10</a:t>
            </a:r>
          </a:p>
          <a:p>
            <a:r>
              <a:rPr lang="en-CA" sz="1600" dirty="0"/>
              <a:t>		Opening Inventories = $50 and Closing Inventories = $100, Materials = $400</a:t>
            </a:r>
          </a:p>
          <a:p>
            <a:r>
              <a:rPr lang="en-CA" sz="1600" dirty="0"/>
              <a:t>		</a:t>
            </a:r>
          </a:p>
          <a:p>
            <a:r>
              <a:rPr lang="en-CA" sz="1600" dirty="0"/>
              <a:t>	=&gt; Company 2</a:t>
            </a:r>
          </a:p>
          <a:p>
            <a:r>
              <a:rPr lang="en-CA" sz="1600" dirty="0"/>
              <a:t>		Sales = $10,000, Wages = $1,750, Pay worker benefits of $450, Pay insurance benefits of $100 </a:t>
            </a:r>
          </a:p>
          <a:p>
            <a:r>
              <a:rPr lang="en-CA" sz="1600" dirty="0"/>
              <a:t>		Materials of $4,000, Opening Inventories = $500 and Closing Inventories = $0</a:t>
            </a:r>
          </a:p>
          <a:p>
            <a:endParaRPr lang="en-CA" sz="1600" dirty="0"/>
          </a:p>
          <a:p>
            <a:r>
              <a:rPr lang="en-CA" sz="1600" dirty="0"/>
              <a:t>	=&gt; Company 3</a:t>
            </a:r>
          </a:p>
          <a:p>
            <a:r>
              <a:rPr lang="en-CA" sz="1600" dirty="0"/>
              <a:t>		Sales = 8,000, Wages = $5,000, Materials of $1,000</a:t>
            </a:r>
          </a:p>
          <a:p>
            <a:endParaRPr lang="en-CA" sz="1600" dirty="0"/>
          </a:p>
          <a:p>
            <a:r>
              <a:rPr lang="en-CA" sz="1600" dirty="0"/>
              <a:t>	=&gt; Unincorporated business</a:t>
            </a:r>
          </a:p>
          <a:p>
            <a:r>
              <a:rPr lang="en-CA" sz="1600" dirty="0"/>
              <a:t>		Sales = $250, Materials = $150, Opening Inventories = $50 and Closing Inventories = $50	</a:t>
            </a:r>
          </a:p>
          <a:p>
            <a:endParaRPr lang="en-CA" sz="1600" dirty="0"/>
          </a:p>
          <a:p>
            <a:r>
              <a:rPr lang="en-CA" sz="1600" dirty="0"/>
              <a:t>	=&gt; Government</a:t>
            </a:r>
          </a:p>
          <a:p>
            <a:r>
              <a:rPr lang="en-CA" sz="1600" dirty="0"/>
              <a:t>		Wages = 1,000, CFC = 900 , transferred $100 to households, materials = $200</a:t>
            </a:r>
          </a:p>
          <a:p>
            <a:endParaRPr lang="en-CA" sz="1600" dirty="0"/>
          </a:p>
          <a:p>
            <a:r>
              <a:rPr lang="en-CA" sz="1600" dirty="0"/>
              <a:t>	=&gt; NPISH (Church)</a:t>
            </a:r>
          </a:p>
          <a:p>
            <a:r>
              <a:rPr lang="en-CA" sz="1600" dirty="0"/>
              <a:t>		Church members each donated $1 ($100 total)</a:t>
            </a:r>
          </a:p>
          <a:p>
            <a:endParaRPr lang="en-CA" sz="1600" dirty="0"/>
          </a:p>
          <a:p>
            <a:r>
              <a:rPr lang="en-CA" sz="1600" dirty="0"/>
              <a:t>	=&gt; Other Information</a:t>
            </a:r>
          </a:p>
          <a:p>
            <a:r>
              <a:rPr lang="en-CA" sz="1600" dirty="0"/>
              <a:t>		</a:t>
            </a:r>
            <a:r>
              <a:rPr lang="en-CA" sz="1600" b="1" dirty="0"/>
              <a:t>Households</a:t>
            </a:r>
            <a:r>
              <a:rPr lang="en-CA" sz="1600" dirty="0"/>
              <a:t> spend $8,000 on food and there were </a:t>
            </a:r>
            <a:r>
              <a:rPr lang="en-CA" sz="1600" b="1" dirty="0"/>
              <a:t>exports</a:t>
            </a:r>
            <a:r>
              <a:rPr lang="en-CA" sz="1600" dirty="0"/>
              <a:t> of $6,150 and there were </a:t>
            </a:r>
            <a:r>
              <a:rPr lang="en-CA" sz="1600" b="1" dirty="0"/>
              <a:t>imports</a:t>
            </a:r>
            <a:r>
              <a:rPr lang="en-CA" sz="1600" dirty="0"/>
              <a:t> of $9,500 of goods 		($5,000 for machinery, $1,500  of clothing and online shopping totalling $3,000 from Antigua)</a:t>
            </a:r>
          </a:p>
          <a:p>
            <a:r>
              <a:rPr lang="en-CA" dirty="0"/>
              <a:t>		</a:t>
            </a:r>
          </a:p>
          <a:p>
            <a:r>
              <a:rPr lang="en-CA" dirty="0"/>
              <a:t>		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74219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400050"/>
            <a:ext cx="437197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Gross Value Added (GDP – P)</a:t>
            </a:r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" y="1200269"/>
            <a:ext cx="103841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In order to calculate GDP-P we add up all the output in the economy and remove the intermediate inputs.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This can be done by industry / company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567763"/>
              </p:ext>
            </p:extLst>
          </p:nvPr>
        </p:nvGraphicFramePr>
        <p:xfrm>
          <a:off x="674688" y="2352199"/>
          <a:ext cx="10223787" cy="1948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90695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</a:t>
                      </a:r>
                      <a:r>
                        <a:rPr lang="en-CA" baseline="0" dirty="0"/>
                        <a:t> 3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/>
                        <a:t>Uninc</a:t>
                      </a:r>
                      <a:r>
                        <a:rPr lang="en-CA" dirty="0"/>
                        <a:t>.</a:t>
                      </a:r>
                      <a:r>
                        <a:rPr lang="en-CA" baseline="0" dirty="0"/>
                        <a:t> Business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Government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Total</a:t>
                      </a:r>
                    </a:p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Output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8,000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2,100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21,350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4,000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5,750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GDP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7,000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1,900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400" b="1" dirty="0"/>
                        <a:t>15,600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066005" y="5010269"/>
            <a:ext cx="6083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Note: For Government;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/>
              <a:t>Output = Cost of Production = Wages + Materials + CFC</a:t>
            </a:r>
          </a:p>
        </p:txBody>
      </p:sp>
    </p:spTree>
    <p:extLst>
      <p:ext uri="{BB962C8B-B14F-4D97-AF65-F5344CB8AC3E}">
        <p14:creationId xmlns:p14="http://schemas.microsoft.com/office/powerpoint/2010/main" val="2686691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400050"/>
            <a:ext cx="437197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Sum of Incomes (GDP – I)</a:t>
            </a:r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" y="973118"/>
            <a:ext cx="7000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In order to calculate GDP-I we add up all the incomes in the economy.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881627"/>
              </p:ext>
            </p:extLst>
          </p:nvPr>
        </p:nvGraphicFramePr>
        <p:xfrm>
          <a:off x="514350" y="1392297"/>
          <a:ext cx="10223787" cy="362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5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90695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Variable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Company</a:t>
                      </a:r>
                      <a:r>
                        <a:rPr lang="en-CA" baseline="0" dirty="0"/>
                        <a:t> 3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 err="1"/>
                        <a:t>Uninc</a:t>
                      </a:r>
                      <a:r>
                        <a:rPr lang="en-CA" dirty="0"/>
                        <a:t>.</a:t>
                      </a:r>
                      <a:r>
                        <a:rPr lang="en-CA" baseline="0" dirty="0"/>
                        <a:t> Business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Government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Total</a:t>
                      </a:r>
                    </a:p>
                    <a:p>
                      <a:pPr algn="ctr"/>
                      <a:endParaRPr lang="en-C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165">
                <a:tc>
                  <a:txBody>
                    <a:bodyPr/>
                    <a:lstStyle/>
                    <a:p>
                      <a:r>
                        <a:rPr lang="en-CA" dirty="0"/>
                        <a:t>Wages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1,750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7,950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83">
                <a:tc>
                  <a:txBody>
                    <a:bodyPr/>
                    <a:lstStyle/>
                    <a:p>
                      <a:r>
                        <a:rPr lang="en-CA" dirty="0"/>
                        <a:t>Social Contributions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550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0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dirty="0"/>
                        <a:t>Surplus*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350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3,700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2,000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900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6,950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lang="en-CA" dirty="0"/>
                        <a:t>Gross</a:t>
                      </a:r>
                      <a:r>
                        <a:rPr lang="en-CA" baseline="0" dirty="0"/>
                        <a:t> Mixed Income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r>
                        <a:rPr lang="en-CA" baseline="0" dirty="0"/>
                        <a:t>Net Taxes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CA" baseline="0" dirty="0"/>
                        <a:t>GDP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1,900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CA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15,600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1744" y="5432176"/>
            <a:ext cx="103889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* In order to calculate surplus, we take the GVA from the GDP-P calculation and subtract all other incomes.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58112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400050"/>
            <a:ext cx="588645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/>
              <a:t>Sum of Expenditures (GDP – E)</a:t>
            </a:r>
          </a:p>
          <a:p>
            <a:endParaRPr lang="en-CA" dirty="0"/>
          </a:p>
        </p:txBody>
      </p:sp>
      <p:sp>
        <p:nvSpPr>
          <p:cNvPr id="5" name="TextBox 4"/>
          <p:cNvSpPr txBox="1"/>
          <p:nvPr/>
        </p:nvSpPr>
        <p:spPr>
          <a:xfrm>
            <a:off x="514350" y="973118"/>
            <a:ext cx="7446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Þ"/>
            </a:pPr>
            <a:r>
              <a:rPr lang="en-CA" dirty="0"/>
              <a:t>In order to calculate GDP-E we add up all the expenditures in the economy.</a:t>
            </a:r>
          </a:p>
          <a:p>
            <a:pPr marL="285750" indent="-285750">
              <a:buFont typeface="Symbol" panose="05050102010706020507" pitchFamily="18" charset="2"/>
              <a:buChar char="Þ"/>
            </a:pPr>
            <a:endParaRPr lang="en-CA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582858"/>
              </p:ext>
            </p:extLst>
          </p:nvPr>
        </p:nvGraphicFramePr>
        <p:xfrm>
          <a:off x="942979" y="1773337"/>
          <a:ext cx="10015535" cy="2551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0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07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7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03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14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09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07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9101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dirty="0"/>
                        <a:t>I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CA" dirty="0"/>
                        <a:t>NX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= GDP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860"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HFCE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GFCE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Inventories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GFCF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Exports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Imports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dirty="0"/>
                        <a:t>GDP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101">
                <a:tc>
                  <a:txBody>
                    <a:bodyPr/>
                    <a:lstStyle/>
                    <a:p>
                      <a:pPr algn="r"/>
                      <a:r>
                        <a:rPr lang="en-CA" dirty="0"/>
                        <a:t>8,000</a:t>
                      </a:r>
                    </a:p>
                    <a:p>
                      <a:pPr algn="r"/>
                      <a:r>
                        <a:rPr lang="en-CA" dirty="0"/>
                        <a:t>+ 3,000</a:t>
                      </a:r>
                    </a:p>
                    <a:p>
                      <a:pPr algn="r"/>
                      <a:r>
                        <a:rPr lang="en-CA" dirty="0"/>
                        <a:t>=</a:t>
                      </a:r>
                      <a:r>
                        <a:rPr lang="en-CA" baseline="0" dirty="0"/>
                        <a:t> 11,000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CA" dirty="0"/>
                        <a:t>1,000</a:t>
                      </a:r>
                    </a:p>
                    <a:p>
                      <a:pPr algn="r"/>
                      <a:r>
                        <a:rPr lang="en-CA" dirty="0"/>
                        <a:t>+900</a:t>
                      </a:r>
                    </a:p>
                    <a:p>
                      <a:pPr algn="r"/>
                      <a:r>
                        <a:rPr lang="en-CA" dirty="0"/>
                        <a:t>=1,900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CA" dirty="0"/>
                        <a:t>C1 = (100 – 50)</a:t>
                      </a:r>
                    </a:p>
                    <a:p>
                      <a:pPr algn="r"/>
                      <a:r>
                        <a:rPr lang="en-CA" dirty="0"/>
                        <a:t>C2 = (0</a:t>
                      </a:r>
                      <a:r>
                        <a:rPr lang="en-CA" baseline="0" dirty="0"/>
                        <a:t> – 500)</a:t>
                      </a:r>
                    </a:p>
                    <a:p>
                      <a:pPr algn="r"/>
                      <a:r>
                        <a:rPr lang="en-CA" baseline="0" dirty="0" err="1"/>
                        <a:t>Uninc</a:t>
                      </a:r>
                      <a:r>
                        <a:rPr lang="en-CA" baseline="0" dirty="0"/>
                        <a:t>. = (50 – 50</a:t>
                      </a:r>
                    </a:p>
                    <a:p>
                      <a:pPr algn="r"/>
                      <a:r>
                        <a:rPr lang="en-CA" baseline="0" dirty="0"/>
                        <a:t>Clothing = 1,500</a:t>
                      </a:r>
                    </a:p>
                    <a:p>
                      <a:pPr algn="r"/>
                      <a:r>
                        <a:rPr lang="en-CA" baseline="0" dirty="0"/>
                        <a:t>= 1,050</a:t>
                      </a:r>
                      <a:endParaRPr lang="en-C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CA" dirty="0"/>
                        <a:t>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CA" dirty="0"/>
                        <a:t>6,150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CA" dirty="0"/>
                        <a:t>-9,500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2800" b="1" dirty="0"/>
                        <a:t>15,600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4363" y="4700588"/>
            <a:ext cx="15287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Households spent $8,000 + 3,000 on online shopping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55044" y="4839087"/>
            <a:ext cx="1528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Government spending equals wages + CFC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95725" y="4692539"/>
            <a:ext cx="19764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Closing inventories + Opening inventories.  We are also assuming the imported clothing went to inventories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96001" y="4801940"/>
            <a:ext cx="15287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Imports of machinery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29445" y="4769168"/>
            <a:ext cx="2071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Exports less imports</a:t>
            </a:r>
          </a:p>
          <a:p>
            <a:endParaRPr lang="en-CA" dirty="0"/>
          </a:p>
        </p:txBody>
      </p:sp>
      <p:sp>
        <p:nvSpPr>
          <p:cNvPr id="13" name="Up Arrow 12"/>
          <p:cNvSpPr/>
          <p:nvPr/>
        </p:nvSpPr>
        <p:spPr>
          <a:xfrm>
            <a:off x="1378744" y="4117654"/>
            <a:ext cx="157162" cy="4640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Up Arrow 13"/>
          <p:cNvSpPr/>
          <p:nvPr/>
        </p:nvSpPr>
        <p:spPr>
          <a:xfrm>
            <a:off x="2731341" y="4375029"/>
            <a:ext cx="157162" cy="4640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Up Arrow 14"/>
          <p:cNvSpPr/>
          <p:nvPr/>
        </p:nvSpPr>
        <p:spPr>
          <a:xfrm>
            <a:off x="4237388" y="4206709"/>
            <a:ext cx="157162" cy="4640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6" name="Up Arrow 15"/>
          <p:cNvSpPr/>
          <p:nvPr/>
        </p:nvSpPr>
        <p:spPr>
          <a:xfrm>
            <a:off x="6400800" y="4198904"/>
            <a:ext cx="157162" cy="4640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Up Arrow 16"/>
          <p:cNvSpPr/>
          <p:nvPr/>
        </p:nvSpPr>
        <p:spPr>
          <a:xfrm>
            <a:off x="7993858" y="4261621"/>
            <a:ext cx="157162" cy="4640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" name="Up Arrow 17"/>
          <p:cNvSpPr/>
          <p:nvPr/>
        </p:nvSpPr>
        <p:spPr>
          <a:xfrm>
            <a:off x="8889208" y="4267860"/>
            <a:ext cx="157162" cy="46405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" name="TextBox 18"/>
          <p:cNvSpPr txBox="1"/>
          <p:nvPr/>
        </p:nvSpPr>
        <p:spPr>
          <a:xfrm>
            <a:off x="9801225" y="5479300"/>
            <a:ext cx="217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GDP = C + I + G + NX </a:t>
            </a:r>
          </a:p>
          <a:p>
            <a:r>
              <a:rPr lang="en-CA" dirty="0"/>
              <a:t>NX = (X-M)</a:t>
            </a:r>
          </a:p>
        </p:txBody>
      </p:sp>
      <p:sp>
        <p:nvSpPr>
          <p:cNvPr id="20" name="Up Arrow 19"/>
          <p:cNvSpPr/>
          <p:nvPr/>
        </p:nvSpPr>
        <p:spPr>
          <a:xfrm>
            <a:off x="10579894" y="4261621"/>
            <a:ext cx="397623" cy="11866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67399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597</Words>
  <Application>Microsoft Office PowerPoint</Application>
  <PresentationFormat>Widescreen</PresentationFormat>
  <Paragraphs>157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Office Theme</vt:lpstr>
      <vt:lpstr>PowerPoint Presentation</vt:lpstr>
      <vt:lpstr>GDP calculations Example</vt:lpstr>
      <vt:lpstr>PowerPoint Presentation</vt:lpstr>
      <vt:lpstr>PowerPoint Presentation</vt:lpstr>
      <vt:lpstr>PowerPoint Presentation</vt:lpstr>
      <vt:lpstr>PowerPoint Presentation</vt:lpstr>
    </vt:vector>
  </TitlesOfParts>
  <Company>StatCan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default1</dc:creator>
  <cp:lastModifiedBy>Tabuchi, Tracy (she, her | elle, la) (StatCan)</cp:lastModifiedBy>
  <cp:revision>23</cp:revision>
  <dcterms:created xsi:type="dcterms:W3CDTF">2018-01-19T13:13:30Z</dcterms:created>
  <dcterms:modified xsi:type="dcterms:W3CDTF">2023-07-28T16:45:38Z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-1210626976</vt:i4>
  </property>
  <property fmtid="{D5CDD505-2E9C-101B-9397-08002B2CF9AE}" pid="3" name="_NewReviewCycle">
    <vt:lpwstr/>
  </property>
  <property fmtid="{D5CDD505-2E9C-101B-9397-08002B2CF9AE}" pid="4" name="_EmailSubject">
    <vt:lpwstr>Course Material</vt:lpwstr>
  </property>
  <property fmtid="{D5CDD505-2E9C-101B-9397-08002B2CF9AE}" pid="5" name="_AuthorEmail">
    <vt:lpwstr>marco.provenzano@canada.ca</vt:lpwstr>
  </property>
  <property fmtid="{D5CDD505-2E9C-101B-9397-08002B2CF9AE}" pid="6" name="_AuthorEmailDisplayName">
    <vt:lpwstr>Provenzano, Marco (STATCAN)</vt:lpwstr>
  </property>
</Properties>
</file>