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3" r:id="rId4"/>
    <p:sldMasterId id="2147483682" r:id="rId5"/>
  </p:sldMasterIdLst>
  <p:notesMasterIdLst>
    <p:notesMasterId r:id="rId17"/>
  </p:notesMasterIdLst>
  <p:handoutMasterIdLst>
    <p:handoutMasterId r:id="rId18"/>
  </p:handoutMasterIdLst>
  <p:sldIdLst>
    <p:sldId id="872" r:id="rId6"/>
    <p:sldId id="556" r:id="rId7"/>
    <p:sldId id="863" r:id="rId8"/>
    <p:sldId id="808" r:id="rId9"/>
    <p:sldId id="865" r:id="rId10"/>
    <p:sldId id="864" r:id="rId11"/>
    <p:sldId id="867" r:id="rId12"/>
    <p:sldId id="866" r:id="rId13"/>
    <p:sldId id="868" r:id="rId14"/>
    <p:sldId id="869" r:id="rId15"/>
    <p:sldId id="870" r:id="rId16"/>
  </p:sldIdLst>
  <p:sldSz cx="9144000" cy="6858000" type="screen4x3"/>
  <p:notesSz cx="9296400" cy="6858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0000FF"/>
    <a:srgbClr val="003366"/>
    <a:srgbClr val="3677D3"/>
    <a:srgbClr val="6A9BDE"/>
    <a:srgbClr val="B0BFE8"/>
    <a:srgbClr val="FF3300"/>
    <a:srgbClr val="B7EBFD"/>
    <a:srgbClr val="99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68" autoAdjust="0"/>
    <p:restoredTop sz="81807" autoAdjust="0"/>
  </p:normalViewPr>
  <p:slideViewPr>
    <p:cSldViewPr>
      <p:cViewPr varScale="1">
        <p:scale>
          <a:sx n="84" d="100"/>
          <a:sy n="84" d="100"/>
        </p:scale>
        <p:origin x="60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CA" dirty="0"/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6583" y="0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CA" dirty="0"/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513542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CA" dirty="0"/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6583" y="6513542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50" tIns="45825" rIns="91650" bIns="4582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95EC32E-AC3A-43F9-BBF8-3D9C92F2A1C0}" type="slidenum">
              <a:rPr lang="en-CA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231279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026639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t" anchorCtr="0" compatLnSpc="1">
            <a:prstTxWarp prst="textNoShape">
              <a:avLst/>
            </a:prstTxWarp>
          </a:bodyPr>
          <a:lstStyle>
            <a:lvl1pPr defTabSz="932415">
              <a:defRPr sz="1200"/>
            </a:lvl1pPr>
          </a:lstStyle>
          <a:p>
            <a:endParaRPr lang="en-CA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6583" y="0"/>
            <a:ext cx="40282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t" anchorCtr="0" compatLnSpc="1">
            <a:prstTxWarp prst="textNoShape">
              <a:avLst/>
            </a:prstTxWarp>
          </a:bodyPr>
          <a:lstStyle>
            <a:lvl1pPr algn="r" defTabSz="932415">
              <a:defRPr sz="1200"/>
            </a:lvl1pPr>
          </a:lstStyle>
          <a:p>
            <a:endParaRPr lang="en-CA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337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959" y="3257550"/>
            <a:ext cx="7436484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  <a:p>
            <a:pPr lvl="4"/>
            <a:r>
              <a:rPr lang="en-CA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515101"/>
            <a:ext cx="4026639" cy="34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b" anchorCtr="0" compatLnSpc="1">
            <a:prstTxWarp prst="textNoShape">
              <a:avLst/>
            </a:prstTxWarp>
          </a:bodyPr>
          <a:lstStyle>
            <a:lvl1pPr defTabSz="932415">
              <a:defRPr sz="1200"/>
            </a:lvl1pPr>
          </a:lstStyle>
          <a:p>
            <a:endParaRPr lang="en-CA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6583" y="6515101"/>
            <a:ext cx="4028228" cy="341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69" tIns="46585" rIns="93169" bIns="46585" numCol="1" anchor="b" anchorCtr="0" compatLnSpc="1">
            <a:prstTxWarp prst="textNoShape">
              <a:avLst/>
            </a:prstTxWarp>
          </a:bodyPr>
          <a:lstStyle>
            <a:lvl1pPr algn="r" defTabSz="932415">
              <a:defRPr sz="1200"/>
            </a:lvl1pPr>
          </a:lstStyle>
          <a:p>
            <a:fld id="{EC4A9CC4-A07E-4292-B8A3-A47BFA635A9C}" type="slidenum">
              <a:rPr lang="en-CA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310624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027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A3342-9CCA-49F4-8232-3FD5FCF43A21}" type="slidenum">
              <a:rPr lang="en-CA" smtClean="0"/>
              <a:pPr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250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44824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3200" b="1" cap="all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576" y="3789040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>
                <a:solidFill>
                  <a:srgbClr val="333387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CA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7B14DB-572F-4BAA-9A4F-682954EFB3C1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409A35-21E9-49F7-94D5-AA08A7F7CF1E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8509C-570B-9A5B-1293-16F7926ED5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AC3A83-164B-6763-C6D7-384F592A69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9CFF3-0703-85D5-A4C8-638183F8A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8A8F0-ED3B-56B6-FD2B-6CDFDD164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5B573B-F9F5-E896-C54B-3E06F12F4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2837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4726F-2820-039C-8AC9-DE09ED117D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17B670-32B3-1A6D-C535-0E5FB710A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CD8D7-21A4-C691-9651-A13BB8668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4770A-BD7F-A894-FE19-82168069A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8BD06-5245-93F0-2F98-8C4128E93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1084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17E69-CC4D-2BEF-64F3-8CFD9E600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46DC03-B35B-75A0-FAA6-EF2CB78725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E1EBE-7139-699E-78A1-60978AA4B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FAC892-FE42-E197-13D3-D9D3AADFB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FA3CE4-7BE3-F764-7884-EAE680878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64348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E2E63-7D15-957A-8EFE-B2C0AE8FA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8D079-FEEC-9135-A151-FC32D9DB6E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33BC24-98E7-89BF-23BF-FF9CC70E79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144DD7-0B34-6A2D-AF18-3CE94174C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4FF65-651F-1DB5-F1BC-034624A42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DD7307-FECA-F696-08A1-169588E07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93623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99A5D-3E35-36D5-1D55-8B050FE39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69EF85-79E3-312F-F3B9-934572072F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EA6F79-9092-2B36-E878-93B412302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353C81-1183-185C-C789-1E2B171F87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C54831-4728-9EED-4094-E27E0D0D79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3220A3-E75D-5EF3-BC0B-6B0D288E4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0EFA80-251C-3902-1292-6ACF859CF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C2FFB3-2814-0CB8-E94B-A75C09FF8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56731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175B-9051-BF48-9607-A8B6C5437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96D854-0BAF-6E80-E1E0-032901BC0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E6AAF-2EC3-B295-E171-4B11FC3B0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2C1F7-C3D9-D234-01C2-F4C7463BA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6723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8EFCBC-49E9-DE21-3847-C00BCB30C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68D84D-E922-CA39-CB88-CBBAE5AE1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1B6C8-ED1E-422D-CF3B-8EC33ECD6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5207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9653F-EF00-A505-008D-A26F7157C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A6C819-DD85-D8DD-22C2-4A4EB7FB8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703B36-5348-264C-D20B-703D7E87A7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71DD99-F32C-FEA3-7EC5-15750ED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79B45D-D673-0761-DD3C-DF66C2FBE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B7992F-6299-1F22-A1C2-66DA94C10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1884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082EE-1200-72D1-BABD-DD53F143F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A8F01A-BC1B-712C-B613-C22C538998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FE7C4F-AEA9-9770-F6F6-E0106E7E53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9FF38B-F0C3-969F-5991-949B3804E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4ACAD-D39A-77B3-0630-C42184871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FEAF29-3349-E7F9-ED68-FA510AB30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991763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D36FB-4316-6986-657C-EE1602BF5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4451E6-B082-7B4F-1AF3-03630D0E75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A2217-550C-4F79-D5F5-76C222F0C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04CA27-DCDE-B4E1-C839-309042C4E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F87673-6D05-A306-E345-BB66B8EF3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4364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2pPr>
              <a:buClr>
                <a:srgbClr val="333399"/>
              </a:buClr>
              <a:defRPr/>
            </a:lvl2pPr>
            <a:lvl3pPr>
              <a:buClr>
                <a:srgbClr val="333399"/>
              </a:buClr>
              <a:defRPr/>
            </a:lvl3pPr>
            <a:lvl4pPr>
              <a:buClr>
                <a:srgbClr val="333399"/>
              </a:buClr>
              <a:defRPr/>
            </a:lvl4pPr>
            <a:lvl5pPr>
              <a:buClr>
                <a:srgbClr val="333399"/>
              </a:buClr>
              <a:defRPr/>
            </a:lvl5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C371C31-7A33-FD80-6AD8-108875A87F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F20958-634C-B6A9-6180-CAAD2CB261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D2A8A5-084D-6ED9-D66D-7E7480530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C41C5-20F6-F064-CDCC-FFC54EF33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D0E13-FAAC-DB27-921C-55E305ABB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7721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7544" y="1628800"/>
            <a:ext cx="8280920" cy="460851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buNone/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3"/>
            <a:endParaRPr lang="en-CA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buClr>
                <a:srgbClr val="333399"/>
              </a:buClr>
              <a:defRPr sz="2000"/>
            </a:lvl2pPr>
            <a:lvl3pPr>
              <a:buClr>
                <a:srgbClr val="333399"/>
              </a:buClr>
              <a:defRPr sz="1800"/>
            </a:lvl3pPr>
            <a:lvl4pPr>
              <a:buClr>
                <a:srgbClr val="333399"/>
              </a:buClr>
              <a:defRPr sz="1600"/>
            </a:lvl4pPr>
            <a:lvl5pPr>
              <a:buClr>
                <a:srgbClr val="333399"/>
              </a:buCl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  <a:p>
            <a:pPr lvl="2"/>
            <a:r>
              <a:rPr lang="en-CA" dirty="0"/>
              <a:t>Third level</a:t>
            </a:r>
          </a:p>
          <a:p>
            <a:pPr lvl="3"/>
            <a:r>
              <a:rPr lang="en-CA" dirty="0"/>
              <a:t>Fourth level</a:t>
            </a:r>
          </a:p>
          <a:p>
            <a:pPr lvl="4"/>
            <a:r>
              <a:rPr lang="en-CA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67544" y="1484785"/>
            <a:ext cx="8280920" cy="50405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chemeClr val="accent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middle center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  <a:prstGeom prst="rect">
            <a:avLst/>
          </a:prstGeom>
        </p:spPr>
        <p:txBody>
          <a:bodyPr anchor="ctr" anchorCtr="1"/>
          <a:lstStyle>
            <a:lvl1pPr>
              <a:buFontTx/>
              <a:buNone/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FD70BFE-EA13-4464-B140-A21D7E48C8C6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67544" y="1628800"/>
            <a:ext cx="8280920" cy="50405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2400" b="1">
                <a:solidFill>
                  <a:schemeClr val="accent2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op center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anchor="t" anchorCtr="0"/>
          <a:lstStyle>
            <a:lvl1pPr algn="ctr">
              <a:buFontTx/>
              <a:buNone/>
              <a:defRPr b="1"/>
            </a:lvl1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 middle center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94096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CA" dirty="0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anchor="ctr" anchorCtr="1"/>
          <a:lstStyle>
            <a:lvl1pPr algn="ctr">
              <a:buFontTx/>
              <a:buNone/>
              <a:defRPr b="1"/>
            </a:lvl1pPr>
          </a:lstStyle>
          <a:p>
            <a:pPr lvl="0"/>
            <a:r>
              <a:rPr lang="en-CA" dirty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B6833-CBA3-4979-B00D-51E6E9584588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9C669F-7A69-4C0B-98B1-D8411CAE8D1E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53C29-CE7E-480F-88A4-84A6664DC639}" type="slidenum">
              <a:rPr lang="fr-CA" smtClean="0"/>
              <a:pPr/>
              <a:t>‹#›</a:t>
            </a:fld>
            <a:endParaRPr lang="fr-CA" dirty="0"/>
          </a:p>
        </p:txBody>
      </p:sp>
      <p:pic>
        <p:nvPicPr>
          <p:cNvPr id="5" name="Picture 4" descr="BlueBar-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88125" y="6380163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9814FE8-9F41-4C14-8EBE-8BB447CD9542}" type="datetime1">
              <a:rPr lang="en-CA" smtClean="0"/>
              <a:pPr/>
              <a:t>2023-07-28</a:t>
            </a:fld>
            <a:endParaRPr lang="fr-CA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43213" y="63881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fr-CA" dirty="0"/>
              <a:t>Statistics Canada • Statistique Canada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408738"/>
            <a:ext cx="152241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35120B79-358B-42C3-956A-8613C03326B1}" type="slidenum">
              <a:rPr lang="fr-CA" smtClean="0"/>
              <a:pPr/>
              <a:t>‹#›</a:t>
            </a:fld>
            <a:endParaRPr lang="fr-C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8" r:id="rId3"/>
    <p:sldLayoutId id="2147483679" r:id="rId4"/>
    <p:sldLayoutId id="2147483681" r:id="rId5"/>
    <p:sldLayoutId id="2147483678" r:id="rId6"/>
    <p:sldLayoutId id="2147483680" r:id="rId7"/>
    <p:sldLayoutId id="2147483673" r:id="rId8"/>
    <p:sldLayoutId id="2147483677" r:id="rId9"/>
  </p:sldLayoutIdLst>
  <p:transition>
    <p:fade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715593-5B27-4479-F155-5E59DEB0DC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346578-CF45-823A-7A99-075A575DF6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90709D-62FF-D4BC-1722-1CD6B9ECFA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5670E-EF89-4DFC-84D9-913C79CF8C87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FFB89-AC22-EC7A-4CC9-E36F4ECD9A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C3467-57CF-05BA-FD92-F1F82E2906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BA95D-235A-4FC7-8DB6-9C0032BB2EF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7559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A4DC46BC-7C4D-40A7-9736-C53FBBEEB2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428" y="913514"/>
            <a:ext cx="5629143" cy="34433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059A25-E496-4312-91E4-BEC2ED1C07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677" y="4292228"/>
            <a:ext cx="4130645" cy="165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92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10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Department of Statistics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258565" y="1525196"/>
            <a:ext cx="40324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Non-profit institution serving households (NPISH)</a:t>
            </a:r>
          </a:p>
          <a:p>
            <a:pPr>
              <a:buFont typeface="Arial" pitchFamily="34" charset="0"/>
              <a:buChar char="•"/>
            </a:pPr>
            <a:endParaRPr lang="en-CA" sz="2000" dirty="0"/>
          </a:p>
        </p:txBody>
      </p:sp>
      <p:sp>
        <p:nvSpPr>
          <p:cNvPr id="3" name="Down Arrow 2"/>
          <p:cNvSpPr/>
          <p:nvPr/>
        </p:nvSpPr>
        <p:spPr>
          <a:xfrm>
            <a:off x="7055768" y="90872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Down Arrow 8"/>
          <p:cNvSpPr/>
          <p:nvPr/>
        </p:nvSpPr>
        <p:spPr>
          <a:xfrm rot="3600000">
            <a:off x="6637421" y="1619236"/>
            <a:ext cx="182088" cy="3850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Down Arrow 11"/>
          <p:cNvSpPr/>
          <p:nvPr/>
        </p:nvSpPr>
        <p:spPr>
          <a:xfrm>
            <a:off x="6228184" y="2492896"/>
            <a:ext cx="197771" cy="336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/>
          <p:cNvSpPr/>
          <p:nvPr/>
        </p:nvSpPr>
        <p:spPr>
          <a:xfrm>
            <a:off x="258565" y="3126816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Public Administration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2003276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 animBg="1"/>
      <p:bldP spid="12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11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An Unincorporated Bed and Breakfast</a:t>
            </a:r>
          </a:p>
        </p:txBody>
      </p:sp>
      <p:sp>
        <p:nvSpPr>
          <p:cNvPr id="8" name="Rectangle 7"/>
          <p:cNvSpPr/>
          <p:nvPr/>
        </p:nvSpPr>
        <p:spPr>
          <a:xfrm>
            <a:off x="258565" y="157766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 Household</a:t>
            </a:r>
            <a:endParaRPr lang="en-CA" sz="2000" dirty="0"/>
          </a:p>
        </p:txBody>
      </p:sp>
      <p:sp>
        <p:nvSpPr>
          <p:cNvPr id="3" name="Down Arrow 2"/>
          <p:cNvSpPr/>
          <p:nvPr/>
        </p:nvSpPr>
        <p:spPr>
          <a:xfrm rot="-5400000">
            <a:off x="7849326" y="819925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/>
          <p:cNvSpPr/>
          <p:nvPr/>
        </p:nvSpPr>
        <p:spPr>
          <a:xfrm>
            <a:off x="258565" y="2276872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Private Households with Employed Persons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0203415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8118475" y="6143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7" name="Text Box 17">
            <a:extLst>
              <a:ext uri="{FF2B5EF4-FFF2-40B4-BE49-F238E27FC236}">
                <a16:creationId xmlns:a16="http://schemas.microsoft.com/office/drawing/2014/main" id="{7EF0541F-36D3-44A8-A8CD-80490BFC50F0}"/>
              </a:ext>
            </a:extLst>
          </p:cNvPr>
          <p:cNvSpPr txBox="1">
            <a:spLocks noGrp="1" noChangeArrowheads="1"/>
          </p:cNvSpPr>
          <p:nvPr>
            <p:ph type="title"/>
          </p:nvPr>
        </p:nvSpPr>
        <p:spPr bwMode="auto">
          <a:xfrm>
            <a:off x="755576" y="1844824"/>
            <a:ext cx="7772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CA" dirty="0">
                <a:solidFill>
                  <a:srgbClr val="333399"/>
                </a:solidFill>
              </a:rPr>
              <a:t>Caribbean National Account Training Program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102508C2-7E1D-444D-B3DB-510E4B9E8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8471" y="3048001"/>
            <a:ext cx="8839200" cy="2170322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en-CA" dirty="0">
                <a:solidFill>
                  <a:srgbClr val="333399"/>
                </a:solidFill>
              </a:rPr>
              <a:t>Project for the Advancement of Statistics in the Caribbean Region (PRASC)</a:t>
            </a:r>
          </a:p>
          <a:p>
            <a:pPr algn="l">
              <a:spcBef>
                <a:spcPts val="0"/>
              </a:spcBef>
            </a:pPr>
            <a:r>
              <a:rPr lang="en-CA" dirty="0">
                <a:solidFill>
                  <a:srgbClr val="333399"/>
                </a:solidFill>
              </a:rPr>
              <a:t>National Accounts Training</a:t>
            </a:r>
          </a:p>
          <a:p>
            <a:pPr algn="l">
              <a:spcBef>
                <a:spcPts val="0"/>
              </a:spcBef>
            </a:pPr>
            <a:r>
              <a:rPr lang="en-CA" dirty="0">
                <a:solidFill>
                  <a:srgbClr val="333399"/>
                </a:solidFill>
              </a:rPr>
              <a:t>Session 3 – Essential Concepts</a:t>
            </a:r>
          </a:p>
          <a:p>
            <a:pPr algn="l">
              <a:spcBef>
                <a:spcPts val="0"/>
              </a:spcBef>
            </a:pPr>
            <a:endParaRPr lang="en-CA" dirty="0">
              <a:solidFill>
                <a:srgbClr val="333399"/>
              </a:solidFill>
            </a:endParaRPr>
          </a:p>
          <a:p>
            <a:r>
              <a:rPr lang="en-CA"/>
              <a:t>March 2018</a:t>
            </a:r>
            <a:endParaRPr lang="en-CA" dirty="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Statistics Canada • Statistique Canada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4BCB46-B80A-4363-8676-9959639D9E15}" type="slidenum">
              <a:rPr lang="en-CA" smtClean="0"/>
              <a:pPr/>
              <a:t>3</a:t>
            </a:fld>
            <a:endParaRPr lang="en-C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ctr">
              <a:buNone/>
            </a:pPr>
            <a:endParaRPr lang="en-CA" dirty="0">
              <a:solidFill>
                <a:srgbClr val="333399"/>
              </a:solidFill>
              <a:latin typeface="+mj-lt"/>
            </a:endParaRPr>
          </a:p>
          <a:p>
            <a:pPr marL="514350" indent="-514350" algn="ctr">
              <a:buNone/>
            </a:pPr>
            <a:r>
              <a:rPr lang="en-CA" dirty="0">
                <a:solidFill>
                  <a:srgbClr val="333399"/>
                </a:solidFill>
                <a:latin typeface="+mj-lt"/>
              </a:rPr>
              <a:t>National Accounts</a:t>
            </a:r>
          </a:p>
          <a:p>
            <a:pPr marL="514350" indent="-514350" algn="ctr">
              <a:buNone/>
            </a:pPr>
            <a:r>
              <a:rPr lang="en-CA" dirty="0">
                <a:solidFill>
                  <a:srgbClr val="333399"/>
                </a:solidFill>
                <a:latin typeface="+mj-lt"/>
              </a:rPr>
              <a:t>Essential Concepts – Who are the players</a:t>
            </a:r>
          </a:p>
          <a:p>
            <a:pPr marL="514350" indent="-514350" algn="ctr">
              <a:buNone/>
            </a:pPr>
            <a:endParaRPr lang="en-CA" dirty="0">
              <a:solidFill>
                <a:srgbClr val="333399"/>
              </a:solidFill>
              <a:latin typeface="+mj-lt"/>
            </a:endParaRPr>
          </a:p>
          <a:p>
            <a:pPr marL="514350" indent="-514350" algn="ctr">
              <a:buNone/>
            </a:pPr>
            <a:r>
              <a:rPr lang="en-CA" dirty="0">
                <a:solidFill>
                  <a:srgbClr val="333399"/>
                </a:solidFill>
                <a:latin typeface="+mj-lt"/>
              </a:rPr>
              <a:t>Questions and Answers</a:t>
            </a:r>
          </a:p>
        </p:txBody>
      </p:sp>
    </p:spTree>
    <p:extLst>
      <p:ext uri="{BB962C8B-B14F-4D97-AF65-F5344CB8AC3E}">
        <p14:creationId xmlns:p14="http://schemas.microsoft.com/office/powerpoint/2010/main" val="364322751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4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Institutional Sector Decision Tree</a:t>
            </a:r>
          </a:p>
        </p:txBody>
      </p:sp>
      <p:sp>
        <p:nvSpPr>
          <p:cNvPr id="8" name="Rectangle 7"/>
          <p:cNvSpPr/>
          <p:nvPr/>
        </p:nvSpPr>
        <p:spPr>
          <a:xfrm>
            <a:off x="179512" y="16288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In order to better understand  how to classify institutional units by sector the SNA provides a decision tree which can be applied to any given institutional unit to determine its institutional sector.  </a:t>
            </a:r>
            <a:endParaRPr lang="en-CA" sz="20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5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Royal Bank (Local Bank)</a:t>
            </a:r>
          </a:p>
        </p:txBody>
      </p:sp>
      <p:sp>
        <p:nvSpPr>
          <p:cNvPr id="8" name="Rectangle 7"/>
          <p:cNvSpPr/>
          <p:nvPr/>
        </p:nvSpPr>
        <p:spPr>
          <a:xfrm>
            <a:off x="271633" y="1978075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Financial Corporation</a:t>
            </a:r>
            <a:endParaRPr lang="en-CA" sz="2000" dirty="0"/>
          </a:p>
        </p:txBody>
      </p:sp>
      <p:sp>
        <p:nvSpPr>
          <p:cNvPr id="3" name="Down Arrow 2"/>
          <p:cNvSpPr/>
          <p:nvPr/>
        </p:nvSpPr>
        <p:spPr>
          <a:xfrm>
            <a:off x="7055768" y="90872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Down Arrow 8"/>
          <p:cNvSpPr/>
          <p:nvPr/>
        </p:nvSpPr>
        <p:spPr>
          <a:xfrm>
            <a:off x="7105228" y="162880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Down Arrow 11"/>
          <p:cNvSpPr/>
          <p:nvPr/>
        </p:nvSpPr>
        <p:spPr>
          <a:xfrm rot="-1500000">
            <a:off x="7357471" y="2950968"/>
            <a:ext cx="197771" cy="336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Down Arrow 14"/>
          <p:cNvSpPr/>
          <p:nvPr/>
        </p:nvSpPr>
        <p:spPr>
          <a:xfrm>
            <a:off x="7496362" y="4365104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Down Arrow 15"/>
          <p:cNvSpPr/>
          <p:nvPr/>
        </p:nvSpPr>
        <p:spPr>
          <a:xfrm>
            <a:off x="7496362" y="5416649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/>
          <p:cNvSpPr/>
          <p:nvPr/>
        </p:nvSpPr>
        <p:spPr>
          <a:xfrm>
            <a:off x="276018" y="2764095"/>
            <a:ext cx="403244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Banks &amp; Other Financial Institutions</a:t>
            </a:r>
            <a:br>
              <a:rPr lang="en-CA" sz="2400" dirty="0"/>
            </a:b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08933953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 animBg="1"/>
      <p:bldP spid="12" grpId="0" animBg="1"/>
      <p:bldP spid="15" grpId="0" animBg="1"/>
      <p:bldP spid="16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6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Tropical Mansion Suites (Hotel in Montserrat)</a:t>
            </a:r>
          </a:p>
        </p:txBody>
      </p:sp>
      <p:sp>
        <p:nvSpPr>
          <p:cNvPr id="8" name="Rectangle 7"/>
          <p:cNvSpPr/>
          <p:nvPr/>
        </p:nvSpPr>
        <p:spPr>
          <a:xfrm>
            <a:off x="258565" y="2204864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Non-Financial Corporation</a:t>
            </a:r>
            <a:endParaRPr lang="en-CA" sz="2000" dirty="0"/>
          </a:p>
        </p:txBody>
      </p:sp>
      <p:sp>
        <p:nvSpPr>
          <p:cNvPr id="3" name="Down Arrow 2"/>
          <p:cNvSpPr/>
          <p:nvPr/>
        </p:nvSpPr>
        <p:spPr>
          <a:xfrm>
            <a:off x="7055768" y="90872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Down Arrow 8"/>
          <p:cNvSpPr/>
          <p:nvPr/>
        </p:nvSpPr>
        <p:spPr>
          <a:xfrm>
            <a:off x="7105228" y="162880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Down Arrow 11"/>
          <p:cNvSpPr/>
          <p:nvPr/>
        </p:nvSpPr>
        <p:spPr>
          <a:xfrm rot="1500000">
            <a:off x="7026130" y="2867386"/>
            <a:ext cx="197771" cy="336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Down Arrow 14"/>
          <p:cNvSpPr/>
          <p:nvPr/>
        </p:nvSpPr>
        <p:spPr>
          <a:xfrm>
            <a:off x="6924700" y="4333146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Down Arrow 15"/>
          <p:cNvSpPr/>
          <p:nvPr/>
        </p:nvSpPr>
        <p:spPr>
          <a:xfrm>
            <a:off x="6924700" y="5353916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63222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 animBg="1"/>
      <p:bldP spid="12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7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Deepak Grocery</a:t>
            </a:r>
            <a:br>
              <a:rPr lang="en-CA" dirty="0"/>
            </a:br>
            <a:r>
              <a:rPr lang="en-CA" dirty="0"/>
              <a:t>(Local grocery store)</a:t>
            </a:r>
          </a:p>
        </p:txBody>
      </p:sp>
      <p:sp>
        <p:nvSpPr>
          <p:cNvPr id="8" name="Rectangle 7"/>
          <p:cNvSpPr/>
          <p:nvPr/>
        </p:nvSpPr>
        <p:spPr>
          <a:xfrm>
            <a:off x="291176" y="1756029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Non-Financial Corporation</a:t>
            </a:r>
            <a:endParaRPr lang="en-CA" sz="2000" dirty="0"/>
          </a:p>
        </p:txBody>
      </p:sp>
      <p:sp>
        <p:nvSpPr>
          <p:cNvPr id="3" name="Down Arrow 2"/>
          <p:cNvSpPr/>
          <p:nvPr/>
        </p:nvSpPr>
        <p:spPr>
          <a:xfrm>
            <a:off x="7055768" y="90872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Down Arrow 8"/>
          <p:cNvSpPr/>
          <p:nvPr/>
        </p:nvSpPr>
        <p:spPr>
          <a:xfrm>
            <a:off x="7105228" y="162880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Down Arrow 11"/>
          <p:cNvSpPr/>
          <p:nvPr/>
        </p:nvSpPr>
        <p:spPr>
          <a:xfrm rot="1500000">
            <a:off x="7026130" y="2867386"/>
            <a:ext cx="197771" cy="336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Down Arrow 14"/>
          <p:cNvSpPr/>
          <p:nvPr/>
        </p:nvSpPr>
        <p:spPr>
          <a:xfrm>
            <a:off x="6924700" y="4333146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Down Arrow 15"/>
          <p:cNvSpPr/>
          <p:nvPr/>
        </p:nvSpPr>
        <p:spPr>
          <a:xfrm>
            <a:off x="6924700" y="5353916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/>
          <p:cNvSpPr/>
          <p:nvPr/>
        </p:nvSpPr>
        <p:spPr>
          <a:xfrm>
            <a:off x="276018" y="2675970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Retail Trade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1934663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 animBg="1"/>
      <p:bldP spid="12" grpId="0" animBg="1"/>
      <p:bldP spid="15" grpId="0" animBg="1"/>
      <p:bldP spid="16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8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Montserrat National Trust</a:t>
            </a:r>
          </a:p>
        </p:txBody>
      </p:sp>
      <p:sp>
        <p:nvSpPr>
          <p:cNvPr id="8" name="Rectangle 7"/>
          <p:cNvSpPr/>
          <p:nvPr/>
        </p:nvSpPr>
        <p:spPr>
          <a:xfrm>
            <a:off x="258565" y="1525196"/>
            <a:ext cx="403244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Non-profit institution serving households (NPISH)</a:t>
            </a:r>
          </a:p>
          <a:p>
            <a:pPr>
              <a:buFont typeface="Arial" pitchFamily="34" charset="0"/>
              <a:buChar char="•"/>
            </a:pPr>
            <a:endParaRPr lang="en-CA" sz="2000" dirty="0"/>
          </a:p>
        </p:txBody>
      </p:sp>
      <p:sp>
        <p:nvSpPr>
          <p:cNvPr id="3" name="Down Arrow 2"/>
          <p:cNvSpPr/>
          <p:nvPr/>
        </p:nvSpPr>
        <p:spPr>
          <a:xfrm>
            <a:off x="7055768" y="90872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Down Arrow 8"/>
          <p:cNvSpPr/>
          <p:nvPr/>
        </p:nvSpPr>
        <p:spPr>
          <a:xfrm rot="3600000">
            <a:off x="6637421" y="1619236"/>
            <a:ext cx="182088" cy="38503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Down Arrow 11"/>
          <p:cNvSpPr/>
          <p:nvPr/>
        </p:nvSpPr>
        <p:spPr>
          <a:xfrm rot="3600000">
            <a:off x="5310103" y="2153489"/>
            <a:ext cx="197771" cy="336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/>
          <p:cNvSpPr/>
          <p:nvPr/>
        </p:nvSpPr>
        <p:spPr>
          <a:xfrm>
            <a:off x="258565" y="2852936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</a:t>
            </a:r>
            <a:r>
              <a:rPr lang="en-US" sz="2400" dirty="0"/>
              <a:t>Other community, social &amp; personal services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23387598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 animBg="1"/>
      <p:bldP spid="12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Statistics Canada • Statistique Canada</a:t>
            </a:r>
            <a:endParaRPr lang="fr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B6833-CBA3-4979-B00D-51E6E9584588}" type="slidenum">
              <a:rPr lang="fr-CA" smtClean="0"/>
              <a:pPr/>
              <a:t>9</a:t>
            </a:fld>
            <a:endParaRPr lang="fr-CA" dirty="0"/>
          </a:p>
        </p:txBody>
      </p:sp>
      <p:pic>
        <p:nvPicPr>
          <p:cNvPr id="6" name="Picture 5" descr="Institutional Uni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67536" y="0"/>
            <a:ext cx="4176464" cy="637468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4258816" cy="940966"/>
          </a:xfrm>
        </p:spPr>
        <p:txBody>
          <a:bodyPr/>
          <a:lstStyle/>
          <a:p>
            <a:r>
              <a:rPr lang="en-CA" dirty="0"/>
              <a:t>The Post Office</a:t>
            </a:r>
          </a:p>
        </p:txBody>
      </p:sp>
      <p:sp>
        <p:nvSpPr>
          <p:cNvPr id="8" name="Rectangle 7"/>
          <p:cNvSpPr/>
          <p:nvPr/>
        </p:nvSpPr>
        <p:spPr>
          <a:xfrm>
            <a:off x="265461" y="1161206"/>
            <a:ext cx="4439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Public Non-Financial Corporation (If run for a profit)</a:t>
            </a:r>
            <a:endParaRPr lang="en-CA" sz="2000" dirty="0"/>
          </a:p>
        </p:txBody>
      </p:sp>
      <p:sp>
        <p:nvSpPr>
          <p:cNvPr id="3" name="Down Arrow 2"/>
          <p:cNvSpPr/>
          <p:nvPr/>
        </p:nvSpPr>
        <p:spPr>
          <a:xfrm>
            <a:off x="7055768" y="90872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Down Arrow 8"/>
          <p:cNvSpPr/>
          <p:nvPr/>
        </p:nvSpPr>
        <p:spPr>
          <a:xfrm>
            <a:off x="7105228" y="1628800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Down Arrow 11"/>
          <p:cNvSpPr/>
          <p:nvPr/>
        </p:nvSpPr>
        <p:spPr>
          <a:xfrm rot="1500000">
            <a:off x="7026130" y="2867386"/>
            <a:ext cx="197771" cy="336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5" name="Down Arrow 14"/>
          <p:cNvSpPr/>
          <p:nvPr/>
        </p:nvSpPr>
        <p:spPr>
          <a:xfrm rot="3600000">
            <a:off x="5933197" y="3947612"/>
            <a:ext cx="180528" cy="2544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Down Arrow 12"/>
          <p:cNvSpPr/>
          <p:nvPr/>
        </p:nvSpPr>
        <p:spPr>
          <a:xfrm rot="3600000">
            <a:off x="6167613" y="1494433"/>
            <a:ext cx="197771" cy="33656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4" name="Down Arrow 13"/>
          <p:cNvSpPr/>
          <p:nvPr/>
        </p:nvSpPr>
        <p:spPr>
          <a:xfrm>
            <a:off x="6181231" y="2586903"/>
            <a:ext cx="180528" cy="25445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Rectangle 16"/>
          <p:cNvSpPr/>
          <p:nvPr/>
        </p:nvSpPr>
        <p:spPr>
          <a:xfrm>
            <a:off x="332572" y="3240433"/>
            <a:ext cx="4032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General Government (If non run for a profit)</a:t>
            </a:r>
            <a:endParaRPr lang="en-CA" sz="2000" dirty="0"/>
          </a:p>
        </p:txBody>
      </p:sp>
      <p:sp>
        <p:nvSpPr>
          <p:cNvPr id="19" name="Rectangle 18"/>
          <p:cNvSpPr/>
          <p:nvPr/>
        </p:nvSpPr>
        <p:spPr>
          <a:xfrm>
            <a:off x="265461" y="2061108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Postal &amp; Courier Services</a:t>
            </a:r>
            <a:endParaRPr lang="en-CA" sz="2000" dirty="0"/>
          </a:p>
        </p:txBody>
      </p:sp>
      <p:sp>
        <p:nvSpPr>
          <p:cNvPr id="20" name="Rectangle 19"/>
          <p:cNvSpPr/>
          <p:nvPr/>
        </p:nvSpPr>
        <p:spPr>
          <a:xfrm>
            <a:off x="328241" y="2658427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sz="2000" dirty="0"/>
              <a:t>or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65461" y="4074841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CA" sz="2400" dirty="0"/>
              <a:t> Public Administration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4899279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9" grpId="0" animBg="1"/>
      <p:bldP spid="12" grpId="0" animBg="1"/>
      <p:bldP spid="15" grpId="0" animBg="1"/>
      <p:bldP spid="13" grpId="0" animBg="1"/>
      <p:bldP spid="14" grpId="0" animBg="1"/>
      <p:bldP spid="17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STC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44BCBDBF180B54C9CE0646DDDF3A8AF" ma:contentTypeVersion="0" ma:contentTypeDescription="Create a new document." ma:contentTypeScope="" ma:versionID="36dc949df1563a686afabb0a1b9e6969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380E8AE-FE41-4C1F-AF3D-F463F65C84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9E10A86-CC6C-4655-9F51-B607C0A8B27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860FB0-9021-4CEC-BD2C-585F0350097D}">
  <ds:schemaRefs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22302</TotalTime>
  <Words>255</Words>
  <Application>Microsoft Office PowerPoint</Application>
  <PresentationFormat>On-screen Show (4:3)</PresentationFormat>
  <Paragraphs>55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Wingdings</vt:lpstr>
      <vt:lpstr>STC</vt:lpstr>
      <vt:lpstr>Custom Design</vt:lpstr>
      <vt:lpstr>PowerPoint Presentation</vt:lpstr>
      <vt:lpstr>Caribbean National Account Training Program</vt:lpstr>
      <vt:lpstr>PowerPoint Presentation</vt:lpstr>
      <vt:lpstr>Institutional Sector Decision Tree</vt:lpstr>
      <vt:lpstr>The Royal Bank (Local Bank)</vt:lpstr>
      <vt:lpstr>Tropical Mansion Suites (Hotel in Montserrat)</vt:lpstr>
      <vt:lpstr>Deepak Grocery (Local grocery store)</vt:lpstr>
      <vt:lpstr>The Montserrat National Trust</vt:lpstr>
      <vt:lpstr>The Post Office</vt:lpstr>
      <vt:lpstr>The Department of Statistics</vt:lpstr>
      <vt:lpstr>An Unincorporated Bed and Breakfast</vt:lpstr>
    </vt:vector>
  </TitlesOfParts>
  <Company>STC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Tabuchi, Tracy (she, her | elle, la) (StatCan)</cp:lastModifiedBy>
  <cp:revision>1162</cp:revision>
  <dcterms:created xsi:type="dcterms:W3CDTF">2008-07-17T14:58:13Z</dcterms:created>
  <dcterms:modified xsi:type="dcterms:W3CDTF">2023-07-28T16:47:16Z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0x010100C44BCBDBF180B54C9CE0646DDDF3A8AF</vt:lpwstr>
  </property>
  <property fmtid="{D5CDD505-2E9C-101B-9397-08002B2CF9AE}" pid="4" name="_AdHocReviewCycleID">
    <vt:i4>795605896</vt:i4>
  </property>
  <property fmtid="{D5CDD505-2E9C-101B-9397-08002B2CF9AE}" pid="5" name="_EmailSubject">
    <vt:lpwstr>Course Material</vt:lpwstr>
  </property>
  <property fmtid="{D5CDD505-2E9C-101B-9397-08002B2CF9AE}" pid="6" name="_AuthorEmail">
    <vt:lpwstr>marco.provenzano@canada.ca</vt:lpwstr>
  </property>
  <property fmtid="{D5CDD505-2E9C-101B-9397-08002B2CF9AE}" pid="7" name="_AuthorEmailDisplayName">
    <vt:lpwstr>Provenzano, Marco (STATCAN)</vt:lpwstr>
  </property>
  <property fmtid="{D5CDD505-2E9C-101B-9397-08002B2CF9AE}" pid="8" name="_PreviousAdHocReviewCycleID">
    <vt:i4>800047385</vt:i4>
  </property>
</Properties>
</file>