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3" r:id="rId4"/>
    <p:sldMasterId id="2147483682" r:id="rId5"/>
  </p:sldMasterIdLst>
  <p:notesMasterIdLst>
    <p:notesMasterId r:id="rId18"/>
  </p:notesMasterIdLst>
  <p:handoutMasterIdLst>
    <p:handoutMasterId r:id="rId19"/>
  </p:handoutMasterIdLst>
  <p:sldIdLst>
    <p:sldId id="872" r:id="rId6"/>
    <p:sldId id="556" r:id="rId7"/>
    <p:sldId id="863" r:id="rId8"/>
    <p:sldId id="808" r:id="rId9"/>
    <p:sldId id="865" r:id="rId10"/>
    <p:sldId id="864" r:id="rId11"/>
    <p:sldId id="852" r:id="rId12"/>
    <p:sldId id="867" r:id="rId13"/>
    <p:sldId id="866" r:id="rId14"/>
    <p:sldId id="868" r:id="rId15"/>
    <p:sldId id="869" r:id="rId16"/>
    <p:sldId id="870" r:id="rId17"/>
  </p:sldIdLst>
  <p:sldSz cx="9144000" cy="6858000" type="screen4x3"/>
  <p:notesSz cx="9296400" cy="68580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99"/>
    <a:srgbClr val="0000FF"/>
    <a:srgbClr val="003366"/>
    <a:srgbClr val="3677D3"/>
    <a:srgbClr val="6A9BDE"/>
    <a:srgbClr val="B0BFE8"/>
    <a:srgbClr val="FF3300"/>
    <a:srgbClr val="B7EBFD"/>
    <a:srgbClr val="99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68" autoAdjust="0"/>
    <p:restoredTop sz="81807" autoAdjust="0"/>
  </p:normalViewPr>
  <p:slideViewPr>
    <p:cSldViewPr>
      <p:cViewPr varScale="1">
        <p:scale>
          <a:sx n="93" d="100"/>
          <a:sy n="93" d="100"/>
        </p:scale>
        <p:origin x="124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822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50" tIns="45825" rIns="91650" bIns="45825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CA" dirty="0"/>
          </a:p>
        </p:txBody>
      </p:sp>
      <p:sp>
        <p:nvSpPr>
          <p:cNvPr id="2560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6583" y="0"/>
            <a:ext cx="402822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50" tIns="45825" rIns="91650" bIns="45825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CA" dirty="0"/>
          </a:p>
        </p:txBody>
      </p:sp>
      <p:sp>
        <p:nvSpPr>
          <p:cNvPr id="2560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513542"/>
            <a:ext cx="402822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50" tIns="45825" rIns="91650" bIns="45825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CA" dirty="0"/>
          </a:p>
        </p:txBody>
      </p:sp>
      <p:sp>
        <p:nvSpPr>
          <p:cNvPr id="2560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6583" y="6513542"/>
            <a:ext cx="402822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50" tIns="45825" rIns="91650" bIns="45825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95EC32E-AC3A-43F9-BBF8-3D9C92F2A1C0}" type="slidenum">
              <a:rPr lang="en-CA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231279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6639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9" tIns="46585" rIns="93169" bIns="46585" numCol="1" anchor="t" anchorCtr="0" compatLnSpc="1">
            <a:prstTxWarp prst="textNoShape">
              <a:avLst/>
            </a:prstTxWarp>
          </a:bodyPr>
          <a:lstStyle>
            <a:lvl1pPr defTabSz="932415">
              <a:defRPr sz="1200"/>
            </a:lvl1pPr>
          </a:lstStyle>
          <a:p>
            <a:endParaRPr lang="en-CA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6583" y="0"/>
            <a:ext cx="402822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9" tIns="46585" rIns="93169" bIns="46585" numCol="1" anchor="t" anchorCtr="0" compatLnSpc="1">
            <a:prstTxWarp prst="textNoShape">
              <a:avLst/>
            </a:prstTxWarp>
          </a:bodyPr>
          <a:lstStyle>
            <a:lvl1pPr algn="r" defTabSz="932415">
              <a:defRPr sz="1200"/>
            </a:lvl1pPr>
          </a:lstStyle>
          <a:p>
            <a:endParaRPr lang="en-CA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9337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959" y="3257550"/>
            <a:ext cx="7436484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9" tIns="46585" rIns="93169" bIns="465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515101"/>
            <a:ext cx="4026639" cy="341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9" tIns="46585" rIns="93169" bIns="46585" numCol="1" anchor="b" anchorCtr="0" compatLnSpc="1">
            <a:prstTxWarp prst="textNoShape">
              <a:avLst/>
            </a:prstTxWarp>
          </a:bodyPr>
          <a:lstStyle>
            <a:lvl1pPr defTabSz="932415">
              <a:defRPr sz="1200"/>
            </a:lvl1pPr>
          </a:lstStyle>
          <a:p>
            <a:endParaRPr lang="en-CA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6583" y="6515101"/>
            <a:ext cx="4028228" cy="341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9" tIns="46585" rIns="93169" bIns="46585" numCol="1" anchor="b" anchorCtr="0" compatLnSpc="1">
            <a:prstTxWarp prst="textNoShape">
              <a:avLst/>
            </a:prstTxWarp>
          </a:bodyPr>
          <a:lstStyle>
            <a:lvl1pPr algn="r" defTabSz="932415">
              <a:defRPr sz="1200"/>
            </a:lvl1pPr>
          </a:lstStyle>
          <a:p>
            <a:fld id="{EC4A9CC4-A07E-4292-B8A3-A47BFA635A9C}" type="slidenum">
              <a:rPr lang="en-CA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10624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9027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A3342-9CCA-49F4-8232-3FD5FCF43A21}" type="slidenum">
              <a:rPr lang="en-CA" smtClean="0"/>
              <a:pPr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4250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1844824"/>
            <a:ext cx="7772400" cy="1362075"/>
          </a:xfrm>
          <a:prstGeom prst="rect">
            <a:avLst/>
          </a:prstGeom>
        </p:spPr>
        <p:txBody>
          <a:bodyPr anchor="t"/>
          <a:lstStyle>
            <a:lvl1pPr algn="ctr">
              <a:defRPr sz="3200" b="1" cap="all"/>
            </a:lvl1pPr>
          </a:lstStyle>
          <a:p>
            <a:r>
              <a:rPr lang="en-CA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576" y="378904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000">
                <a:solidFill>
                  <a:srgbClr val="333387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7B14DB-572F-4BAA-9A4F-682954EFB3C1}" type="datetime1">
              <a:rPr lang="en-CA" smtClean="0"/>
              <a:pPr/>
              <a:t>2023-07-28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09A35-21E9-49F7-94D5-AA08A7F7CF1E}" type="slidenum">
              <a:rPr lang="fr-CA" smtClean="0"/>
              <a:pPr/>
              <a:t>‹#›</a:t>
            </a:fld>
            <a:endParaRPr lang="fr-CA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8272A-9375-5F50-6832-97D18F7ED8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6D0D42-63AE-4691-FFE7-CE7C04EC1D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5A9F98-D3B6-BB88-41F6-B4831EAED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E1A3F-4E48-4774-BDCB-2205A6C14EE9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0A75EC-FB34-36E0-FF2B-DFA4CD9BA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DF2373-C061-C161-DF93-7DBBE8388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986-1F2F-4B74-AC5C-BBA39AC314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9692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4F666-6C33-2C2A-2560-B242B2E1B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EAF506-DAD5-A362-3CAE-D5652E1D2C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DFABAF-3A3D-B4A5-80A0-0CDC2F772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E1A3F-4E48-4774-BDCB-2205A6C14EE9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66B946-8B36-9B7B-1A6C-E69E4F62E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EE0ED6-A5E5-630F-38C8-CF364342E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986-1F2F-4B74-AC5C-BBA39AC314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907068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19FCA-E452-C260-706A-9114A0E80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05223E-AE40-4E2A-EF58-BC6DDE7D4A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EBA40-3631-45E1-0AC4-289ED0218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E1A3F-4E48-4774-BDCB-2205A6C14EE9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0E0FF0-9F34-9816-CF17-5F681D4CD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41AB06-263D-4ADE-B35D-1BCC6F632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986-1F2F-4B74-AC5C-BBA39AC314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88651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A9F2B-B412-B7EE-5950-D832CA46E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8D5BF-9DCA-5FFD-F7CC-E38B2E5D04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BAD3AC-E792-03FC-DBF8-1B3FFADBE0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95A458-AA60-2FD2-2E5D-025CDBDE8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E1A3F-4E48-4774-BDCB-2205A6C14EE9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FC4D22-B14A-8A16-22DE-B9DA28904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97BEDE-48C8-DA11-4628-38838A970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986-1F2F-4B74-AC5C-BBA39AC314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487666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980A9A-FB25-E765-AA78-8E0C89A33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8684F5-A3ED-FE40-274C-5357F227D0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A698E1-6DF1-6494-7140-150C8861F4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D21A95-7A8E-EA33-13FB-89B4386AA5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ABDDFA-4043-812C-2DD9-065D47CF67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F27537-E680-E9B7-CAA4-675F4FD08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E1A3F-4E48-4774-BDCB-2205A6C14EE9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A30BAB-57F9-1597-094F-98E19F29B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833915-2F63-586E-5060-6144EC8DE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986-1F2F-4B74-AC5C-BBA39AC314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4143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EEFE6-ADBD-8BDA-1AE5-1133AD518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FD5CCA-C198-404B-90B5-9B0A9C31B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E1A3F-4E48-4774-BDCB-2205A6C14EE9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291FCB-3A53-C4F6-C809-99876B595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EE7DB7-C020-5741-3675-005E91E72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986-1F2F-4B74-AC5C-BBA39AC314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2625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7AEE86-59D9-5AAC-6EF0-0EF680137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E1A3F-4E48-4774-BDCB-2205A6C14EE9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5070D0-E6A5-0BC1-C255-1C0A9B395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0C224B-5E15-198E-D0F6-E4AADBF33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986-1F2F-4B74-AC5C-BBA39AC314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66914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25CC7-6051-5B7A-7C79-925D0EB7A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3DCF7-F0B9-3248-8ECD-CB08EDE09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CC7C9D-0E11-F01F-DC31-C788535F57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7B3F26-C1B4-B1E3-6000-934F74CE5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E1A3F-4E48-4774-BDCB-2205A6C14EE9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C65012-A9C4-C5DA-7768-11D7673A0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75125-8825-24E3-7376-E91A28AC1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986-1F2F-4B74-AC5C-BBA39AC314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705324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4754C-25EA-8A9E-8168-F361212C6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E2C8956-0F15-964E-F704-DB5EEA25E6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F12AEB-5740-CE3A-F638-50B4E4A2F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455D75-A1AC-D0E7-6D58-A5F5ADAAA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E1A3F-4E48-4774-BDCB-2205A6C14EE9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135C07-E7AE-87A9-C349-1B5FEC7DF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75602E-3BB3-D25F-5572-64B8981A8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986-1F2F-4B74-AC5C-BBA39AC314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237485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30B0D-F969-47E1-B713-33C05BA8C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04377E-BAD7-EB15-93BA-452D5FFB4A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9EF18A-C3D8-C2B7-CA97-798CBA1BC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E1A3F-4E48-4774-BDCB-2205A6C14EE9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3C3BAE-3302-BFF3-7735-C68EA711C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BB4CC8-BA0E-BD9D-D775-5BF380F33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986-1F2F-4B74-AC5C-BBA39AC314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11898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CA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2pPr>
              <a:buClr>
                <a:srgbClr val="333399"/>
              </a:buClr>
              <a:defRPr/>
            </a:lvl2pPr>
            <a:lvl3pPr>
              <a:buClr>
                <a:srgbClr val="333399"/>
              </a:buClr>
              <a:defRPr/>
            </a:lvl3pPr>
            <a:lvl4pPr>
              <a:buClr>
                <a:srgbClr val="333399"/>
              </a:buClr>
              <a:defRPr/>
            </a:lvl4pPr>
            <a:lvl5pPr>
              <a:buClr>
                <a:srgbClr val="333399"/>
              </a:buClr>
              <a:defRPr/>
            </a:lvl5pPr>
          </a:lstStyle>
          <a:p>
            <a:pPr lvl="0"/>
            <a:r>
              <a:rPr lang="en-CA" dirty="0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  <a:p>
            <a:pPr lvl="2"/>
            <a:r>
              <a:rPr lang="en-CA" dirty="0"/>
              <a:t>Third level</a:t>
            </a:r>
          </a:p>
          <a:p>
            <a:pPr lvl="3"/>
            <a:r>
              <a:rPr lang="en-CA" dirty="0"/>
              <a:t>Fourth level</a:t>
            </a:r>
          </a:p>
          <a:p>
            <a:pPr lvl="4"/>
            <a:r>
              <a:rPr lang="en-C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B6833-CBA3-4979-B00D-51E6E9584588}" type="slidenum">
              <a:rPr lang="fr-CA" smtClean="0"/>
              <a:pPr/>
              <a:t>‹#›</a:t>
            </a:fld>
            <a:endParaRPr lang="fr-CA" dirty="0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949075-FD87-4426-F77C-F0C0DCA28F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0E8903-5474-A4BE-1CE5-C55F75F32C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9A439A-E64C-CAE2-7B9A-09E4EFCE4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E1A3F-4E48-4774-BDCB-2205A6C14EE9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E6E80-13BC-4439-CFDA-6AA7DB5D6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A7AEF-66B4-EAC1-3B14-930F1527C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986-1F2F-4B74-AC5C-BBA39AC314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18961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B6833-CBA3-4979-B00D-51E6E9584588}" type="slidenum">
              <a:rPr lang="fr-CA" smtClean="0"/>
              <a:pPr/>
              <a:t>‹#›</a:t>
            </a:fld>
            <a:endParaRPr lang="fr-CA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67544" y="1628800"/>
            <a:ext cx="8280920" cy="460851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buNone/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3"/>
            <a:endParaRPr lang="en-CA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CA" dirty="0"/>
              <a:t>Click to edit Master title style</a:t>
            </a: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CA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buClr>
                <a:srgbClr val="333399"/>
              </a:buClr>
              <a:defRPr sz="2000"/>
            </a:lvl2pPr>
            <a:lvl3pPr>
              <a:buClr>
                <a:srgbClr val="333399"/>
              </a:buClr>
              <a:defRPr sz="1800"/>
            </a:lvl3pPr>
            <a:lvl4pPr>
              <a:buClr>
                <a:srgbClr val="333399"/>
              </a:buClr>
              <a:defRPr sz="1600"/>
            </a:lvl4pPr>
            <a:lvl5pPr>
              <a:buClr>
                <a:srgbClr val="333399"/>
              </a:buClr>
              <a:defRPr sz="1600"/>
            </a:lvl5pPr>
          </a:lstStyle>
          <a:p>
            <a:pPr lvl="0"/>
            <a:r>
              <a:rPr lang="en-CA" dirty="0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  <a:p>
            <a:pPr lvl="2"/>
            <a:r>
              <a:rPr lang="en-CA" dirty="0"/>
              <a:t>Third level</a:t>
            </a:r>
          </a:p>
          <a:p>
            <a:pPr lvl="3"/>
            <a:r>
              <a:rPr lang="en-CA" dirty="0"/>
              <a:t>Fourth level</a:t>
            </a:r>
          </a:p>
          <a:p>
            <a:pPr lvl="4"/>
            <a:r>
              <a:rPr lang="en-C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B6833-CBA3-4979-B00D-51E6E9584588}" type="slidenum">
              <a:rPr lang="fr-CA" smtClean="0"/>
              <a:pPr/>
              <a:t>‹#›</a:t>
            </a:fld>
            <a:endParaRPr lang="fr-CA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67544" y="1484785"/>
            <a:ext cx="8280920" cy="50405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chemeClr val="accent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CA" dirty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middle center Content"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CA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  <a:prstGeom prst="rect">
            <a:avLst/>
          </a:prstGeom>
        </p:spPr>
        <p:txBody>
          <a:bodyPr anchor="ctr" anchorCtr="1"/>
          <a:lstStyle>
            <a:lvl1pPr>
              <a:buFontTx/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CA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D70BFE-EA13-4464-B140-A21D7E48C8C6}" type="datetime1">
              <a:rPr lang="en-CA" smtClean="0"/>
              <a:pPr/>
              <a:t>2023-07-28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B6833-CBA3-4979-B00D-51E6E9584588}" type="slidenum">
              <a:rPr lang="fr-CA" smtClean="0"/>
              <a:pPr/>
              <a:t>‹#›</a:t>
            </a:fld>
            <a:endParaRPr lang="fr-CA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67544" y="1628800"/>
            <a:ext cx="8280920" cy="50405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chemeClr val="accent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CA" dirty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op center Content"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B6833-CBA3-4979-B00D-51E6E9584588}" type="slidenum">
              <a:rPr lang="fr-CA" smtClean="0"/>
              <a:pPr/>
              <a:t>‹#›</a:t>
            </a:fld>
            <a:endParaRPr lang="fr-CA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CA" dirty="0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anchor="t" anchorCtr="0"/>
          <a:lstStyle>
            <a:lvl1pPr algn="ctr">
              <a:buFontTx/>
              <a:buNone/>
              <a:defRPr b="1"/>
            </a:lvl1pPr>
          </a:lstStyle>
          <a:p>
            <a:pPr lvl="0"/>
            <a:r>
              <a:rPr lang="en-CA" dirty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 middle center Content"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B6833-CBA3-4979-B00D-51E6E9584588}" type="slidenum">
              <a:rPr lang="fr-CA" smtClean="0"/>
              <a:pPr/>
              <a:t>‹#›</a:t>
            </a:fld>
            <a:endParaRPr lang="fr-CA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CA" dirty="0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anchor="ctr" anchorCtr="1"/>
          <a:lstStyle>
            <a:lvl1pPr algn="ctr">
              <a:buFontTx/>
              <a:buNone/>
              <a:defRPr b="1"/>
            </a:lvl1pPr>
          </a:lstStyle>
          <a:p>
            <a:pPr lvl="0"/>
            <a:r>
              <a:rPr lang="en-CA" dirty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B6833-CBA3-4979-B00D-51E6E9584588}" type="slidenum">
              <a:rPr lang="fr-CA" smtClean="0"/>
              <a:pPr/>
              <a:t>‹#›</a:t>
            </a:fld>
            <a:endParaRPr lang="fr-CA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9C669F-7A69-4C0B-98B1-D8411CAE8D1E}" type="datetime1">
              <a:rPr lang="en-CA" smtClean="0"/>
              <a:pPr/>
              <a:t>2023-07-28</a:t>
            </a:fld>
            <a:endParaRPr lang="fr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453C29-CE7E-480F-88A4-84A6664DC639}" type="slidenum">
              <a:rPr lang="fr-CA" smtClean="0"/>
              <a:pPr/>
              <a:t>‹#›</a:t>
            </a:fld>
            <a:endParaRPr lang="fr-CA" dirty="0"/>
          </a:p>
        </p:txBody>
      </p:sp>
      <p:pic>
        <p:nvPicPr>
          <p:cNvPr id="5" name="Picture 4" descr="BlueBar-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88125" y="638016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9814FE8-9F41-4C14-8EBE-8BB447CD9542}" type="datetime1">
              <a:rPr lang="en-CA" smtClean="0"/>
              <a:pPr/>
              <a:t>2023-07-28</a:t>
            </a:fld>
            <a:endParaRPr lang="fr-CA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3213" y="63881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5288" y="6408738"/>
            <a:ext cx="15224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35120B79-358B-42C3-956A-8613C03326B1}" type="slidenum">
              <a:rPr lang="fr-CA" smtClean="0"/>
              <a:pPr/>
              <a:t>‹#›</a:t>
            </a:fld>
            <a:endParaRPr lang="fr-C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8" r:id="rId3"/>
    <p:sldLayoutId id="2147483679" r:id="rId4"/>
    <p:sldLayoutId id="2147483681" r:id="rId5"/>
    <p:sldLayoutId id="2147483678" r:id="rId6"/>
    <p:sldLayoutId id="2147483680" r:id="rId7"/>
    <p:sldLayoutId id="2147483673" r:id="rId8"/>
    <p:sldLayoutId id="2147483677" r:id="rId9"/>
  </p:sldLayoutIdLst>
  <p:transition>
    <p:fade/>
  </p:transition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846457-F0C7-4000-EEEB-6B978BAB2D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18120C-FECF-0DCF-FD46-682F6F254E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E1BC5A-2CAE-9E77-F804-D6D95CCE33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E1A3F-4E48-4774-BDCB-2205A6C14EE9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12597C-EDA9-B777-6A7F-3421141FC7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96CF3F-598A-C48B-834A-62E612B17D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60986-1F2F-4B74-AC5C-BBA39AC3147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8801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>
            <a:extLst>
              <a:ext uri="{FF2B5EF4-FFF2-40B4-BE49-F238E27FC236}">
                <a16:creationId xmlns:a16="http://schemas.microsoft.com/office/drawing/2014/main" id="{A4DC46BC-7C4D-40A7-9736-C53FBBEEB2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428" y="913514"/>
            <a:ext cx="5629143" cy="34433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059A25-E496-4312-91E4-BEC2ED1C07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677" y="4292228"/>
            <a:ext cx="4130645" cy="165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66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Statistics Canada • Statistique Canada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B6833-CBA3-4979-B00D-51E6E9584588}" type="slidenum">
              <a:rPr lang="fr-CA" smtClean="0"/>
              <a:pPr/>
              <a:t>10</a:t>
            </a:fld>
            <a:endParaRPr lang="fr-CA" dirty="0"/>
          </a:p>
        </p:txBody>
      </p:sp>
      <p:pic>
        <p:nvPicPr>
          <p:cNvPr id="6" name="Picture 5" descr="Institutional Un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7536" y="0"/>
            <a:ext cx="4176464" cy="637468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258816" cy="940966"/>
          </a:xfrm>
        </p:spPr>
        <p:txBody>
          <a:bodyPr/>
          <a:lstStyle/>
          <a:p>
            <a:r>
              <a:rPr lang="en-CA" dirty="0"/>
              <a:t>The Post Office</a:t>
            </a:r>
          </a:p>
        </p:txBody>
      </p:sp>
    </p:spTree>
    <p:extLst>
      <p:ext uri="{BB962C8B-B14F-4D97-AF65-F5344CB8AC3E}">
        <p14:creationId xmlns:p14="http://schemas.microsoft.com/office/powerpoint/2010/main" val="3489927958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Statistics Canada • Statistique Canada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B6833-CBA3-4979-B00D-51E6E9584588}" type="slidenum">
              <a:rPr lang="fr-CA" smtClean="0"/>
              <a:pPr/>
              <a:t>11</a:t>
            </a:fld>
            <a:endParaRPr lang="fr-CA" dirty="0"/>
          </a:p>
        </p:txBody>
      </p:sp>
      <p:pic>
        <p:nvPicPr>
          <p:cNvPr id="6" name="Picture 5" descr="Institutional Un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7536" y="0"/>
            <a:ext cx="4176464" cy="637468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258816" cy="940966"/>
          </a:xfrm>
        </p:spPr>
        <p:txBody>
          <a:bodyPr/>
          <a:lstStyle/>
          <a:p>
            <a:r>
              <a:rPr lang="en-CA" dirty="0"/>
              <a:t>The Department of Statistics</a:t>
            </a:r>
          </a:p>
        </p:txBody>
      </p:sp>
    </p:spTree>
    <p:extLst>
      <p:ext uri="{BB962C8B-B14F-4D97-AF65-F5344CB8AC3E}">
        <p14:creationId xmlns:p14="http://schemas.microsoft.com/office/powerpoint/2010/main" val="1200327602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Statistics Canada • Statistique Canada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B6833-CBA3-4979-B00D-51E6E9584588}" type="slidenum">
              <a:rPr lang="fr-CA" smtClean="0"/>
              <a:pPr/>
              <a:t>12</a:t>
            </a:fld>
            <a:endParaRPr lang="fr-CA" dirty="0"/>
          </a:p>
        </p:txBody>
      </p:sp>
      <p:pic>
        <p:nvPicPr>
          <p:cNvPr id="6" name="Picture 5" descr="Institutional Un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7536" y="0"/>
            <a:ext cx="4176464" cy="637468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258816" cy="940966"/>
          </a:xfrm>
        </p:spPr>
        <p:txBody>
          <a:bodyPr/>
          <a:lstStyle/>
          <a:p>
            <a:r>
              <a:rPr lang="en-CA" dirty="0"/>
              <a:t>An Unincorporated Bed and Breakfast</a:t>
            </a:r>
          </a:p>
        </p:txBody>
      </p:sp>
    </p:spTree>
    <p:extLst>
      <p:ext uri="{BB962C8B-B14F-4D97-AF65-F5344CB8AC3E}">
        <p14:creationId xmlns:p14="http://schemas.microsoft.com/office/powerpoint/2010/main" val="3020341570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8118475" y="61436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7" name="Text Box 17">
            <a:extLst>
              <a:ext uri="{FF2B5EF4-FFF2-40B4-BE49-F238E27FC236}">
                <a16:creationId xmlns:a16="http://schemas.microsoft.com/office/drawing/2014/main" id="{7EF0541F-36D3-44A8-A8CD-80490BFC50F0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755576" y="1844824"/>
            <a:ext cx="7772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 dirty="0">
                <a:solidFill>
                  <a:srgbClr val="333399"/>
                </a:solidFill>
              </a:rPr>
              <a:t>Caribbean National Account Training Program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02508C2-7E1D-444D-B3DB-510E4B9E8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8471" y="3048001"/>
            <a:ext cx="8839200" cy="2170322"/>
          </a:xfrm>
        </p:spPr>
        <p:txBody>
          <a:bodyPr/>
          <a:lstStyle/>
          <a:p>
            <a:pPr algn="l">
              <a:spcBef>
                <a:spcPts val="0"/>
              </a:spcBef>
            </a:pPr>
            <a:r>
              <a:rPr lang="en-CA" dirty="0">
                <a:solidFill>
                  <a:srgbClr val="333399"/>
                </a:solidFill>
              </a:rPr>
              <a:t>Project for the Advancement of Statistics in the Caribbean Region (PRASC)</a:t>
            </a:r>
          </a:p>
          <a:p>
            <a:pPr algn="l">
              <a:spcBef>
                <a:spcPts val="0"/>
              </a:spcBef>
            </a:pPr>
            <a:r>
              <a:rPr lang="en-CA" dirty="0">
                <a:solidFill>
                  <a:srgbClr val="333399"/>
                </a:solidFill>
              </a:rPr>
              <a:t>National Accounts Training</a:t>
            </a:r>
          </a:p>
          <a:p>
            <a:pPr algn="l">
              <a:spcBef>
                <a:spcPts val="0"/>
              </a:spcBef>
            </a:pPr>
            <a:r>
              <a:rPr lang="en-CA" dirty="0">
                <a:solidFill>
                  <a:srgbClr val="333399"/>
                </a:solidFill>
              </a:rPr>
              <a:t>Session 3 – Essential Concepts</a:t>
            </a:r>
          </a:p>
          <a:p>
            <a:pPr algn="l">
              <a:spcBef>
                <a:spcPts val="0"/>
              </a:spcBef>
            </a:pPr>
            <a:endParaRPr lang="en-CA" dirty="0">
              <a:solidFill>
                <a:srgbClr val="333399"/>
              </a:solidFill>
            </a:endParaRPr>
          </a:p>
          <a:p>
            <a:r>
              <a:rPr lang="en-CA"/>
              <a:t>March 2018</a:t>
            </a:r>
            <a:endParaRPr lang="en-CA"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BCB46-B80A-4363-8676-9959639D9E15}" type="slidenum">
              <a:rPr lang="en-CA" smtClean="0"/>
              <a:pPr/>
              <a:t>3</a:t>
            </a:fld>
            <a:endParaRPr lang="en-C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None/>
            </a:pPr>
            <a:endParaRPr lang="en-CA" dirty="0">
              <a:solidFill>
                <a:srgbClr val="333399"/>
              </a:solidFill>
              <a:latin typeface="+mj-lt"/>
            </a:endParaRPr>
          </a:p>
          <a:p>
            <a:pPr marL="514350" indent="-514350" algn="ctr">
              <a:buNone/>
            </a:pPr>
            <a:r>
              <a:rPr lang="en-CA" dirty="0">
                <a:solidFill>
                  <a:srgbClr val="333399"/>
                </a:solidFill>
                <a:latin typeface="+mj-lt"/>
              </a:rPr>
              <a:t>National Accounts</a:t>
            </a:r>
          </a:p>
          <a:p>
            <a:pPr marL="514350" indent="-514350" algn="ctr">
              <a:buNone/>
            </a:pPr>
            <a:r>
              <a:rPr lang="en-CA" dirty="0">
                <a:solidFill>
                  <a:srgbClr val="333399"/>
                </a:solidFill>
                <a:latin typeface="+mj-lt"/>
              </a:rPr>
              <a:t>Essential Concepts – Who are the players</a:t>
            </a:r>
          </a:p>
          <a:p>
            <a:pPr marL="514350" indent="-514350" algn="ctr">
              <a:buNone/>
            </a:pPr>
            <a:endParaRPr lang="en-CA" dirty="0">
              <a:solidFill>
                <a:srgbClr val="333399"/>
              </a:solidFill>
              <a:latin typeface="+mj-lt"/>
            </a:endParaRPr>
          </a:p>
          <a:p>
            <a:pPr marL="514350" indent="-514350" algn="ctr">
              <a:buNone/>
            </a:pPr>
            <a:r>
              <a:rPr lang="en-CA" dirty="0">
                <a:solidFill>
                  <a:srgbClr val="333399"/>
                </a:solidFill>
                <a:latin typeface="+mj-lt"/>
              </a:rPr>
              <a:t>Questions and Answers</a:t>
            </a:r>
          </a:p>
        </p:txBody>
      </p:sp>
    </p:spTree>
    <p:extLst>
      <p:ext uri="{BB962C8B-B14F-4D97-AF65-F5344CB8AC3E}">
        <p14:creationId xmlns:p14="http://schemas.microsoft.com/office/powerpoint/2010/main" val="364322751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71800" y="6385781"/>
            <a:ext cx="2895600" cy="476250"/>
          </a:xfrm>
        </p:spPr>
        <p:txBody>
          <a:bodyPr/>
          <a:lstStyle/>
          <a:p>
            <a:r>
              <a:rPr lang="fr-CA"/>
              <a:t>Statistics Canada • Statistique Canada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B6833-CBA3-4979-B00D-51E6E9584588}" type="slidenum">
              <a:rPr lang="fr-CA" smtClean="0"/>
              <a:pPr/>
              <a:t>4</a:t>
            </a:fld>
            <a:endParaRPr lang="fr-CA" dirty="0"/>
          </a:p>
        </p:txBody>
      </p:sp>
      <p:pic>
        <p:nvPicPr>
          <p:cNvPr id="6" name="Picture 5" descr="Institutional Un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7536" y="0"/>
            <a:ext cx="4176464" cy="637468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258816" cy="940966"/>
          </a:xfrm>
        </p:spPr>
        <p:txBody>
          <a:bodyPr/>
          <a:lstStyle/>
          <a:p>
            <a:r>
              <a:rPr lang="en-CA" dirty="0"/>
              <a:t>Institutional Sector Decision Tree</a:t>
            </a:r>
          </a:p>
        </p:txBody>
      </p:sp>
      <p:sp>
        <p:nvSpPr>
          <p:cNvPr id="8" name="Rectangle 7"/>
          <p:cNvSpPr/>
          <p:nvPr/>
        </p:nvSpPr>
        <p:spPr>
          <a:xfrm>
            <a:off x="183739" y="1772816"/>
            <a:ext cx="4572000" cy="39395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dirty="0"/>
              <a:t>In order to better understand  how to classify institutional units by sector the SNA provides a decision tree which can be applied to any given institutional unit to determine its institutional sector.  </a:t>
            </a:r>
          </a:p>
          <a:p>
            <a:pPr>
              <a:buFont typeface="Arial" pitchFamily="34" charset="0"/>
              <a:buChar char="•"/>
            </a:pPr>
            <a:endParaRPr lang="en-CA" sz="2400" dirty="0"/>
          </a:p>
          <a:p>
            <a:pPr>
              <a:buFont typeface="Arial" pitchFamily="34" charset="0"/>
              <a:buChar char="•"/>
            </a:pPr>
            <a:endParaRPr lang="en-CA" sz="2400" dirty="0"/>
          </a:p>
          <a:p>
            <a:pPr>
              <a:buFont typeface="Arial" pitchFamily="34" charset="0"/>
              <a:buChar char="•"/>
            </a:pPr>
            <a:r>
              <a:rPr lang="en-CA" sz="2400" b="1" i="1" dirty="0"/>
              <a:t>For the following questions, please identify;</a:t>
            </a:r>
          </a:p>
          <a:p>
            <a:pPr lvl="1">
              <a:buFont typeface="Arial" pitchFamily="34" charset="0"/>
              <a:buChar char="•"/>
            </a:pPr>
            <a:r>
              <a:rPr lang="en-CA" sz="1600" b="1" i="1" dirty="0"/>
              <a:t>The SNA sector</a:t>
            </a:r>
          </a:p>
          <a:p>
            <a:pPr lvl="1">
              <a:buFont typeface="Arial" pitchFamily="34" charset="0"/>
              <a:buChar char="•"/>
            </a:pPr>
            <a:r>
              <a:rPr lang="en-CA" sz="1600" b="1" i="1" dirty="0"/>
              <a:t>The industry (high level)</a:t>
            </a:r>
          </a:p>
          <a:p>
            <a:pPr lvl="1">
              <a:buFont typeface="Arial" pitchFamily="34" charset="0"/>
              <a:buChar char="•"/>
            </a:pPr>
            <a:r>
              <a:rPr lang="en-CA" sz="1600" b="1" i="1" dirty="0"/>
              <a:t>Show your reasoning using the decision tree</a:t>
            </a: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Statistics Canada • Statistique Canada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B6833-CBA3-4979-B00D-51E6E9584588}" type="slidenum">
              <a:rPr lang="fr-CA" smtClean="0"/>
              <a:pPr/>
              <a:t>5</a:t>
            </a:fld>
            <a:endParaRPr lang="fr-CA" dirty="0"/>
          </a:p>
        </p:txBody>
      </p:sp>
      <p:pic>
        <p:nvPicPr>
          <p:cNvPr id="6" name="Picture 5" descr="Institutional Un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7536" y="0"/>
            <a:ext cx="4176464" cy="637468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258816" cy="940966"/>
          </a:xfrm>
        </p:spPr>
        <p:txBody>
          <a:bodyPr/>
          <a:lstStyle/>
          <a:p>
            <a:r>
              <a:rPr lang="en-CA" dirty="0"/>
              <a:t>The Royal Bank (Local Bank)</a:t>
            </a:r>
          </a:p>
        </p:txBody>
      </p:sp>
    </p:spTree>
    <p:extLst>
      <p:ext uri="{BB962C8B-B14F-4D97-AF65-F5344CB8AC3E}">
        <p14:creationId xmlns:p14="http://schemas.microsoft.com/office/powerpoint/2010/main" val="108933953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Statistics Canada • Statistique Canada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B6833-CBA3-4979-B00D-51E6E9584588}" type="slidenum">
              <a:rPr lang="fr-CA" smtClean="0"/>
              <a:pPr/>
              <a:t>6</a:t>
            </a:fld>
            <a:endParaRPr lang="fr-CA" dirty="0"/>
          </a:p>
        </p:txBody>
      </p:sp>
      <p:pic>
        <p:nvPicPr>
          <p:cNvPr id="6" name="Picture 5" descr="Institutional Un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7536" y="0"/>
            <a:ext cx="4176464" cy="637468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258816" cy="940966"/>
          </a:xfrm>
        </p:spPr>
        <p:txBody>
          <a:bodyPr/>
          <a:lstStyle/>
          <a:p>
            <a:r>
              <a:rPr lang="en-CA" dirty="0"/>
              <a:t>Tropical Mansion Suites (Hotel in Montserrat)</a:t>
            </a:r>
          </a:p>
        </p:txBody>
      </p:sp>
    </p:spTree>
    <p:extLst>
      <p:ext uri="{BB962C8B-B14F-4D97-AF65-F5344CB8AC3E}">
        <p14:creationId xmlns:p14="http://schemas.microsoft.com/office/powerpoint/2010/main" val="1006322295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>
            <a:extLst>
              <a:ext uri="{FF2B5EF4-FFF2-40B4-BE49-F238E27FC236}">
                <a16:creationId xmlns:a16="http://schemas.microsoft.com/office/drawing/2014/main" id="{A4DC46BC-7C4D-40A7-9736-C53FBBEEB2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428" y="913514"/>
            <a:ext cx="5629143" cy="34433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059A25-E496-4312-91E4-BEC2ED1C07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677" y="4292228"/>
            <a:ext cx="4130645" cy="165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0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Statistics Canada • Statistique Canada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B6833-CBA3-4979-B00D-51E6E9584588}" type="slidenum">
              <a:rPr lang="fr-CA" smtClean="0"/>
              <a:pPr/>
              <a:t>8</a:t>
            </a:fld>
            <a:endParaRPr lang="fr-CA" dirty="0"/>
          </a:p>
        </p:txBody>
      </p:sp>
      <p:pic>
        <p:nvPicPr>
          <p:cNvPr id="6" name="Picture 5" descr="Institutional Un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7536" y="0"/>
            <a:ext cx="4176464" cy="637468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258816" cy="940966"/>
          </a:xfrm>
        </p:spPr>
        <p:txBody>
          <a:bodyPr/>
          <a:lstStyle/>
          <a:p>
            <a:r>
              <a:rPr lang="en-CA" dirty="0"/>
              <a:t>Deepak Grocery</a:t>
            </a:r>
            <a:br>
              <a:rPr lang="en-CA" dirty="0"/>
            </a:br>
            <a:r>
              <a:rPr lang="en-CA" dirty="0"/>
              <a:t>(Local grocery store)</a:t>
            </a:r>
          </a:p>
        </p:txBody>
      </p:sp>
    </p:spTree>
    <p:extLst>
      <p:ext uri="{BB962C8B-B14F-4D97-AF65-F5344CB8AC3E}">
        <p14:creationId xmlns:p14="http://schemas.microsoft.com/office/powerpoint/2010/main" val="3193466312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Statistics Canada • Statistique Canada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B6833-CBA3-4979-B00D-51E6E9584588}" type="slidenum">
              <a:rPr lang="fr-CA" smtClean="0"/>
              <a:pPr/>
              <a:t>9</a:t>
            </a:fld>
            <a:endParaRPr lang="fr-CA" dirty="0"/>
          </a:p>
        </p:txBody>
      </p:sp>
      <p:pic>
        <p:nvPicPr>
          <p:cNvPr id="6" name="Picture 5" descr="Institutional Un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7536" y="0"/>
            <a:ext cx="4176464" cy="637468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258816" cy="940966"/>
          </a:xfrm>
        </p:spPr>
        <p:txBody>
          <a:bodyPr/>
          <a:lstStyle/>
          <a:p>
            <a:r>
              <a:rPr lang="en-CA" dirty="0"/>
              <a:t>The Montserrat National Trust</a:t>
            </a:r>
          </a:p>
        </p:txBody>
      </p:sp>
    </p:spTree>
    <p:extLst>
      <p:ext uri="{BB962C8B-B14F-4D97-AF65-F5344CB8AC3E}">
        <p14:creationId xmlns:p14="http://schemas.microsoft.com/office/powerpoint/2010/main" val="2338759821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STC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4BCBDBF180B54C9CE0646DDDF3A8AF" ma:contentTypeVersion="0" ma:contentTypeDescription="Create a new document." ma:contentTypeScope="" ma:versionID="36dc949df1563a686afabb0a1b9e6969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380E8AE-FE41-4C1F-AF3D-F463F65C84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89E10A86-CC6C-4655-9F51-B607C0A8B27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860FB0-9021-4CEC-BD2C-585F0350097D}">
  <ds:schemaRefs>
    <ds:schemaRef ds:uri="http://www.w3.org/XML/1998/namespace"/>
    <ds:schemaRef ds:uri="http://purl.org/dc/terms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22303</TotalTime>
  <Words>195</Words>
  <Application>Microsoft Office PowerPoint</Application>
  <PresentationFormat>On-screen Show (4:3)</PresentationFormat>
  <Paragraphs>45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Wingdings</vt:lpstr>
      <vt:lpstr>STC</vt:lpstr>
      <vt:lpstr>Custom Design</vt:lpstr>
      <vt:lpstr>PowerPoint Presentation</vt:lpstr>
      <vt:lpstr>Caribbean National Account Training Program</vt:lpstr>
      <vt:lpstr>PowerPoint Presentation</vt:lpstr>
      <vt:lpstr>Institutional Sector Decision Tree</vt:lpstr>
      <vt:lpstr>The Royal Bank (Local Bank)</vt:lpstr>
      <vt:lpstr>Tropical Mansion Suites (Hotel in Montserrat)</vt:lpstr>
      <vt:lpstr>PowerPoint Presentation</vt:lpstr>
      <vt:lpstr>Deepak Grocery (Local grocery store)</vt:lpstr>
      <vt:lpstr>The Montserrat National Trust</vt:lpstr>
      <vt:lpstr>The Post Office</vt:lpstr>
      <vt:lpstr>The Department of Statistics</vt:lpstr>
      <vt:lpstr>An Unincorporated Bed and Breakfast</vt:lpstr>
    </vt:vector>
  </TitlesOfParts>
  <Company>STC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Tabuchi, Tracy (she, her | elle, la) (StatCan)</cp:lastModifiedBy>
  <cp:revision>1170</cp:revision>
  <dcterms:created xsi:type="dcterms:W3CDTF">2008-07-17T14:58:13Z</dcterms:created>
  <dcterms:modified xsi:type="dcterms:W3CDTF">2023-07-28T16:44:28Z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0x010100C44BCBDBF180B54C9CE0646DDDF3A8AF</vt:lpwstr>
  </property>
  <property fmtid="{D5CDD505-2E9C-101B-9397-08002B2CF9AE}" pid="4" name="_AdHocReviewCycleID">
    <vt:i4>795605896</vt:i4>
  </property>
  <property fmtid="{D5CDD505-2E9C-101B-9397-08002B2CF9AE}" pid="5" name="_EmailSubject">
    <vt:lpwstr>Course Material</vt:lpwstr>
  </property>
  <property fmtid="{D5CDD505-2E9C-101B-9397-08002B2CF9AE}" pid="6" name="_AuthorEmail">
    <vt:lpwstr>marco.provenzano@canada.ca</vt:lpwstr>
  </property>
  <property fmtid="{D5CDD505-2E9C-101B-9397-08002B2CF9AE}" pid="7" name="_AuthorEmailDisplayName">
    <vt:lpwstr>Provenzano, Marco (STATCAN)</vt:lpwstr>
  </property>
  <property fmtid="{D5CDD505-2E9C-101B-9397-08002B2CF9AE}" pid="8" name="_PreviousAdHocReviewCycleID">
    <vt:i4>800047385</vt:i4>
  </property>
</Properties>
</file>