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270" r:id="rId2"/>
    <p:sldId id="275" r:id="rId3"/>
    <p:sldId id="751" r:id="rId4"/>
    <p:sldId id="750" r:id="rId5"/>
    <p:sldId id="548" r:id="rId6"/>
    <p:sldId id="549" r:id="rId7"/>
    <p:sldId id="550" r:id="rId8"/>
    <p:sldId id="551" r:id="rId9"/>
    <p:sldId id="552" r:id="rId10"/>
    <p:sldId id="553" r:id="rId11"/>
    <p:sldId id="554" r:id="rId12"/>
    <p:sldId id="555" r:id="rId13"/>
    <p:sldId id="556" r:id="rId14"/>
    <p:sldId id="557" r:id="rId15"/>
    <p:sldId id="558" r:id="rId16"/>
    <p:sldId id="559" r:id="rId17"/>
    <p:sldId id="560" r:id="rId18"/>
    <p:sldId id="561" r:id="rId19"/>
    <p:sldId id="562" r:id="rId20"/>
    <p:sldId id="563" r:id="rId21"/>
    <p:sldId id="590" r:id="rId22"/>
    <p:sldId id="752" r:id="rId23"/>
    <p:sldId id="592" r:id="rId24"/>
    <p:sldId id="593" r:id="rId25"/>
    <p:sldId id="594" r:id="rId26"/>
    <p:sldId id="595" r:id="rId27"/>
    <p:sldId id="596" r:id="rId28"/>
    <p:sldId id="647" r:id="rId29"/>
    <p:sldId id="648" r:id="rId30"/>
    <p:sldId id="649" r:id="rId31"/>
    <p:sldId id="650" r:id="rId32"/>
    <p:sldId id="651" r:id="rId33"/>
    <p:sldId id="652" r:id="rId34"/>
    <p:sldId id="653" r:id="rId35"/>
    <p:sldId id="654" r:id="rId36"/>
    <p:sldId id="655" r:id="rId37"/>
    <p:sldId id="656" r:id="rId38"/>
    <p:sldId id="657" r:id="rId39"/>
    <p:sldId id="658" r:id="rId40"/>
    <p:sldId id="659" r:id="rId41"/>
    <p:sldId id="660" r:id="rId42"/>
    <p:sldId id="661" r:id="rId43"/>
    <p:sldId id="662" r:id="rId44"/>
    <p:sldId id="663" r:id="rId45"/>
    <p:sldId id="664" r:id="rId46"/>
    <p:sldId id="665" r:id="rId47"/>
    <p:sldId id="666" r:id="rId48"/>
    <p:sldId id="667" r:id="rId49"/>
    <p:sldId id="668" r:id="rId50"/>
    <p:sldId id="669" r:id="rId51"/>
    <p:sldId id="670" r:id="rId52"/>
    <p:sldId id="671" r:id="rId53"/>
    <p:sldId id="672" r:id="rId54"/>
    <p:sldId id="673" r:id="rId55"/>
    <p:sldId id="674" r:id="rId56"/>
    <p:sldId id="675" r:id="rId57"/>
    <p:sldId id="676" r:id="rId58"/>
    <p:sldId id="677" r:id="rId59"/>
    <p:sldId id="678" r:id="rId60"/>
    <p:sldId id="679" r:id="rId61"/>
    <p:sldId id="680" r:id="rId62"/>
    <p:sldId id="681" r:id="rId63"/>
    <p:sldId id="682" r:id="rId64"/>
    <p:sldId id="683" r:id="rId65"/>
    <p:sldId id="684" r:id="rId66"/>
    <p:sldId id="685" r:id="rId67"/>
    <p:sldId id="278" r:id="rId68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6A9BDE"/>
    <a:srgbClr val="003366"/>
    <a:srgbClr val="3677D3"/>
    <a:srgbClr val="FFFFFF"/>
    <a:srgbClr val="DFE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4" autoAdjust="0"/>
    <p:restoredTop sz="93190" autoAdjust="0"/>
  </p:normalViewPr>
  <p:slideViewPr>
    <p:cSldViewPr>
      <p:cViewPr varScale="1">
        <p:scale>
          <a:sx n="74" d="100"/>
          <a:sy n="74" d="100"/>
        </p:scale>
        <p:origin x="16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18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1AD2A-544E-4B48-B9E4-404EEFF7A8C3}" type="datetimeFigureOut">
              <a:rPr lang="en-CA" smtClean="0"/>
              <a:t>28/09/2019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B272C-24EA-4DDF-8558-1508D63278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097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CA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6425"/>
            <a:ext cx="56102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58EF188-CC9E-412E-A85B-0E8211CCF146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7166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CA" altLang="en-US" smtClean="0"/>
          </a:p>
        </p:txBody>
      </p:sp>
      <p:sp>
        <p:nvSpPr>
          <p:cNvPr id="4884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  <p:extLst>
      <p:ext uri="{BB962C8B-B14F-4D97-AF65-F5344CB8AC3E}">
        <p14:creationId xmlns:p14="http://schemas.microsoft.com/office/powerpoint/2010/main" val="3236044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120052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CA" altLang="en-US" smtClean="0"/>
          </a:p>
        </p:txBody>
      </p:sp>
    </p:spTree>
    <p:extLst>
      <p:ext uri="{BB962C8B-B14F-4D97-AF65-F5344CB8AC3E}">
        <p14:creationId xmlns:p14="http://schemas.microsoft.com/office/powerpoint/2010/main" val="1455492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EF188-CC9E-412E-A85B-0E8211CCF146}" type="slidenum">
              <a:rPr lang="en-CA" smtClean="0"/>
              <a:pPr/>
              <a:t>67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96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BE0B23-9BFB-44E6-AEA5-FAFB24F5ABD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B4945-A6DD-47A7-AC27-07CFEAAC818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99C51-1C5D-4796-A7F8-4D2A35CFDF5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0104-9750-4182-A2B9-E10268008C62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06BD2E-5D2B-4EF5-B4D3-F20CB570385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E5FC9-D44B-4F6B-ADBD-97BA8B00228A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7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0268" y="836712"/>
            <a:ext cx="8398196" cy="5809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0267" y="1600200"/>
            <a:ext cx="8398197" cy="4525963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rgbClr val="669900"/>
              </a:buClr>
              <a:buFont typeface="+mj-lt"/>
              <a:buAutoNum type="arabicPeriod"/>
              <a:defRPr baseline="0"/>
            </a:lvl1pPr>
            <a:lvl2pPr marL="914400" marR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•"/>
              <a:tabLst/>
              <a:defRPr sz="2000"/>
            </a:lvl2pPr>
            <a:lvl3pPr marL="1371600" indent="-457200">
              <a:buClr>
                <a:srgbClr val="669900"/>
              </a:buClr>
              <a:buFont typeface="+mj-lt"/>
              <a:buAutoNum type="arabicPeriod"/>
              <a:defRPr/>
            </a:lvl3pPr>
            <a:lvl4pPr marL="1714500" indent="-342900">
              <a:buClr>
                <a:srgbClr val="669900"/>
              </a:buClr>
              <a:buFont typeface="+mj-lt"/>
              <a:buAutoNum type="arabicPeriod"/>
              <a:defRPr/>
            </a:lvl4pPr>
            <a:lvl5pPr marL="2171700" indent="-342900">
              <a:buClr>
                <a:srgbClr val="669900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en-US" dirty="0" smtClean="0"/>
              <a:t>First level - Text 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Second level - Text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0E5A70-DEF2-49FE-AF66-9E8F2F6217B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E738E-267A-4344-8BF4-552BF5255FBB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406125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0268" y="836712"/>
            <a:ext cx="8398196" cy="5809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the slide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0267" y="1600200"/>
            <a:ext cx="8398197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baseline="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200"/>
            </a:lvl2pPr>
            <a:lvl3pPr marL="1200150" indent="-342900">
              <a:buClr>
                <a:srgbClr val="669900"/>
              </a:buClr>
              <a:buFont typeface="Arial" panose="020B0604020202020204" pitchFamily="34" charset="0"/>
              <a:buChar char="•"/>
              <a:defRPr sz="1800" baseline="0"/>
            </a:lvl3pPr>
            <a:lvl4pPr>
              <a:buClr>
                <a:srgbClr val="669900"/>
              </a:buClr>
              <a:defRPr/>
            </a:lvl4pPr>
            <a:lvl5pPr>
              <a:buClr>
                <a:srgbClr val="669900"/>
              </a:buClr>
              <a:defRPr/>
            </a:lvl5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BAF329-57D6-420F-9923-BDCE3CCDF92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E738E-267A-4344-8BF4-552BF5255FBB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42C01-C12A-4D82-A1B9-55F59881A85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2285F-31D0-461E-A612-B719B60CAAEC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58824"/>
            <a:ext cx="8229600" cy="65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95536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8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4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8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4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AB4B93-C834-4C45-8057-75D7B5E7A030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30904-BBCA-40AA-A376-EBDAECF7FA88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4848" y="825971"/>
            <a:ext cx="8229600" cy="65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slide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7796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Sub-title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87796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4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Sub-title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24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0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395CD-2AF4-4E57-B255-554C6F0E3ED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B20F3-7F40-4B14-BBD2-E2E599FCC423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10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536" y="758824"/>
            <a:ext cx="8229600" cy="65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slide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93318-11AD-4102-ADB3-3B47672EDEE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FE133-B488-4134-A8E0-D29FB82D3EF0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6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0CB78-98E9-4795-A07F-7476DCAD64A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81505-89D5-42F7-A0D6-5699417D7DF5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5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836712"/>
            <a:ext cx="3008313" cy="1162050"/>
          </a:xfrm>
          <a:prstGeom prst="rect">
            <a:avLst/>
          </a:prstGeom>
        </p:spPr>
        <p:txBody>
          <a:bodyPr anchor="t"/>
          <a:lstStyle>
            <a:lvl1pPr algn="l">
              <a:defRPr sz="2000" b="1">
                <a:solidFill>
                  <a:srgbClr val="669900"/>
                </a:solidFill>
              </a:defRPr>
            </a:lvl1pPr>
          </a:lstStyle>
          <a:p>
            <a:r>
              <a:rPr lang="en-US" dirty="0" smtClean="0"/>
              <a:t>Title of slide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836713"/>
            <a:ext cx="5111750" cy="5289452"/>
          </a:xfrm>
          <a:prstGeom prst="rect">
            <a:avLst/>
          </a:prstGeom>
        </p:spPr>
        <p:txBody>
          <a:bodyPr/>
          <a:lstStyle>
            <a:lvl1pPr>
              <a:buClr>
                <a:srgbClr val="669900"/>
              </a:buClr>
              <a:defRPr sz="32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800"/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First Level - Text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Second level – Text</a:t>
            </a:r>
          </a:p>
          <a:p>
            <a:pPr marL="1143000" marR="0" lvl="2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SzTx/>
              <a:buFont typeface="Arial" panose="020B0604020202020204" pitchFamily="34" charset="0"/>
              <a:buChar char="▫"/>
              <a:tabLst/>
              <a:defRPr/>
            </a:pPr>
            <a:r>
              <a:rPr lang="en-US" dirty="0" smtClean="0"/>
              <a:t>Third level -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978298"/>
            <a:ext cx="3008313" cy="414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Text or image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7863F0-F537-4B14-A085-8CC8D025CD3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204BF-9562-4413-B547-A72FC5B59684}" type="slidenum">
              <a:rPr lang="en-CA"/>
              <a:pPr/>
              <a:t>‹#›</a:t>
            </a:fld>
            <a:endParaRPr lang="en-CA"/>
          </a:p>
        </p:txBody>
      </p:sp>
      <p:pic>
        <p:nvPicPr>
          <p:cNvPr id="8" name="Picture 9" descr="BlueBar-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51725" y="6380163"/>
            <a:ext cx="1270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EA9A8F0A-91A1-4F80-95E1-07A1DB8A2791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388100"/>
            <a:ext cx="3889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408738"/>
            <a:ext cx="1522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C6A76C7B-D790-457A-BE2C-73621169F293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3" r:id="rId12"/>
  </p:sldLayoutIdLst>
  <p:transition>
    <p:fade/>
  </p:transition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mailto:statcan.prasc-prasc.statcan@canada.c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unded by Canada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28346" y="5445224"/>
            <a:ext cx="4064471" cy="695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5040560" cy="30833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9EB13-216B-4488-8BD5-984A4775FE8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4945-A6DD-47A7-AC27-07CFEAAC818F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785794"/>
            <a:ext cx="7772400" cy="874713"/>
          </a:xfrm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14488"/>
            <a:ext cx="7772400" cy="4472000"/>
          </a:xfrm>
          <a:noFill/>
        </p:spPr>
        <p:txBody>
          <a:bodyPr/>
          <a:lstStyle/>
          <a:p>
            <a:r>
              <a:rPr lang="en-US" altLang="en-US" sz="2800" b="1" dirty="0" smtClean="0"/>
              <a:t>Example</a:t>
            </a:r>
            <a:r>
              <a:rPr lang="en-US" altLang="en-US" sz="2800" dirty="0" smtClean="0"/>
              <a:t>:  </a:t>
            </a:r>
            <a:r>
              <a:rPr lang="en-US" altLang="en-US" sz="2800" u="sng" dirty="0" smtClean="0"/>
              <a:t>Fuel Consumption Survey</a:t>
            </a:r>
            <a:endParaRPr lang="en-US" alt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Objective</a:t>
            </a:r>
            <a:r>
              <a:rPr lang="en-US" altLang="en-US" sz="2400" dirty="0" smtClean="0"/>
              <a:t>: To study gasoline consumption of private cars in Canada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Target population</a:t>
            </a:r>
            <a:r>
              <a:rPr lang="en-US" altLang="en-US" sz="2400" dirty="0" smtClean="0"/>
              <a:t>: Private-use cars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Sampling frame</a:t>
            </a:r>
            <a:r>
              <a:rPr lang="en-US" altLang="en-US" sz="2400" dirty="0" smtClean="0"/>
              <a:t>: Vehicle registration file for each province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Required outputs</a:t>
            </a:r>
            <a:r>
              <a:rPr lang="en-US" altLang="en-US" sz="2400" dirty="0" smtClean="0"/>
              <a:t>: Quarterly estimates at province level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Sample</a:t>
            </a:r>
            <a:r>
              <a:rPr lang="en-US" altLang="en-US" sz="2400" dirty="0" smtClean="0"/>
              <a:t>: Approx. 750 vehicles per month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96AA-8D1C-48EB-8616-6344A91BFEF0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857232"/>
            <a:ext cx="7772400" cy="733424"/>
          </a:xfrm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4322762"/>
          </a:xfrm>
          <a:noFill/>
        </p:spPr>
        <p:txBody>
          <a:bodyPr/>
          <a:lstStyle/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Data collection</a:t>
            </a:r>
            <a:r>
              <a:rPr lang="en-US" altLang="en-US" sz="2400" dirty="0" smtClean="0"/>
              <a:t>: first contact by telephone, followed by mail-out of a “diary” to be filled in and mailed back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Sample design</a:t>
            </a:r>
            <a:r>
              <a:rPr lang="en-US" altLang="en-US" sz="2400" dirty="0" smtClean="0"/>
              <a:t>: stratification, with SRS in each stratum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b="1" dirty="0" smtClean="0"/>
              <a:t>Stratification</a:t>
            </a:r>
            <a:r>
              <a:rPr lang="en-US" altLang="en-US" sz="2400" dirty="0" smtClean="0"/>
              <a:t>: by province; year of manufacture; weight/wheelbase/number of cylinders (depending on province); urban/rural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68CD6-3CC0-425F-9F47-B450D0DEA2EF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57232"/>
            <a:ext cx="7772400" cy="555643"/>
          </a:xfrm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57338"/>
            <a:ext cx="8366125" cy="4843462"/>
          </a:xfrm>
          <a:noFill/>
        </p:spPr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Increases precision of overall population estimates, for given cost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Guarantees that all important groups of the population are represented in the sample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Permits efficient estimation at stratum level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Operational or administrative convenience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Uses auxiliary information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May use any selection method in each stratum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C819-8779-4BCC-BA46-9E322FBF2B3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57232"/>
            <a:ext cx="7772400" cy="627081"/>
          </a:xfrm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7772400" cy="4313237"/>
          </a:xfrm>
          <a:noFill/>
        </p:spPr>
        <p:txBody>
          <a:bodyPr/>
          <a:lstStyle/>
          <a:p>
            <a:r>
              <a:rPr lang="en-US" altLang="en-US" dirty="0" smtClean="0"/>
              <a:t>Disadvantages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Sampling frame is more complex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Must know stratification variables for all elements on frame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If allocation is far from optimum, can be less efficient than SRS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Estimation is more complex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Sample design is more costly to prepare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Stratification efficient for one variable may not work well for others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9246-D78E-403A-AA21-0D2A08FFDC6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r>
              <a:rPr lang="en-US" altLang="en-US" dirty="0" smtClean="0"/>
              <a:t>Factors that influence efficiency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choice of stratification variables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number of strata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determination of stratum limits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allocation of sample to strata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9DAB-9B59-44EB-BAE0-D771E1DA42B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sampling: example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sz="2800" dirty="0" smtClean="0"/>
              <a:t>Again consider the population of 6 farms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Suppose we now know the size of each farm in hectares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Again, we can only afford to select 2 units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BC6E-B32E-4648-88D0-D48E811D29EF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sampling: example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smtClean="0"/>
              <a:t>	Farm		   Hectares		Expenses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		1			    50		$  26,000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2			1000		  470,000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3			  125		    63,800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4			  300		  145,000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5			  500		  230,000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6			    25		    12,500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Total			2000		  947,300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5DD9F-F398-45A2-884F-FB335B50CFAB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sampling: example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4825"/>
            <a:ext cx="7772400" cy="4321175"/>
          </a:xfrm>
          <a:noFill/>
        </p:spPr>
        <p:txBody>
          <a:bodyPr/>
          <a:lstStyle/>
          <a:p>
            <a:r>
              <a:rPr lang="en-US" altLang="en-US" sz="2800" u="sng" smtClean="0"/>
              <a:t>Step 1</a:t>
            </a:r>
            <a:r>
              <a:rPr lang="en-US" altLang="en-US" sz="2800" smtClean="0"/>
              <a:t>	Divide population into 2 strata: large farms and small farms</a:t>
            </a:r>
          </a:p>
          <a:p>
            <a:r>
              <a:rPr lang="en-US" altLang="en-US" sz="2800" u="sng" smtClean="0"/>
              <a:t>Step 2</a:t>
            </a:r>
            <a:r>
              <a:rPr lang="en-US" altLang="en-US" sz="2800" smtClean="0"/>
              <a:t>	Allocate total sample </a:t>
            </a:r>
            <a:r>
              <a:rPr lang="en-US" altLang="en-US" sz="2800" b="1" smtClean="0"/>
              <a:t>(n=2)</a:t>
            </a:r>
            <a:r>
              <a:rPr lang="en-US" altLang="en-US" sz="2800" smtClean="0"/>
              <a:t> between strata [here, it must be 1 and 1]</a:t>
            </a:r>
          </a:p>
          <a:p>
            <a:r>
              <a:rPr lang="en-US" altLang="en-US" sz="2800" u="sng" smtClean="0"/>
              <a:t>Step 3</a:t>
            </a:r>
            <a:r>
              <a:rPr lang="en-US" altLang="en-US" sz="2800" smtClean="0"/>
              <a:t>	Select farm in each stratum</a:t>
            </a:r>
          </a:p>
          <a:p>
            <a:r>
              <a:rPr lang="en-US" altLang="en-US" sz="2800" u="sng" smtClean="0"/>
              <a:t>Step 4</a:t>
            </a:r>
            <a:r>
              <a:rPr lang="en-US" altLang="en-US" sz="2800" smtClean="0"/>
              <a:t>	Estimate expenses in each stratum and sum for total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201F4-8C24-4CFC-8892-B3E5C14F217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28669"/>
            <a:ext cx="7772400" cy="782655"/>
          </a:xfrm>
          <a:noFill/>
        </p:spPr>
        <p:txBody>
          <a:bodyPr/>
          <a:lstStyle/>
          <a:p>
            <a:r>
              <a:rPr lang="en-US" altLang="en-US" sz="3600" b="1" dirty="0" smtClean="0"/>
              <a:t>Stratified sampling: example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92263"/>
            <a:ext cx="7772400" cy="4911725"/>
          </a:xfrm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	Farm	   Hectares			Expenses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Stratum 1</a:t>
            </a:r>
            <a:r>
              <a:rPr lang="en-US" altLang="en-US" sz="2800" dirty="0" smtClean="0"/>
              <a:t>	≤200 ha.</a:t>
            </a:r>
            <a:endParaRPr lang="en-US" altLang="en-US" sz="2800" b="1" dirty="0" smtClean="0"/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1			    50		$  26,000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		3			  125		    63,800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6			    25		    12,500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Stratum 2</a:t>
            </a:r>
            <a:r>
              <a:rPr lang="en-US" altLang="en-US" sz="2800" dirty="0" smtClean="0"/>
              <a:t>	&gt;200 ha.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2			1000		  470,000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4			  300		  145,000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5			  500		  230,000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</a:t>
            </a:r>
            <a:r>
              <a:rPr lang="en-US" altLang="en-US" sz="2800" b="1" dirty="0" smtClean="0"/>
              <a:t>Total			2000		  947,300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6B75-B4F9-4045-B866-7C3D557DF49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1184275"/>
            <a:ext cx="7772400" cy="4864100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en-US" sz="2800" smtClean="0"/>
              <a:t>Possible	Observed		Estimated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en-US" sz="2800" smtClean="0"/>
              <a:t>samples	expenses		total</a:t>
            </a:r>
          </a:p>
          <a:p>
            <a:pPr>
              <a:lnSpc>
                <a:spcPct val="65000"/>
              </a:lnSpc>
              <a:buFont typeface="Monotype Sorts" pitchFamily="2" charset="2"/>
              <a:buNone/>
            </a:pPr>
            <a:endParaRPr lang="en-US" altLang="en-US" sz="2800" smtClean="0"/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(1,2)		496,000			1,488,000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(1,4)		171,000			   513,000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(1,5)		256,000			   768,000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(2,3)		533,800			1,601,400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(2,6)		482,500			1,447,500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(3,4)		208,800			   626,400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(3,5)		293,800			   881,400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(4,6)		157,500			   472,500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1800" smtClean="0"/>
              <a:t>(5,6)		252,500			   727,500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altLang="en-US" sz="180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9 possible samples		average  947,300  : unbiased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ED69-EA87-42DB-A6C2-67A69CE25786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611188" y="1916113"/>
            <a:ext cx="792162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800" dirty="0" smtClean="0">
                <a:solidFill>
                  <a:schemeClr val="accent2"/>
                </a:solidFill>
                <a:latin typeface="Arial Black" pitchFamily="34" charset="0"/>
              </a:rPr>
              <a:t>Project for the Regional Advancement of Statistics in the Caribbean </a:t>
            </a:r>
            <a:endParaRPr lang="en-CA" sz="2800" dirty="0">
              <a:solidFill>
                <a:schemeClr val="accent2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CA" sz="2800" dirty="0" smtClean="0">
                <a:solidFill>
                  <a:schemeClr val="accent2"/>
                </a:solidFill>
                <a:latin typeface="Arial Black" pitchFamily="34" charset="0"/>
              </a:rPr>
              <a:t>PRASC</a:t>
            </a:r>
            <a:endParaRPr lang="en-CA" sz="28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467544" y="3785757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800" dirty="0" smtClean="0">
                <a:solidFill>
                  <a:srgbClr val="669900"/>
                </a:solidFill>
                <a:latin typeface="Arial Black" pitchFamily="34" charset="0"/>
              </a:rPr>
              <a:t>Component: Household Survey Infrastructure</a:t>
            </a:r>
            <a:endParaRPr lang="en-CA" sz="2800" dirty="0">
              <a:solidFill>
                <a:srgbClr val="669900"/>
              </a:solidFill>
              <a:latin typeface="Arial Black" pitchFamily="34" charset="0"/>
            </a:endParaRPr>
          </a:p>
        </p:txBody>
      </p:sp>
      <p:pic>
        <p:nvPicPr>
          <p:cNvPr id="6" name="Picture 5" descr="Funded by Canada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3760" y="5530778"/>
            <a:ext cx="4064471" cy="69572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C9ED-6809-4DDF-9B7F-EC73A9A7417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2285F-31D0-461E-A612-B719B60CAAEC}" type="slidenum">
              <a:rPr lang="en-CA" smtClean="0"/>
              <a:pPr/>
              <a:t>2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85793"/>
            <a:ext cx="7772400" cy="5567381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Possible	          Estimation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samples	  SRS		Stratified SRS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(1,2)		1,488,000		1,488,000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(1,3)		   269,400 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(1,4)		   513,000 		   513,000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(1,5)		   768,000 		   768,000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(1,6)		   115,500			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(2,3)		1,601,400		1,601,400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(2,4)		1,845,000 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(2,5)		2,100,000 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(2,6)		1,447,500 		1,447,500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(3,4)		   626,400		   626,400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(3,5)		   881,400 		   881,400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(3,6)		   228,900 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(4,5)		1,125,000 			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(4,6)		   472,500 		   472,500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(5,6)		   727,500 		   727,500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dirty="0" smtClean="0"/>
              <a:t>15 possible samples		average  947,300 : unbiased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2140-6D9E-4DDF-8DD4-41D079B4025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785794"/>
            <a:ext cx="7847013" cy="660400"/>
          </a:xfrm>
          <a:noFill/>
        </p:spPr>
        <p:txBody>
          <a:bodyPr/>
          <a:lstStyle/>
          <a:p>
            <a:r>
              <a:rPr lang="en-US" altLang="en-US" sz="3600" b="1" dirty="0" smtClean="0"/>
              <a:t>Sample allocation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14488"/>
            <a:ext cx="7847013" cy="4381512"/>
          </a:xfrm>
          <a:noFill/>
        </p:spPr>
        <p:txBody>
          <a:bodyPr/>
          <a:lstStyle/>
          <a:p>
            <a:r>
              <a:rPr lang="en-US" altLang="en-US" sz="2800" dirty="0" smtClean="0"/>
              <a:t>Often, total sample is determined by budget and resources: how to best allocate to strata?</a:t>
            </a:r>
          </a:p>
          <a:p>
            <a:r>
              <a:rPr lang="en-US" altLang="en-US" b="1" dirty="0" smtClean="0"/>
              <a:t>Fixed </a:t>
            </a:r>
            <a:r>
              <a:rPr lang="en-US" altLang="en-US" b="1" dirty="0"/>
              <a:t>Sample size</a:t>
            </a:r>
          </a:p>
          <a:p>
            <a:pPr lvl="1"/>
            <a:r>
              <a:rPr lang="en-US" altLang="en-US" dirty="0"/>
              <a:t>Sample size </a:t>
            </a:r>
            <a:r>
              <a:rPr lang="en-US" altLang="en-US" b="1" dirty="0"/>
              <a:t>n</a:t>
            </a:r>
            <a:r>
              <a:rPr lang="en-US" altLang="en-US" dirty="0"/>
              <a:t> allocated to the strata using a specific allocation (Proportional to size, Optimal allocation, </a:t>
            </a:r>
            <a:r>
              <a:rPr lang="en-US" altLang="en-US" dirty="0" smtClean="0"/>
              <a:t>Power </a:t>
            </a:r>
            <a:r>
              <a:rPr lang="en-US" altLang="en-US" dirty="0"/>
              <a:t>allocation</a:t>
            </a:r>
            <a:r>
              <a:rPr lang="en-US" altLang="en-US" dirty="0" smtClean="0"/>
              <a:t>)</a:t>
            </a:r>
          </a:p>
          <a:p>
            <a:r>
              <a:rPr lang="en-US" altLang="en-US" dirty="0" smtClean="0"/>
              <a:t>Fixed Coefficient of Variation (CV) </a:t>
            </a:r>
          </a:p>
          <a:p>
            <a:pPr lvl="1"/>
            <a:r>
              <a:rPr lang="en-US" altLang="en-US" dirty="0" smtClean="0"/>
              <a:t>Sample size </a:t>
            </a:r>
            <a:r>
              <a:rPr lang="en-US" altLang="en-US" b="1" dirty="0" smtClean="0"/>
              <a:t>n</a:t>
            </a:r>
            <a:r>
              <a:rPr lang="en-US" altLang="en-US" dirty="0" smtClean="0"/>
              <a:t> unknown</a:t>
            </a:r>
          </a:p>
          <a:p>
            <a:pPr lvl="1"/>
            <a:r>
              <a:rPr lang="en-US" altLang="en-US" dirty="0" smtClean="0"/>
              <a:t>Use the square of CV to derive allocation factors (proportion of units within each stratum) 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EAA8-E1E7-4AA9-9518-5229D0E4E18B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785794"/>
            <a:ext cx="7847013" cy="660400"/>
          </a:xfrm>
          <a:noFill/>
        </p:spPr>
        <p:txBody>
          <a:bodyPr/>
          <a:lstStyle/>
          <a:p>
            <a:r>
              <a:rPr lang="en-US" altLang="en-US" sz="3600" b="1" dirty="0" smtClean="0"/>
              <a:t>Sample allocation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48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714488"/>
                <a:ext cx="7847013" cy="4381512"/>
              </a:xfrm>
              <a:noFill/>
            </p:spPr>
            <p:txBody>
              <a:bodyPr/>
              <a:lstStyle/>
              <a:p>
                <a:pPr lvl="1">
                  <a:buFont typeface="Courier New" pitchFamily="49" charset="0"/>
                  <a:buChar char="o"/>
                </a:pPr>
                <a:r>
                  <a:rPr lang="en-US" altLang="en-US" sz="2400" b="1" dirty="0" smtClean="0"/>
                  <a:t>Proportional </a:t>
                </a:r>
                <a:r>
                  <a:rPr lang="en-US" altLang="en-US" sz="2400" b="1" dirty="0" smtClean="0"/>
                  <a:t>allocation</a:t>
                </a:r>
                <a:endParaRPr lang="en-US" altLang="en-US" sz="2400" dirty="0" smtClean="0"/>
              </a:p>
              <a:p>
                <a:pPr lvl="2"/>
                <a:r>
                  <a:rPr lang="en-US" altLang="en-US" sz="2000" dirty="0" smtClean="0"/>
                  <a:t>Number of units is proportional to the population size of each </a:t>
                </a:r>
                <a:r>
                  <a:rPr lang="en-US" altLang="en-US" sz="2000" dirty="0" smtClean="0"/>
                  <a:t>stratum (N-Proportional) or  to a size measure variable </a:t>
                </a:r>
                <a:r>
                  <a:rPr lang="en-US" altLang="en-US" sz="2000" b="1" dirty="0"/>
                  <a:t>X</a:t>
                </a:r>
                <a:r>
                  <a:rPr lang="en-US" altLang="en-US" sz="2000" dirty="0"/>
                  <a:t> (X-proportional) </a:t>
                </a:r>
                <a:endParaRPr lang="en-US" altLang="en-US" sz="2000" dirty="0" smtClean="0"/>
              </a:p>
              <a:p>
                <a:pPr lvl="1">
                  <a:buFont typeface="Courier New" pitchFamily="49" charset="0"/>
                  <a:buChar char="o"/>
                </a:pPr>
                <a:r>
                  <a:rPr lang="en-US" altLang="en-US" b="1" dirty="0" smtClean="0"/>
                  <a:t>Power allocation (Population size: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en-US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p>
                        <m:r>
                          <a:rPr lang="en-CA" alt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p>
                  </m:oMath>
                </a14:m>
                <a:r>
                  <a:rPr lang="en-US" altLang="en-US" b="1" dirty="0" smtClean="0"/>
                  <a:t> or size variable X: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p>
                        <m:r>
                          <a:rPr lang="en-CA" altLang="en-US" b="1" i="1"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p>
                  </m:oMath>
                </a14:m>
                <a:r>
                  <a:rPr lang="en-US" altLang="en-US" b="1" dirty="0" smtClean="0"/>
                  <a:t>)</a:t>
                </a:r>
                <a:endParaRPr lang="en-US" altLang="en-US" dirty="0" smtClean="0"/>
              </a:p>
              <a:p>
                <a:pPr lvl="2"/>
                <a:r>
                  <a:rPr lang="en-US" altLang="en-US" sz="2000" dirty="0" smtClean="0"/>
                  <a:t>Square root allocation is a particular case of power allocation (P=.5)</a:t>
                </a:r>
              </a:p>
              <a:p>
                <a:pPr lvl="2"/>
                <a:r>
                  <a:rPr lang="en-US" altLang="en-US" sz="2000" dirty="0" smtClean="0"/>
                  <a:t>Provide better estimates at stratum level or for smaller domains </a:t>
                </a:r>
                <a:endParaRPr lang="en-US" altLang="en-US" sz="2000" dirty="0" smtClean="0"/>
              </a:p>
            </p:txBody>
          </p:sp>
        </mc:Choice>
        <mc:Fallback>
          <p:sp>
            <p:nvSpPr>
              <p:cNvPr id="3348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714488"/>
                <a:ext cx="7847013" cy="4381512"/>
              </a:xfrm>
              <a:blipFill rotWithShape="0">
                <a:blip r:embed="rId2"/>
                <a:stretch>
                  <a:fillRect t="-97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EAA8-E1E7-4AA9-9518-5229D0E4E18B}" type="datetime1">
              <a:rPr lang="en-CA" smtClean="0"/>
              <a:pPr/>
              <a:t>28/09/2019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3651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Sample allocation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85926"/>
            <a:ext cx="8398197" cy="4340237"/>
          </a:xfrm>
          <a:noFill/>
        </p:spPr>
        <p:txBody>
          <a:bodyPr/>
          <a:lstStyle/>
          <a:p>
            <a:r>
              <a:rPr lang="en-US" altLang="en-US" b="1" dirty="0" smtClean="0"/>
              <a:t>Optimal allocation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Considers cost and variance by stratum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Strata with greater variance receive more sample units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Strata with greater cost receive fewer sample units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674F-BAEC-493A-8F60-789AD052475E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Sample allocation</a:t>
            </a: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dirty="0" smtClean="0"/>
              <a:t>If no information is available on cost or variance, proportional allocation gives optimal precision for the whole population</a:t>
            </a: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but small strata will have very imprecise estimates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8414-A292-4D0B-BAD9-AF38E28BD2E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28670"/>
            <a:ext cx="7772400" cy="628668"/>
          </a:xfrm>
          <a:noFill/>
        </p:spPr>
        <p:txBody>
          <a:bodyPr/>
          <a:lstStyle/>
          <a:p>
            <a:r>
              <a:rPr lang="en-US" altLang="en-US" sz="3600" b="1" dirty="0" smtClean="0"/>
              <a:t>Sample allocation</a:t>
            </a:r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57364"/>
            <a:ext cx="7772400" cy="4238636"/>
          </a:xfrm>
          <a:noFill/>
        </p:spPr>
        <p:txBody>
          <a:bodyPr/>
          <a:lstStyle/>
          <a:p>
            <a:r>
              <a:rPr lang="en-US" altLang="en-US" dirty="0" smtClean="0"/>
              <a:t>Allocation of an equal number of sample units per stratum gives equal precision for each stratum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but precision is not optimal for whole population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One compromise, useful in practice, is allocation proportional to the square root of the stratum sizes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9D0E5-057D-4109-B479-9EB8FF123480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Sample allocation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b="1" dirty="0" smtClean="0"/>
              <a:t>Sub-populations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small or localized sub-populations may be of special interest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they may be made into strata if the sample frame permits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they are then given sufficient sample units to provide reliable estimates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EB3A6-9312-4908-8D8F-C88C1551734E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Sample allocation example</a:t>
            </a:r>
          </a:p>
        </p:txBody>
      </p:sp>
      <p:graphicFrame>
        <p:nvGraphicFramePr>
          <p:cNvPr id="532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702901"/>
              </p:ext>
            </p:extLst>
          </p:nvPr>
        </p:nvGraphicFramePr>
        <p:xfrm>
          <a:off x="509588" y="2357430"/>
          <a:ext cx="8169275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1" name="Worksheet" r:id="rId3" imgW="4629216" imgH="1152616" progId="Excel.Sheet.12">
                  <p:embed/>
                </p:oleObj>
              </mc:Choice>
              <mc:Fallback>
                <p:oleObj name="Worksheet" r:id="rId3" imgW="4629216" imgH="1152616" progId="Excel.Shee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2357430"/>
                        <a:ext cx="8169275" cy="199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TextBox 5"/>
          <p:cNvSpPr txBox="1">
            <a:spLocks noChangeArrowheads="1"/>
          </p:cNvSpPr>
          <p:nvPr/>
        </p:nvSpPr>
        <p:spPr bwMode="auto">
          <a:xfrm>
            <a:off x="755650" y="5084763"/>
            <a:ext cx="6624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 b="0"/>
              <a:t>Note: Suppose n=2,000 to be allocated, SRS in each stratum, CV is for p=50%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6C36-597F-43AA-9C34-8B3E571C0A1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27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928670"/>
            <a:ext cx="8170863" cy="900130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sampling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071678"/>
            <a:ext cx="8398197" cy="4054485"/>
          </a:xfrm>
          <a:noFill/>
        </p:spPr>
        <p:txBody>
          <a:bodyPr/>
          <a:lstStyle/>
          <a:p>
            <a:r>
              <a:rPr lang="en-US" altLang="en-US" sz="2800" dirty="0" smtClean="0"/>
              <a:t>With SRS or other equal-probability methods, the same weight is given to every unit to ensure unbiased estimates</a:t>
            </a:r>
          </a:p>
          <a:p>
            <a:r>
              <a:rPr lang="en-US" altLang="en-US" sz="2800" dirty="0" smtClean="0"/>
              <a:t>In many cases, it is desirable to use information on size of units (for example, for the 6 farms)</a:t>
            </a:r>
          </a:p>
          <a:p>
            <a:r>
              <a:rPr lang="en-US" altLang="en-US" sz="2800" dirty="0" smtClean="0"/>
              <a:t>Because we suspect a positive correlation between size (in hectares) and certain variables (expenses in $)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7D9F-1E01-49D8-B585-C658FEC55E9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857231"/>
            <a:ext cx="8097838" cy="938231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sampling</a:t>
            </a: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sz="2800" dirty="0" smtClean="0"/>
              <a:t>We could give each sample unit a weight inversely proportional to its size</a:t>
            </a:r>
          </a:p>
          <a:p>
            <a:r>
              <a:rPr lang="en-US" altLang="en-US" sz="2800" dirty="0" smtClean="0"/>
              <a:t>Large farms would have small weights, and </a:t>
            </a:r>
            <a:r>
              <a:rPr lang="en-US" altLang="en-US" sz="2800" i="1" dirty="0" smtClean="0"/>
              <a:t>vice versa</a:t>
            </a:r>
            <a:endParaRPr lang="en-US" altLang="en-US" sz="2800" dirty="0" smtClean="0"/>
          </a:p>
          <a:p>
            <a:r>
              <a:rPr lang="en-US" altLang="en-US" sz="2800" dirty="0" smtClean="0"/>
              <a:t>Estimates should not be too far from the true value</a:t>
            </a:r>
          </a:p>
          <a:p>
            <a:r>
              <a:rPr lang="en-US" altLang="en-US" sz="2800" dirty="0" smtClean="0"/>
              <a:t>We would have reduced the variance of the estimates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8E0C-28B3-4813-892B-45469D12EF1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41D8-BD89-437A-97DF-8E6772DF94E1}" type="datetime1">
              <a:rPr lang="en-CA" smtClean="0"/>
              <a:pPr/>
              <a:t>27/09/2019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F2398-9CF0-43AB-9081-ABED3DAC45C6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94225" name="Rectangle 1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1963" y="4437063"/>
            <a:ext cx="8220075" cy="7921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669900"/>
              </a:buClr>
              <a:buNone/>
            </a:pPr>
            <a:r>
              <a:rPr lang="en-CA" sz="2000" b="1" dirty="0" smtClean="0"/>
              <a:t>Denis </a:t>
            </a:r>
            <a:r>
              <a:rPr lang="en-CA" sz="2000" b="1" dirty="0" smtClean="0"/>
              <a:t>Malo &amp;</a:t>
            </a:r>
            <a:endParaRPr lang="en-CA" sz="2000" b="1" dirty="0"/>
          </a:p>
          <a:p>
            <a:pPr algn="ctr">
              <a:buClr>
                <a:srgbClr val="669900"/>
              </a:buClr>
              <a:buNone/>
            </a:pPr>
            <a:r>
              <a:rPr lang="en-CA" sz="2000" b="1" dirty="0" smtClean="0"/>
              <a:t>Wisner Jocelyn</a:t>
            </a:r>
          </a:p>
          <a:p>
            <a:pPr algn="ctr">
              <a:buClr>
                <a:srgbClr val="669900"/>
              </a:buClr>
              <a:buNone/>
            </a:pPr>
            <a:r>
              <a:rPr lang="en-CA" sz="2000" b="1" dirty="0" smtClean="0"/>
              <a:t>Senior Methodologists, SSMD</a:t>
            </a:r>
            <a:endParaRPr lang="en-CA" sz="2000" b="1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935596" y="1775718"/>
            <a:ext cx="70207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4000" dirty="0" smtClean="0">
                <a:solidFill>
                  <a:srgbClr val="669900"/>
                </a:solidFill>
                <a:latin typeface="Arial Black" pitchFamily="34" charset="0"/>
              </a:rPr>
              <a:t>Survey Sampling and </a:t>
            </a:r>
            <a:r>
              <a:rPr lang="en-CA" sz="4000" dirty="0" smtClean="0">
                <a:solidFill>
                  <a:srgbClr val="669900"/>
                </a:solidFill>
                <a:latin typeface="Arial Black" pitchFamily="34" charset="0"/>
              </a:rPr>
              <a:t>Estimation</a:t>
            </a:r>
          </a:p>
          <a:p>
            <a:pPr algn="ctr">
              <a:spcBef>
                <a:spcPct val="50000"/>
              </a:spcBef>
            </a:pPr>
            <a:endParaRPr lang="en-CA" sz="4000" dirty="0">
              <a:solidFill>
                <a:srgbClr val="6699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0324" y="5661248"/>
            <a:ext cx="29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 smtClean="0">
                <a:solidFill>
                  <a:srgbClr val="FF0000"/>
                </a:solidFill>
              </a:rPr>
              <a:t>September 30 – October 4</a:t>
            </a:r>
          </a:p>
          <a:p>
            <a:pPr algn="ctr"/>
            <a:r>
              <a:rPr lang="en-CA" dirty="0" smtClean="0">
                <a:solidFill>
                  <a:srgbClr val="FF0000"/>
                </a:solidFill>
              </a:rPr>
              <a:t> 2019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4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57232"/>
            <a:ext cx="8186738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Unequal-probability sampling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sz="2800" b="1" dirty="0" smtClean="0"/>
              <a:t>Problem</a:t>
            </a:r>
            <a:r>
              <a:rPr lang="en-US" altLang="en-US" sz="2800" dirty="0" smtClean="0"/>
              <a:t>: the average over all possible estimates is not the true value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Estimation would be </a:t>
            </a:r>
            <a:r>
              <a:rPr lang="en-US" altLang="en-US" sz="2800" b="1" dirty="0" smtClean="0"/>
              <a:t>biased</a:t>
            </a:r>
            <a:endParaRPr lang="en-US" altLang="en-US" sz="2800" dirty="0" smtClean="0"/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Giving the same selection probability to every unit, but with size-based weights, would lead to </a:t>
            </a:r>
            <a:r>
              <a:rPr lang="en-US" altLang="en-US" sz="2800" b="1" dirty="0" smtClean="0"/>
              <a:t>over-estimation</a:t>
            </a:r>
            <a:r>
              <a:rPr lang="en-US" altLang="en-US" sz="2800" dirty="0" smtClean="0"/>
              <a:t> of the true value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89B64-556D-4CA0-8B5B-DA79D7A5A86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57232"/>
            <a:ext cx="8170863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   Farm		   Hectares		Expenses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1			    50		$  26,000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2			1000		  470,000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3			  125		    63,800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4			  300		  145,000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5			  500		  230,000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6			    25		    12,500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</a:t>
            </a:r>
            <a:r>
              <a:rPr lang="en-US" altLang="en-US" sz="2800" b="1" dirty="0" smtClean="0"/>
              <a:t>Total			2000		  947,300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53BF-727C-4C3D-9CED-5819E33526D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857232"/>
            <a:ext cx="8120062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9925" y="1579563"/>
            <a:ext cx="7772400" cy="4706937"/>
          </a:xfrm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SRS with </a:t>
            </a:r>
            <a:r>
              <a:rPr lang="en-US" altLang="en-US" sz="2800" b="1" smtClean="0"/>
              <a:t>n = 1 </a:t>
            </a:r>
            <a:r>
              <a:rPr lang="en-US" altLang="en-US" sz="2800" smtClean="0"/>
              <a:t>and equal weights (= 6)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smtClean="0"/>
              <a:t>   Farm		   Hectares	      Est. expenses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		1			    50		$   156,000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2			1000		  2,820,000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3			  125		     382,800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4			  300		     870,000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5			  500		  1,380,000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6			    25		       75,000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Average				     947,300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899-E8B3-4C5E-9BDD-A08D13B8AC9C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857232"/>
            <a:ext cx="8170863" cy="971568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541463"/>
            <a:ext cx="7772400" cy="4760912"/>
          </a:xfrm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SRS, but with weight proportional to 1/size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smtClean="0"/>
              <a:t> Farm		   Hectares	      Est. expenses 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smtClean="0"/>
              <a:t>		1			    50		$1,040,000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2			1000		     940,000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3			  125		   1,020,800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4			  300		     966,667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5			  500		     920,000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6			    25		  1,000,000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smtClean="0"/>
              <a:t>		</a:t>
            </a:r>
            <a:r>
              <a:rPr lang="en-US" altLang="en-US" sz="2800" b="1" smtClean="0"/>
              <a:t>Average				     981,245</a:t>
            </a:r>
          </a:p>
          <a:p>
            <a:pPr>
              <a:buFont typeface="Monotype Sorts" pitchFamily="2" charset="2"/>
              <a:buNone/>
            </a:pPr>
            <a:endParaRPr lang="en-US" altLang="en-US" sz="2800" b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11D4E-1D89-427F-8D90-CCE2AC74BB5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928670"/>
            <a:ext cx="8137525" cy="900130"/>
          </a:xfrm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r>
              <a:rPr lang="en-US" altLang="en-US" sz="2800" b="1" dirty="0" smtClean="0"/>
              <a:t>Solution to bias problem</a:t>
            </a:r>
            <a:endParaRPr lang="en-US" alt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Give each unit (farm) a selection probability proportional to its size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This is called “probability proportional to size” sampling (PPS)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Then the natural weight is the inverse of the unit’s size, as we tried to “force” above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And now the estimator is unbiased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914DC-3A42-4FB8-811D-A26260AD775A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142984"/>
            <a:ext cx="8137525" cy="685816"/>
          </a:xfrm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981200"/>
            <a:ext cx="8170863" cy="4114800"/>
          </a:xfrm>
          <a:noFill/>
        </p:spPr>
        <p:txBody>
          <a:bodyPr/>
          <a:lstStyle/>
          <a:p>
            <a:r>
              <a:rPr lang="en-US" altLang="en-US" sz="2800" dirty="0" smtClean="0"/>
              <a:t>This option is attractive if some units are very large and many are quite small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It permits making selection more likely for units whose values contribute heavily to the total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These units then carry smaller sampling weights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79426-F685-4A75-8974-6298A03F6EBE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1000108"/>
            <a:ext cx="8170863" cy="828692"/>
          </a:xfrm>
          <a:noFill/>
        </p:spPr>
        <p:txBody>
          <a:bodyPr/>
          <a:lstStyle/>
          <a:p>
            <a:r>
              <a:rPr lang="en-US" altLang="en-US" sz="3600" b="1" dirty="0" smtClean="0"/>
              <a:t>Farm example</a:t>
            </a:r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43050"/>
            <a:ext cx="7772400" cy="4625988"/>
          </a:xfrm>
          <a:noFill/>
        </p:spPr>
        <p:txBody>
          <a:bodyPr/>
          <a:lstStyle/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  Farm		 Estimated		Relative</a:t>
            </a:r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b="1" dirty="0" smtClean="0"/>
              <a:t>				expenses		frequency</a:t>
            </a:r>
            <a:endParaRPr lang="en-US" altLang="en-US" sz="2800" dirty="0" smtClean="0"/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endParaRPr lang="en-US" altLang="en-US" sz="2800" b="1" dirty="0" smtClean="0"/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r>
              <a:rPr lang="en-US" altLang="en-US" sz="2800" dirty="0" smtClean="0"/>
              <a:t>		1		$1,040,000		    50/2000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2		     940,000		1000/2000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3		   1,020,800	  125/2000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4		     966,667		  300/2000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5		     920,000		  500/2000</a:t>
            </a:r>
          </a:p>
          <a:p>
            <a:pPr>
              <a:buFont typeface="Monotype Sorts" pitchFamily="2" charset="2"/>
              <a:buNone/>
            </a:pPr>
            <a:r>
              <a:rPr lang="en-US" altLang="en-US" sz="2800" dirty="0" smtClean="0"/>
              <a:t>		6		  1,000,000		    25/2000</a:t>
            </a:r>
            <a:endParaRPr lang="en-US" altLang="en-US" sz="2800" b="1" dirty="0" smtClean="0"/>
          </a:p>
          <a:p>
            <a:pPr>
              <a:lnSpc>
                <a:spcPct val="85000"/>
              </a:lnSpc>
              <a:buFont typeface="Monotype Sorts" pitchFamily="2" charset="2"/>
              <a:buNone/>
            </a:pPr>
            <a:endParaRPr lang="en-US" altLang="en-US" sz="28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2109-B6A9-4DF3-BA22-8A2EE567DCC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477838" y="1071546"/>
            <a:ext cx="8170862" cy="757254"/>
          </a:xfrm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857364"/>
            <a:ext cx="8104187" cy="3719522"/>
          </a:xfrm>
          <a:noFill/>
        </p:spPr>
        <p:txBody>
          <a:bodyPr/>
          <a:lstStyle/>
          <a:p>
            <a:r>
              <a:rPr lang="en-US" altLang="en-US" b="1" dirty="0" smtClean="0"/>
              <a:t>Advantages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Uses auxiliary information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Can give dramatic improvements in precision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Disadvantages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Requires a stable size measure for all units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Estimation is more complex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Variance estimation </a:t>
            </a:r>
            <a:r>
              <a:rPr lang="en-US" altLang="en-US" sz="2400" dirty="0" smtClean="0"/>
              <a:t>can be complicated</a:t>
            </a:r>
            <a:endParaRPr lang="en-US" altLang="en-US" dirty="0" smtClean="0"/>
          </a:p>
        </p:txBody>
      </p:sp>
      <p:graphicFrame>
        <p:nvGraphicFramePr>
          <p:cNvPr id="57346" name="Object 4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3696589"/>
              </p:ext>
            </p:extLst>
          </p:nvPr>
        </p:nvGraphicFramePr>
        <p:xfrm>
          <a:off x="6876256" y="4581128"/>
          <a:ext cx="2071702" cy="157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6" name="Clip" r:id="rId3" imgW="4000500" imgH="3148013" progId="">
                  <p:embed/>
                </p:oleObj>
              </mc:Choice>
              <mc:Fallback>
                <p:oleObj name="Clip" r:id="rId3" imgW="4000500" imgH="3148013" progId="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4581128"/>
                        <a:ext cx="2071702" cy="15716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6640-EA10-49BE-8793-EE7E40927DCF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37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928670"/>
            <a:ext cx="8115300" cy="900130"/>
          </a:xfrm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143116"/>
            <a:ext cx="8398197" cy="3983047"/>
          </a:xfrm>
          <a:noFill/>
        </p:spPr>
        <p:txBody>
          <a:bodyPr/>
          <a:lstStyle/>
          <a:p>
            <a:r>
              <a:rPr lang="en-US" altLang="en-US" b="1" dirty="0" smtClean="0"/>
              <a:t>When to use PPS?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When a precise size measure is available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When there is a strong correlation between size and the key variables of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C514-4BF1-4FF7-B076-B25BD98FA7D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7838" y="1071546"/>
            <a:ext cx="8154987" cy="757254"/>
          </a:xfrm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428868"/>
            <a:ext cx="8398197" cy="3697295"/>
          </a:xfrm>
          <a:noFill/>
        </p:spPr>
        <p:txBody>
          <a:bodyPr/>
          <a:lstStyle/>
          <a:p>
            <a:r>
              <a:rPr lang="en-US" altLang="en-US" b="1" dirty="0" smtClean="0"/>
              <a:t>Methods which use PPS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PPS random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PPS systematic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PPS randomized systematic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2654B-F1E5-4D4D-9FBA-3999C28905EE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39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Stratified sampling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67" y="1600200"/>
            <a:ext cx="5579055" cy="4525963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75000"/>
              </a:spcAft>
            </a:pPr>
            <a:r>
              <a:rPr lang="en-US" altLang="en-US" sz="2000" dirty="0" smtClean="0"/>
              <a:t>Process of dividing population into </a:t>
            </a:r>
            <a:r>
              <a:rPr lang="en-US" altLang="en-US" sz="2000" i="1" dirty="0" smtClean="0"/>
              <a:t>homogeneou</a:t>
            </a:r>
            <a:r>
              <a:rPr lang="en-US" altLang="en-US" sz="2000" dirty="0" smtClean="0"/>
              <a:t>s groups, called </a:t>
            </a:r>
            <a:r>
              <a:rPr lang="en-US" altLang="en-US" sz="2000" i="1" dirty="0" smtClean="0">
                <a:solidFill>
                  <a:schemeClr val="hlink"/>
                </a:solidFill>
              </a:rPr>
              <a:t>strata</a:t>
            </a:r>
            <a:r>
              <a:rPr lang="en-US" altLang="en-US" sz="2000" dirty="0" smtClean="0"/>
              <a:t>, and then selecting independent samples in each </a:t>
            </a:r>
            <a:r>
              <a:rPr lang="en-US" altLang="en-US" sz="2000" i="1" dirty="0" smtClean="0">
                <a:solidFill>
                  <a:srgbClr val="CF0E30"/>
                </a:solidFill>
              </a:rPr>
              <a:t>stratum</a:t>
            </a:r>
            <a:endParaRPr lang="en-US" altLang="en-US" sz="2000" dirty="0" smtClean="0"/>
          </a:p>
          <a:p>
            <a:pPr>
              <a:spcBef>
                <a:spcPct val="0"/>
              </a:spcBef>
              <a:spcAft>
                <a:spcPct val="75000"/>
              </a:spcAft>
            </a:pPr>
            <a:r>
              <a:rPr lang="en-US" altLang="en-US" sz="2000" dirty="0" smtClean="0"/>
              <a:t>Stratification </a:t>
            </a:r>
            <a:r>
              <a:rPr lang="en-US" altLang="en-US" sz="2000" dirty="0" smtClean="0"/>
              <a:t>variables may be geographic </a:t>
            </a:r>
            <a:r>
              <a:rPr lang="en-US" altLang="en-US" sz="2000" dirty="0" smtClean="0"/>
              <a:t>and/or </a:t>
            </a:r>
            <a:r>
              <a:rPr lang="en-US" altLang="en-US" sz="2000" dirty="0" smtClean="0"/>
              <a:t>socio-economic, etc</a:t>
            </a:r>
            <a:r>
              <a:rPr lang="en-US" altLang="en-US" sz="2000" dirty="0" smtClean="0"/>
              <a:t>. </a:t>
            </a:r>
          </a:p>
          <a:p>
            <a:pPr>
              <a:spcBef>
                <a:spcPct val="0"/>
              </a:spcBef>
              <a:spcAft>
                <a:spcPct val="75000"/>
              </a:spcAft>
            </a:pPr>
            <a:r>
              <a:rPr lang="en-US" altLang="en-US" sz="2000" dirty="0" smtClean="0"/>
              <a:t>For Business surveys Stratification by Industrial classification (restaurants, garages), size measures (number of </a:t>
            </a:r>
            <a:r>
              <a:rPr lang="en-US" altLang="en-US" sz="2000" dirty="0" err="1" smtClean="0"/>
              <a:t>employes</a:t>
            </a:r>
            <a:r>
              <a:rPr lang="en-US" altLang="en-US" sz="2000" dirty="0" smtClean="0"/>
              <a:t>, Sales, etc.</a:t>
            </a:r>
            <a:endParaRPr lang="en-US" altLang="en-US" sz="2000" dirty="0" smtClean="0"/>
          </a:p>
          <a:p>
            <a:pPr>
              <a:spcBef>
                <a:spcPct val="0"/>
              </a:spcBef>
              <a:spcAft>
                <a:spcPct val="75000"/>
              </a:spcAft>
            </a:pPr>
            <a:r>
              <a:rPr lang="en-US" altLang="en-US" sz="2000" dirty="0" smtClean="0"/>
              <a:t>Stratification is limited to the items of information available on the survey frame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55EE-E866-4938-AB22-59B5EB9FFB9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Statistics Canada • </a:t>
            </a:r>
            <a:r>
              <a:rPr lang="en-CA" dirty="0" err="1" smtClean="0"/>
              <a:t>Statistique</a:t>
            </a:r>
            <a:r>
              <a:rPr lang="en-CA" dirty="0" smtClean="0"/>
              <a:t> Canada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</a:t>
            </a:fld>
            <a:endParaRPr lang="en-CA" dirty="0"/>
          </a:p>
        </p:txBody>
      </p:sp>
      <p:graphicFrame>
        <p:nvGraphicFramePr>
          <p:cNvPr id="1598466" name="Object 2">
            <a:hlinkClick r:id="" action="ppaction://ole?verb=0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507953"/>
              </p:ext>
            </p:extLst>
          </p:nvPr>
        </p:nvGraphicFramePr>
        <p:xfrm>
          <a:off x="6228184" y="1679575"/>
          <a:ext cx="2741642" cy="3524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482" name="Clip" r:id="rId3" imgW="4587875" imgH="3665538" progId="">
                  <p:embed/>
                </p:oleObj>
              </mc:Choice>
              <mc:Fallback>
                <p:oleObj name="Clip" r:id="rId3" imgW="4587875" imgH="3665538" progId="">
                  <p:embed/>
                  <p:pic>
                    <p:nvPicPr>
                      <p:cNvPr id="0" name="Picture 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1679575"/>
                        <a:ext cx="2741642" cy="35242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b="1" dirty="0" smtClean="0"/>
              <a:t>PPS random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Calculate cumulative size measures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Determine range corresponding to each unit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 random number between </a:t>
            </a:r>
            <a:r>
              <a:rPr lang="en-US" altLang="en-US" sz="2400" b="1" dirty="0" smtClean="0"/>
              <a:t>1</a:t>
            </a:r>
            <a:r>
              <a:rPr lang="en-US" altLang="en-US" sz="2400" dirty="0" smtClean="0"/>
              <a:t> and total size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 unit in corresponding range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Repeat until </a:t>
            </a:r>
            <a:r>
              <a:rPr lang="en-US" altLang="en-US" sz="2400" b="1" dirty="0" smtClean="0"/>
              <a:t>n</a:t>
            </a:r>
            <a:r>
              <a:rPr lang="en-US" altLang="en-US" sz="2400" dirty="0" smtClean="0"/>
              <a:t> units are selected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Can be done with or without replacement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F84F-28CD-4D89-97DE-67C7C0F8771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dirty="0" smtClean="0"/>
              <a:t>PPS systematic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Calculate cumulative size measures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Determine range corresponding to each unit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Determine sampling interval </a:t>
            </a:r>
            <a:r>
              <a:rPr lang="en-US" altLang="en-US" sz="2400" b="1" dirty="0" smtClean="0"/>
              <a:t>K = total size / n</a:t>
            </a: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 random number between </a:t>
            </a:r>
            <a:r>
              <a:rPr lang="en-US" altLang="en-US" sz="2400" b="1" dirty="0" smtClean="0"/>
              <a:t>1</a:t>
            </a:r>
            <a:r>
              <a:rPr lang="en-US" altLang="en-US" sz="2400" dirty="0" smtClean="0"/>
              <a:t> and </a:t>
            </a:r>
            <a:r>
              <a:rPr lang="en-US" altLang="en-US" sz="2400" b="1" dirty="0" smtClean="0"/>
              <a:t>K</a:t>
            </a: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 unit in corresponding range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 units </a:t>
            </a:r>
            <a:r>
              <a:rPr lang="en-US" altLang="en-US" sz="2400" b="1" dirty="0" smtClean="0"/>
              <a:t>R, R+K, R+2K, </a:t>
            </a:r>
            <a:r>
              <a:rPr lang="en-US" altLang="en-US" sz="2400" dirty="0" smtClean="0"/>
              <a:t>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95C-167E-4BCA-A9C3-BCE02AA6B94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PPS sampling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071678"/>
            <a:ext cx="8398197" cy="4054485"/>
          </a:xfrm>
          <a:noFill/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dirty="0" smtClean="0"/>
              <a:t>PPS randomized systematic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Randomize order of units on frame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Then do PPS systematic as described above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94D7B-515E-4C45-BEAF-93C11CC796D2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b="1" dirty="0" smtClean="0"/>
              <a:t>List samples and area samples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90688"/>
            <a:ext cx="7772400" cy="4695825"/>
          </a:xfrm>
          <a:noFill/>
        </p:spPr>
        <p:txBody>
          <a:bodyPr/>
          <a:lstStyle/>
          <a:p>
            <a:r>
              <a:rPr lang="en-US" b="1" dirty="0" smtClean="0"/>
              <a:t>List sample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Selected from a complete list of the units (elements) of the survey population</a:t>
            </a:r>
          </a:p>
          <a:p>
            <a:pPr>
              <a:buFont typeface="Monotype Sorts" pitchFamily="2" charset="2"/>
              <a:buNone/>
            </a:pPr>
            <a:endParaRPr lang="en-US" b="1" dirty="0" smtClean="0"/>
          </a:p>
          <a:p>
            <a:r>
              <a:rPr lang="en-US" b="1" dirty="0" smtClean="0"/>
              <a:t>Area sample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Involves selection of geographic areas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Need to have an up-to-date list is limited to the selected areas only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Methods include cluster sampling and multi-stage sampling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365E-5BFE-460D-91BF-3566C308D48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>
                <a:solidFill>
                  <a:srgbClr val="669900"/>
                </a:solidFill>
              </a:rPr>
              <a:t>Cluster sampling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86182" y="1571612"/>
            <a:ext cx="4649787" cy="4114800"/>
          </a:xfrm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75000"/>
              </a:spcAft>
              <a:buClr>
                <a:srgbClr val="669900"/>
              </a:buClr>
            </a:pPr>
            <a:r>
              <a:rPr lang="en-CA" altLang="en-US" sz="2400" dirty="0" smtClean="0"/>
              <a:t>Process of selecting complete groups </a:t>
            </a:r>
            <a:r>
              <a:rPr lang="en-CA" altLang="en-US" sz="2400" i="1" dirty="0" smtClean="0"/>
              <a:t>(clusters) </a:t>
            </a:r>
            <a:r>
              <a:rPr lang="en-CA" altLang="en-US" sz="2400" dirty="0" smtClean="0"/>
              <a:t>of population units</a:t>
            </a:r>
          </a:p>
          <a:p>
            <a:pPr>
              <a:spcBef>
                <a:spcPct val="0"/>
              </a:spcBef>
              <a:spcAft>
                <a:spcPct val="75000"/>
              </a:spcAft>
              <a:buClr>
                <a:srgbClr val="669900"/>
              </a:buClr>
            </a:pPr>
            <a:r>
              <a:rPr lang="en-CA" altLang="en-US" sz="2400" dirty="0" smtClean="0"/>
              <a:t>Used when no satisfactory frame for individual population units exists</a:t>
            </a:r>
          </a:p>
          <a:p>
            <a:pPr>
              <a:spcBef>
                <a:spcPct val="0"/>
              </a:spcBef>
              <a:spcAft>
                <a:spcPct val="75000"/>
              </a:spcAft>
              <a:buClr>
                <a:srgbClr val="669900"/>
              </a:buClr>
            </a:pPr>
            <a:r>
              <a:rPr lang="en-CA" altLang="en-US" sz="2400" dirty="0" smtClean="0"/>
              <a:t>Used to reduce field costs</a:t>
            </a:r>
          </a:p>
          <a:p>
            <a:pPr>
              <a:spcBef>
                <a:spcPct val="0"/>
              </a:spcBef>
              <a:spcAft>
                <a:spcPct val="75000"/>
              </a:spcAft>
              <a:buClr>
                <a:srgbClr val="669900"/>
              </a:buClr>
            </a:pPr>
            <a:r>
              <a:rPr lang="en-CA" altLang="en-US" sz="2400" dirty="0" smtClean="0"/>
              <a:t>May be less precise than SRS because neighbouring units tend to be similar</a:t>
            </a:r>
          </a:p>
        </p:txBody>
      </p:sp>
      <p:graphicFrame>
        <p:nvGraphicFramePr>
          <p:cNvPr id="58370" name="Object 4">
            <a:hlinkClick r:id="" action="ppaction://ole?verb=0"/>
          </p:cNvPr>
          <p:cNvGraphicFramePr>
            <a:graphicFrameLocks noGrp="1"/>
          </p:cNvGraphicFramePr>
          <p:nvPr>
            <p:ph type="clipArt" sz="half" idx="1"/>
          </p:nvPr>
        </p:nvGraphicFramePr>
        <p:xfrm>
          <a:off x="500034" y="2214554"/>
          <a:ext cx="3143271" cy="2692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9" name="Clip" r:id="rId3" imgW="3709988" imgH="2963863" progId="">
                  <p:embed/>
                </p:oleObj>
              </mc:Choice>
              <mc:Fallback>
                <p:oleObj name="Clip" r:id="rId3" imgW="3709988" imgH="2963863" progId="">
                  <p:embed/>
                  <p:pic>
                    <p:nvPicPr>
                      <p:cNvPr id="0" name="Picture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2214554"/>
                        <a:ext cx="3143271" cy="2692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3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r>
              <a:rPr lang="en-US" altLang="en-US" dirty="0" smtClean="0"/>
              <a:t>A two-step process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Group the population into clusters which can be identified on maps and in the field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 a sample of clusters and interview all elements within them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372C-5172-411F-A5AB-F8BA2D26D85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071678"/>
            <a:ext cx="8398197" cy="4054485"/>
          </a:xfrm>
          <a:noFill/>
        </p:spPr>
        <p:txBody>
          <a:bodyPr/>
          <a:lstStyle/>
          <a:p>
            <a:r>
              <a:rPr lang="en-US" altLang="en-US" dirty="0" smtClean="0"/>
              <a:t>Clusters may be natural or artificial groupings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Possibly available from sources such as Census (blocks, EAs, etc.)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Survey designers may have to make them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14FD-BF50-42E9-85E9-98C43768624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r>
              <a:rPr lang="en-US" altLang="en-US" dirty="0" smtClean="0"/>
              <a:t>Population is seen as hierarchy of units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people live in dwellings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dwellings make up blocks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many blocks make up a town or city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106C-ADDB-4E57-9426-22D371D3D4BA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47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ChangeArrowheads="1"/>
          </p:cNvSpPr>
          <p:nvPr/>
        </p:nvSpPr>
        <p:spPr bwMode="auto">
          <a:xfrm>
            <a:off x="3822700" y="4279900"/>
            <a:ext cx="2184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19" name="Rectangle 3"/>
          <p:cNvSpPr>
            <a:spLocks noChangeArrowheads="1"/>
          </p:cNvSpPr>
          <p:nvPr/>
        </p:nvSpPr>
        <p:spPr bwMode="auto">
          <a:xfrm>
            <a:off x="6489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0" name="Rectangle 4"/>
          <p:cNvSpPr>
            <a:spLocks noChangeArrowheads="1"/>
          </p:cNvSpPr>
          <p:nvPr/>
        </p:nvSpPr>
        <p:spPr bwMode="auto">
          <a:xfrm>
            <a:off x="6108700" y="2755900"/>
            <a:ext cx="1803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1" name="Rectangle 5"/>
          <p:cNvSpPr>
            <a:spLocks noChangeArrowheads="1"/>
          </p:cNvSpPr>
          <p:nvPr/>
        </p:nvSpPr>
        <p:spPr bwMode="auto">
          <a:xfrm>
            <a:off x="6108700" y="1536700"/>
            <a:ext cx="1803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2" name="Rectangle 6"/>
          <p:cNvSpPr>
            <a:spLocks noChangeArrowheads="1"/>
          </p:cNvSpPr>
          <p:nvPr/>
        </p:nvSpPr>
        <p:spPr bwMode="auto">
          <a:xfrm>
            <a:off x="3441700" y="3365500"/>
            <a:ext cx="1803400" cy="5080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3" name="Rectangle 7"/>
          <p:cNvSpPr>
            <a:spLocks noChangeArrowheads="1"/>
          </p:cNvSpPr>
          <p:nvPr/>
        </p:nvSpPr>
        <p:spPr bwMode="auto">
          <a:xfrm>
            <a:off x="3822700" y="1536700"/>
            <a:ext cx="1803400" cy="14224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4" name="Rectangle 8"/>
          <p:cNvSpPr>
            <a:spLocks noChangeArrowheads="1"/>
          </p:cNvSpPr>
          <p:nvPr/>
        </p:nvSpPr>
        <p:spPr bwMode="auto">
          <a:xfrm>
            <a:off x="1917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5" name="Rectangle 9"/>
          <p:cNvSpPr>
            <a:spLocks noChangeArrowheads="1"/>
          </p:cNvSpPr>
          <p:nvPr/>
        </p:nvSpPr>
        <p:spPr bwMode="auto">
          <a:xfrm>
            <a:off x="1917700" y="2755900"/>
            <a:ext cx="1041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26" name="Rectangle 10"/>
          <p:cNvSpPr>
            <a:spLocks noChangeArrowheads="1"/>
          </p:cNvSpPr>
          <p:nvPr/>
        </p:nvSpPr>
        <p:spPr bwMode="auto">
          <a:xfrm>
            <a:off x="1917700" y="1536700"/>
            <a:ext cx="1422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5099" name="Rectangle 11"/>
          <p:cNvSpPr>
            <a:spLocks noChangeArrowheads="1"/>
          </p:cNvSpPr>
          <p:nvPr/>
        </p:nvSpPr>
        <p:spPr bwMode="auto">
          <a:xfrm>
            <a:off x="1142976" y="785794"/>
            <a:ext cx="6861175" cy="568325"/>
          </a:xfrm>
          <a:prstGeom prst="rect">
            <a:avLst/>
          </a:prstGeom>
          <a:solidFill>
            <a:srgbClr val="FDFF45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altLang="en-US" sz="3600" b="1" dirty="0">
                <a:solidFill>
                  <a:schemeClr val="tx2"/>
                </a:solidFill>
                <a:latin typeface="Times New Roman" pitchFamily="18" charset="0"/>
              </a:rPr>
              <a:t>Student </a:t>
            </a:r>
            <a:r>
              <a:rPr lang="en-US" altLang="en-US" sz="3600" b="1" dirty="0" smtClean="0">
                <a:solidFill>
                  <a:schemeClr val="tx2"/>
                </a:solidFill>
                <a:latin typeface="Times New Roman" pitchFamily="18" charset="0"/>
              </a:rPr>
              <a:t>survey</a:t>
            </a:r>
            <a:endParaRPr lang="en-US" altLang="en-US" sz="3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07564" name="Rectangle 12"/>
          <p:cNvSpPr>
            <a:spLocks noChangeArrowheads="1"/>
          </p:cNvSpPr>
          <p:nvPr/>
        </p:nvSpPr>
        <p:spPr bwMode="auto">
          <a:xfrm>
            <a:off x="685800" y="1524000"/>
            <a:ext cx="7772400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</a:pPr>
            <a:endParaRPr lang="en-US" altLang="en-US" sz="2400"/>
          </a:p>
          <a:p>
            <a:pPr marL="342900" indent="-342900" latinLnBrk="1">
              <a:spcBef>
                <a:spcPct val="20000"/>
              </a:spcBef>
            </a:pPr>
            <a:endParaRPr lang="en-US" altLang="en-US" sz="2400"/>
          </a:p>
        </p:txBody>
      </p:sp>
      <p:sp>
        <p:nvSpPr>
          <p:cNvPr id="393230" name="Oval 14"/>
          <p:cNvSpPr>
            <a:spLocks noChangeArrowheads="1"/>
          </p:cNvSpPr>
          <p:nvPr/>
        </p:nvSpPr>
        <p:spPr bwMode="auto">
          <a:xfrm>
            <a:off x="1987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1" name="Oval 15"/>
          <p:cNvSpPr>
            <a:spLocks noChangeArrowheads="1"/>
          </p:cNvSpPr>
          <p:nvPr/>
        </p:nvSpPr>
        <p:spPr bwMode="auto">
          <a:xfrm>
            <a:off x="2368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2" name="Oval 16"/>
          <p:cNvSpPr>
            <a:spLocks noChangeArrowheads="1"/>
          </p:cNvSpPr>
          <p:nvPr/>
        </p:nvSpPr>
        <p:spPr bwMode="auto">
          <a:xfrm>
            <a:off x="2749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3" name="Oval 17"/>
          <p:cNvSpPr>
            <a:spLocks noChangeArrowheads="1"/>
          </p:cNvSpPr>
          <p:nvPr/>
        </p:nvSpPr>
        <p:spPr bwMode="auto">
          <a:xfrm>
            <a:off x="3130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4" name="Oval 18"/>
          <p:cNvSpPr>
            <a:spLocks noChangeArrowheads="1"/>
          </p:cNvSpPr>
          <p:nvPr/>
        </p:nvSpPr>
        <p:spPr bwMode="auto">
          <a:xfrm>
            <a:off x="3892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5" name="Oval 19"/>
          <p:cNvSpPr>
            <a:spLocks noChangeArrowheads="1"/>
          </p:cNvSpPr>
          <p:nvPr/>
        </p:nvSpPr>
        <p:spPr bwMode="auto">
          <a:xfrm>
            <a:off x="4273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6" name="Oval 20"/>
          <p:cNvSpPr>
            <a:spLocks noChangeArrowheads="1"/>
          </p:cNvSpPr>
          <p:nvPr/>
        </p:nvSpPr>
        <p:spPr bwMode="auto">
          <a:xfrm>
            <a:off x="4654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7" name="Oval 21"/>
          <p:cNvSpPr>
            <a:spLocks noChangeArrowheads="1"/>
          </p:cNvSpPr>
          <p:nvPr/>
        </p:nvSpPr>
        <p:spPr bwMode="auto">
          <a:xfrm>
            <a:off x="5035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8" name="Oval 22"/>
          <p:cNvSpPr>
            <a:spLocks noChangeArrowheads="1"/>
          </p:cNvSpPr>
          <p:nvPr/>
        </p:nvSpPr>
        <p:spPr bwMode="auto">
          <a:xfrm>
            <a:off x="5416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39" name="Oval 23"/>
          <p:cNvSpPr>
            <a:spLocks noChangeArrowheads="1"/>
          </p:cNvSpPr>
          <p:nvPr/>
        </p:nvSpPr>
        <p:spPr bwMode="auto">
          <a:xfrm>
            <a:off x="6178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0" name="Oval 24"/>
          <p:cNvSpPr>
            <a:spLocks noChangeArrowheads="1"/>
          </p:cNvSpPr>
          <p:nvPr/>
        </p:nvSpPr>
        <p:spPr bwMode="auto">
          <a:xfrm>
            <a:off x="6559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1" name="Oval 25"/>
          <p:cNvSpPr>
            <a:spLocks noChangeArrowheads="1"/>
          </p:cNvSpPr>
          <p:nvPr/>
        </p:nvSpPr>
        <p:spPr bwMode="auto">
          <a:xfrm>
            <a:off x="6940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2" name="Oval 26"/>
          <p:cNvSpPr>
            <a:spLocks noChangeArrowheads="1"/>
          </p:cNvSpPr>
          <p:nvPr/>
        </p:nvSpPr>
        <p:spPr bwMode="auto">
          <a:xfrm>
            <a:off x="7321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3" name="Oval 27"/>
          <p:cNvSpPr>
            <a:spLocks noChangeArrowheads="1"/>
          </p:cNvSpPr>
          <p:nvPr/>
        </p:nvSpPr>
        <p:spPr bwMode="auto">
          <a:xfrm>
            <a:off x="7702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4" name="Oval 28"/>
          <p:cNvSpPr>
            <a:spLocks noChangeArrowheads="1"/>
          </p:cNvSpPr>
          <p:nvPr/>
        </p:nvSpPr>
        <p:spPr bwMode="auto">
          <a:xfrm>
            <a:off x="1987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5" name="Oval 29"/>
          <p:cNvSpPr>
            <a:spLocks noChangeArrowheads="1"/>
          </p:cNvSpPr>
          <p:nvPr/>
        </p:nvSpPr>
        <p:spPr bwMode="auto">
          <a:xfrm>
            <a:off x="1987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6" name="Oval 30"/>
          <p:cNvSpPr>
            <a:spLocks noChangeArrowheads="1"/>
          </p:cNvSpPr>
          <p:nvPr/>
        </p:nvSpPr>
        <p:spPr bwMode="auto">
          <a:xfrm>
            <a:off x="1987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7" name="Oval 31"/>
          <p:cNvSpPr>
            <a:spLocks noChangeArrowheads="1"/>
          </p:cNvSpPr>
          <p:nvPr/>
        </p:nvSpPr>
        <p:spPr bwMode="auto">
          <a:xfrm>
            <a:off x="1987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8" name="Oval 32"/>
          <p:cNvSpPr>
            <a:spLocks noChangeArrowheads="1"/>
          </p:cNvSpPr>
          <p:nvPr/>
        </p:nvSpPr>
        <p:spPr bwMode="auto">
          <a:xfrm>
            <a:off x="198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49" name="Oval 33"/>
          <p:cNvSpPr>
            <a:spLocks noChangeArrowheads="1"/>
          </p:cNvSpPr>
          <p:nvPr/>
        </p:nvSpPr>
        <p:spPr bwMode="auto">
          <a:xfrm>
            <a:off x="198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0" name="Oval 34"/>
          <p:cNvSpPr>
            <a:spLocks noChangeArrowheads="1"/>
          </p:cNvSpPr>
          <p:nvPr/>
        </p:nvSpPr>
        <p:spPr bwMode="auto">
          <a:xfrm>
            <a:off x="198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1" name="Oval 35"/>
          <p:cNvSpPr>
            <a:spLocks noChangeArrowheads="1"/>
          </p:cNvSpPr>
          <p:nvPr/>
        </p:nvSpPr>
        <p:spPr bwMode="auto">
          <a:xfrm>
            <a:off x="198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2" name="Oval 36"/>
          <p:cNvSpPr>
            <a:spLocks noChangeArrowheads="1"/>
          </p:cNvSpPr>
          <p:nvPr/>
        </p:nvSpPr>
        <p:spPr bwMode="auto">
          <a:xfrm>
            <a:off x="198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3" name="Oval 37"/>
          <p:cNvSpPr>
            <a:spLocks noChangeArrowheads="1"/>
          </p:cNvSpPr>
          <p:nvPr/>
        </p:nvSpPr>
        <p:spPr bwMode="auto">
          <a:xfrm>
            <a:off x="3892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4" name="Oval 38"/>
          <p:cNvSpPr>
            <a:spLocks noChangeArrowheads="1"/>
          </p:cNvSpPr>
          <p:nvPr/>
        </p:nvSpPr>
        <p:spPr bwMode="auto">
          <a:xfrm>
            <a:off x="4273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5" name="Oval 39"/>
          <p:cNvSpPr>
            <a:spLocks noChangeArrowheads="1"/>
          </p:cNvSpPr>
          <p:nvPr/>
        </p:nvSpPr>
        <p:spPr bwMode="auto">
          <a:xfrm>
            <a:off x="4654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6" name="Oval 40"/>
          <p:cNvSpPr>
            <a:spLocks noChangeArrowheads="1"/>
          </p:cNvSpPr>
          <p:nvPr/>
        </p:nvSpPr>
        <p:spPr bwMode="auto">
          <a:xfrm>
            <a:off x="5035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7" name="Oval 41"/>
          <p:cNvSpPr>
            <a:spLocks noChangeArrowheads="1"/>
          </p:cNvSpPr>
          <p:nvPr/>
        </p:nvSpPr>
        <p:spPr bwMode="auto">
          <a:xfrm>
            <a:off x="5416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8" name="Oval 42"/>
          <p:cNvSpPr>
            <a:spLocks noChangeArrowheads="1"/>
          </p:cNvSpPr>
          <p:nvPr/>
        </p:nvSpPr>
        <p:spPr bwMode="auto">
          <a:xfrm>
            <a:off x="236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59" name="Oval 43"/>
          <p:cNvSpPr>
            <a:spLocks noChangeArrowheads="1"/>
          </p:cNvSpPr>
          <p:nvPr/>
        </p:nvSpPr>
        <p:spPr bwMode="auto">
          <a:xfrm>
            <a:off x="2749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0" name="Oval 44"/>
          <p:cNvSpPr>
            <a:spLocks noChangeArrowheads="1"/>
          </p:cNvSpPr>
          <p:nvPr/>
        </p:nvSpPr>
        <p:spPr bwMode="auto">
          <a:xfrm>
            <a:off x="389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1" name="Oval 45"/>
          <p:cNvSpPr>
            <a:spLocks noChangeArrowheads="1"/>
          </p:cNvSpPr>
          <p:nvPr/>
        </p:nvSpPr>
        <p:spPr bwMode="auto">
          <a:xfrm>
            <a:off x="4273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2" name="Oval 46"/>
          <p:cNvSpPr>
            <a:spLocks noChangeArrowheads="1"/>
          </p:cNvSpPr>
          <p:nvPr/>
        </p:nvSpPr>
        <p:spPr bwMode="auto">
          <a:xfrm>
            <a:off x="4654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3" name="Oval 47"/>
          <p:cNvSpPr>
            <a:spLocks noChangeArrowheads="1"/>
          </p:cNvSpPr>
          <p:nvPr/>
        </p:nvSpPr>
        <p:spPr bwMode="auto">
          <a:xfrm>
            <a:off x="5035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4" name="Oval 48"/>
          <p:cNvSpPr>
            <a:spLocks noChangeArrowheads="1"/>
          </p:cNvSpPr>
          <p:nvPr/>
        </p:nvSpPr>
        <p:spPr bwMode="auto">
          <a:xfrm>
            <a:off x="5416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5" name="Oval 49"/>
          <p:cNvSpPr>
            <a:spLocks noChangeArrowheads="1"/>
          </p:cNvSpPr>
          <p:nvPr/>
        </p:nvSpPr>
        <p:spPr bwMode="auto">
          <a:xfrm>
            <a:off x="617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6" name="Oval 50"/>
          <p:cNvSpPr>
            <a:spLocks noChangeArrowheads="1"/>
          </p:cNvSpPr>
          <p:nvPr/>
        </p:nvSpPr>
        <p:spPr bwMode="auto">
          <a:xfrm>
            <a:off x="6559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7" name="Oval 51"/>
          <p:cNvSpPr>
            <a:spLocks noChangeArrowheads="1"/>
          </p:cNvSpPr>
          <p:nvPr/>
        </p:nvSpPr>
        <p:spPr bwMode="auto">
          <a:xfrm>
            <a:off x="6940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8" name="Oval 52"/>
          <p:cNvSpPr>
            <a:spLocks noChangeArrowheads="1"/>
          </p:cNvSpPr>
          <p:nvPr/>
        </p:nvSpPr>
        <p:spPr bwMode="auto">
          <a:xfrm>
            <a:off x="7321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69" name="Oval 53"/>
          <p:cNvSpPr>
            <a:spLocks noChangeArrowheads="1"/>
          </p:cNvSpPr>
          <p:nvPr/>
        </p:nvSpPr>
        <p:spPr bwMode="auto">
          <a:xfrm>
            <a:off x="770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0" name="Oval 54"/>
          <p:cNvSpPr>
            <a:spLocks noChangeArrowheads="1"/>
          </p:cNvSpPr>
          <p:nvPr/>
        </p:nvSpPr>
        <p:spPr bwMode="auto">
          <a:xfrm>
            <a:off x="236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1" name="Oval 55"/>
          <p:cNvSpPr>
            <a:spLocks noChangeArrowheads="1"/>
          </p:cNvSpPr>
          <p:nvPr/>
        </p:nvSpPr>
        <p:spPr bwMode="auto">
          <a:xfrm>
            <a:off x="2749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2" name="Oval 56"/>
          <p:cNvSpPr>
            <a:spLocks noChangeArrowheads="1"/>
          </p:cNvSpPr>
          <p:nvPr/>
        </p:nvSpPr>
        <p:spPr bwMode="auto">
          <a:xfrm>
            <a:off x="617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3" name="Oval 57"/>
          <p:cNvSpPr>
            <a:spLocks noChangeArrowheads="1"/>
          </p:cNvSpPr>
          <p:nvPr/>
        </p:nvSpPr>
        <p:spPr bwMode="auto">
          <a:xfrm>
            <a:off x="6559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4" name="Oval 58"/>
          <p:cNvSpPr>
            <a:spLocks noChangeArrowheads="1"/>
          </p:cNvSpPr>
          <p:nvPr/>
        </p:nvSpPr>
        <p:spPr bwMode="auto">
          <a:xfrm>
            <a:off x="6940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5" name="Oval 59"/>
          <p:cNvSpPr>
            <a:spLocks noChangeArrowheads="1"/>
          </p:cNvSpPr>
          <p:nvPr/>
        </p:nvSpPr>
        <p:spPr bwMode="auto">
          <a:xfrm>
            <a:off x="7321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6" name="Oval 60"/>
          <p:cNvSpPr>
            <a:spLocks noChangeArrowheads="1"/>
          </p:cNvSpPr>
          <p:nvPr/>
        </p:nvSpPr>
        <p:spPr bwMode="auto">
          <a:xfrm>
            <a:off x="7702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7" name="Oval 61"/>
          <p:cNvSpPr>
            <a:spLocks noChangeArrowheads="1"/>
          </p:cNvSpPr>
          <p:nvPr/>
        </p:nvSpPr>
        <p:spPr bwMode="auto">
          <a:xfrm>
            <a:off x="2368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8" name="Oval 62"/>
          <p:cNvSpPr>
            <a:spLocks noChangeArrowheads="1"/>
          </p:cNvSpPr>
          <p:nvPr/>
        </p:nvSpPr>
        <p:spPr bwMode="auto">
          <a:xfrm>
            <a:off x="274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79" name="Oval 63"/>
          <p:cNvSpPr>
            <a:spLocks noChangeArrowheads="1"/>
          </p:cNvSpPr>
          <p:nvPr/>
        </p:nvSpPr>
        <p:spPr bwMode="auto">
          <a:xfrm>
            <a:off x="351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0" name="Oval 64"/>
          <p:cNvSpPr>
            <a:spLocks noChangeArrowheads="1"/>
          </p:cNvSpPr>
          <p:nvPr/>
        </p:nvSpPr>
        <p:spPr bwMode="auto">
          <a:xfrm>
            <a:off x="3892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1" name="Oval 65"/>
          <p:cNvSpPr>
            <a:spLocks noChangeArrowheads="1"/>
          </p:cNvSpPr>
          <p:nvPr/>
        </p:nvSpPr>
        <p:spPr bwMode="auto">
          <a:xfrm>
            <a:off x="4273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2" name="Oval 66"/>
          <p:cNvSpPr>
            <a:spLocks noChangeArrowheads="1"/>
          </p:cNvSpPr>
          <p:nvPr/>
        </p:nvSpPr>
        <p:spPr bwMode="auto">
          <a:xfrm>
            <a:off x="4654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3" name="Oval 67"/>
          <p:cNvSpPr>
            <a:spLocks noChangeArrowheads="1"/>
          </p:cNvSpPr>
          <p:nvPr/>
        </p:nvSpPr>
        <p:spPr bwMode="auto">
          <a:xfrm>
            <a:off x="5035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4" name="Oval 68"/>
          <p:cNvSpPr>
            <a:spLocks noChangeArrowheads="1"/>
          </p:cNvSpPr>
          <p:nvPr/>
        </p:nvSpPr>
        <p:spPr bwMode="auto">
          <a:xfrm>
            <a:off x="6178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5" name="Oval 69"/>
          <p:cNvSpPr>
            <a:spLocks noChangeArrowheads="1"/>
          </p:cNvSpPr>
          <p:nvPr/>
        </p:nvSpPr>
        <p:spPr bwMode="auto">
          <a:xfrm>
            <a:off x="655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6" name="Oval 70"/>
          <p:cNvSpPr>
            <a:spLocks noChangeArrowheads="1"/>
          </p:cNvSpPr>
          <p:nvPr/>
        </p:nvSpPr>
        <p:spPr bwMode="auto">
          <a:xfrm>
            <a:off x="6940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7" name="Oval 71"/>
          <p:cNvSpPr>
            <a:spLocks noChangeArrowheads="1"/>
          </p:cNvSpPr>
          <p:nvPr/>
        </p:nvSpPr>
        <p:spPr bwMode="auto">
          <a:xfrm>
            <a:off x="732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8" name="Oval 72"/>
          <p:cNvSpPr>
            <a:spLocks noChangeArrowheads="1"/>
          </p:cNvSpPr>
          <p:nvPr/>
        </p:nvSpPr>
        <p:spPr bwMode="auto">
          <a:xfrm>
            <a:off x="7702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89" name="Oval 73"/>
          <p:cNvSpPr>
            <a:spLocks noChangeArrowheads="1"/>
          </p:cNvSpPr>
          <p:nvPr/>
        </p:nvSpPr>
        <p:spPr bwMode="auto">
          <a:xfrm>
            <a:off x="2368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0" name="Oval 74"/>
          <p:cNvSpPr>
            <a:spLocks noChangeArrowheads="1"/>
          </p:cNvSpPr>
          <p:nvPr/>
        </p:nvSpPr>
        <p:spPr bwMode="auto">
          <a:xfrm>
            <a:off x="2749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1" name="Oval 75"/>
          <p:cNvSpPr>
            <a:spLocks noChangeArrowheads="1"/>
          </p:cNvSpPr>
          <p:nvPr/>
        </p:nvSpPr>
        <p:spPr bwMode="auto">
          <a:xfrm>
            <a:off x="3511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2" name="Oval 76"/>
          <p:cNvSpPr>
            <a:spLocks noChangeArrowheads="1"/>
          </p:cNvSpPr>
          <p:nvPr/>
        </p:nvSpPr>
        <p:spPr bwMode="auto">
          <a:xfrm>
            <a:off x="3892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3" name="Oval 77"/>
          <p:cNvSpPr>
            <a:spLocks noChangeArrowheads="1"/>
          </p:cNvSpPr>
          <p:nvPr/>
        </p:nvSpPr>
        <p:spPr bwMode="auto">
          <a:xfrm>
            <a:off x="4273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4" name="Oval 78"/>
          <p:cNvSpPr>
            <a:spLocks noChangeArrowheads="1"/>
          </p:cNvSpPr>
          <p:nvPr/>
        </p:nvSpPr>
        <p:spPr bwMode="auto">
          <a:xfrm>
            <a:off x="4654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5" name="Oval 79"/>
          <p:cNvSpPr>
            <a:spLocks noChangeArrowheads="1"/>
          </p:cNvSpPr>
          <p:nvPr/>
        </p:nvSpPr>
        <p:spPr bwMode="auto">
          <a:xfrm>
            <a:off x="5035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6" name="Oval 80"/>
          <p:cNvSpPr>
            <a:spLocks noChangeArrowheads="1"/>
          </p:cNvSpPr>
          <p:nvPr/>
        </p:nvSpPr>
        <p:spPr bwMode="auto">
          <a:xfrm>
            <a:off x="6178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7" name="Oval 81"/>
          <p:cNvSpPr>
            <a:spLocks noChangeArrowheads="1"/>
          </p:cNvSpPr>
          <p:nvPr/>
        </p:nvSpPr>
        <p:spPr bwMode="auto">
          <a:xfrm>
            <a:off x="6559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8" name="Oval 82"/>
          <p:cNvSpPr>
            <a:spLocks noChangeArrowheads="1"/>
          </p:cNvSpPr>
          <p:nvPr/>
        </p:nvSpPr>
        <p:spPr bwMode="auto">
          <a:xfrm>
            <a:off x="6940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299" name="Oval 83"/>
          <p:cNvSpPr>
            <a:spLocks noChangeArrowheads="1"/>
          </p:cNvSpPr>
          <p:nvPr/>
        </p:nvSpPr>
        <p:spPr bwMode="auto">
          <a:xfrm>
            <a:off x="7321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0" name="Oval 84"/>
          <p:cNvSpPr>
            <a:spLocks noChangeArrowheads="1"/>
          </p:cNvSpPr>
          <p:nvPr/>
        </p:nvSpPr>
        <p:spPr bwMode="auto">
          <a:xfrm>
            <a:off x="7702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1" name="Oval 85"/>
          <p:cNvSpPr>
            <a:spLocks noChangeArrowheads="1"/>
          </p:cNvSpPr>
          <p:nvPr/>
        </p:nvSpPr>
        <p:spPr bwMode="auto">
          <a:xfrm>
            <a:off x="2368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2" name="Oval 86"/>
          <p:cNvSpPr>
            <a:spLocks noChangeArrowheads="1"/>
          </p:cNvSpPr>
          <p:nvPr/>
        </p:nvSpPr>
        <p:spPr bwMode="auto">
          <a:xfrm>
            <a:off x="2749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3" name="Oval 87"/>
          <p:cNvSpPr>
            <a:spLocks noChangeArrowheads="1"/>
          </p:cNvSpPr>
          <p:nvPr/>
        </p:nvSpPr>
        <p:spPr bwMode="auto">
          <a:xfrm>
            <a:off x="313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4" name="Oval 88"/>
          <p:cNvSpPr>
            <a:spLocks noChangeArrowheads="1"/>
          </p:cNvSpPr>
          <p:nvPr/>
        </p:nvSpPr>
        <p:spPr bwMode="auto">
          <a:xfrm>
            <a:off x="389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5" name="Oval 89"/>
          <p:cNvSpPr>
            <a:spLocks noChangeArrowheads="1"/>
          </p:cNvSpPr>
          <p:nvPr/>
        </p:nvSpPr>
        <p:spPr bwMode="auto">
          <a:xfrm>
            <a:off x="4273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6" name="Oval 90"/>
          <p:cNvSpPr>
            <a:spLocks noChangeArrowheads="1"/>
          </p:cNvSpPr>
          <p:nvPr/>
        </p:nvSpPr>
        <p:spPr bwMode="auto">
          <a:xfrm>
            <a:off x="4654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7" name="Oval 91"/>
          <p:cNvSpPr>
            <a:spLocks noChangeArrowheads="1"/>
          </p:cNvSpPr>
          <p:nvPr/>
        </p:nvSpPr>
        <p:spPr bwMode="auto">
          <a:xfrm>
            <a:off x="5035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8" name="Oval 92"/>
          <p:cNvSpPr>
            <a:spLocks noChangeArrowheads="1"/>
          </p:cNvSpPr>
          <p:nvPr/>
        </p:nvSpPr>
        <p:spPr bwMode="auto">
          <a:xfrm>
            <a:off x="5416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09" name="Oval 93"/>
          <p:cNvSpPr>
            <a:spLocks noChangeArrowheads="1"/>
          </p:cNvSpPr>
          <p:nvPr/>
        </p:nvSpPr>
        <p:spPr bwMode="auto">
          <a:xfrm>
            <a:off x="579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0" name="Oval 94"/>
          <p:cNvSpPr>
            <a:spLocks noChangeArrowheads="1"/>
          </p:cNvSpPr>
          <p:nvPr/>
        </p:nvSpPr>
        <p:spPr bwMode="auto">
          <a:xfrm>
            <a:off x="6559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1" name="Oval 95"/>
          <p:cNvSpPr>
            <a:spLocks noChangeArrowheads="1"/>
          </p:cNvSpPr>
          <p:nvPr/>
        </p:nvSpPr>
        <p:spPr bwMode="auto">
          <a:xfrm>
            <a:off x="694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2" name="Oval 96"/>
          <p:cNvSpPr>
            <a:spLocks noChangeArrowheads="1"/>
          </p:cNvSpPr>
          <p:nvPr/>
        </p:nvSpPr>
        <p:spPr bwMode="auto">
          <a:xfrm>
            <a:off x="7321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3" name="Oval 97"/>
          <p:cNvSpPr>
            <a:spLocks noChangeArrowheads="1"/>
          </p:cNvSpPr>
          <p:nvPr/>
        </p:nvSpPr>
        <p:spPr bwMode="auto">
          <a:xfrm>
            <a:off x="770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4" name="Oval 98"/>
          <p:cNvSpPr>
            <a:spLocks noChangeArrowheads="1"/>
          </p:cNvSpPr>
          <p:nvPr/>
        </p:nvSpPr>
        <p:spPr bwMode="auto">
          <a:xfrm>
            <a:off x="2368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5" name="Oval 99"/>
          <p:cNvSpPr>
            <a:spLocks noChangeArrowheads="1"/>
          </p:cNvSpPr>
          <p:nvPr/>
        </p:nvSpPr>
        <p:spPr bwMode="auto">
          <a:xfrm>
            <a:off x="274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6" name="Oval 100"/>
          <p:cNvSpPr>
            <a:spLocks noChangeArrowheads="1"/>
          </p:cNvSpPr>
          <p:nvPr/>
        </p:nvSpPr>
        <p:spPr bwMode="auto">
          <a:xfrm>
            <a:off x="313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7" name="Oval 101"/>
          <p:cNvSpPr>
            <a:spLocks noChangeArrowheads="1"/>
          </p:cNvSpPr>
          <p:nvPr/>
        </p:nvSpPr>
        <p:spPr bwMode="auto">
          <a:xfrm>
            <a:off x="389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8" name="Oval 102"/>
          <p:cNvSpPr>
            <a:spLocks noChangeArrowheads="1"/>
          </p:cNvSpPr>
          <p:nvPr/>
        </p:nvSpPr>
        <p:spPr bwMode="auto">
          <a:xfrm>
            <a:off x="4273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19" name="Oval 103"/>
          <p:cNvSpPr>
            <a:spLocks noChangeArrowheads="1"/>
          </p:cNvSpPr>
          <p:nvPr/>
        </p:nvSpPr>
        <p:spPr bwMode="auto">
          <a:xfrm>
            <a:off x="4654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0" name="Oval 104"/>
          <p:cNvSpPr>
            <a:spLocks noChangeArrowheads="1"/>
          </p:cNvSpPr>
          <p:nvPr/>
        </p:nvSpPr>
        <p:spPr bwMode="auto">
          <a:xfrm>
            <a:off x="5035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1" name="Oval 105"/>
          <p:cNvSpPr>
            <a:spLocks noChangeArrowheads="1"/>
          </p:cNvSpPr>
          <p:nvPr/>
        </p:nvSpPr>
        <p:spPr bwMode="auto">
          <a:xfrm>
            <a:off x="5416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2" name="Oval 106"/>
          <p:cNvSpPr>
            <a:spLocks noChangeArrowheads="1"/>
          </p:cNvSpPr>
          <p:nvPr/>
        </p:nvSpPr>
        <p:spPr bwMode="auto">
          <a:xfrm>
            <a:off x="579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3" name="Oval 107"/>
          <p:cNvSpPr>
            <a:spLocks noChangeArrowheads="1"/>
          </p:cNvSpPr>
          <p:nvPr/>
        </p:nvSpPr>
        <p:spPr bwMode="auto">
          <a:xfrm>
            <a:off x="655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4" name="Oval 108"/>
          <p:cNvSpPr>
            <a:spLocks noChangeArrowheads="1"/>
          </p:cNvSpPr>
          <p:nvPr/>
        </p:nvSpPr>
        <p:spPr bwMode="auto">
          <a:xfrm>
            <a:off x="694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5" name="Oval 109"/>
          <p:cNvSpPr>
            <a:spLocks noChangeArrowheads="1"/>
          </p:cNvSpPr>
          <p:nvPr/>
        </p:nvSpPr>
        <p:spPr bwMode="auto">
          <a:xfrm>
            <a:off x="7321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6" name="Oval 110"/>
          <p:cNvSpPr>
            <a:spLocks noChangeArrowheads="1"/>
          </p:cNvSpPr>
          <p:nvPr/>
        </p:nvSpPr>
        <p:spPr bwMode="auto">
          <a:xfrm>
            <a:off x="770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7" name="Oval 111"/>
          <p:cNvSpPr>
            <a:spLocks noChangeArrowheads="1"/>
          </p:cNvSpPr>
          <p:nvPr/>
        </p:nvSpPr>
        <p:spPr bwMode="auto">
          <a:xfrm>
            <a:off x="2368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8" name="Oval 112"/>
          <p:cNvSpPr>
            <a:spLocks noChangeArrowheads="1"/>
          </p:cNvSpPr>
          <p:nvPr/>
        </p:nvSpPr>
        <p:spPr bwMode="auto">
          <a:xfrm>
            <a:off x="2749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29" name="Oval 113"/>
          <p:cNvSpPr>
            <a:spLocks noChangeArrowheads="1"/>
          </p:cNvSpPr>
          <p:nvPr/>
        </p:nvSpPr>
        <p:spPr bwMode="auto">
          <a:xfrm>
            <a:off x="313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0" name="Oval 114"/>
          <p:cNvSpPr>
            <a:spLocks noChangeArrowheads="1"/>
          </p:cNvSpPr>
          <p:nvPr/>
        </p:nvSpPr>
        <p:spPr bwMode="auto">
          <a:xfrm>
            <a:off x="389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1" name="Oval 115"/>
          <p:cNvSpPr>
            <a:spLocks noChangeArrowheads="1"/>
          </p:cNvSpPr>
          <p:nvPr/>
        </p:nvSpPr>
        <p:spPr bwMode="auto">
          <a:xfrm>
            <a:off x="4273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2" name="Oval 116"/>
          <p:cNvSpPr>
            <a:spLocks noChangeArrowheads="1"/>
          </p:cNvSpPr>
          <p:nvPr/>
        </p:nvSpPr>
        <p:spPr bwMode="auto">
          <a:xfrm>
            <a:off x="4654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3" name="Oval 117"/>
          <p:cNvSpPr>
            <a:spLocks noChangeArrowheads="1"/>
          </p:cNvSpPr>
          <p:nvPr/>
        </p:nvSpPr>
        <p:spPr bwMode="auto">
          <a:xfrm>
            <a:off x="5035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4" name="Oval 118"/>
          <p:cNvSpPr>
            <a:spLocks noChangeArrowheads="1"/>
          </p:cNvSpPr>
          <p:nvPr/>
        </p:nvSpPr>
        <p:spPr bwMode="auto">
          <a:xfrm>
            <a:off x="5416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5" name="Oval 119"/>
          <p:cNvSpPr>
            <a:spLocks noChangeArrowheads="1"/>
          </p:cNvSpPr>
          <p:nvPr/>
        </p:nvSpPr>
        <p:spPr bwMode="auto">
          <a:xfrm>
            <a:off x="579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6" name="Oval 120"/>
          <p:cNvSpPr>
            <a:spLocks noChangeArrowheads="1"/>
          </p:cNvSpPr>
          <p:nvPr/>
        </p:nvSpPr>
        <p:spPr bwMode="auto">
          <a:xfrm>
            <a:off x="6559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7" name="Oval 121"/>
          <p:cNvSpPr>
            <a:spLocks noChangeArrowheads="1"/>
          </p:cNvSpPr>
          <p:nvPr/>
        </p:nvSpPr>
        <p:spPr bwMode="auto">
          <a:xfrm>
            <a:off x="694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8" name="Oval 122"/>
          <p:cNvSpPr>
            <a:spLocks noChangeArrowheads="1"/>
          </p:cNvSpPr>
          <p:nvPr/>
        </p:nvSpPr>
        <p:spPr bwMode="auto">
          <a:xfrm>
            <a:off x="7321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39" name="Oval 123"/>
          <p:cNvSpPr>
            <a:spLocks noChangeArrowheads="1"/>
          </p:cNvSpPr>
          <p:nvPr/>
        </p:nvSpPr>
        <p:spPr bwMode="auto">
          <a:xfrm>
            <a:off x="770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0" name="Oval 124"/>
          <p:cNvSpPr>
            <a:spLocks noChangeArrowheads="1"/>
          </p:cNvSpPr>
          <p:nvPr/>
        </p:nvSpPr>
        <p:spPr bwMode="auto">
          <a:xfrm>
            <a:off x="2368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1" name="Oval 125"/>
          <p:cNvSpPr>
            <a:spLocks noChangeArrowheads="1"/>
          </p:cNvSpPr>
          <p:nvPr/>
        </p:nvSpPr>
        <p:spPr bwMode="auto">
          <a:xfrm>
            <a:off x="274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2" name="Oval 126"/>
          <p:cNvSpPr>
            <a:spLocks noChangeArrowheads="1"/>
          </p:cNvSpPr>
          <p:nvPr/>
        </p:nvSpPr>
        <p:spPr bwMode="auto">
          <a:xfrm>
            <a:off x="3130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3" name="Oval 127"/>
          <p:cNvSpPr>
            <a:spLocks noChangeArrowheads="1"/>
          </p:cNvSpPr>
          <p:nvPr/>
        </p:nvSpPr>
        <p:spPr bwMode="auto">
          <a:xfrm>
            <a:off x="389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4" name="Oval 128"/>
          <p:cNvSpPr>
            <a:spLocks noChangeArrowheads="1"/>
          </p:cNvSpPr>
          <p:nvPr/>
        </p:nvSpPr>
        <p:spPr bwMode="auto">
          <a:xfrm>
            <a:off x="4273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5" name="Oval 129"/>
          <p:cNvSpPr>
            <a:spLocks noChangeArrowheads="1"/>
          </p:cNvSpPr>
          <p:nvPr/>
        </p:nvSpPr>
        <p:spPr bwMode="auto">
          <a:xfrm>
            <a:off x="4654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6" name="Oval 130"/>
          <p:cNvSpPr>
            <a:spLocks noChangeArrowheads="1"/>
          </p:cNvSpPr>
          <p:nvPr/>
        </p:nvSpPr>
        <p:spPr bwMode="auto">
          <a:xfrm>
            <a:off x="5035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7" name="Oval 131"/>
          <p:cNvSpPr>
            <a:spLocks noChangeArrowheads="1"/>
          </p:cNvSpPr>
          <p:nvPr/>
        </p:nvSpPr>
        <p:spPr bwMode="auto">
          <a:xfrm>
            <a:off x="5416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8" name="Oval 132"/>
          <p:cNvSpPr>
            <a:spLocks noChangeArrowheads="1"/>
          </p:cNvSpPr>
          <p:nvPr/>
        </p:nvSpPr>
        <p:spPr bwMode="auto">
          <a:xfrm>
            <a:off x="579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49" name="Oval 133"/>
          <p:cNvSpPr>
            <a:spLocks noChangeArrowheads="1"/>
          </p:cNvSpPr>
          <p:nvPr/>
        </p:nvSpPr>
        <p:spPr bwMode="auto">
          <a:xfrm>
            <a:off x="655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0" name="Oval 134"/>
          <p:cNvSpPr>
            <a:spLocks noChangeArrowheads="1"/>
          </p:cNvSpPr>
          <p:nvPr/>
        </p:nvSpPr>
        <p:spPr bwMode="auto">
          <a:xfrm>
            <a:off x="6940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1" name="Oval 135"/>
          <p:cNvSpPr>
            <a:spLocks noChangeArrowheads="1"/>
          </p:cNvSpPr>
          <p:nvPr/>
        </p:nvSpPr>
        <p:spPr bwMode="auto">
          <a:xfrm>
            <a:off x="7321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2" name="Oval 136"/>
          <p:cNvSpPr>
            <a:spLocks noChangeArrowheads="1"/>
          </p:cNvSpPr>
          <p:nvPr/>
        </p:nvSpPr>
        <p:spPr bwMode="auto">
          <a:xfrm>
            <a:off x="770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3" name="Oval 137"/>
          <p:cNvSpPr>
            <a:spLocks noChangeArrowheads="1"/>
          </p:cNvSpPr>
          <p:nvPr/>
        </p:nvSpPr>
        <p:spPr bwMode="auto">
          <a:xfrm>
            <a:off x="2368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4" name="Oval 138"/>
          <p:cNvSpPr>
            <a:spLocks noChangeArrowheads="1"/>
          </p:cNvSpPr>
          <p:nvPr/>
        </p:nvSpPr>
        <p:spPr bwMode="auto">
          <a:xfrm>
            <a:off x="274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5" name="Oval 139"/>
          <p:cNvSpPr>
            <a:spLocks noChangeArrowheads="1"/>
          </p:cNvSpPr>
          <p:nvPr/>
        </p:nvSpPr>
        <p:spPr bwMode="auto">
          <a:xfrm>
            <a:off x="313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6" name="Oval 140"/>
          <p:cNvSpPr>
            <a:spLocks noChangeArrowheads="1"/>
          </p:cNvSpPr>
          <p:nvPr/>
        </p:nvSpPr>
        <p:spPr bwMode="auto">
          <a:xfrm>
            <a:off x="389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7" name="Oval 141"/>
          <p:cNvSpPr>
            <a:spLocks noChangeArrowheads="1"/>
          </p:cNvSpPr>
          <p:nvPr/>
        </p:nvSpPr>
        <p:spPr bwMode="auto">
          <a:xfrm>
            <a:off x="4273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8" name="Oval 142"/>
          <p:cNvSpPr>
            <a:spLocks noChangeArrowheads="1"/>
          </p:cNvSpPr>
          <p:nvPr/>
        </p:nvSpPr>
        <p:spPr bwMode="auto">
          <a:xfrm>
            <a:off x="4654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59" name="Oval 143"/>
          <p:cNvSpPr>
            <a:spLocks noChangeArrowheads="1"/>
          </p:cNvSpPr>
          <p:nvPr/>
        </p:nvSpPr>
        <p:spPr bwMode="auto">
          <a:xfrm>
            <a:off x="5035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0" name="Oval 144"/>
          <p:cNvSpPr>
            <a:spLocks noChangeArrowheads="1"/>
          </p:cNvSpPr>
          <p:nvPr/>
        </p:nvSpPr>
        <p:spPr bwMode="auto">
          <a:xfrm>
            <a:off x="5416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1" name="Oval 145"/>
          <p:cNvSpPr>
            <a:spLocks noChangeArrowheads="1"/>
          </p:cNvSpPr>
          <p:nvPr/>
        </p:nvSpPr>
        <p:spPr bwMode="auto">
          <a:xfrm>
            <a:off x="579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2" name="Oval 146"/>
          <p:cNvSpPr>
            <a:spLocks noChangeArrowheads="1"/>
          </p:cNvSpPr>
          <p:nvPr/>
        </p:nvSpPr>
        <p:spPr bwMode="auto">
          <a:xfrm>
            <a:off x="655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3" name="Oval 147"/>
          <p:cNvSpPr>
            <a:spLocks noChangeArrowheads="1"/>
          </p:cNvSpPr>
          <p:nvPr/>
        </p:nvSpPr>
        <p:spPr bwMode="auto">
          <a:xfrm>
            <a:off x="694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4" name="Oval 148"/>
          <p:cNvSpPr>
            <a:spLocks noChangeArrowheads="1"/>
          </p:cNvSpPr>
          <p:nvPr/>
        </p:nvSpPr>
        <p:spPr bwMode="auto">
          <a:xfrm>
            <a:off x="7321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5" name="Oval 149"/>
          <p:cNvSpPr>
            <a:spLocks noChangeArrowheads="1"/>
          </p:cNvSpPr>
          <p:nvPr/>
        </p:nvSpPr>
        <p:spPr bwMode="auto">
          <a:xfrm>
            <a:off x="770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6" name="Oval 150"/>
          <p:cNvSpPr>
            <a:spLocks noChangeArrowheads="1"/>
          </p:cNvSpPr>
          <p:nvPr/>
        </p:nvSpPr>
        <p:spPr bwMode="auto">
          <a:xfrm>
            <a:off x="1987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7" name="Oval 151"/>
          <p:cNvSpPr>
            <a:spLocks noChangeArrowheads="1"/>
          </p:cNvSpPr>
          <p:nvPr/>
        </p:nvSpPr>
        <p:spPr bwMode="auto">
          <a:xfrm>
            <a:off x="2368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8" name="Oval 152"/>
          <p:cNvSpPr>
            <a:spLocks noChangeArrowheads="1"/>
          </p:cNvSpPr>
          <p:nvPr/>
        </p:nvSpPr>
        <p:spPr bwMode="auto">
          <a:xfrm>
            <a:off x="2749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69" name="Oval 153"/>
          <p:cNvSpPr>
            <a:spLocks noChangeArrowheads="1"/>
          </p:cNvSpPr>
          <p:nvPr/>
        </p:nvSpPr>
        <p:spPr bwMode="auto">
          <a:xfrm>
            <a:off x="3130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0" name="Oval 154"/>
          <p:cNvSpPr>
            <a:spLocks noChangeArrowheads="1"/>
          </p:cNvSpPr>
          <p:nvPr/>
        </p:nvSpPr>
        <p:spPr bwMode="auto">
          <a:xfrm>
            <a:off x="3892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1" name="Oval 155"/>
          <p:cNvSpPr>
            <a:spLocks noChangeArrowheads="1"/>
          </p:cNvSpPr>
          <p:nvPr/>
        </p:nvSpPr>
        <p:spPr bwMode="auto">
          <a:xfrm>
            <a:off x="4273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2" name="Oval 156"/>
          <p:cNvSpPr>
            <a:spLocks noChangeArrowheads="1"/>
          </p:cNvSpPr>
          <p:nvPr/>
        </p:nvSpPr>
        <p:spPr bwMode="auto">
          <a:xfrm>
            <a:off x="4654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3" name="Oval 157"/>
          <p:cNvSpPr>
            <a:spLocks noChangeArrowheads="1"/>
          </p:cNvSpPr>
          <p:nvPr/>
        </p:nvSpPr>
        <p:spPr bwMode="auto">
          <a:xfrm>
            <a:off x="5035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4" name="Oval 158"/>
          <p:cNvSpPr>
            <a:spLocks noChangeArrowheads="1"/>
          </p:cNvSpPr>
          <p:nvPr/>
        </p:nvSpPr>
        <p:spPr bwMode="auto">
          <a:xfrm>
            <a:off x="5416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5" name="Oval 159"/>
          <p:cNvSpPr>
            <a:spLocks noChangeArrowheads="1"/>
          </p:cNvSpPr>
          <p:nvPr/>
        </p:nvSpPr>
        <p:spPr bwMode="auto">
          <a:xfrm>
            <a:off x="6178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6" name="Oval 160"/>
          <p:cNvSpPr>
            <a:spLocks noChangeArrowheads="1"/>
          </p:cNvSpPr>
          <p:nvPr/>
        </p:nvSpPr>
        <p:spPr bwMode="auto">
          <a:xfrm>
            <a:off x="6559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7" name="Oval 161"/>
          <p:cNvSpPr>
            <a:spLocks noChangeArrowheads="1"/>
          </p:cNvSpPr>
          <p:nvPr/>
        </p:nvSpPr>
        <p:spPr bwMode="auto">
          <a:xfrm>
            <a:off x="6940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8" name="Oval 162"/>
          <p:cNvSpPr>
            <a:spLocks noChangeArrowheads="1"/>
          </p:cNvSpPr>
          <p:nvPr/>
        </p:nvSpPr>
        <p:spPr bwMode="auto">
          <a:xfrm>
            <a:off x="7321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79" name="Oval 163"/>
          <p:cNvSpPr>
            <a:spLocks noChangeArrowheads="1"/>
          </p:cNvSpPr>
          <p:nvPr/>
        </p:nvSpPr>
        <p:spPr bwMode="auto">
          <a:xfrm>
            <a:off x="7702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0" name="Oval 164"/>
          <p:cNvSpPr>
            <a:spLocks noChangeArrowheads="1"/>
          </p:cNvSpPr>
          <p:nvPr/>
        </p:nvSpPr>
        <p:spPr bwMode="auto">
          <a:xfrm>
            <a:off x="1987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1" name="Oval 165"/>
          <p:cNvSpPr>
            <a:spLocks noChangeArrowheads="1"/>
          </p:cNvSpPr>
          <p:nvPr/>
        </p:nvSpPr>
        <p:spPr bwMode="auto">
          <a:xfrm>
            <a:off x="236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2" name="Oval 166"/>
          <p:cNvSpPr>
            <a:spLocks noChangeArrowheads="1"/>
          </p:cNvSpPr>
          <p:nvPr/>
        </p:nvSpPr>
        <p:spPr bwMode="auto">
          <a:xfrm>
            <a:off x="274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3" name="Oval 167"/>
          <p:cNvSpPr>
            <a:spLocks noChangeArrowheads="1"/>
          </p:cNvSpPr>
          <p:nvPr/>
        </p:nvSpPr>
        <p:spPr bwMode="auto">
          <a:xfrm>
            <a:off x="3130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4" name="Oval 168"/>
          <p:cNvSpPr>
            <a:spLocks noChangeArrowheads="1"/>
          </p:cNvSpPr>
          <p:nvPr/>
        </p:nvSpPr>
        <p:spPr bwMode="auto">
          <a:xfrm>
            <a:off x="3892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5" name="Oval 169"/>
          <p:cNvSpPr>
            <a:spLocks noChangeArrowheads="1"/>
          </p:cNvSpPr>
          <p:nvPr/>
        </p:nvSpPr>
        <p:spPr bwMode="auto">
          <a:xfrm>
            <a:off x="4273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6" name="Oval 170"/>
          <p:cNvSpPr>
            <a:spLocks noChangeArrowheads="1"/>
          </p:cNvSpPr>
          <p:nvPr/>
        </p:nvSpPr>
        <p:spPr bwMode="auto">
          <a:xfrm>
            <a:off x="4654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7" name="Oval 171"/>
          <p:cNvSpPr>
            <a:spLocks noChangeArrowheads="1"/>
          </p:cNvSpPr>
          <p:nvPr/>
        </p:nvSpPr>
        <p:spPr bwMode="auto">
          <a:xfrm>
            <a:off x="5035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8" name="Oval 172"/>
          <p:cNvSpPr>
            <a:spLocks noChangeArrowheads="1"/>
          </p:cNvSpPr>
          <p:nvPr/>
        </p:nvSpPr>
        <p:spPr bwMode="auto">
          <a:xfrm>
            <a:off x="5416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89" name="Oval 173"/>
          <p:cNvSpPr>
            <a:spLocks noChangeArrowheads="1"/>
          </p:cNvSpPr>
          <p:nvPr/>
        </p:nvSpPr>
        <p:spPr bwMode="auto">
          <a:xfrm>
            <a:off x="617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0" name="Oval 174"/>
          <p:cNvSpPr>
            <a:spLocks noChangeArrowheads="1"/>
          </p:cNvSpPr>
          <p:nvPr/>
        </p:nvSpPr>
        <p:spPr bwMode="auto">
          <a:xfrm>
            <a:off x="655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1" name="Oval 175"/>
          <p:cNvSpPr>
            <a:spLocks noChangeArrowheads="1"/>
          </p:cNvSpPr>
          <p:nvPr/>
        </p:nvSpPr>
        <p:spPr bwMode="auto">
          <a:xfrm>
            <a:off x="6940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2" name="Oval 176"/>
          <p:cNvSpPr>
            <a:spLocks noChangeArrowheads="1"/>
          </p:cNvSpPr>
          <p:nvPr/>
        </p:nvSpPr>
        <p:spPr bwMode="auto">
          <a:xfrm>
            <a:off x="7321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3" name="Oval 177"/>
          <p:cNvSpPr>
            <a:spLocks noChangeArrowheads="1"/>
          </p:cNvSpPr>
          <p:nvPr/>
        </p:nvSpPr>
        <p:spPr bwMode="auto">
          <a:xfrm>
            <a:off x="7702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4" name="Oval 178"/>
          <p:cNvSpPr>
            <a:spLocks noChangeArrowheads="1"/>
          </p:cNvSpPr>
          <p:nvPr/>
        </p:nvSpPr>
        <p:spPr bwMode="auto">
          <a:xfrm>
            <a:off x="198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5" name="Oval 179"/>
          <p:cNvSpPr>
            <a:spLocks noChangeArrowheads="1"/>
          </p:cNvSpPr>
          <p:nvPr/>
        </p:nvSpPr>
        <p:spPr bwMode="auto">
          <a:xfrm>
            <a:off x="2368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6" name="Oval 180"/>
          <p:cNvSpPr>
            <a:spLocks noChangeArrowheads="1"/>
          </p:cNvSpPr>
          <p:nvPr/>
        </p:nvSpPr>
        <p:spPr bwMode="auto">
          <a:xfrm>
            <a:off x="274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7" name="Oval 181"/>
          <p:cNvSpPr>
            <a:spLocks noChangeArrowheads="1"/>
          </p:cNvSpPr>
          <p:nvPr/>
        </p:nvSpPr>
        <p:spPr bwMode="auto">
          <a:xfrm>
            <a:off x="313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8" name="Oval 182"/>
          <p:cNvSpPr>
            <a:spLocks noChangeArrowheads="1"/>
          </p:cNvSpPr>
          <p:nvPr/>
        </p:nvSpPr>
        <p:spPr bwMode="auto">
          <a:xfrm>
            <a:off x="389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399" name="Oval 183"/>
          <p:cNvSpPr>
            <a:spLocks noChangeArrowheads="1"/>
          </p:cNvSpPr>
          <p:nvPr/>
        </p:nvSpPr>
        <p:spPr bwMode="auto">
          <a:xfrm>
            <a:off x="4273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0" name="Oval 184"/>
          <p:cNvSpPr>
            <a:spLocks noChangeArrowheads="1"/>
          </p:cNvSpPr>
          <p:nvPr/>
        </p:nvSpPr>
        <p:spPr bwMode="auto">
          <a:xfrm>
            <a:off x="4654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1" name="Oval 185"/>
          <p:cNvSpPr>
            <a:spLocks noChangeArrowheads="1"/>
          </p:cNvSpPr>
          <p:nvPr/>
        </p:nvSpPr>
        <p:spPr bwMode="auto">
          <a:xfrm>
            <a:off x="5035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2" name="Oval 186"/>
          <p:cNvSpPr>
            <a:spLocks noChangeArrowheads="1"/>
          </p:cNvSpPr>
          <p:nvPr/>
        </p:nvSpPr>
        <p:spPr bwMode="auto">
          <a:xfrm>
            <a:off x="5416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3" name="Oval 187"/>
          <p:cNvSpPr>
            <a:spLocks noChangeArrowheads="1"/>
          </p:cNvSpPr>
          <p:nvPr/>
        </p:nvSpPr>
        <p:spPr bwMode="auto">
          <a:xfrm>
            <a:off x="579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4" name="Oval 188"/>
          <p:cNvSpPr>
            <a:spLocks noChangeArrowheads="1"/>
          </p:cNvSpPr>
          <p:nvPr/>
        </p:nvSpPr>
        <p:spPr bwMode="auto">
          <a:xfrm>
            <a:off x="655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5" name="Oval 189"/>
          <p:cNvSpPr>
            <a:spLocks noChangeArrowheads="1"/>
          </p:cNvSpPr>
          <p:nvPr/>
        </p:nvSpPr>
        <p:spPr bwMode="auto">
          <a:xfrm>
            <a:off x="694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6" name="Oval 190"/>
          <p:cNvSpPr>
            <a:spLocks noChangeArrowheads="1"/>
          </p:cNvSpPr>
          <p:nvPr/>
        </p:nvSpPr>
        <p:spPr bwMode="auto">
          <a:xfrm>
            <a:off x="7321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07" name="Oval 191"/>
          <p:cNvSpPr>
            <a:spLocks noChangeArrowheads="1"/>
          </p:cNvSpPr>
          <p:nvPr/>
        </p:nvSpPr>
        <p:spPr bwMode="auto">
          <a:xfrm>
            <a:off x="770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7744" name="Rectangle 192"/>
          <p:cNvSpPr>
            <a:spLocks noChangeArrowheads="1"/>
          </p:cNvSpPr>
          <p:nvPr/>
        </p:nvSpPr>
        <p:spPr bwMode="auto">
          <a:xfrm>
            <a:off x="2195513" y="6143625"/>
            <a:ext cx="10033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 = Schools</a:t>
            </a:r>
          </a:p>
        </p:txBody>
      </p:sp>
      <p:sp>
        <p:nvSpPr>
          <p:cNvPr id="407745" name="Rectangle 193"/>
          <p:cNvSpPr>
            <a:spLocks noChangeArrowheads="1"/>
          </p:cNvSpPr>
          <p:nvPr/>
        </p:nvSpPr>
        <p:spPr bwMode="auto">
          <a:xfrm>
            <a:off x="4710113" y="6143625"/>
            <a:ext cx="11255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= Students</a:t>
            </a:r>
          </a:p>
        </p:txBody>
      </p:sp>
      <p:sp>
        <p:nvSpPr>
          <p:cNvPr id="393410" name="Rectangle 194"/>
          <p:cNvSpPr>
            <a:spLocks noChangeArrowheads="1"/>
          </p:cNvSpPr>
          <p:nvPr/>
        </p:nvSpPr>
        <p:spPr bwMode="auto">
          <a:xfrm>
            <a:off x="1911350" y="6178550"/>
            <a:ext cx="328613" cy="1397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3411" name="Oval 195"/>
          <p:cNvSpPr>
            <a:spLocks noChangeArrowheads="1"/>
          </p:cNvSpPr>
          <p:nvPr/>
        </p:nvSpPr>
        <p:spPr bwMode="auto">
          <a:xfrm>
            <a:off x="4578350" y="6216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" name="Date Placeholder 19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A9223-AF54-4A94-A8C5-F0A64920140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196" name="Slide Number Placeholder 19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505-89D5-42F7-A0D6-5699417D7DF5}" type="slidenum">
              <a:rPr lang="en-CA" smtClean="0"/>
              <a:pPr/>
              <a:t>48</a:t>
            </a:fld>
            <a:endParaRPr lang="en-CA"/>
          </a:p>
        </p:txBody>
      </p:sp>
      <p:sp>
        <p:nvSpPr>
          <p:cNvPr id="197" name="Footer Placeholder 19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ChangeArrowheads="1"/>
          </p:cNvSpPr>
          <p:nvPr/>
        </p:nvSpPr>
        <p:spPr bwMode="auto">
          <a:xfrm>
            <a:off x="1917700" y="1536700"/>
            <a:ext cx="1422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3" name="Rectangle 3"/>
          <p:cNvSpPr>
            <a:spLocks noChangeArrowheads="1"/>
          </p:cNvSpPr>
          <p:nvPr/>
        </p:nvSpPr>
        <p:spPr bwMode="auto">
          <a:xfrm>
            <a:off x="3822700" y="4279900"/>
            <a:ext cx="2184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4" name="Rectangle 4"/>
          <p:cNvSpPr>
            <a:spLocks noChangeArrowheads="1"/>
          </p:cNvSpPr>
          <p:nvPr/>
        </p:nvSpPr>
        <p:spPr bwMode="auto">
          <a:xfrm>
            <a:off x="6489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5" name="Rectangle 5"/>
          <p:cNvSpPr>
            <a:spLocks noChangeArrowheads="1"/>
          </p:cNvSpPr>
          <p:nvPr/>
        </p:nvSpPr>
        <p:spPr bwMode="auto">
          <a:xfrm>
            <a:off x="6108700" y="2755900"/>
            <a:ext cx="1803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6" name="Rectangle 6"/>
          <p:cNvSpPr>
            <a:spLocks noChangeArrowheads="1"/>
          </p:cNvSpPr>
          <p:nvPr/>
        </p:nvSpPr>
        <p:spPr bwMode="auto">
          <a:xfrm>
            <a:off x="6108700" y="1536700"/>
            <a:ext cx="1803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7" name="Rectangle 7"/>
          <p:cNvSpPr>
            <a:spLocks noChangeArrowheads="1"/>
          </p:cNvSpPr>
          <p:nvPr/>
        </p:nvSpPr>
        <p:spPr bwMode="auto">
          <a:xfrm>
            <a:off x="3441700" y="3365500"/>
            <a:ext cx="1803400" cy="5080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8" name="Rectangle 8"/>
          <p:cNvSpPr>
            <a:spLocks noChangeArrowheads="1"/>
          </p:cNvSpPr>
          <p:nvPr/>
        </p:nvSpPr>
        <p:spPr bwMode="auto">
          <a:xfrm>
            <a:off x="3822700" y="1536700"/>
            <a:ext cx="1803400" cy="14224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49" name="Rectangle 9"/>
          <p:cNvSpPr>
            <a:spLocks noChangeArrowheads="1"/>
          </p:cNvSpPr>
          <p:nvPr/>
        </p:nvSpPr>
        <p:spPr bwMode="auto">
          <a:xfrm>
            <a:off x="1917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0" name="Rectangle 10"/>
          <p:cNvSpPr>
            <a:spLocks noChangeArrowheads="1"/>
          </p:cNvSpPr>
          <p:nvPr/>
        </p:nvSpPr>
        <p:spPr bwMode="auto">
          <a:xfrm>
            <a:off x="1917700" y="2755900"/>
            <a:ext cx="1041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6123" name="Rectangle 11"/>
          <p:cNvSpPr>
            <a:spLocks noChangeArrowheads="1"/>
          </p:cNvSpPr>
          <p:nvPr/>
        </p:nvSpPr>
        <p:spPr bwMode="auto">
          <a:xfrm>
            <a:off x="1142976" y="785794"/>
            <a:ext cx="6873875" cy="581025"/>
          </a:xfrm>
          <a:prstGeom prst="rect">
            <a:avLst/>
          </a:prstGeom>
          <a:solidFill>
            <a:srgbClr val="FDFF45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altLang="en-US" sz="3600" b="1" dirty="0">
                <a:solidFill>
                  <a:schemeClr val="tx2"/>
                </a:solidFill>
                <a:latin typeface="Times New Roman" pitchFamily="18" charset="0"/>
              </a:rPr>
              <a:t>Cluster </a:t>
            </a:r>
            <a:r>
              <a:rPr lang="en-US" altLang="en-US" sz="3600" b="1" dirty="0" smtClean="0">
                <a:solidFill>
                  <a:schemeClr val="tx2"/>
                </a:solidFill>
                <a:latin typeface="Times New Roman" pitchFamily="18" charset="0"/>
              </a:rPr>
              <a:t>sample</a:t>
            </a:r>
            <a:endParaRPr lang="en-US" altLang="en-US" sz="3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94252" name="Oval 12"/>
          <p:cNvSpPr>
            <a:spLocks noChangeArrowheads="1"/>
          </p:cNvSpPr>
          <p:nvPr/>
        </p:nvSpPr>
        <p:spPr bwMode="auto">
          <a:xfrm>
            <a:off x="1987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3" name="Oval 13"/>
          <p:cNvSpPr>
            <a:spLocks noChangeArrowheads="1"/>
          </p:cNvSpPr>
          <p:nvPr/>
        </p:nvSpPr>
        <p:spPr bwMode="auto">
          <a:xfrm>
            <a:off x="2368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4" name="Oval 14"/>
          <p:cNvSpPr>
            <a:spLocks noChangeArrowheads="1"/>
          </p:cNvSpPr>
          <p:nvPr/>
        </p:nvSpPr>
        <p:spPr bwMode="auto">
          <a:xfrm>
            <a:off x="2749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5" name="Oval 15"/>
          <p:cNvSpPr>
            <a:spLocks noChangeArrowheads="1"/>
          </p:cNvSpPr>
          <p:nvPr/>
        </p:nvSpPr>
        <p:spPr bwMode="auto">
          <a:xfrm>
            <a:off x="3130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6" name="Oval 16"/>
          <p:cNvSpPr>
            <a:spLocks noChangeArrowheads="1"/>
          </p:cNvSpPr>
          <p:nvPr/>
        </p:nvSpPr>
        <p:spPr bwMode="auto">
          <a:xfrm>
            <a:off x="3892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7" name="Oval 17"/>
          <p:cNvSpPr>
            <a:spLocks noChangeArrowheads="1"/>
          </p:cNvSpPr>
          <p:nvPr/>
        </p:nvSpPr>
        <p:spPr bwMode="auto">
          <a:xfrm>
            <a:off x="4273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8" name="Oval 18"/>
          <p:cNvSpPr>
            <a:spLocks noChangeArrowheads="1"/>
          </p:cNvSpPr>
          <p:nvPr/>
        </p:nvSpPr>
        <p:spPr bwMode="auto">
          <a:xfrm>
            <a:off x="4654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59" name="Oval 19"/>
          <p:cNvSpPr>
            <a:spLocks noChangeArrowheads="1"/>
          </p:cNvSpPr>
          <p:nvPr/>
        </p:nvSpPr>
        <p:spPr bwMode="auto">
          <a:xfrm>
            <a:off x="5035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0" name="Oval 20"/>
          <p:cNvSpPr>
            <a:spLocks noChangeArrowheads="1"/>
          </p:cNvSpPr>
          <p:nvPr/>
        </p:nvSpPr>
        <p:spPr bwMode="auto">
          <a:xfrm>
            <a:off x="5416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1" name="Oval 21"/>
          <p:cNvSpPr>
            <a:spLocks noChangeArrowheads="1"/>
          </p:cNvSpPr>
          <p:nvPr/>
        </p:nvSpPr>
        <p:spPr bwMode="auto">
          <a:xfrm>
            <a:off x="6178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2" name="Oval 22"/>
          <p:cNvSpPr>
            <a:spLocks noChangeArrowheads="1"/>
          </p:cNvSpPr>
          <p:nvPr/>
        </p:nvSpPr>
        <p:spPr bwMode="auto">
          <a:xfrm>
            <a:off x="6559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3" name="Oval 23"/>
          <p:cNvSpPr>
            <a:spLocks noChangeArrowheads="1"/>
          </p:cNvSpPr>
          <p:nvPr/>
        </p:nvSpPr>
        <p:spPr bwMode="auto">
          <a:xfrm>
            <a:off x="6940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4" name="Oval 24"/>
          <p:cNvSpPr>
            <a:spLocks noChangeArrowheads="1"/>
          </p:cNvSpPr>
          <p:nvPr/>
        </p:nvSpPr>
        <p:spPr bwMode="auto">
          <a:xfrm>
            <a:off x="7321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5" name="Oval 25"/>
          <p:cNvSpPr>
            <a:spLocks noChangeArrowheads="1"/>
          </p:cNvSpPr>
          <p:nvPr/>
        </p:nvSpPr>
        <p:spPr bwMode="auto">
          <a:xfrm>
            <a:off x="7702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6" name="Oval 26"/>
          <p:cNvSpPr>
            <a:spLocks noChangeArrowheads="1"/>
          </p:cNvSpPr>
          <p:nvPr/>
        </p:nvSpPr>
        <p:spPr bwMode="auto">
          <a:xfrm>
            <a:off x="1987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7" name="Oval 27"/>
          <p:cNvSpPr>
            <a:spLocks noChangeArrowheads="1"/>
          </p:cNvSpPr>
          <p:nvPr/>
        </p:nvSpPr>
        <p:spPr bwMode="auto">
          <a:xfrm>
            <a:off x="1987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8" name="Oval 28"/>
          <p:cNvSpPr>
            <a:spLocks noChangeArrowheads="1"/>
          </p:cNvSpPr>
          <p:nvPr/>
        </p:nvSpPr>
        <p:spPr bwMode="auto">
          <a:xfrm>
            <a:off x="1987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69" name="Oval 29"/>
          <p:cNvSpPr>
            <a:spLocks noChangeArrowheads="1"/>
          </p:cNvSpPr>
          <p:nvPr/>
        </p:nvSpPr>
        <p:spPr bwMode="auto">
          <a:xfrm>
            <a:off x="1987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0" name="Oval 30"/>
          <p:cNvSpPr>
            <a:spLocks noChangeArrowheads="1"/>
          </p:cNvSpPr>
          <p:nvPr/>
        </p:nvSpPr>
        <p:spPr bwMode="auto">
          <a:xfrm>
            <a:off x="198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1" name="Oval 31"/>
          <p:cNvSpPr>
            <a:spLocks noChangeArrowheads="1"/>
          </p:cNvSpPr>
          <p:nvPr/>
        </p:nvSpPr>
        <p:spPr bwMode="auto">
          <a:xfrm>
            <a:off x="198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2" name="Oval 32"/>
          <p:cNvSpPr>
            <a:spLocks noChangeArrowheads="1"/>
          </p:cNvSpPr>
          <p:nvPr/>
        </p:nvSpPr>
        <p:spPr bwMode="auto">
          <a:xfrm>
            <a:off x="198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3" name="Oval 33"/>
          <p:cNvSpPr>
            <a:spLocks noChangeArrowheads="1"/>
          </p:cNvSpPr>
          <p:nvPr/>
        </p:nvSpPr>
        <p:spPr bwMode="auto">
          <a:xfrm>
            <a:off x="198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4" name="Oval 34"/>
          <p:cNvSpPr>
            <a:spLocks noChangeArrowheads="1"/>
          </p:cNvSpPr>
          <p:nvPr/>
        </p:nvSpPr>
        <p:spPr bwMode="auto">
          <a:xfrm>
            <a:off x="198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5" name="Oval 35"/>
          <p:cNvSpPr>
            <a:spLocks noChangeArrowheads="1"/>
          </p:cNvSpPr>
          <p:nvPr/>
        </p:nvSpPr>
        <p:spPr bwMode="auto">
          <a:xfrm>
            <a:off x="3892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6" name="Oval 36"/>
          <p:cNvSpPr>
            <a:spLocks noChangeArrowheads="1"/>
          </p:cNvSpPr>
          <p:nvPr/>
        </p:nvSpPr>
        <p:spPr bwMode="auto">
          <a:xfrm>
            <a:off x="4273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7" name="Oval 37"/>
          <p:cNvSpPr>
            <a:spLocks noChangeArrowheads="1"/>
          </p:cNvSpPr>
          <p:nvPr/>
        </p:nvSpPr>
        <p:spPr bwMode="auto">
          <a:xfrm>
            <a:off x="4654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8" name="Oval 38"/>
          <p:cNvSpPr>
            <a:spLocks noChangeArrowheads="1"/>
          </p:cNvSpPr>
          <p:nvPr/>
        </p:nvSpPr>
        <p:spPr bwMode="auto">
          <a:xfrm>
            <a:off x="5035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79" name="Oval 39"/>
          <p:cNvSpPr>
            <a:spLocks noChangeArrowheads="1"/>
          </p:cNvSpPr>
          <p:nvPr/>
        </p:nvSpPr>
        <p:spPr bwMode="auto">
          <a:xfrm>
            <a:off x="5416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0" name="Oval 40"/>
          <p:cNvSpPr>
            <a:spLocks noChangeArrowheads="1"/>
          </p:cNvSpPr>
          <p:nvPr/>
        </p:nvSpPr>
        <p:spPr bwMode="auto">
          <a:xfrm>
            <a:off x="2368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1" name="Oval 41"/>
          <p:cNvSpPr>
            <a:spLocks noChangeArrowheads="1"/>
          </p:cNvSpPr>
          <p:nvPr/>
        </p:nvSpPr>
        <p:spPr bwMode="auto">
          <a:xfrm>
            <a:off x="2749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2" name="Oval 42"/>
          <p:cNvSpPr>
            <a:spLocks noChangeArrowheads="1"/>
          </p:cNvSpPr>
          <p:nvPr/>
        </p:nvSpPr>
        <p:spPr bwMode="auto">
          <a:xfrm>
            <a:off x="389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3" name="Oval 43"/>
          <p:cNvSpPr>
            <a:spLocks noChangeArrowheads="1"/>
          </p:cNvSpPr>
          <p:nvPr/>
        </p:nvSpPr>
        <p:spPr bwMode="auto">
          <a:xfrm>
            <a:off x="4273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4" name="Oval 44"/>
          <p:cNvSpPr>
            <a:spLocks noChangeArrowheads="1"/>
          </p:cNvSpPr>
          <p:nvPr/>
        </p:nvSpPr>
        <p:spPr bwMode="auto">
          <a:xfrm>
            <a:off x="4654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5" name="Oval 45"/>
          <p:cNvSpPr>
            <a:spLocks noChangeArrowheads="1"/>
          </p:cNvSpPr>
          <p:nvPr/>
        </p:nvSpPr>
        <p:spPr bwMode="auto">
          <a:xfrm>
            <a:off x="5035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6" name="Oval 46"/>
          <p:cNvSpPr>
            <a:spLocks noChangeArrowheads="1"/>
          </p:cNvSpPr>
          <p:nvPr/>
        </p:nvSpPr>
        <p:spPr bwMode="auto">
          <a:xfrm>
            <a:off x="5416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7" name="Oval 47"/>
          <p:cNvSpPr>
            <a:spLocks noChangeArrowheads="1"/>
          </p:cNvSpPr>
          <p:nvPr/>
        </p:nvSpPr>
        <p:spPr bwMode="auto">
          <a:xfrm>
            <a:off x="617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8" name="Oval 48"/>
          <p:cNvSpPr>
            <a:spLocks noChangeArrowheads="1"/>
          </p:cNvSpPr>
          <p:nvPr/>
        </p:nvSpPr>
        <p:spPr bwMode="auto">
          <a:xfrm>
            <a:off x="6559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89" name="Oval 49"/>
          <p:cNvSpPr>
            <a:spLocks noChangeArrowheads="1"/>
          </p:cNvSpPr>
          <p:nvPr/>
        </p:nvSpPr>
        <p:spPr bwMode="auto">
          <a:xfrm>
            <a:off x="6940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0" name="Oval 50"/>
          <p:cNvSpPr>
            <a:spLocks noChangeArrowheads="1"/>
          </p:cNvSpPr>
          <p:nvPr/>
        </p:nvSpPr>
        <p:spPr bwMode="auto">
          <a:xfrm>
            <a:off x="7321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1" name="Oval 51"/>
          <p:cNvSpPr>
            <a:spLocks noChangeArrowheads="1"/>
          </p:cNvSpPr>
          <p:nvPr/>
        </p:nvSpPr>
        <p:spPr bwMode="auto">
          <a:xfrm>
            <a:off x="770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2" name="Oval 52"/>
          <p:cNvSpPr>
            <a:spLocks noChangeArrowheads="1"/>
          </p:cNvSpPr>
          <p:nvPr/>
        </p:nvSpPr>
        <p:spPr bwMode="auto">
          <a:xfrm>
            <a:off x="2368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3" name="Oval 53"/>
          <p:cNvSpPr>
            <a:spLocks noChangeArrowheads="1"/>
          </p:cNvSpPr>
          <p:nvPr/>
        </p:nvSpPr>
        <p:spPr bwMode="auto">
          <a:xfrm>
            <a:off x="2749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4" name="Oval 54"/>
          <p:cNvSpPr>
            <a:spLocks noChangeArrowheads="1"/>
          </p:cNvSpPr>
          <p:nvPr/>
        </p:nvSpPr>
        <p:spPr bwMode="auto">
          <a:xfrm>
            <a:off x="617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5" name="Oval 55"/>
          <p:cNvSpPr>
            <a:spLocks noChangeArrowheads="1"/>
          </p:cNvSpPr>
          <p:nvPr/>
        </p:nvSpPr>
        <p:spPr bwMode="auto">
          <a:xfrm>
            <a:off x="6559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6" name="Oval 56"/>
          <p:cNvSpPr>
            <a:spLocks noChangeArrowheads="1"/>
          </p:cNvSpPr>
          <p:nvPr/>
        </p:nvSpPr>
        <p:spPr bwMode="auto">
          <a:xfrm>
            <a:off x="6940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7" name="Oval 57"/>
          <p:cNvSpPr>
            <a:spLocks noChangeArrowheads="1"/>
          </p:cNvSpPr>
          <p:nvPr/>
        </p:nvSpPr>
        <p:spPr bwMode="auto">
          <a:xfrm>
            <a:off x="7321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8" name="Oval 58"/>
          <p:cNvSpPr>
            <a:spLocks noChangeArrowheads="1"/>
          </p:cNvSpPr>
          <p:nvPr/>
        </p:nvSpPr>
        <p:spPr bwMode="auto">
          <a:xfrm>
            <a:off x="7702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299" name="Oval 59"/>
          <p:cNvSpPr>
            <a:spLocks noChangeArrowheads="1"/>
          </p:cNvSpPr>
          <p:nvPr/>
        </p:nvSpPr>
        <p:spPr bwMode="auto">
          <a:xfrm>
            <a:off x="2368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0" name="Oval 60"/>
          <p:cNvSpPr>
            <a:spLocks noChangeArrowheads="1"/>
          </p:cNvSpPr>
          <p:nvPr/>
        </p:nvSpPr>
        <p:spPr bwMode="auto">
          <a:xfrm>
            <a:off x="2749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1" name="Oval 61"/>
          <p:cNvSpPr>
            <a:spLocks noChangeArrowheads="1"/>
          </p:cNvSpPr>
          <p:nvPr/>
        </p:nvSpPr>
        <p:spPr bwMode="auto">
          <a:xfrm>
            <a:off x="3511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2" name="Oval 62"/>
          <p:cNvSpPr>
            <a:spLocks noChangeArrowheads="1"/>
          </p:cNvSpPr>
          <p:nvPr/>
        </p:nvSpPr>
        <p:spPr bwMode="auto">
          <a:xfrm>
            <a:off x="3892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3" name="Oval 63"/>
          <p:cNvSpPr>
            <a:spLocks noChangeArrowheads="1"/>
          </p:cNvSpPr>
          <p:nvPr/>
        </p:nvSpPr>
        <p:spPr bwMode="auto">
          <a:xfrm>
            <a:off x="4273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4" name="Oval 64"/>
          <p:cNvSpPr>
            <a:spLocks noChangeArrowheads="1"/>
          </p:cNvSpPr>
          <p:nvPr/>
        </p:nvSpPr>
        <p:spPr bwMode="auto">
          <a:xfrm>
            <a:off x="4654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5" name="Oval 65"/>
          <p:cNvSpPr>
            <a:spLocks noChangeArrowheads="1"/>
          </p:cNvSpPr>
          <p:nvPr/>
        </p:nvSpPr>
        <p:spPr bwMode="auto">
          <a:xfrm>
            <a:off x="5035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6" name="Oval 66"/>
          <p:cNvSpPr>
            <a:spLocks noChangeArrowheads="1"/>
          </p:cNvSpPr>
          <p:nvPr/>
        </p:nvSpPr>
        <p:spPr bwMode="auto">
          <a:xfrm>
            <a:off x="6178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7" name="Oval 67"/>
          <p:cNvSpPr>
            <a:spLocks noChangeArrowheads="1"/>
          </p:cNvSpPr>
          <p:nvPr/>
        </p:nvSpPr>
        <p:spPr bwMode="auto">
          <a:xfrm>
            <a:off x="655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8" name="Oval 68"/>
          <p:cNvSpPr>
            <a:spLocks noChangeArrowheads="1"/>
          </p:cNvSpPr>
          <p:nvPr/>
        </p:nvSpPr>
        <p:spPr bwMode="auto">
          <a:xfrm>
            <a:off x="6940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09" name="Oval 69"/>
          <p:cNvSpPr>
            <a:spLocks noChangeArrowheads="1"/>
          </p:cNvSpPr>
          <p:nvPr/>
        </p:nvSpPr>
        <p:spPr bwMode="auto">
          <a:xfrm>
            <a:off x="732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0" name="Oval 70"/>
          <p:cNvSpPr>
            <a:spLocks noChangeArrowheads="1"/>
          </p:cNvSpPr>
          <p:nvPr/>
        </p:nvSpPr>
        <p:spPr bwMode="auto">
          <a:xfrm>
            <a:off x="7702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1" name="Oval 71"/>
          <p:cNvSpPr>
            <a:spLocks noChangeArrowheads="1"/>
          </p:cNvSpPr>
          <p:nvPr/>
        </p:nvSpPr>
        <p:spPr bwMode="auto">
          <a:xfrm>
            <a:off x="2368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2" name="Oval 72"/>
          <p:cNvSpPr>
            <a:spLocks noChangeArrowheads="1"/>
          </p:cNvSpPr>
          <p:nvPr/>
        </p:nvSpPr>
        <p:spPr bwMode="auto">
          <a:xfrm>
            <a:off x="2749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3" name="Oval 73"/>
          <p:cNvSpPr>
            <a:spLocks noChangeArrowheads="1"/>
          </p:cNvSpPr>
          <p:nvPr/>
        </p:nvSpPr>
        <p:spPr bwMode="auto">
          <a:xfrm>
            <a:off x="3511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4" name="Oval 74"/>
          <p:cNvSpPr>
            <a:spLocks noChangeArrowheads="1"/>
          </p:cNvSpPr>
          <p:nvPr/>
        </p:nvSpPr>
        <p:spPr bwMode="auto">
          <a:xfrm>
            <a:off x="3892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5" name="Oval 75"/>
          <p:cNvSpPr>
            <a:spLocks noChangeArrowheads="1"/>
          </p:cNvSpPr>
          <p:nvPr/>
        </p:nvSpPr>
        <p:spPr bwMode="auto">
          <a:xfrm>
            <a:off x="4273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6" name="Oval 76"/>
          <p:cNvSpPr>
            <a:spLocks noChangeArrowheads="1"/>
          </p:cNvSpPr>
          <p:nvPr/>
        </p:nvSpPr>
        <p:spPr bwMode="auto">
          <a:xfrm>
            <a:off x="4654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7" name="Oval 77"/>
          <p:cNvSpPr>
            <a:spLocks noChangeArrowheads="1"/>
          </p:cNvSpPr>
          <p:nvPr/>
        </p:nvSpPr>
        <p:spPr bwMode="auto">
          <a:xfrm>
            <a:off x="5035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8" name="Oval 78"/>
          <p:cNvSpPr>
            <a:spLocks noChangeArrowheads="1"/>
          </p:cNvSpPr>
          <p:nvPr/>
        </p:nvSpPr>
        <p:spPr bwMode="auto">
          <a:xfrm>
            <a:off x="6178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19" name="Oval 79"/>
          <p:cNvSpPr>
            <a:spLocks noChangeArrowheads="1"/>
          </p:cNvSpPr>
          <p:nvPr/>
        </p:nvSpPr>
        <p:spPr bwMode="auto">
          <a:xfrm>
            <a:off x="6559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0" name="Oval 80"/>
          <p:cNvSpPr>
            <a:spLocks noChangeArrowheads="1"/>
          </p:cNvSpPr>
          <p:nvPr/>
        </p:nvSpPr>
        <p:spPr bwMode="auto">
          <a:xfrm>
            <a:off x="6940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1" name="Oval 81"/>
          <p:cNvSpPr>
            <a:spLocks noChangeArrowheads="1"/>
          </p:cNvSpPr>
          <p:nvPr/>
        </p:nvSpPr>
        <p:spPr bwMode="auto">
          <a:xfrm>
            <a:off x="7321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2" name="Oval 82"/>
          <p:cNvSpPr>
            <a:spLocks noChangeArrowheads="1"/>
          </p:cNvSpPr>
          <p:nvPr/>
        </p:nvSpPr>
        <p:spPr bwMode="auto">
          <a:xfrm>
            <a:off x="7702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3" name="Oval 83"/>
          <p:cNvSpPr>
            <a:spLocks noChangeArrowheads="1"/>
          </p:cNvSpPr>
          <p:nvPr/>
        </p:nvSpPr>
        <p:spPr bwMode="auto">
          <a:xfrm>
            <a:off x="2368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4" name="Oval 84"/>
          <p:cNvSpPr>
            <a:spLocks noChangeArrowheads="1"/>
          </p:cNvSpPr>
          <p:nvPr/>
        </p:nvSpPr>
        <p:spPr bwMode="auto">
          <a:xfrm>
            <a:off x="2749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5" name="Oval 85"/>
          <p:cNvSpPr>
            <a:spLocks noChangeArrowheads="1"/>
          </p:cNvSpPr>
          <p:nvPr/>
        </p:nvSpPr>
        <p:spPr bwMode="auto">
          <a:xfrm>
            <a:off x="313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6" name="Oval 86"/>
          <p:cNvSpPr>
            <a:spLocks noChangeArrowheads="1"/>
          </p:cNvSpPr>
          <p:nvPr/>
        </p:nvSpPr>
        <p:spPr bwMode="auto">
          <a:xfrm>
            <a:off x="389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7" name="Oval 87"/>
          <p:cNvSpPr>
            <a:spLocks noChangeArrowheads="1"/>
          </p:cNvSpPr>
          <p:nvPr/>
        </p:nvSpPr>
        <p:spPr bwMode="auto">
          <a:xfrm>
            <a:off x="4273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8" name="Oval 88"/>
          <p:cNvSpPr>
            <a:spLocks noChangeArrowheads="1"/>
          </p:cNvSpPr>
          <p:nvPr/>
        </p:nvSpPr>
        <p:spPr bwMode="auto">
          <a:xfrm>
            <a:off x="4654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29" name="Oval 89"/>
          <p:cNvSpPr>
            <a:spLocks noChangeArrowheads="1"/>
          </p:cNvSpPr>
          <p:nvPr/>
        </p:nvSpPr>
        <p:spPr bwMode="auto">
          <a:xfrm>
            <a:off x="5035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0" name="Oval 90"/>
          <p:cNvSpPr>
            <a:spLocks noChangeArrowheads="1"/>
          </p:cNvSpPr>
          <p:nvPr/>
        </p:nvSpPr>
        <p:spPr bwMode="auto">
          <a:xfrm>
            <a:off x="5416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1" name="Oval 91"/>
          <p:cNvSpPr>
            <a:spLocks noChangeArrowheads="1"/>
          </p:cNvSpPr>
          <p:nvPr/>
        </p:nvSpPr>
        <p:spPr bwMode="auto">
          <a:xfrm>
            <a:off x="579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2" name="Oval 92"/>
          <p:cNvSpPr>
            <a:spLocks noChangeArrowheads="1"/>
          </p:cNvSpPr>
          <p:nvPr/>
        </p:nvSpPr>
        <p:spPr bwMode="auto">
          <a:xfrm>
            <a:off x="6559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3" name="Oval 93"/>
          <p:cNvSpPr>
            <a:spLocks noChangeArrowheads="1"/>
          </p:cNvSpPr>
          <p:nvPr/>
        </p:nvSpPr>
        <p:spPr bwMode="auto">
          <a:xfrm>
            <a:off x="694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4" name="Oval 94"/>
          <p:cNvSpPr>
            <a:spLocks noChangeArrowheads="1"/>
          </p:cNvSpPr>
          <p:nvPr/>
        </p:nvSpPr>
        <p:spPr bwMode="auto">
          <a:xfrm>
            <a:off x="7321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5" name="Oval 95"/>
          <p:cNvSpPr>
            <a:spLocks noChangeArrowheads="1"/>
          </p:cNvSpPr>
          <p:nvPr/>
        </p:nvSpPr>
        <p:spPr bwMode="auto">
          <a:xfrm>
            <a:off x="770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6" name="Oval 96"/>
          <p:cNvSpPr>
            <a:spLocks noChangeArrowheads="1"/>
          </p:cNvSpPr>
          <p:nvPr/>
        </p:nvSpPr>
        <p:spPr bwMode="auto">
          <a:xfrm>
            <a:off x="2368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7" name="Oval 97"/>
          <p:cNvSpPr>
            <a:spLocks noChangeArrowheads="1"/>
          </p:cNvSpPr>
          <p:nvPr/>
        </p:nvSpPr>
        <p:spPr bwMode="auto">
          <a:xfrm>
            <a:off x="274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8" name="Oval 98"/>
          <p:cNvSpPr>
            <a:spLocks noChangeArrowheads="1"/>
          </p:cNvSpPr>
          <p:nvPr/>
        </p:nvSpPr>
        <p:spPr bwMode="auto">
          <a:xfrm>
            <a:off x="313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39" name="Oval 99"/>
          <p:cNvSpPr>
            <a:spLocks noChangeArrowheads="1"/>
          </p:cNvSpPr>
          <p:nvPr/>
        </p:nvSpPr>
        <p:spPr bwMode="auto">
          <a:xfrm>
            <a:off x="389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0" name="Oval 100"/>
          <p:cNvSpPr>
            <a:spLocks noChangeArrowheads="1"/>
          </p:cNvSpPr>
          <p:nvPr/>
        </p:nvSpPr>
        <p:spPr bwMode="auto">
          <a:xfrm>
            <a:off x="4273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1" name="Oval 101"/>
          <p:cNvSpPr>
            <a:spLocks noChangeArrowheads="1"/>
          </p:cNvSpPr>
          <p:nvPr/>
        </p:nvSpPr>
        <p:spPr bwMode="auto">
          <a:xfrm>
            <a:off x="4654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2" name="Oval 102"/>
          <p:cNvSpPr>
            <a:spLocks noChangeArrowheads="1"/>
          </p:cNvSpPr>
          <p:nvPr/>
        </p:nvSpPr>
        <p:spPr bwMode="auto">
          <a:xfrm>
            <a:off x="5035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3" name="Oval 103"/>
          <p:cNvSpPr>
            <a:spLocks noChangeArrowheads="1"/>
          </p:cNvSpPr>
          <p:nvPr/>
        </p:nvSpPr>
        <p:spPr bwMode="auto">
          <a:xfrm>
            <a:off x="5416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4" name="Oval 104"/>
          <p:cNvSpPr>
            <a:spLocks noChangeArrowheads="1"/>
          </p:cNvSpPr>
          <p:nvPr/>
        </p:nvSpPr>
        <p:spPr bwMode="auto">
          <a:xfrm>
            <a:off x="579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5" name="Oval 105"/>
          <p:cNvSpPr>
            <a:spLocks noChangeArrowheads="1"/>
          </p:cNvSpPr>
          <p:nvPr/>
        </p:nvSpPr>
        <p:spPr bwMode="auto">
          <a:xfrm>
            <a:off x="655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6" name="Oval 106"/>
          <p:cNvSpPr>
            <a:spLocks noChangeArrowheads="1"/>
          </p:cNvSpPr>
          <p:nvPr/>
        </p:nvSpPr>
        <p:spPr bwMode="auto">
          <a:xfrm>
            <a:off x="694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7" name="Oval 107"/>
          <p:cNvSpPr>
            <a:spLocks noChangeArrowheads="1"/>
          </p:cNvSpPr>
          <p:nvPr/>
        </p:nvSpPr>
        <p:spPr bwMode="auto">
          <a:xfrm>
            <a:off x="7321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8" name="Oval 108"/>
          <p:cNvSpPr>
            <a:spLocks noChangeArrowheads="1"/>
          </p:cNvSpPr>
          <p:nvPr/>
        </p:nvSpPr>
        <p:spPr bwMode="auto">
          <a:xfrm>
            <a:off x="770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49" name="Oval 109"/>
          <p:cNvSpPr>
            <a:spLocks noChangeArrowheads="1"/>
          </p:cNvSpPr>
          <p:nvPr/>
        </p:nvSpPr>
        <p:spPr bwMode="auto">
          <a:xfrm>
            <a:off x="2368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0" name="Oval 110"/>
          <p:cNvSpPr>
            <a:spLocks noChangeArrowheads="1"/>
          </p:cNvSpPr>
          <p:nvPr/>
        </p:nvSpPr>
        <p:spPr bwMode="auto">
          <a:xfrm>
            <a:off x="2749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1" name="Oval 111"/>
          <p:cNvSpPr>
            <a:spLocks noChangeArrowheads="1"/>
          </p:cNvSpPr>
          <p:nvPr/>
        </p:nvSpPr>
        <p:spPr bwMode="auto">
          <a:xfrm>
            <a:off x="313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2" name="Oval 112"/>
          <p:cNvSpPr>
            <a:spLocks noChangeArrowheads="1"/>
          </p:cNvSpPr>
          <p:nvPr/>
        </p:nvSpPr>
        <p:spPr bwMode="auto">
          <a:xfrm>
            <a:off x="389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3" name="Oval 113"/>
          <p:cNvSpPr>
            <a:spLocks noChangeArrowheads="1"/>
          </p:cNvSpPr>
          <p:nvPr/>
        </p:nvSpPr>
        <p:spPr bwMode="auto">
          <a:xfrm>
            <a:off x="4273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4" name="Oval 114"/>
          <p:cNvSpPr>
            <a:spLocks noChangeArrowheads="1"/>
          </p:cNvSpPr>
          <p:nvPr/>
        </p:nvSpPr>
        <p:spPr bwMode="auto">
          <a:xfrm>
            <a:off x="4654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5" name="Oval 115"/>
          <p:cNvSpPr>
            <a:spLocks noChangeArrowheads="1"/>
          </p:cNvSpPr>
          <p:nvPr/>
        </p:nvSpPr>
        <p:spPr bwMode="auto">
          <a:xfrm>
            <a:off x="5035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6" name="Oval 116"/>
          <p:cNvSpPr>
            <a:spLocks noChangeArrowheads="1"/>
          </p:cNvSpPr>
          <p:nvPr/>
        </p:nvSpPr>
        <p:spPr bwMode="auto">
          <a:xfrm>
            <a:off x="5416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7" name="Oval 117"/>
          <p:cNvSpPr>
            <a:spLocks noChangeArrowheads="1"/>
          </p:cNvSpPr>
          <p:nvPr/>
        </p:nvSpPr>
        <p:spPr bwMode="auto">
          <a:xfrm>
            <a:off x="579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8" name="Oval 118"/>
          <p:cNvSpPr>
            <a:spLocks noChangeArrowheads="1"/>
          </p:cNvSpPr>
          <p:nvPr/>
        </p:nvSpPr>
        <p:spPr bwMode="auto">
          <a:xfrm>
            <a:off x="6559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59" name="Oval 119"/>
          <p:cNvSpPr>
            <a:spLocks noChangeArrowheads="1"/>
          </p:cNvSpPr>
          <p:nvPr/>
        </p:nvSpPr>
        <p:spPr bwMode="auto">
          <a:xfrm>
            <a:off x="694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0" name="Oval 120"/>
          <p:cNvSpPr>
            <a:spLocks noChangeArrowheads="1"/>
          </p:cNvSpPr>
          <p:nvPr/>
        </p:nvSpPr>
        <p:spPr bwMode="auto">
          <a:xfrm>
            <a:off x="7321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1" name="Oval 121"/>
          <p:cNvSpPr>
            <a:spLocks noChangeArrowheads="1"/>
          </p:cNvSpPr>
          <p:nvPr/>
        </p:nvSpPr>
        <p:spPr bwMode="auto">
          <a:xfrm>
            <a:off x="770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2" name="Oval 122"/>
          <p:cNvSpPr>
            <a:spLocks noChangeArrowheads="1"/>
          </p:cNvSpPr>
          <p:nvPr/>
        </p:nvSpPr>
        <p:spPr bwMode="auto">
          <a:xfrm>
            <a:off x="2368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3" name="Oval 123"/>
          <p:cNvSpPr>
            <a:spLocks noChangeArrowheads="1"/>
          </p:cNvSpPr>
          <p:nvPr/>
        </p:nvSpPr>
        <p:spPr bwMode="auto">
          <a:xfrm>
            <a:off x="274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4" name="Oval 124"/>
          <p:cNvSpPr>
            <a:spLocks noChangeArrowheads="1"/>
          </p:cNvSpPr>
          <p:nvPr/>
        </p:nvSpPr>
        <p:spPr bwMode="auto">
          <a:xfrm>
            <a:off x="3130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5" name="Oval 125"/>
          <p:cNvSpPr>
            <a:spLocks noChangeArrowheads="1"/>
          </p:cNvSpPr>
          <p:nvPr/>
        </p:nvSpPr>
        <p:spPr bwMode="auto">
          <a:xfrm>
            <a:off x="389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6" name="Oval 126"/>
          <p:cNvSpPr>
            <a:spLocks noChangeArrowheads="1"/>
          </p:cNvSpPr>
          <p:nvPr/>
        </p:nvSpPr>
        <p:spPr bwMode="auto">
          <a:xfrm>
            <a:off x="4273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7" name="Oval 127"/>
          <p:cNvSpPr>
            <a:spLocks noChangeArrowheads="1"/>
          </p:cNvSpPr>
          <p:nvPr/>
        </p:nvSpPr>
        <p:spPr bwMode="auto">
          <a:xfrm>
            <a:off x="4654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8" name="Oval 128"/>
          <p:cNvSpPr>
            <a:spLocks noChangeArrowheads="1"/>
          </p:cNvSpPr>
          <p:nvPr/>
        </p:nvSpPr>
        <p:spPr bwMode="auto">
          <a:xfrm>
            <a:off x="5035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69" name="Oval 129"/>
          <p:cNvSpPr>
            <a:spLocks noChangeArrowheads="1"/>
          </p:cNvSpPr>
          <p:nvPr/>
        </p:nvSpPr>
        <p:spPr bwMode="auto">
          <a:xfrm>
            <a:off x="5416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0" name="Oval 130"/>
          <p:cNvSpPr>
            <a:spLocks noChangeArrowheads="1"/>
          </p:cNvSpPr>
          <p:nvPr/>
        </p:nvSpPr>
        <p:spPr bwMode="auto">
          <a:xfrm>
            <a:off x="579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1" name="Oval 131"/>
          <p:cNvSpPr>
            <a:spLocks noChangeArrowheads="1"/>
          </p:cNvSpPr>
          <p:nvPr/>
        </p:nvSpPr>
        <p:spPr bwMode="auto">
          <a:xfrm>
            <a:off x="655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2" name="Oval 132"/>
          <p:cNvSpPr>
            <a:spLocks noChangeArrowheads="1"/>
          </p:cNvSpPr>
          <p:nvPr/>
        </p:nvSpPr>
        <p:spPr bwMode="auto">
          <a:xfrm>
            <a:off x="6940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3" name="Oval 133"/>
          <p:cNvSpPr>
            <a:spLocks noChangeArrowheads="1"/>
          </p:cNvSpPr>
          <p:nvPr/>
        </p:nvSpPr>
        <p:spPr bwMode="auto">
          <a:xfrm>
            <a:off x="7321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4" name="Oval 134"/>
          <p:cNvSpPr>
            <a:spLocks noChangeArrowheads="1"/>
          </p:cNvSpPr>
          <p:nvPr/>
        </p:nvSpPr>
        <p:spPr bwMode="auto">
          <a:xfrm>
            <a:off x="770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5" name="Oval 135"/>
          <p:cNvSpPr>
            <a:spLocks noChangeArrowheads="1"/>
          </p:cNvSpPr>
          <p:nvPr/>
        </p:nvSpPr>
        <p:spPr bwMode="auto">
          <a:xfrm>
            <a:off x="2368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6" name="Oval 136"/>
          <p:cNvSpPr>
            <a:spLocks noChangeArrowheads="1"/>
          </p:cNvSpPr>
          <p:nvPr/>
        </p:nvSpPr>
        <p:spPr bwMode="auto">
          <a:xfrm>
            <a:off x="274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7" name="Oval 137"/>
          <p:cNvSpPr>
            <a:spLocks noChangeArrowheads="1"/>
          </p:cNvSpPr>
          <p:nvPr/>
        </p:nvSpPr>
        <p:spPr bwMode="auto">
          <a:xfrm>
            <a:off x="313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8" name="Oval 138"/>
          <p:cNvSpPr>
            <a:spLocks noChangeArrowheads="1"/>
          </p:cNvSpPr>
          <p:nvPr/>
        </p:nvSpPr>
        <p:spPr bwMode="auto">
          <a:xfrm>
            <a:off x="389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79" name="Oval 139"/>
          <p:cNvSpPr>
            <a:spLocks noChangeArrowheads="1"/>
          </p:cNvSpPr>
          <p:nvPr/>
        </p:nvSpPr>
        <p:spPr bwMode="auto">
          <a:xfrm>
            <a:off x="4273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0" name="Oval 140"/>
          <p:cNvSpPr>
            <a:spLocks noChangeArrowheads="1"/>
          </p:cNvSpPr>
          <p:nvPr/>
        </p:nvSpPr>
        <p:spPr bwMode="auto">
          <a:xfrm>
            <a:off x="4654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1" name="Oval 141"/>
          <p:cNvSpPr>
            <a:spLocks noChangeArrowheads="1"/>
          </p:cNvSpPr>
          <p:nvPr/>
        </p:nvSpPr>
        <p:spPr bwMode="auto">
          <a:xfrm>
            <a:off x="5035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2" name="Oval 142"/>
          <p:cNvSpPr>
            <a:spLocks noChangeArrowheads="1"/>
          </p:cNvSpPr>
          <p:nvPr/>
        </p:nvSpPr>
        <p:spPr bwMode="auto">
          <a:xfrm>
            <a:off x="5416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3" name="Oval 143"/>
          <p:cNvSpPr>
            <a:spLocks noChangeArrowheads="1"/>
          </p:cNvSpPr>
          <p:nvPr/>
        </p:nvSpPr>
        <p:spPr bwMode="auto">
          <a:xfrm>
            <a:off x="579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4" name="Oval 144"/>
          <p:cNvSpPr>
            <a:spLocks noChangeArrowheads="1"/>
          </p:cNvSpPr>
          <p:nvPr/>
        </p:nvSpPr>
        <p:spPr bwMode="auto">
          <a:xfrm>
            <a:off x="655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5" name="Oval 145"/>
          <p:cNvSpPr>
            <a:spLocks noChangeArrowheads="1"/>
          </p:cNvSpPr>
          <p:nvPr/>
        </p:nvSpPr>
        <p:spPr bwMode="auto">
          <a:xfrm>
            <a:off x="694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6" name="Oval 146"/>
          <p:cNvSpPr>
            <a:spLocks noChangeArrowheads="1"/>
          </p:cNvSpPr>
          <p:nvPr/>
        </p:nvSpPr>
        <p:spPr bwMode="auto">
          <a:xfrm>
            <a:off x="7321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7" name="Oval 147"/>
          <p:cNvSpPr>
            <a:spLocks noChangeArrowheads="1"/>
          </p:cNvSpPr>
          <p:nvPr/>
        </p:nvSpPr>
        <p:spPr bwMode="auto">
          <a:xfrm>
            <a:off x="770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8" name="Oval 148"/>
          <p:cNvSpPr>
            <a:spLocks noChangeArrowheads="1"/>
          </p:cNvSpPr>
          <p:nvPr/>
        </p:nvSpPr>
        <p:spPr bwMode="auto">
          <a:xfrm>
            <a:off x="1987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89" name="Oval 149"/>
          <p:cNvSpPr>
            <a:spLocks noChangeArrowheads="1"/>
          </p:cNvSpPr>
          <p:nvPr/>
        </p:nvSpPr>
        <p:spPr bwMode="auto">
          <a:xfrm>
            <a:off x="2368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0" name="Oval 150"/>
          <p:cNvSpPr>
            <a:spLocks noChangeArrowheads="1"/>
          </p:cNvSpPr>
          <p:nvPr/>
        </p:nvSpPr>
        <p:spPr bwMode="auto">
          <a:xfrm>
            <a:off x="2749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1" name="Oval 151"/>
          <p:cNvSpPr>
            <a:spLocks noChangeArrowheads="1"/>
          </p:cNvSpPr>
          <p:nvPr/>
        </p:nvSpPr>
        <p:spPr bwMode="auto">
          <a:xfrm>
            <a:off x="3130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2" name="Oval 152"/>
          <p:cNvSpPr>
            <a:spLocks noChangeArrowheads="1"/>
          </p:cNvSpPr>
          <p:nvPr/>
        </p:nvSpPr>
        <p:spPr bwMode="auto">
          <a:xfrm>
            <a:off x="3892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3" name="Oval 153"/>
          <p:cNvSpPr>
            <a:spLocks noChangeArrowheads="1"/>
          </p:cNvSpPr>
          <p:nvPr/>
        </p:nvSpPr>
        <p:spPr bwMode="auto">
          <a:xfrm>
            <a:off x="4273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4" name="Oval 154"/>
          <p:cNvSpPr>
            <a:spLocks noChangeArrowheads="1"/>
          </p:cNvSpPr>
          <p:nvPr/>
        </p:nvSpPr>
        <p:spPr bwMode="auto">
          <a:xfrm>
            <a:off x="4654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5" name="Oval 155"/>
          <p:cNvSpPr>
            <a:spLocks noChangeArrowheads="1"/>
          </p:cNvSpPr>
          <p:nvPr/>
        </p:nvSpPr>
        <p:spPr bwMode="auto">
          <a:xfrm>
            <a:off x="5035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6" name="Oval 156"/>
          <p:cNvSpPr>
            <a:spLocks noChangeArrowheads="1"/>
          </p:cNvSpPr>
          <p:nvPr/>
        </p:nvSpPr>
        <p:spPr bwMode="auto">
          <a:xfrm>
            <a:off x="5416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7" name="Oval 157"/>
          <p:cNvSpPr>
            <a:spLocks noChangeArrowheads="1"/>
          </p:cNvSpPr>
          <p:nvPr/>
        </p:nvSpPr>
        <p:spPr bwMode="auto">
          <a:xfrm>
            <a:off x="6178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8" name="Oval 158"/>
          <p:cNvSpPr>
            <a:spLocks noChangeArrowheads="1"/>
          </p:cNvSpPr>
          <p:nvPr/>
        </p:nvSpPr>
        <p:spPr bwMode="auto">
          <a:xfrm>
            <a:off x="6559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399" name="Oval 159"/>
          <p:cNvSpPr>
            <a:spLocks noChangeArrowheads="1"/>
          </p:cNvSpPr>
          <p:nvPr/>
        </p:nvSpPr>
        <p:spPr bwMode="auto">
          <a:xfrm>
            <a:off x="6940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0" name="Oval 160"/>
          <p:cNvSpPr>
            <a:spLocks noChangeArrowheads="1"/>
          </p:cNvSpPr>
          <p:nvPr/>
        </p:nvSpPr>
        <p:spPr bwMode="auto">
          <a:xfrm>
            <a:off x="7321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1" name="Oval 161"/>
          <p:cNvSpPr>
            <a:spLocks noChangeArrowheads="1"/>
          </p:cNvSpPr>
          <p:nvPr/>
        </p:nvSpPr>
        <p:spPr bwMode="auto">
          <a:xfrm>
            <a:off x="7702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2" name="Oval 162"/>
          <p:cNvSpPr>
            <a:spLocks noChangeArrowheads="1"/>
          </p:cNvSpPr>
          <p:nvPr/>
        </p:nvSpPr>
        <p:spPr bwMode="auto">
          <a:xfrm>
            <a:off x="1987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3" name="Oval 163"/>
          <p:cNvSpPr>
            <a:spLocks noChangeArrowheads="1"/>
          </p:cNvSpPr>
          <p:nvPr/>
        </p:nvSpPr>
        <p:spPr bwMode="auto">
          <a:xfrm>
            <a:off x="236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4" name="Oval 164"/>
          <p:cNvSpPr>
            <a:spLocks noChangeArrowheads="1"/>
          </p:cNvSpPr>
          <p:nvPr/>
        </p:nvSpPr>
        <p:spPr bwMode="auto">
          <a:xfrm>
            <a:off x="274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5" name="Oval 165"/>
          <p:cNvSpPr>
            <a:spLocks noChangeArrowheads="1"/>
          </p:cNvSpPr>
          <p:nvPr/>
        </p:nvSpPr>
        <p:spPr bwMode="auto">
          <a:xfrm>
            <a:off x="3130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6" name="Oval 166"/>
          <p:cNvSpPr>
            <a:spLocks noChangeArrowheads="1"/>
          </p:cNvSpPr>
          <p:nvPr/>
        </p:nvSpPr>
        <p:spPr bwMode="auto">
          <a:xfrm>
            <a:off x="3892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7" name="Oval 167"/>
          <p:cNvSpPr>
            <a:spLocks noChangeArrowheads="1"/>
          </p:cNvSpPr>
          <p:nvPr/>
        </p:nvSpPr>
        <p:spPr bwMode="auto">
          <a:xfrm>
            <a:off x="4273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8" name="Oval 168"/>
          <p:cNvSpPr>
            <a:spLocks noChangeArrowheads="1"/>
          </p:cNvSpPr>
          <p:nvPr/>
        </p:nvSpPr>
        <p:spPr bwMode="auto">
          <a:xfrm>
            <a:off x="4654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09" name="Oval 169"/>
          <p:cNvSpPr>
            <a:spLocks noChangeArrowheads="1"/>
          </p:cNvSpPr>
          <p:nvPr/>
        </p:nvSpPr>
        <p:spPr bwMode="auto">
          <a:xfrm>
            <a:off x="5035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0" name="Oval 170"/>
          <p:cNvSpPr>
            <a:spLocks noChangeArrowheads="1"/>
          </p:cNvSpPr>
          <p:nvPr/>
        </p:nvSpPr>
        <p:spPr bwMode="auto">
          <a:xfrm>
            <a:off x="5416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1" name="Oval 171"/>
          <p:cNvSpPr>
            <a:spLocks noChangeArrowheads="1"/>
          </p:cNvSpPr>
          <p:nvPr/>
        </p:nvSpPr>
        <p:spPr bwMode="auto">
          <a:xfrm>
            <a:off x="6178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2" name="Oval 172"/>
          <p:cNvSpPr>
            <a:spLocks noChangeArrowheads="1"/>
          </p:cNvSpPr>
          <p:nvPr/>
        </p:nvSpPr>
        <p:spPr bwMode="auto">
          <a:xfrm>
            <a:off x="6559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3" name="Oval 173"/>
          <p:cNvSpPr>
            <a:spLocks noChangeArrowheads="1"/>
          </p:cNvSpPr>
          <p:nvPr/>
        </p:nvSpPr>
        <p:spPr bwMode="auto">
          <a:xfrm>
            <a:off x="6940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4" name="Oval 174"/>
          <p:cNvSpPr>
            <a:spLocks noChangeArrowheads="1"/>
          </p:cNvSpPr>
          <p:nvPr/>
        </p:nvSpPr>
        <p:spPr bwMode="auto">
          <a:xfrm>
            <a:off x="7321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5" name="Oval 175"/>
          <p:cNvSpPr>
            <a:spLocks noChangeArrowheads="1"/>
          </p:cNvSpPr>
          <p:nvPr/>
        </p:nvSpPr>
        <p:spPr bwMode="auto">
          <a:xfrm>
            <a:off x="7702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6" name="Oval 176"/>
          <p:cNvSpPr>
            <a:spLocks noChangeArrowheads="1"/>
          </p:cNvSpPr>
          <p:nvPr/>
        </p:nvSpPr>
        <p:spPr bwMode="auto">
          <a:xfrm>
            <a:off x="198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7" name="Oval 177"/>
          <p:cNvSpPr>
            <a:spLocks noChangeArrowheads="1"/>
          </p:cNvSpPr>
          <p:nvPr/>
        </p:nvSpPr>
        <p:spPr bwMode="auto">
          <a:xfrm>
            <a:off x="2368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8" name="Oval 178"/>
          <p:cNvSpPr>
            <a:spLocks noChangeArrowheads="1"/>
          </p:cNvSpPr>
          <p:nvPr/>
        </p:nvSpPr>
        <p:spPr bwMode="auto">
          <a:xfrm>
            <a:off x="274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19" name="Oval 179"/>
          <p:cNvSpPr>
            <a:spLocks noChangeArrowheads="1"/>
          </p:cNvSpPr>
          <p:nvPr/>
        </p:nvSpPr>
        <p:spPr bwMode="auto">
          <a:xfrm>
            <a:off x="313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0" name="Oval 180"/>
          <p:cNvSpPr>
            <a:spLocks noChangeArrowheads="1"/>
          </p:cNvSpPr>
          <p:nvPr/>
        </p:nvSpPr>
        <p:spPr bwMode="auto">
          <a:xfrm>
            <a:off x="389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1" name="Oval 181"/>
          <p:cNvSpPr>
            <a:spLocks noChangeArrowheads="1"/>
          </p:cNvSpPr>
          <p:nvPr/>
        </p:nvSpPr>
        <p:spPr bwMode="auto">
          <a:xfrm>
            <a:off x="4273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2" name="Oval 182"/>
          <p:cNvSpPr>
            <a:spLocks noChangeArrowheads="1"/>
          </p:cNvSpPr>
          <p:nvPr/>
        </p:nvSpPr>
        <p:spPr bwMode="auto">
          <a:xfrm>
            <a:off x="4654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3" name="Oval 183"/>
          <p:cNvSpPr>
            <a:spLocks noChangeArrowheads="1"/>
          </p:cNvSpPr>
          <p:nvPr/>
        </p:nvSpPr>
        <p:spPr bwMode="auto">
          <a:xfrm>
            <a:off x="5035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4" name="Oval 184"/>
          <p:cNvSpPr>
            <a:spLocks noChangeArrowheads="1"/>
          </p:cNvSpPr>
          <p:nvPr/>
        </p:nvSpPr>
        <p:spPr bwMode="auto">
          <a:xfrm>
            <a:off x="5416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5" name="Oval 185"/>
          <p:cNvSpPr>
            <a:spLocks noChangeArrowheads="1"/>
          </p:cNvSpPr>
          <p:nvPr/>
        </p:nvSpPr>
        <p:spPr bwMode="auto">
          <a:xfrm>
            <a:off x="579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6" name="Oval 186"/>
          <p:cNvSpPr>
            <a:spLocks noChangeArrowheads="1"/>
          </p:cNvSpPr>
          <p:nvPr/>
        </p:nvSpPr>
        <p:spPr bwMode="auto">
          <a:xfrm>
            <a:off x="655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7" name="Oval 187"/>
          <p:cNvSpPr>
            <a:spLocks noChangeArrowheads="1"/>
          </p:cNvSpPr>
          <p:nvPr/>
        </p:nvSpPr>
        <p:spPr bwMode="auto">
          <a:xfrm>
            <a:off x="694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8" name="Oval 188"/>
          <p:cNvSpPr>
            <a:spLocks noChangeArrowheads="1"/>
          </p:cNvSpPr>
          <p:nvPr/>
        </p:nvSpPr>
        <p:spPr bwMode="auto">
          <a:xfrm>
            <a:off x="7321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29" name="Oval 189"/>
          <p:cNvSpPr>
            <a:spLocks noChangeArrowheads="1"/>
          </p:cNvSpPr>
          <p:nvPr/>
        </p:nvSpPr>
        <p:spPr bwMode="auto">
          <a:xfrm>
            <a:off x="770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8767" name="Rectangle 191"/>
          <p:cNvSpPr>
            <a:spLocks noChangeArrowheads="1"/>
          </p:cNvSpPr>
          <p:nvPr/>
        </p:nvSpPr>
        <p:spPr bwMode="auto">
          <a:xfrm>
            <a:off x="2271713" y="6143625"/>
            <a:ext cx="10033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 = Schools</a:t>
            </a:r>
          </a:p>
        </p:txBody>
      </p:sp>
      <p:sp>
        <p:nvSpPr>
          <p:cNvPr id="408768" name="Rectangle 192"/>
          <p:cNvSpPr>
            <a:spLocks noChangeArrowheads="1"/>
          </p:cNvSpPr>
          <p:nvPr/>
        </p:nvSpPr>
        <p:spPr bwMode="auto">
          <a:xfrm>
            <a:off x="4786313" y="6143625"/>
            <a:ext cx="11255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= Students</a:t>
            </a:r>
          </a:p>
        </p:txBody>
      </p:sp>
      <p:sp>
        <p:nvSpPr>
          <p:cNvPr id="408769" name="Rectangle 193"/>
          <p:cNvSpPr>
            <a:spLocks noChangeArrowheads="1"/>
          </p:cNvSpPr>
          <p:nvPr/>
        </p:nvSpPr>
        <p:spPr bwMode="auto">
          <a:xfrm>
            <a:off x="6996113" y="6143625"/>
            <a:ext cx="11080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 b="0"/>
              <a:t> </a:t>
            </a:r>
            <a:r>
              <a:rPr lang="en-US" altLang="en-US" sz="1200"/>
              <a:t>= Sampled</a:t>
            </a:r>
          </a:p>
        </p:txBody>
      </p:sp>
      <p:sp>
        <p:nvSpPr>
          <p:cNvPr id="394434" name="Rectangle 194"/>
          <p:cNvSpPr>
            <a:spLocks noChangeArrowheads="1"/>
          </p:cNvSpPr>
          <p:nvPr/>
        </p:nvSpPr>
        <p:spPr bwMode="auto">
          <a:xfrm>
            <a:off x="1987550" y="6178550"/>
            <a:ext cx="328613" cy="1397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35" name="Oval 195"/>
          <p:cNvSpPr>
            <a:spLocks noChangeArrowheads="1"/>
          </p:cNvSpPr>
          <p:nvPr/>
        </p:nvSpPr>
        <p:spPr bwMode="auto">
          <a:xfrm>
            <a:off x="6864350" y="6216650"/>
            <a:ext cx="157163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4436" name="Oval 196"/>
          <p:cNvSpPr>
            <a:spLocks noChangeArrowheads="1"/>
          </p:cNvSpPr>
          <p:nvPr/>
        </p:nvSpPr>
        <p:spPr bwMode="auto">
          <a:xfrm>
            <a:off x="4654550" y="6216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6" name="Date Placeholder 19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349A-6C3D-4B7C-9916-A69ECD90B91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197" name="Slide Number Placeholder 1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505-89D5-42F7-A0D6-5699417D7DF5}" type="slidenum">
              <a:rPr lang="en-CA" smtClean="0"/>
              <a:pPr/>
              <a:t>49</a:t>
            </a:fld>
            <a:endParaRPr lang="en-CA"/>
          </a:p>
        </p:txBody>
      </p:sp>
      <p:sp>
        <p:nvSpPr>
          <p:cNvPr id="198" name="Footer Placeholder 19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857232"/>
            <a:ext cx="6864350" cy="601662"/>
          </a:xfrm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  <a:endParaRPr lang="en-US" altLang="en-US" sz="3600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27163" y="1671638"/>
            <a:ext cx="3267075" cy="2133600"/>
            <a:chOff x="899" y="1053"/>
            <a:chExt cx="2058" cy="1344"/>
          </a:xfrm>
        </p:grpSpPr>
        <p:sp>
          <p:nvSpPr>
            <p:cNvPr id="292950" name="Freeform 4"/>
            <p:cNvSpPr>
              <a:spLocks/>
            </p:cNvSpPr>
            <p:nvPr/>
          </p:nvSpPr>
          <p:spPr bwMode="auto">
            <a:xfrm>
              <a:off x="899" y="1347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1" name="Freeform 5"/>
            <p:cNvSpPr>
              <a:spLocks/>
            </p:cNvSpPr>
            <p:nvPr/>
          </p:nvSpPr>
          <p:spPr bwMode="auto">
            <a:xfrm>
              <a:off x="1348" y="1974"/>
              <a:ext cx="260" cy="349"/>
            </a:xfrm>
            <a:custGeom>
              <a:avLst/>
              <a:gdLst>
                <a:gd name="T0" fmla="*/ 104 w 260"/>
                <a:gd name="T1" fmla="*/ 49 h 349"/>
                <a:gd name="T2" fmla="*/ 96 w 260"/>
                <a:gd name="T3" fmla="*/ 41 h 349"/>
                <a:gd name="T4" fmla="*/ 91 w 260"/>
                <a:gd name="T5" fmla="*/ 32 h 349"/>
                <a:gd name="T6" fmla="*/ 93 w 260"/>
                <a:gd name="T7" fmla="*/ 19 h 349"/>
                <a:gd name="T8" fmla="*/ 101 w 260"/>
                <a:gd name="T9" fmla="*/ 9 h 349"/>
                <a:gd name="T10" fmla="*/ 114 w 260"/>
                <a:gd name="T11" fmla="*/ 2 h 349"/>
                <a:gd name="T12" fmla="*/ 128 w 260"/>
                <a:gd name="T13" fmla="*/ 0 h 349"/>
                <a:gd name="T14" fmla="*/ 144 w 260"/>
                <a:gd name="T15" fmla="*/ 3 h 349"/>
                <a:gd name="T16" fmla="*/ 156 w 260"/>
                <a:gd name="T17" fmla="*/ 10 h 349"/>
                <a:gd name="T18" fmla="*/ 163 w 260"/>
                <a:gd name="T19" fmla="*/ 19 h 349"/>
                <a:gd name="T20" fmla="*/ 165 w 260"/>
                <a:gd name="T21" fmla="*/ 31 h 349"/>
                <a:gd name="T22" fmla="*/ 161 w 260"/>
                <a:gd name="T23" fmla="*/ 42 h 349"/>
                <a:gd name="T24" fmla="*/ 152 w 260"/>
                <a:gd name="T25" fmla="*/ 50 h 349"/>
                <a:gd name="T26" fmla="*/ 150 w 260"/>
                <a:gd name="T27" fmla="*/ 61 h 349"/>
                <a:gd name="T28" fmla="*/ 190 w 260"/>
                <a:gd name="T29" fmla="*/ 75 h 349"/>
                <a:gd name="T30" fmla="*/ 210 w 260"/>
                <a:gd name="T31" fmla="*/ 113 h 349"/>
                <a:gd name="T32" fmla="*/ 231 w 260"/>
                <a:gd name="T33" fmla="*/ 151 h 349"/>
                <a:gd name="T34" fmla="*/ 255 w 260"/>
                <a:gd name="T35" fmla="*/ 172 h 349"/>
                <a:gd name="T36" fmla="*/ 259 w 260"/>
                <a:gd name="T37" fmla="*/ 184 h 349"/>
                <a:gd name="T38" fmla="*/ 256 w 260"/>
                <a:gd name="T39" fmla="*/ 197 h 349"/>
                <a:gd name="T40" fmla="*/ 247 w 260"/>
                <a:gd name="T41" fmla="*/ 204 h 349"/>
                <a:gd name="T42" fmla="*/ 241 w 260"/>
                <a:gd name="T43" fmla="*/ 207 h 349"/>
                <a:gd name="T44" fmla="*/ 230 w 260"/>
                <a:gd name="T45" fmla="*/ 202 h 349"/>
                <a:gd name="T46" fmla="*/ 223 w 260"/>
                <a:gd name="T47" fmla="*/ 189 h 349"/>
                <a:gd name="T48" fmla="*/ 220 w 260"/>
                <a:gd name="T49" fmla="*/ 175 h 349"/>
                <a:gd name="T50" fmla="*/ 221 w 260"/>
                <a:gd name="T51" fmla="*/ 162 h 349"/>
                <a:gd name="T52" fmla="*/ 184 w 260"/>
                <a:gd name="T53" fmla="*/ 122 h 349"/>
                <a:gd name="T54" fmla="*/ 167 w 260"/>
                <a:gd name="T55" fmla="*/ 183 h 349"/>
                <a:gd name="T56" fmla="*/ 192 w 260"/>
                <a:gd name="T57" fmla="*/ 288 h 349"/>
                <a:gd name="T58" fmla="*/ 208 w 260"/>
                <a:gd name="T59" fmla="*/ 323 h 349"/>
                <a:gd name="T60" fmla="*/ 230 w 260"/>
                <a:gd name="T61" fmla="*/ 328 h 349"/>
                <a:gd name="T62" fmla="*/ 244 w 260"/>
                <a:gd name="T63" fmla="*/ 339 h 349"/>
                <a:gd name="T64" fmla="*/ 161 w 260"/>
                <a:gd name="T65" fmla="*/ 348 h 349"/>
                <a:gd name="T66" fmla="*/ 120 w 260"/>
                <a:gd name="T67" fmla="*/ 288 h 349"/>
                <a:gd name="T68" fmla="*/ 14 w 260"/>
                <a:gd name="T69" fmla="*/ 343 h 349"/>
                <a:gd name="T70" fmla="*/ 24 w 260"/>
                <a:gd name="T71" fmla="*/ 331 h 349"/>
                <a:gd name="T72" fmla="*/ 45 w 260"/>
                <a:gd name="T73" fmla="*/ 323 h 349"/>
                <a:gd name="T74" fmla="*/ 68 w 260"/>
                <a:gd name="T75" fmla="*/ 288 h 349"/>
                <a:gd name="T76" fmla="*/ 92 w 260"/>
                <a:gd name="T77" fmla="*/ 183 h 349"/>
                <a:gd name="T78" fmla="*/ 74 w 260"/>
                <a:gd name="T79" fmla="*/ 122 h 349"/>
                <a:gd name="T80" fmla="*/ 51 w 260"/>
                <a:gd name="T81" fmla="*/ 149 h 349"/>
                <a:gd name="T82" fmla="*/ 38 w 260"/>
                <a:gd name="T83" fmla="*/ 172 h 349"/>
                <a:gd name="T84" fmla="*/ 36 w 260"/>
                <a:gd name="T85" fmla="*/ 189 h 349"/>
                <a:gd name="T86" fmla="*/ 28 w 260"/>
                <a:gd name="T87" fmla="*/ 202 h 349"/>
                <a:gd name="T88" fmla="*/ 19 w 260"/>
                <a:gd name="T89" fmla="*/ 207 h 349"/>
                <a:gd name="T90" fmla="*/ 12 w 260"/>
                <a:gd name="T91" fmla="*/ 204 h 349"/>
                <a:gd name="T92" fmla="*/ 3 w 260"/>
                <a:gd name="T93" fmla="*/ 197 h 349"/>
                <a:gd name="T94" fmla="*/ 0 w 260"/>
                <a:gd name="T95" fmla="*/ 184 h 349"/>
                <a:gd name="T96" fmla="*/ 6 w 260"/>
                <a:gd name="T97" fmla="*/ 170 h 349"/>
                <a:gd name="T98" fmla="*/ 26 w 260"/>
                <a:gd name="T99" fmla="*/ 153 h 349"/>
                <a:gd name="T100" fmla="*/ 49 w 260"/>
                <a:gd name="T101" fmla="*/ 113 h 349"/>
                <a:gd name="T102" fmla="*/ 69 w 260"/>
                <a:gd name="T103" fmla="*/ 75 h 349"/>
                <a:gd name="T104" fmla="*/ 109 w 260"/>
                <a:gd name="T105" fmla="*/ 61 h 34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49"/>
                <a:gd name="T161" fmla="*/ 260 w 260"/>
                <a:gd name="T162" fmla="*/ 349 h 34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49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8"/>
                  </a:lnTo>
                  <a:lnTo>
                    <a:pt x="92" y="35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6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3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3"/>
                  </a:lnTo>
                  <a:lnTo>
                    <a:pt x="253" y="169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4"/>
                  </a:lnTo>
                  <a:lnTo>
                    <a:pt x="258" y="189"/>
                  </a:lnTo>
                  <a:lnTo>
                    <a:pt x="257" y="193"/>
                  </a:lnTo>
                  <a:lnTo>
                    <a:pt x="256" y="197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7"/>
                  </a:lnTo>
                  <a:lnTo>
                    <a:pt x="241" y="207"/>
                  </a:lnTo>
                  <a:lnTo>
                    <a:pt x="238" y="206"/>
                  </a:lnTo>
                  <a:lnTo>
                    <a:pt x="234" y="204"/>
                  </a:lnTo>
                  <a:lnTo>
                    <a:pt x="230" y="202"/>
                  </a:lnTo>
                  <a:lnTo>
                    <a:pt x="227" y="197"/>
                  </a:lnTo>
                  <a:lnTo>
                    <a:pt x="225" y="194"/>
                  </a:lnTo>
                  <a:lnTo>
                    <a:pt x="223" y="189"/>
                  </a:lnTo>
                  <a:lnTo>
                    <a:pt x="222" y="185"/>
                  </a:lnTo>
                  <a:lnTo>
                    <a:pt x="221" y="180"/>
                  </a:lnTo>
                  <a:lnTo>
                    <a:pt x="220" y="175"/>
                  </a:lnTo>
                  <a:lnTo>
                    <a:pt x="221" y="171"/>
                  </a:lnTo>
                  <a:lnTo>
                    <a:pt x="221" y="166"/>
                  </a:lnTo>
                  <a:lnTo>
                    <a:pt x="221" y="162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2"/>
                  </a:lnTo>
                  <a:lnTo>
                    <a:pt x="181" y="123"/>
                  </a:lnTo>
                  <a:lnTo>
                    <a:pt x="173" y="156"/>
                  </a:lnTo>
                  <a:lnTo>
                    <a:pt x="167" y="183"/>
                  </a:lnTo>
                  <a:lnTo>
                    <a:pt x="175" y="219"/>
                  </a:lnTo>
                  <a:lnTo>
                    <a:pt x="182" y="245"/>
                  </a:lnTo>
                  <a:lnTo>
                    <a:pt x="192" y="288"/>
                  </a:lnTo>
                  <a:lnTo>
                    <a:pt x="200" y="319"/>
                  </a:lnTo>
                  <a:lnTo>
                    <a:pt x="203" y="322"/>
                  </a:lnTo>
                  <a:lnTo>
                    <a:pt x="208" y="323"/>
                  </a:lnTo>
                  <a:lnTo>
                    <a:pt x="216" y="324"/>
                  </a:lnTo>
                  <a:lnTo>
                    <a:pt x="223" y="326"/>
                  </a:lnTo>
                  <a:lnTo>
                    <a:pt x="230" y="328"/>
                  </a:lnTo>
                  <a:lnTo>
                    <a:pt x="235" y="332"/>
                  </a:lnTo>
                  <a:lnTo>
                    <a:pt x="241" y="336"/>
                  </a:lnTo>
                  <a:lnTo>
                    <a:pt x="244" y="339"/>
                  </a:lnTo>
                  <a:lnTo>
                    <a:pt x="245" y="343"/>
                  </a:lnTo>
                  <a:lnTo>
                    <a:pt x="247" y="348"/>
                  </a:lnTo>
                  <a:lnTo>
                    <a:pt x="161" y="348"/>
                  </a:lnTo>
                  <a:lnTo>
                    <a:pt x="141" y="288"/>
                  </a:lnTo>
                  <a:lnTo>
                    <a:pt x="130" y="257"/>
                  </a:lnTo>
                  <a:lnTo>
                    <a:pt x="120" y="288"/>
                  </a:lnTo>
                  <a:lnTo>
                    <a:pt x="97" y="348"/>
                  </a:lnTo>
                  <a:lnTo>
                    <a:pt x="12" y="348"/>
                  </a:lnTo>
                  <a:lnTo>
                    <a:pt x="14" y="343"/>
                  </a:lnTo>
                  <a:lnTo>
                    <a:pt x="16" y="339"/>
                  </a:lnTo>
                  <a:lnTo>
                    <a:pt x="19" y="335"/>
                  </a:lnTo>
                  <a:lnTo>
                    <a:pt x="24" y="331"/>
                  </a:lnTo>
                  <a:lnTo>
                    <a:pt x="30" y="328"/>
                  </a:lnTo>
                  <a:lnTo>
                    <a:pt x="38" y="325"/>
                  </a:lnTo>
                  <a:lnTo>
                    <a:pt x="45" y="323"/>
                  </a:lnTo>
                  <a:lnTo>
                    <a:pt x="55" y="322"/>
                  </a:lnTo>
                  <a:lnTo>
                    <a:pt x="61" y="317"/>
                  </a:lnTo>
                  <a:lnTo>
                    <a:pt x="68" y="288"/>
                  </a:lnTo>
                  <a:lnTo>
                    <a:pt x="79" y="245"/>
                  </a:lnTo>
                  <a:lnTo>
                    <a:pt x="84" y="219"/>
                  </a:lnTo>
                  <a:lnTo>
                    <a:pt x="92" y="183"/>
                  </a:lnTo>
                  <a:lnTo>
                    <a:pt x="86" y="156"/>
                  </a:lnTo>
                  <a:lnTo>
                    <a:pt x="77" y="123"/>
                  </a:lnTo>
                  <a:lnTo>
                    <a:pt x="74" y="122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7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2"/>
                  </a:lnTo>
                  <a:lnTo>
                    <a:pt x="36" y="189"/>
                  </a:lnTo>
                  <a:lnTo>
                    <a:pt x="33" y="196"/>
                  </a:lnTo>
                  <a:lnTo>
                    <a:pt x="31" y="199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7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0"/>
                  </a:lnTo>
                  <a:lnTo>
                    <a:pt x="3" y="197"/>
                  </a:lnTo>
                  <a:lnTo>
                    <a:pt x="2" y="193"/>
                  </a:lnTo>
                  <a:lnTo>
                    <a:pt x="1" y="189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3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3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6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2" name="Freeform 6"/>
            <p:cNvSpPr>
              <a:spLocks/>
            </p:cNvSpPr>
            <p:nvPr/>
          </p:nvSpPr>
          <p:spPr bwMode="auto">
            <a:xfrm>
              <a:off x="1348" y="1568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3" name="Freeform 7"/>
            <p:cNvSpPr>
              <a:spLocks/>
            </p:cNvSpPr>
            <p:nvPr/>
          </p:nvSpPr>
          <p:spPr bwMode="auto">
            <a:xfrm>
              <a:off x="1629" y="1900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4" name="Freeform 8"/>
            <p:cNvSpPr>
              <a:spLocks/>
            </p:cNvSpPr>
            <p:nvPr/>
          </p:nvSpPr>
          <p:spPr bwMode="auto">
            <a:xfrm>
              <a:off x="955" y="1936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5" name="Freeform 9"/>
            <p:cNvSpPr>
              <a:spLocks/>
            </p:cNvSpPr>
            <p:nvPr/>
          </p:nvSpPr>
          <p:spPr bwMode="auto">
            <a:xfrm>
              <a:off x="1067" y="1568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6" name="Freeform 10"/>
            <p:cNvSpPr>
              <a:spLocks/>
            </p:cNvSpPr>
            <p:nvPr/>
          </p:nvSpPr>
          <p:spPr bwMode="auto">
            <a:xfrm>
              <a:off x="1235" y="1237"/>
              <a:ext cx="262" cy="350"/>
            </a:xfrm>
            <a:custGeom>
              <a:avLst/>
              <a:gdLst>
                <a:gd name="T0" fmla="*/ 105 w 262"/>
                <a:gd name="T1" fmla="*/ 49 h 350"/>
                <a:gd name="T2" fmla="*/ 96 w 262"/>
                <a:gd name="T3" fmla="*/ 41 h 350"/>
                <a:gd name="T4" fmla="*/ 92 w 262"/>
                <a:gd name="T5" fmla="*/ 32 h 350"/>
                <a:gd name="T6" fmla="*/ 94 w 262"/>
                <a:gd name="T7" fmla="*/ 19 h 350"/>
                <a:gd name="T8" fmla="*/ 102 w 262"/>
                <a:gd name="T9" fmla="*/ 9 h 350"/>
                <a:gd name="T10" fmla="*/ 115 w 262"/>
                <a:gd name="T11" fmla="*/ 2 h 350"/>
                <a:gd name="T12" fmla="*/ 129 w 262"/>
                <a:gd name="T13" fmla="*/ 0 h 350"/>
                <a:gd name="T14" fmla="*/ 145 w 262"/>
                <a:gd name="T15" fmla="*/ 3 h 350"/>
                <a:gd name="T16" fmla="*/ 157 w 262"/>
                <a:gd name="T17" fmla="*/ 10 h 350"/>
                <a:gd name="T18" fmla="*/ 164 w 262"/>
                <a:gd name="T19" fmla="*/ 19 h 350"/>
                <a:gd name="T20" fmla="*/ 166 w 262"/>
                <a:gd name="T21" fmla="*/ 31 h 350"/>
                <a:gd name="T22" fmla="*/ 162 w 262"/>
                <a:gd name="T23" fmla="*/ 42 h 350"/>
                <a:gd name="T24" fmla="*/ 153 w 262"/>
                <a:gd name="T25" fmla="*/ 50 h 350"/>
                <a:gd name="T26" fmla="*/ 152 w 262"/>
                <a:gd name="T27" fmla="*/ 61 h 350"/>
                <a:gd name="T28" fmla="*/ 192 w 262"/>
                <a:gd name="T29" fmla="*/ 75 h 350"/>
                <a:gd name="T30" fmla="*/ 211 w 262"/>
                <a:gd name="T31" fmla="*/ 113 h 350"/>
                <a:gd name="T32" fmla="*/ 233 w 262"/>
                <a:gd name="T33" fmla="*/ 151 h 350"/>
                <a:gd name="T34" fmla="*/ 257 w 262"/>
                <a:gd name="T35" fmla="*/ 172 h 350"/>
                <a:gd name="T36" fmla="*/ 261 w 262"/>
                <a:gd name="T37" fmla="*/ 185 h 350"/>
                <a:gd name="T38" fmla="*/ 258 w 262"/>
                <a:gd name="T39" fmla="*/ 198 h 350"/>
                <a:gd name="T40" fmla="*/ 249 w 262"/>
                <a:gd name="T41" fmla="*/ 204 h 350"/>
                <a:gd name="T42" fmla="*/ 243 w 262"/>
                <a:gd name="T43" fmla="*/ 208 h 350"/>
                <a:gd name="T44" fmla="*/ 232 w 262"/>
                <a:gd name="T45" fmla="*/ 202 h 350"/>
                <a:gd name="T46" fmla="*/ 224 w 262"/>
                <a:gd name="T47" fmla="*/ 190 h 350"/>
                <a:gd name="T48" fmla="*/ 222 w 262"/>
                <a:gd name="T49" fmla="*/ 176 h 350"/>
                <a:gd name="T50" fmla="*/ 222 w 262"/>
                <a:gd name="T51" fmla="*/ 163 h 350"/>
                <a:gd name="T52" fmla="*/ 186 w 262"/>
                <a:gd name="T53" fmla="*/ 123 h 350"/>
                <a:gd name="T54" fmla="*/ 168 w 262"/>
                <a:gd name="T55" fmla="*/ 183 h 350"/>
                <a:gd name="T56" fmla="*/ 193 w 262"/>
                <a:gd name="T57" fmla="*/ 288 h 350"/>
                <a:gd name="T58" fmla="*/ 210 w 262"/>
                <a:gd name="T59" fmla="*/ 324 h 350"/>
                <a:gd name="T60" fmla="*/ 232 w 262"/>
                <a:gd name="T61" fmla="*/ 329 h 350"/>
                <a:gd name="T62" fmla="*/ 246 w 262"/>
                <a:gd name="T63" fmla="*/ 340 h 350"/>
                <a:gd name="T64" fmla="*/ 162 w 262"/>
                <a:gd name="T65" fmla="*/ 349 h 350"/>
                <a:gd name="T66" fmla="*/ 121 w 262"/>
                <a:gd name="T67" fmla="*/ 288 h 350"/>
                <a:gd name="T68" fmla="*/ 14 w 262"/>
                <a:gd name="T69" fmla="*/ 344 h 350"/>
                <a:gd name="T70" fmla="*/ 24 w 262"/>
                <a:gd name="T71" fmla="*/ 332 h 350"/>
                <a:gd name="T72" fmla="*/ 46 w 262"/>
                <a:gd name="T73" fmla="*/ 324 h 350"/>
                <a:gd name="T74" fmla="*/ 69 w 262"/>
                <a:gd name="T75" fmla="*/ 288 h 350"/>
                <a:gd name="T76" fmla="*/ 93 w 262"/>
                <a:gd name="T77" fmla="*/ 183 h 350"/>
                <a:gd name="T78" fmla="*/ 75 w 262"/>
                <a:gd name="T79" fmla="*/ 123 h 350"/>
                <a:gd name="T80" fmla="*/ 51 w 262"/>
                <a:gd name="T81" fmla="*/ 149 h 350"/>
                <a:gd name="T82" fmla="*/ 38 w 262"/>
                <a:gd name="T83" fmla="*/ 172 h 350"/>
                <a:gd name="T84" fmla="*/ 37 w 262"/>
                <a:gd name="T85" fmla="*/ 189 h 350"/>
                <a:gd name="T86" fmla="*/ 28 w 262"/>
                <a:gd name="T87" fmla="*/ 202 h 350"/>
                <a:gd name="T88" fmla="*/ 19 w 262"/>
                <a:gd name="T89" fmla="*/ 207 h 350"/>
                <a:gd name="T90" fmla="*/ 12 w 262"/>
                <a:gd name="T91" fmla="*/ 204 h 350"/>
                <a:gd name="T92" fmla="*/ 3 w 262"/>
                <a:gd name="T93" fmla="*/ 198 h 350"/>
                <a:gd name="T94" fmla="*/ 0 w 262"/>
                <a:gd name="T95" fmla="*/ 184 h 350"/>
                <a:gd name="T96" fmla="*/ 6 w 262"/>
                <a:gd name="T97" fmla="*/ 170 h 350"/>
                <a:gd name="T98" fmla="*/ 26 w 262"/>
                <a:gd name="T99" fmla="*/ 153 h 350"/>
                <a:gd name="T100" fmla="*/ 49 w 262"/>
                <a:gd name="T101" fmla="*/ 113 h 350"/>
                <a:gd name="T102" fmla="*/ 69 w 262"/>
                <a:gd name="T103" fmla="*/ 75 h 350"/>
                <a:gd name="T104" fmla="*/ 110 w 262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2"/>
                <a:gd name="T160" fmla="*/ 0 h 350"/>
                <a:gd name="T161" fmla="*/ 262 w 262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2" h="350">
                  <a:moveTo>
                    <a:pt x="114" y="53"/>
                  </a:moveTo>
                  <a:lnTo>
                    <a:pt x="110" y="52"/>
                  </a:lnTo>
                  <a:lnTo>
                    <a:pt x="105" y="49"/>
                  </a:lnTo>
                  <a:lnTo>
                    <a:pt x="102" y="47"/>
                  </a:lnTo>
                  <a:lnTo>
                    <a:pt x="99" y="44"/>
                  </a:lnTo>
                  <a:lnTo>
                    <a:pt x="96" y="41"/>
                  </a:lnTo>
                  <a:lnTo>
                    <a:pt x="95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2" y="28"/>
                  </a:lnTo>
                  <a:lnTo>
                    <a:pt x="93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40" y="1"/>
                  </a:lnTo>
                  <a:lnTo>
                    <a:pt x="145" y="3"/>
                  </a:lnTo>
                  <a:lnTo>
                    <a:pt x="149" y="5"/>
                  </a:lnTo>
                  <a:lnTo>
                    <a:pt x="153" y="7"/>
                  </a:lnTo>
                  <a:lnTo>
                    <a:pt x="157" y="10"/>
                  </a:lnTo>
                  <a:lnTo>
                    <a:pt x="159" y="12"/>
                  </a:lnTo>
                  <a:lnTo>
                    <a:pt x="162" y="16"/>
                  </a:lnTo>
                  <a:lnTo>
                    <a:pt x="164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6" y="31"/>
                  </a:lnTo>
                  <a:lnTo>
                    <a:pt x="165" y="35"/>
                  </a:lnTo>
                  <a:lnTo>
                    <a:pt x="163" y="39"/>
                  </a:lnTo>
                  <a:lnTo>
                    <a:pt x="162" y="42"/>
                  </a:lnTo>
                  <a:lnTo>
                    <a:pt x="159" y="45"/>
                  </a:lnTo>
                  <a:lnTo>
                    <a:pt x="156" y="47"/>
                  </a:lnTo>
                  <a:lnTo>
                    <a:pt x="153" y="50"/>
                  </a:lnTo>
                  <a:lnTo>
                    <a:pt x="150" y="52"/>
                  </a:lnTo>
                  <a:lnTo>
                    <a:pt x="146" y="53"/>
                  </a:lnTo>
                  <a:lnTo>
                    <a:pt x="152" y="61"/>
                  </a:lnTo>
                  <a:lnTo>
                    <a:pt x="158" y="67"/>
                  </a:lnTo>
                  <a:lnTo>
                    <a:pt x="177" y="70"/>
                  </a:lnTo>
                  <a:lnTo>
                    <a:pt x="192" y="75"/>
                  </a:lnTo>
                  <a:lnTo>
                    <a:pt x="199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7" y="128"/>
                  </a:lnTo>
                  <a:lnTo>
                    <a:pt x="222" y="137"/>
                  </a:lnTo>
                  <a:lnTo>
                    <a:pt x="233" y="151"/>
                  </a:lnTo>
                  <a:lnTo>
                    <a:pt x="244" y="164"/>
                  </a:lnTo>
                  <a:lnTo>
                    <a:pt x="255" y="170"/>
                  </a:lnTo>
                  <a:lnTo>
                    <a:pt x="257" y="172"/>
                  </a:lnTo>
                  <a:lnTo>
                    <a:pt x="259" y="175"/>
                  </a:lnTo>
                  <a:lnTo>
                    <a:pt x="261" y="179"/>
                  </a:lnTo>
                  <a:lnTo>
                    <a:pt x="261" y="185"/>
                  </a:lnTo>
                  <a:lnTo>
                    <a:pt x="260" y="190"/>
                  </a:lnTo>
                  <a:lnTo>
                    <a:pt x="259" y="193"/>
                  </a:lnTo>
                  <a:lnTo>
                    <a:pt x="258" y="198"/>
                  </a:lnTo>
                  <a:lnTo>
                    <a:pt x="255" y="201"/>
                  </a:lnTo>
                  <a:lnTo>
                    <a:pt x="252" y="203"/>
                  </a:lnTo>
                  <a:lnTo>
                    <a:pt x="249" y="204"/>
                  </a:lnTo>
                  <a:lnTo>
                    <a:pt x="247" y="207"/>
                  </a:lnTo>
                  <a:lnTo>
                    <a:pt x="245" y="208"/>
                  </a:lnTo>
                  <a:lnTo>
                    <a:pt x="243" y="208"/>
                  </a:lnTo>
                  <a:lnTo>
                    <a:pt x="239" y="207"/>
                  </a:lnTo>
                  <a:lnTo>
                    <a:pt x="236" y="205"/>
                  </a:lnTo>
                  <a:lnTo>
                    <a:pt x="232" y="202"/>
                  </a:lnTo>
                  <a:lnTo>
                    <a:pt x="228" y="198"/>
                  </a:lnTo>
                  <a:lnTo>
                    <a:pt x="227" y="194"/>
                  </a:lnTo>
                  <a:lnTo>
                    <a:pt x="224" y="190"/>
                  </a:lnTo>
                  <a:lnTo>
                    <a:pt x="224" y="186"/>
                  </a:lnTo>
                  <a:lnTo>
                    <a:pt x="222" y="181"/>
                  </a:lnTo>
                  <a:lnTo>
                    <a:pt x="222" y="176"/>
                  </a:lnTo>
                  <a:lnTo>
                    <a:pt x="223" y="172"/>
                  </a:lnTo>
                  <a:lnTo>
                    <a:pt x="223" y="167"/>
                  </a:lnTo>
                  <a:lnTo>
                    <a:pt x="222" y="163"/>
                  </a:lnTo>
                  <a:lnTo>
                    <a:pt x="206" y="145"/>
                  </a:lnTo>
                  <a:lnTo>
                    <a:pt x="193" y="132"/>
                  </a:lnTo>
                  <a:lnTo>
                    <a:pt x="186" y="123"/>
                  </a:lnTo>
                  <a:lnTo>
                    <a:pt x="183" y="124"/>
                  </a:lnTo>
                  <a:lnTo>
                    <a:pt x="174" y="157"/>
                  </a:lnTo>
                  <a:lnTo>
                    <a:pt x="168" y="183"/>
                  </a:lnTo>
                  <a:lnTo>
                    <a:pt x="177" y="220"/>
                  </a:lnTo>
                  <a:lnTo>
                    <a:pt x="183" y="246"/>
                  </a:lnTo>
                  <a:lnTo>
                    <a:pt x="193" y="288"/>
                  </a:lnTo>
                  <a:lnTo>
                    <a:pt x="201" y="320"/>
                  </a:lnTo>
                  <a:lnTo>
                    <a:pt x="204" y="323"/>
                  </a:lnTo>
                  <a:lnTo>
                    <a:pt x="210" y="324"/>
                  </a:lnTo>
                  <a:lnTo>
                    <a:pt x="218" y="325"/>
                  </a:lnTo>
                  <a:lnTo>
                    <a:pt x="225" y="327"/>
                  </a:lnTo>
                  <a:lnTo>
                    <a:pt x="232" y="329"/>
                  </a:lnTo>
                  <a:lnTo>
                    <a:pt x="237" y="333"/>
                  </a:lnTo>
                  <a:lnTo>
                    <a:pt x="242" y="336"/>
                  </a:lnTo>
                  <a:lnTo>
                    <a:pt x="246" y="340"/>
                  </a:lnTo>
                  <a:lnTo>
                    <a:pt x="247" y="344"/>
                  </a:lnTo>
                  <a:lnTo>
                    <a:pt x="249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1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1" y="329"/>
                  </a:lnTo>
                  <a:lnTo>
                    <a:pt x="38" y="326"/>
                  </a:lnTo>
                  <a:lnTo>
                    <a:pt x="46" y="324"/>
                  </a:lnTo>
                  <a:lnTo>
                    <a:pt x="56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1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7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3" y="67"/>
                  </a:lnTo>
                  <a:lnTo>
                    <a:pt x="110" y="61"/>
                  </a:lnTo>
                  <a:lnTo>
                    <a:pt x="114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7" name="Freeform 11"/>
            <p:cNvSpPr>
              <a:spLocks/>
            </p:cNvSpPr>
            <p:nvPr/>
          </p:nvSpPr>
          <p:spPr bwMode="auto">
            <a:xfrm>
              <a:off x="2697" y="1936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8" name="Freeform 12"/>
            <p:cNvSpPr>
              <a:spLocks/>
            </p:cNvSpPr>
            <p:nvPr/>
          </p:nvSpPr>
          <p:spPr bwMode="auto">
            <a:xfrm>
              <a:off x="2358" y="1974"/>
              <a:ext cx="262" cy="349"/>
            </a:xfrm>
            <a:custGeom>
              <a:avLst/>
              <a:gdLst>
                <a:gd name="T0" fmla="*/ 105 w 262"/>
                <a:gd name="T1" fmla="*/ 49 h 349"/>
                <a:gd name="T2" fmla="*/ 96 w 262"/>
                <a:gd name="T3" fmla="*/ 41 h 349"/>
                <a:gd name="T4" fmla="*/ 92 w 262"/>
                <a:gd name="T5" fmla="*/ 32 h 349"/>
                <a:gd name="T6" fmla="*/ 94 w 262"/>
                <a:gd name="T7" fmla="*/ 19 h 349"/>
                <a:gd name="T8" fmla="*/ 102 w 262"/>
                <a:gd name="T9" fmla="*/ 9 h 349"/>
                <a:gd name="T10" fmla="*/ 115 w 262"/>
                <a:gd name="T11" fmla="*/ 2 h 349"/>
                <a:gd name="T12" fmla="*/ 129 w 262"/>
                <a:gd name="T13" fmla="*/ 0 h 349"/>
                <a:gd name="T14" fmla="*/ 145 w 262"/>
                <a:gd name="T15" fmla="*/ 3 h 349"/>
                <a:gd name="T16" fmla="*/ 157 w 262"/>
                <a:gd name="T17" fmla="*/ 10 h 349"/>
                <a:gd name="T18" fmla="*/ 164 w 262"/>
                <a:gd name="T19" fmla="*/ 19 h 349"/>
                <a:gd name="T20" fmla="*/ 166 w 262"/>
                <a:gd name="T21" fmla="*/ 31 h 349"/>
                <a:gd name="T22" fmla="*/ 162 w 262"/>
                <a:gd name="T23" fmla="*/ 42 h 349"/>
                <a:gd name="T24" fmla="*/ 153 w 262"/>
                <a:gd name="T25" fmla="*/ 50 h 349"/>
                <a:gd name="T26" fmla="*/ 152 w 262"/>
                <a:gd name="T27" fmla="*/ 61 h 349"/>
                <a:gd name="T28" fmla="*/ 192 w 262"/>
                <a:gd name="T29" fmla="*/ 75 h 349"/>
                <a:gd name="T30" fmla="*/ 211 w 262"/>
                <a:gd name="T31" fmla="*/ 113 h 349"/>
                <a:gd name="T32" fmla="*/ 233 w 262"/>
                <a:gd name="T33" fmla="*/ 151 h 349"/>
                <a:gd name="T34" fmla="*/ 257 w 262"/>
                <a:gd name="T35" fmla="*/ 172 h 349"/>
                <a:gd name="T36" fmla="*/ 261 w 262"/>
                <a:gd name="T37" fmla="*/ 184 h 349"/>
                <a:gd name="T38" fmla="*/ 258 w 262"/>
                <a:gd name="T39" fmla="*/ 197 h 349"/>
                <a:gd name="T40" fmla="*/ 249 w 262"/>
                <a:gd name="T41" fmla="*/ 204 h 349"/>
                <a:gd name="T42" fmla="*/ 243 w 262"/>
                <a:gd name="T43" fmla="*/ 207 h 349"/>
                <a:gd name="T44" fmla="*/ 232 w 262"/>
                <a:gd name="T45" fmla="*/ 202 h 349"/>
                <a:gd name="T46" fmla="*/ 224 w 262"/>
                <a:gd name="T47" fmla="*/ 189 h 349"/>
                <a:gd name="T48" fmla="*/ 222 w 262"/>
                <a:gd name="T49" fmla="*/ 175 h 349"/>
                <a:gd name="T50" fmla="*/ 222 w 262"/>
                <a:gd name="T51" fmla="*/ 162 h 349"/>
                <a:gd name="T52" fmla="*/ 186 w 262"/>
                <a:gd name="T53" fmla="*/ 122 h 349"/>
                <a:gd name="T54" fmla="*/ 168 w 262"/>
                <a:gd name="T55" fmla="*/ 183 h 349"/>
                <a:gd name="T56" fmla="*/ 193 w 262"/>
                <a:gd name="T57" fmla="*/ 288 h 349"/>
                <a:gd name="T58" fmla="*/ 210 w 262"/>
                <a:gd name="T59" fmla="*/ 323 h 349"/>
                <a:gd name="T60" fmla="*/ 232 w 262"/>
                <a:gd name="T61" fmla="*/ 328 h 349"/>
                <a:gd name="T62" fmla="*/ 246 w 262"/>
                <a:gd name="T63" fmla="*/ 339 h 349"/>
                <a:gd name="T64" fmla="*/ 162 w 262"/>
                <a:gd name="T65" fmla="*/ 348 h 349"/>
                <a:gd name="T66" fmla="*/ 121 w 262"/>
                <a:gd name="T67" fmla="*/ 288 h 349"/>
                <a:gd name="T68" fmla="*/ 14 w 262"/>
                <a:gd name="T69" fmla="*/ 343 h 349"/>
                <a:gd name="T70" fmla="*/ 24 w 262"/>
                <a:gd name="T71" fmla="*/ 331 h 349"/>
                <a:gd name="T72" fmla="*/ 46 w 262"/>
                <a:gd name="T73" fmla="*/ 323 h 349"/>
                <a:gd name="T74" fmla="*/ 69 w 262"/>
                <a:gd name="T75" fmla="*/ 288 h 349"/>
                <a:gd name="T76" fmla="*/ 93 w 262"/>
                <a:gd name="T77" fmla="*/ 183 h 349"/>
                <a:gd name="T78" fmla="*/ 75 w 262"/>
                <a:gd name="T79" fmla="*/ 122 h 349"/>
                <a:gd name="T80" fmla="*/ 51 w 262"/>
                <a:gd name="T81" fmla="*/ 149 h 349"/>
                <a:gd name="T82" fmla="*/ 38 w 262"/>
                <a:gd name="T83" fmla="*/ 172 h 349"/>
                <a:gd name="T84" fmla="*/ 37 w 262"/>
                <a:gd name="T85" fmla="*/ 189 h 349"/>
                <a:gd name="T86" fmla="*/ 28 w 262"/>
                <a:gd name="T87" fmla="*/ 202 h 349"/>
                <a:gd name="T88" fmla="*/ 19 w 262"/>
                <a:gd name="T89" fmla="*/ 207 h 349"/>
                <a:gd name="T90" fmla="*/ 12 w 262"/>
                <a:gd name="T91" fmla="*/ 204 h 349"/>
                <a:gd name="T92" fmla="*/ 3 w 262"/>
                <a:gd name="T93" fmla="*/ 197 h 349"/>
                <a:gd name="T94" fmla="*/ 0 w 262"/>
                <a:gd name="T95" fmla="*/ 184 h 349"/>
                <a:gd name="T96" fmla="*/ 6 w 262"/>
                <a:gd name="T97" fmla="*/ 170 h 349"/>
                <a:gd name="T98" fmla="*/ 26 w 262"/>
                <a:gd name="T99" fmla="*/ 153 h 349"/>
                <a:gd name="T100" fmla="*/ 49 w 262"/>
                <a:gd name="T101" fmla="*/ 113 h 349"/>
                <a:gd name="T102" fmla="*/ 69 w 262"/>
                <a:gd name="T103" fmla="*/ 75 h 349"/>
                <a:gd name="T104" fmla="*/ 110 w 262"/>
                <a:gd name="T105" fmla="*/ 61 h 34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2"/>
                <a:gd name="T160" fmla="*/ 0 h 349"/>
                <a:gd name="T161" fmla="*/ 262 w 262"/>
                <a:gd name="T162" fmla="*/ 349 h 34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2" h="349">
                  <a:moveTo>
                    <a:pt x="114" y="53"/>
                  </a:moveTo>
                  <a:lnTo>
                    <a:pt x="110" y="52"/>
                  </a:lnTo>
                  <a:lnTo>
                    <a:pt x="105" y="49"/>
                  </a:lnTo>
                  <a:lnTo>
                    <a:pt x="102" y="47"/>
                  </a:lnTo>
                  <a:lnTo>
                    <a:pt x="99" y="44"/>
                  </a:lnTo>
                  <a:lnTo>
                    <a:pt x="96" y="41"/>
                  </a:lnTo>
                  <a:lnTo>
                    <a:pt x="95" y="38"/>
                  </a:lnTo>
                  <a:lnTo>
                    <a:pt x="93" y="35"/>
                  </a:lnTo>
                  <a:lnTo>
                    <a:pt x="92" y="32"/>
                  </a:lnTo>
                  <a:lnTo>
                    <a:pt x="92" y="28"/>
                  </a:lnTo>
                  <a:lnTo>
                    <a:pt x="93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1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40" y="1"/>
                  </a:lnTo>
                  <a:lnTo>
                    <a:pt x="145" y="3"/>
                  </a:lnTo>
                  <a:lnTo>
                    <a:pt x="149" y="5"/>
                  </a:lnTo>
                  <a:lnTo>
                    <a:pt x="153" y="7"/>
                  </a:lnTo>
                  <a:lnTo>
                    <a:pt x="157" y="10"/>
                  </a:lnTo>
                  <a:lnTo>
                    <a:pt x="159" y="12"/>
                  </a:lnTo>
                  <a:lnTo>
                    <a:pt x="162" y="16"/>
                  </a:lnTo>
                  <a:lnTo>
                    <a:pt x="164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6" y="31"/>
                  </a:lnTo>
                  <a:lnTo>
                    <a:pt x="165" y="35"/>
                  </a:lnTo>
                  <a:lnTo>
                    <a:pt x="163" y="39"/>
                  </a:lnTo>
                  <a:lnTo>
                    <a:pt x="162" y="42"/>
                  </a:lnTo>
                  <a:lnTo>
                    <a:pt x="159" y="45"/>
                  </a:lnTo>
                  <a:lnTo>
                    <a:pt x="156" y="47"/>
                  </a:lnTo>
                  <a:lnTo>
                    <a:pt x="153" y="50"/>
                  </a:lnTo>
                  <a:lnTo>
                    <a:pt x="150" y="52"/>
                  </a:lnTo>
                  <a:lnTo>
                    <a:pt x="146" y="53"/>
                  </a:lnTo>
                  <a:lnTo>
                    <a:pt x="152" y="61"/>
                  </a:lnTo>
                  <a:lnTo>
                    <a:pt x="158" y="66"/>
                  </a:lnTo>
                  <a:lnTo>
                    <a:pt x="177" y="70"/>
                  </a:lnTo>
                  <a:lnTo>
                    <a:pt x="192" y="75"/>
                  </a:lnTo>
                  <a:lnTo>
                    <a:pt x="199" y="83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7" y="128"/>
                  </a:lnTo>
                  <a:lnTo>
                    <a:pt x="222" y="137"/>
                  </a:lnTo>
                  <a:lnTo>
                    <a:pt x="233" y="151"/>
                  </a:lnTo>
                  <a:lnTo>
                    <a:pt x="244" y="163"/>
                  </a:lnTo>
                  <a:lnTo>
                    <a:pt x="255" y="169"/>
                  </a:lnTo>
                  <a:lnTo>
                    <a:pt x="257" y="172"/>
                  </a:lnTo>
                  <a:lnTo>
                    <a:pt x="259" y="175"/>
                  </a:lnTo>
                  <a:lnTo>
                    <a:pt x="261" y="179"/>
                  </a:lnTo>
                  <a:lnTo>
                    <a:pt x="261" y="184"/>
                  </a:lnTo>
                  <a:lnTo>
                    <a:pt x="260" y="189"/>
                  </a:lnTo>
                  <a:lnTo>
                    <a:pt x="259" y="193"/>
                  </a:lnTo>
                  <a:lnTo>
                    <a:pt x="258" y="197"/>
                  </a:lnTo>
                  <a:lnTo>
                    <a:pt x="255" y="201"/>
                  </a:lnTo>
                  <a:lnTo>
                    <a:pt x="252" y="203"/>
                  </a:lnTo>
                  <a:lnTo>
                    <a:pt x="249" y="204"/>
                  </a:lnTo>
                  <a:lnTo>
                    <a:pt x="247" y="207"/>
                  </a:lnTo>
                  <a:lnTo>
                    <a:pt x="245" y="207"/>
                  </a:lnTo>
                  <a:lnTo>
                    <a:pt x="243" y="207"/>
                  </a:lnTo>
                  <a:lnTo>
                    <a:pt x="239" y="206"/>
                  </a:lnTo>
                  <a:lnTo>
                    <a:pt x="236" y="204"/>
                  </a:lnTo>
                  <a:lnTo>
                    <a:pt x="232" y="202"/>
                  </a:lnTo>
                  <a:lnTo>
                    <a:pt x="228" y="197"/>
                  </a:lnTo>
                  <a:lnTo>
                    <a:pt x="227" y="194"/>
                  </a:lnTo>
                  <a:lnTo>
                    <a:pt x="224" y="189"/>
                  </a:lnTo>
                  <a:lnTo>
                    <a:pt x="224" y="185"/>
                  </a:lnTo>
                  <a:lnTo>
                    <a:pt x="222" y="180"/>
                  </a:lnTo>
                  <a:lnTo>
                    <a:pt x="222" y="175"/>
                  </a:lnTo>
                  <a:lnTo>
                    <a:pt x="223" y="171"/>
                  </a:lnTo>
                  <a:lnTo>
                    <a:pt x="223" y="166"/>
                  </a:lnTo>
                  <a:lnTo>
                    <a:pt x="222" y="162"/>
                  </a:lnTo>
                  <a:lnTo>
                    <a:pt x="206" y="145"/>
                  </a:lnTo>
                  <a:lnTo>
                    <a:pt x="193" y="132"/>
                  </a:lnTo>
                  <a:lnTo>
                    <a:pt x="186" y="122"/>
                  </a:lnTo>
                  <a:lnTo>
                    <a:pt x="183" y="123"/>
                  </a:lnTo>
                  <a:lnTo>
                    <a:pt x="174" y="156"/>
                  </a:lnTo>
                  <a:lnTo>
                    <a:pt x="168" y="183"/>
                  </a:lnTo>
                  <a:lnTo>
                    <a:pt x="177" y="219"/>
                  </a:lnTo>
                  <a:lnTo>
                    <a:pt x="183" y="245"/>
                  </a:lnTo>
                  <a:lnTo>
                    <a:pt x="193" y="288"/>
                  </a:lnTo>
                  <a:lnTo>
                    <a:pt x="201" y="319"/>
                  </a:lnTo>
                  <a:lnTo>
                    <a:pt x="204" y="322"/>
                  </a:lnTo>
                  <a:lnTo>
                    <a:pt x="210" y="323"/>
                  </a:lnTo>
                  <a:lnTo>
                    <a:pt x="218" y="324"/>
                  </a:lnTo>
                  <a:lnTo>
                    <a:pt x="225" y="326"/>
                  </a:lnTo>
                  <a:lnTo>
                    <a:pt x="232" y="328"/>
                  </a:lnTo>
                  <a:lnTo>
                    <a:pt x="237" y="332"/>
                  </a:lnTo>
                  <a:lnTo>
                    <a:pt x="242" y="336"/>
                  </a:lnTo>
                  <a:lnTo>
                    <a:pt x="246" y="339"/>
                  </a:lnTo>
                  <a:lnTo>
                    <a:pt x="247" y="343"/>
                  </a:lnTo>
                  <a:lnTo>
                    <a:pt x="249" y="348"/>
                  </a:lnTo>
                  <a:lnTo>
                    <a:pt x="162" y="348"/>
                  </a:lnTo>
                  <a:lnTo>
                    <a:pt x="142" y="288"/>
                  </a:lnTo>
                  <a:lnTo>
                    <a:pt x="131" y="257"/>
                  </a:lnTo>
                  <a:lnTo>
                    <a:pt x="121" y="288"/>
                  </a:lnTo>
                  <a:lnTo>
                    <a:pt x="98" y="348"/>
                  </a:lnTo>
                  <a:lnTo>
                    <a:pt x="12" y="348"/>
                  </a:lnTo>
                  <a:lnTo>
                    <a:pt x="14" y="343"/>
                  </a:lnTo>
                  <a:lnTo>
                    <a:pt x="16" y="339"/>
                  </a:lnTo>
                  <a:lnTo>
                    <a:pt x="19" y="335"/>
                  </a:lnTo>
                  <a:lnTo>
                    <a:pt x="24" y="331"/>
                  </a:lnTo>
                  <a:lnTo>
                    <a:pt x="31" y="328"/>
                  </a:lnTo>
                  <a:lnTo>
                    <a:pt x="38" y="325"/>
                  </a:lnTo>
                  <a:lnTo>
                    <a:pt x="46" y="323"/>
                  </a:lnTo>
                  <a:lnTo>
                    <a:pt x="56" y="322"/>
                  </a:lnTo>
                  <a:lnTo>
                    <a:pt x="61" y="317"/>
                  </a:lnTo>
                  <a:lnTo>
                    <a:pt x="69" y="288"/>
                  </a:lnTo>
                  <a:lnTo>
                    <a:pt x="79" y="245"/>
                  </a:lnTo>
                  <a:lnTo>
                    <a:pt x="85" y="219"/>
                  </a:lnTo>
                  <a:lnTo>
                    <a:pt x="93" y="183"/>
                  </a:lnTo>
                  <a:lnTo>
                    <a:pt x="87" y="156"/>
                  </a:lnTo>
                  <a:lnTo>
                    <a:pt x="77" y="123"/>
                  </a:lnTo>
                  <a:lnTo>
                    <a:pt x="75" y="122"/>
                  </a:lnTo>
                  <a:lnTo>
                    <a:pt x="71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7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2"/>
                  </a:lnTo>
                  <a:lnTo>
                    <a:pt x="37" y="189"/>
                  </a:lnTo>
                  <a:lnTo>
                    <a:pt x="33" y="196"/>
                  </a:lnTo>
                  <a:lnTo>
                    <a:pt x="31" y="199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7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0"/>
                  </a:lnTo>
                  <a:lnTo>
                    <a:pt x="3" y="197"/>
                  </a:lnTo>
                  <a:lnTo>
                    <a:pt x="2" y="193"/>
                  </a:lnTo>
                  <a:lnTo>
                    <a:pt x="1" y="189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3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3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3" y="66"/>
                  </a:lnTo>
                  <a:lnTo>
                    <a:pt x="110" y="61"/>
                  </a:lnTo>
                  <a:lnTo>
                    <a:pt x="114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59" name="Freeform 13"/>
            <p:cNvSpPr>
              <a:spLocks/>
            </p:cNvSpPr>
            <p:nvPr/>
          </p:nvSpPr>
          <p:spPr bwMode="auto">
            <a:xfrm>
              <a:off x="1573" y="1495"/>
              <a:ext cx="260" cy="350"/>
            </a:xfrm>
            <a:custGeom>
              <a:avLst/>
              <a:gdLst>
                <a:gd name="T0" fmla="*/ 104 w 260"/>
                <a:gd name="T1" fmla="*/ 49 h 350"/>
                <a:gd name="T2" fmla="*/ 96 w 260"/>
                <a:gd name="T3" fmla="*/ 41 h 350"/>
                <a:gd name="T4" fmla="*/ 91 w 260"/>
                <a:gd name="T5" fmla="*/ 32 h 350"/>
                <a:gd name="T6" fmla="*/ 93 w 260"/>
                <a:gd name="T7" fmla="*/ 19 h 350"/>
                <a:gd name="T8" fmla="*/ 101 w 260"/>
                <a:gd name="T9" fmla="*/ 9 h 350"/>
                <a:gd name="T10" fmla="*/ 114 w 260"/>
                <a:gd name="T11" fmla="*/ 2 h 350"/>
                <a:gd name="T12" fmla="*/ 128 w 260"/>
                <a:gd name="T13" fmla="*/ 0 h 350"/>
                <a:gd name="T14" fmla="*/ 144 w 260"/>
                <a:gd name="T15" fmla="*/ 3 h 350"/>
                <a:gd name="T16" fmla="*/ 156 w 260"/>
                <a:gd name="T17" fmla="*/ 10 h 350"/>
                <a:gd name="T18" fmla="*/ 163 w 260"/>
                <a:gd name="T19" fmla="*/ 19 h 350"/>
                <a:gd name="T20" fmla="*/ 165 w 260"/>
                <a:gd name="T21" fmla="*/ 31 h 350"/>
                <a:gd name="T22" fmla="*/ 161 w 260"/>
                <a:gd name="T23" fmla="*/ 42 h 350"/>
                <a:gd name="T24" fmla="*/ 152 w 260"/>
                <a:gd name="T25" fmla="*/ 50 h 350"/>
                <a:gd name="T26" fmla="*/ 150 w 260"/>
                <a:gd name="T27" fmla="*/ 61 h 350"/>
                <a:gd name="T28" fmla="*/ 190 w 260"/>
                <a:gd name="T29" fmla="*/ 75 h 350"/>
                <a:gd name="T30" fmla="*/ 210 w 260"/>
                <a:gd name="T31" fmla="*/ 113 h 350"/>
                <a:gd name="T32" fmla="*/ 231 w 260"/>
                <a:gd name="T33" fmla="*/ 151 h 350"/>
                <a:gd name="T34" fmla="*/ 255 w 260"/>
                <a:gd name="T35" fmla="*/ 172 h 350"/>
                <a:gd name="T36" fmla="*/ 259 w 260"/>
                <a:gd name="T37" fmla="*/ 185 h 350"/>
                <a:gd name="T38" fmla="*/ 256 w 260"/>
                <a:gd name="T39" fmla="*/ 198 h 350"/>
                <a:gd name="T40" fmla="*/ 247 w 260"/>
                <a:gd name="T41" fmla="*/ 204 h 350"/>
                <a:gd name="T42" fmla="*/ 241 w 260"/>
                <a:gd name="T43" fmla="*/ 208 h 350"/>
                <a:gd name="T44" fmla="*/ 230 w 260"/>
                <a:gd name="T45" fmla="*/ 202 h 350"/>
                <a:gd name="T46" fmla="*/ 223 w 260"/>
                <a:gd name="T47" fmla="*/ 190 h 350"/>
                <a:gd name="T48" fmla="*/ 220 w 260"/>
                <a:gd name="T49" fmla="*/ 176 h 350"/>
                <a:gd name="T50" fmla="*/ 221 w 260"/>
                <a:gd name="T51" fmla="*/ 163 h 350"/>
                <a:gd name="T52" fmla="*/ 184 w 260"/>
                <a:gd name="T53" fmla="*/ 123 h 350"/>
                <a:gd name="T54" fmla="*/ 167 w 260"/>
                <a:gd name="T55" fmla="*/ 183 h 350"/>
                <a:gd name="T56" fmla="*/ 192 w 260"/>
                <a:gd name="T57" fmla="*/ 288 h 350"/>
                <a:gd name="T58" fmla="*/ 208 w 260"/>
                <a:gd name="T59" fmla="*/ 324 h 350"/>
                <a:gd name="T60" fmla="*/ 230 w 260"/>
                <a:gd name="T61" fmla="*/ 329 h 350"/>
                <a:gd name="T62" fmla="*/ 244 w 260"/>
                <a:gd name="T63" fmla="*/ 340 h 350"/>
                <a:gd name="T64" fmla="*/ 161 w 260"/>
                <a:gd name="T65" fmla="*/ 349 h 350"/>
                <a:gd name="T66" fmla="*/ 120 w 260"/>
                <a:gd name="T67" fmla="*/ 288 h 350"/>
                <a:gd name="T68" fmla="*/ 14 w 260"/>
                <a:gd name="T69" fmla="*/ 344 h 350"/>
                <a:gd name="T70" fmla="*/ 24 w 260"/>
                <a:gd name="T71" fmla="*/ 332 h 350"/>
                <a:gd name="T72" fmla="*/ 45 w 260"/>
                <a:gd name="T73" fmla="*/ 324 h 350"/>
                <a:gd name="T74" fmla="*/ 68 w 260"/>
                <a:gd name="T75" fmla="*/ 288 h 350"/>
                <a:gd name="T76" fmla="*/ 92 w 260"/>
                <a:gd name="T77" fmla="*/ 183 h 350"/>
                <a:gd name="T78" fmla="*/ 74 w 260"/>
                <a:gd name="T79" fmla="*/ 123 h 350"/>
                <a:gd name="T80" fmla="*/ 51 w 260"/>
                <a:gd name="T81" fmla="*/ 149 h 350"/>
                <a:gd name="T82" fmla="*/ 38 w 260"/>
                <a:gd name="T83" fmla="*/ 172 h 350"/>
                <a:gd name="T84" fmla="*/ 36 w 260"/>
                <a:gd name="T85" fmla="*/ 189 h 350"/>
                <a:gd name="T86" fmla="*/ 28 w 260"/>
                <a:gd name="T87" fmla="*/ 202 h 350"/>
                <a:gd name="T88" fmla="*/ 19 w 260"/>
                <a:gd name="T89" fmla="*/ 207 h 350"/>
                <a:gd name="T90" fmla="*/ 12 w 260"/>
                <a:gd name="T91" fmla="*/ 204 h 350"/>
                <a:gd name="T92" fmla="*/ 3 w 260"/>
                <a:gd name="T93" fmla="*/ 198 h 350"/>
                <a:gd name="T94" fmla="*/ 0 w 260"/>
                <a:gd name="T95" fmla="*/ 184 h 350"/>
                <a:gd name="T96" fmla="*/ 6 w 260"/>
                <a:gd name="T97" fmla="*/ 170 h 350"/>
                <a:gd name="T98" fmla="*/ 26 w 260"/>
                <a:gd name="T99" fmla="*/ 153 h 350"/>
                <a:gd name="T100" fmla="*/ 49 w 260"/>
                <a:gd name="T101" fmla="*/ 113 h 350"/>
                <a:gd name="T102" fmla="*/ 69 w 260"/>
                <a:gd name="T103" fmla="*/ 75 h 350"/>
                <a:gd name="T104" fmla="*/ 109 w 260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0"/>
                <a:gd name="T160" fmla="*/ 0 h 350"/>
                <a:gd name="T161" fmla="*/ 260 w 260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0" h="350">
                  <a:moveTo>
                    <a:pt x="113" y="53"/>
                  </a:moveTo>
                  <a:lnTo>
                    <a:pt x="109" y="52"/>
                  </a:lnTo>
                  <a:lnTo>
                    <a:pt x="104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2" y="36"/>
                  </a:lnTo>
                  <a:lnTo>
                    <a:pt x="91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3" y="19"/>
                  </a:lnTo>
                  <a:lnTo>
                    <a:pt x="96" y="15"/>
                  </a:lnTo>
                  <a:lnTo>
                    <a:pt x="98" y="12"/>
                  </a:lnTo>
                  <a:lnTo>
                    <a:pt x="101" y="9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14" y="2"/>
                  </a:lnTo>
                  <a:lnTo>
                    <a:pt x="118" y="1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1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8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2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5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5" y="53"/>
                  </a:lnTo>
                  <a:lnTo>
                    <a:pt x="150" y="61"/>
                  </a:lnTo>
                  <a:lnTo>
                    <a:pt x="157" y="67"/>
                  </a:lnTo>
                  <a:lnTo>
                    <a:pt x="176" y="70"/>
                  </a:lnTo>
                  <a:lnTo>
                    <a:pt x="190" y="75"/>
                  </a:lnTo>
                  <a:lnTo>
                    <a:pt x="197" y="84"/>
                  </a:lnTo>
                  <a:lnTo>
                    <a:pt x="205" y="99"/>
                  </a:lnTo>
                  <a:lnTo>
                    <a:pt x="210" y="113"/>
                  </a:lnTo>
                  <a:lnTo>
                    <a:pt x="215" y="128"/>
                  </a:lnTo>
                  <a:lnTo>
                    <a:pt x="220" y="137"/>
                  </a:lnTo>
                  <a:lnTo>
                    <a:pt x="231" y="151"/>
                  </a:lnTo>
                  <a:lnTo>
                    <a:pt x="242" y="164"/>
                  </a:lnTo>
                  <a:lnTo>
                    <a:pt x="253" y="170"/>
                  </a:lnTo>
                  <a:lnTo>
                    <a:pt x="255" y="172"/>
                  </a:lnTo>
                  <a:lnTo>
                    <a:pt x="257" y="175"/>
                  </a:lnTo>
                  <a:lnTo>
                    <a:pt x="259" y="179"/>
                  </a:lnTo>
                  <a:lnTo>
                    <a:pt x="259" y="185"/>
                  </a:lnTo>
                  <a:lnTo>
                    <a:pt x="258" y="190"/>
                  </a:lnTo>
                  <a:lnTo>
                    <a:pt x="257" y="193"/>
                  </a:lnTo>
                  <a:lnTo>
                    <a:pt x="256" y="198"/>
                  </a:lnTo>
                  <a:lnTo>
                    <a:pt x="253" y="201"/>
                  </a:lnTo>
                  <a:lnTo>
                    <a:pt x="250" y="203"/>
                  </a:lnTo>
                  <a:lnTo>
                    <a:pt x="247" y="204"/>
                  </a:lnTo>
                  <a:lnTo>
                    <a:pt x="245" y="207"/>
                  </a:lnTo>
                  <a:lnTo>
                    <a:pt x="244" y="208"/>
                  </a:lnTo>
                  <a:lnTo>
                    <a:pt x="241" y="208"/>
                  </a:lnTo>
                  <a:lnTo>
                    <a:pt x="238" y="207"/>
                  </a:lnTo>
                  <a:lnTo>
                    <a:pt x="234" y="205"/>
                  </a:lnTo>
                  <a:lnTo>
                    <a:pt x="230" y="202"/>
                  </a:lnTo>
                  <a:lnTo>
                    <a:pt x="227" y="198"/>
                  </a:lnTo>
                  <a:lnTo>
                    <a:pt x="225" y="194"/>
                  </a:lnTo>
                  <a:lnTo>
                    <a:pt x="223" y="190"/>
                  </a:lnTo>
                  <a:lnTo>
                    <a:pt x="222" y="186"/>
                  </a:lnTo>
                  <a:lnTo>
                    <a:pt x="221" y="181"/>
                  </a:lnTo>
                  <a:lnTo>
                    <a:pt x="220" y="176"/>
                  </a:lnTo>
                  <a:lnTo>
                    <a:pt x="221" y="172"/>
                  </a:lnTo>
                  <a:lnTo>
                    <a:pt x="221" y="167"/>
                  </a:lnTo>
                  <a:lnTo>
                    <a:pt x="221" y="163"/>
                  </a:lnTo>
                  <a:lnTo>
                    <a:pt x="204" y="145"/>
                  </a:lnTo>
                  <a:lnTo>
                    <a:pt x="191" y="132"/>
                  </a:lnTo>
                  <a:lnTo>
                    <a:pt x="184" y="123"/>
                  </a:lnTo>
                  <a:lnTo>
                    <a:pt x="181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5" y="220"/>
                  </a:lnTo>
                  <a:lnTo>
                    <a:pt x="182" y="246"/>
                  </a:lnTo>
                  <a:lnTo>
                    <a:pt x="192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8" y="324"/>
                  </a:lnTo>
                  <a:lnTo>
                    <a:pt x="216" y="325"/>
                  </a:lnTo>
                  <a:lnTo>
                    <a:pt x="223" y="327"/>
                  </a:lnTo>
                  <a:lnTo>
                    <a:pt x="230" y="329"/>
                  </a:lnTo>
                  <a:lnTo>
                    <a:pt x="235" y="333"/>
                  </a:lnTo>
                  <a:lnTo>
                    <a:pt x="241" y="336"/>
                  </a:lnTo>
                  <a:lnTo>
                    <a:pt x="244" y="340"/>
                  </a:lnTo>
                  <a:lnTo>
                    <a:pt x="245" y="344"/>
                  </a:lnTo>
                  <a:lnTo>
                    <a:pt x="247" y="349"/>
                  </a:lnTo>
                  <a:lnTo>
                    <a:pt x="161" y="349"/>
                  </a:lnTo>
                  <a:lnTo>
                    <a:pt x="141" y="288"/>
                  </a:lnTo>
                  <a:lnTo>
                    <a:pt x="130" y="258"/>
                  </a:lnTo>
                  <a:lnTo>
                    <a:pt x="120" y="288"/>
                  </a:lnTo>
                  <a:lnTo>
                    <a:pt x="97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8" y="288"/>
                  </a:lnTo>
                  <a:lnTo>
                    <a:pt x="79" y="246"/>
                  </a:lnTo>
                  <a:lnTo>
                    <a:pt x="84" y="220"/>
                  </a:lnTo>
                  <a:lnTo>
                    <a:pt x="92" y="183"/>
                  </a:lnTo>
                  <a:lnTo>
                    <a:pt x="86" y="157"/>
                  </a:lnTo>
                  <a:lnTo>
                    <a:pt x="77" y="124"/>
                  </a:lnTo>
                  <a:lnTo>
                    <a:pt x="74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8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0" name="Freeform 14"/>
            <p:cNvSpPr>
              <a:spLocks/>
            </p:cNvSpPr>
            <p:nvPr/>
          </p:nvSpPr>
          <p:spPr bwMode="auto">
            <a:xfrm>
              <a:off x="1854" y="1201"/>
              <a:ext cx="261" cy="349"/>
            </a:xfrm>
            <a:custGeom>
              <a:avLst/>
              <a:gdLst>
                <a:gd name="T0" fmla="*/ 105 w 261"/>
                <a:gd name="T1" fmla="*/ 49 h 349"/>
                <a:gd name="T2" fmla="*/ 96 w 261"/>
                <a:gd name="T3" fmla="*/ 41 h 349"/>
                <a:gd name="T4" fmla="*/ 92 w 261"/>
                <a:gd name="T5" fmla="*/ 32 h 349"/>
                <a:gd name="T6" fmla="*/ 94 w 261"/>
                <a:gd name="T7" fmla="*/ 19 h 349"/>
                <a:gd name="T8" fmla="*/ 102 w 261"/>
                <a:gd name="T9" fmla="*/ 9 h 349"/>
                <a:gd name="T10" fmla="*/ 115 w 261"/>
                <a:gd name="T11" fmla="*/ 2 h 349"/>
                <a:gd name="T12" fmla="*/ 129 w 261"/>
                <a:gd name="T13" fmla="*/ 0 h 349"/>
                <a:gd name="T14" fmla="*/ 145 w 261"/>
                <a:gd name="T15" fmla="*/ 3 h 349"/>
                <a:gd name="T16" fmla="*/ 156 w 261"/>
                <a:gd name="T17" fmla="*/ 10 h 349"/>
                <a:gd name="T18" fmla="*/ 163 w 261"/>
                <a:gd name="T19" fmla="*/ 19 h 349"/>
                <a:gd name="T20" fmla="*/ 165 w 261"/>
                <a:gd name="T21" fmla="*/ 31 h 349"/>
                <a:gd name="T22" fmla="*/ 161 w 261"/>
                <a:gd name="T23" fmla="*/ 42 h 349"/>
                <a:gd name="T24" fmla="*/ 152 w 261"/>
                <a:gd name="T25" fmla="*/ 50 h 349"/>
                <a:gd name="T26" fmla="*/ 151 w 261"/>
                <a:gd name="T27" fmla="*/ 61 h 349"/>
                <a:gd name="T28" fmla="*/ 191 w 261"/>
                <a:gd name="T29" fmla="*/ 75 h 349"/>
                <a:gd name="T30" fmla="*/ 211 w 261"/>
                <a:gd name="T31" fmla="*/ 113 h 349"/>
                <a:gd name="T32" fmla="*/ 232 w 261"/>
                <a:gd name="T33" fmla="*/ 151 h 349"/>
                <a:gd name="T34" fmla="*/ 256 w 261"/>
                <a:gd name="T35" fmla="*/ 172 h 349"/>
                <a:gd name="T36" fmla="*/ 260 w 261"/>
                <a:gd name="T37" fmla="*/ 184 h 349"/>
                <a:gd name="T38" fmla="*/ 257 w 261"/>
                <a:gd name="T39" fmla="*/ 197 h 349"/>
                <a:gd name="T40" fmla="*/ 248 w 261"/>
                <a:gd name="T41" fmla="*/ 204 h 349"/>
                <a:gd name="T42" fmla="*/ 242 w 261"/>
                <a:gd name="T43" fmla="*/ 207 h 349"/>
                <a:gd name="T44" fmla="*/ 231 w 261"/>
                <a:gd name="T45" fmla="*/ 202 h 349"/>
                <a:gd name="T46" fmla="*/ 224 w 261"/>
                <a:gd name="T47" fmla="*/ 189 h 349"/>
                <a:gd name="T48" fmla="*/ 221 w 261"/>
                <a:gd name="T49" fmla="*/ 175 h 349"/>
                <a:gd name="T50" fmla="*/ 221 w 261"/>
                <a:gd name="T51" fmla="*/ 162 h 349"/>
                <a:gd name="T52" fmla="*/ 185 w 261"/>
                <a:gd name="T53" fmla="*/ 122 h 349"/>
                <a:gd name="T54" fmla="*/ 167 w 261"/>
                <a:gd name="T55" fmla="*/ 183 h 349"/>
                <a:gd name="T56" fmla="*/ 193 w 261"/>
                <a:gd name="T57" fmla="*/ 288 h 349"/>
                <a:gd name="T58" fmla="*/ 209 w 261"/>
                <a:gd name="T59" fmla="*/ 323 h 349"/>
                <a:gd name="T60" fmla="*/ 231 w 261"/>
                <a:gd name="T61" fmla="*/ 328 h 349"/>
                <a:gd name="T62" fmla="*/ 245 w 261"/>
                <a:gd name="T63" fmla="*/ 339 h 349"/>
                <a:gd name="T64" fmla="*/ 162 w 261"/>
                <a:gd name="T65" fmla="*/ 348 h 349"/>
                <a:gd name="T66" fmla="*/ 120 w 261"/>
                <a:gd name="T67" fmla="*/ 288 h 349"/>
                <a:gd name="T68" fmla="*/ 14 w 261"/>
                <a:gd name="T69" fmla="*/ 343 h 349"/>
                <a:gd name="T70" fmla="*/ 24 w 261"/>
                <a:gd name="T71" fmla="*/ 331 h 349"/>
                <a:gd name="T72" fmla="*/ 45 w 261"/>
                <a:gd name="T73" fmla="*/ 323 h 349"/>
                <a:gd name="T74" fmla="*/ 69 w 261"/>
                <a:gd name="T75" fmla="*/ 288 h 349"/>
                <a:gd name="T76" fmla="*/ 93 w 261"/>
                <a:gd name="T77" fmla="*/ 183 h 349"/>
                <a:gd name="T78" fmla="*/ 75 w 261"/>
                <a:gd name="T79" fmla="*/ 122 h 349"/>
                <a:gd name="T80" fmla="*/ 51 w 261"/>
                <a:gd name="T81" fmla="*/ 149 h 349"/>
                <a:gd name="T82" fmla="*/ 38 w 261"/>
                <a:gd name="T83" fmla="*/ 172 h 349"/>
                <a:gd name="T84" fmla="*/ 36 w 261"/>
                <a:gd name="T85" fmla="*/ 189 h 349"/>
                <a:gd name="T86" fmla="*/ 28 w 261"/>
                <a:gd name="T87" fmla="*/ 202 h 349"/>
                <a:gd name="T88" fmla="*/ 19 w 261"/>
                <a:gd name="T89" fmla="*/ 207 h 349"/>
                <a:gd name="T90" fmla="*/ 12 w 261"/>
                <a:gd name="T91" fmla="*/ 204 h 349"/>
                <a:gd name="T92" fmla="*/ 3 w 261"/>
                <a:gd name="T93" fmla="*/ 197 h 349"/>
                <a:gd name="T94" fmla="*/ 0 w 261"/>
                <a:gd name="T95" fmla="*/ 184 h 349"/>
                <a:gd name="T96" fmla="*/ 6 w 261"/>
                <a:gd name="T97" fmla="*/ 170 h 349"/>
                <a:gd name="T98" fmla="*/ 26 w 261"/>
                <a:gd name="T99" fmla="*/ 153 h 349"/>
                <a:gd name="T100" fmla="*/ 49 w 261"/>
                <a:gd name="T101" fmla="*/ 113 h 349"/>
                <a:gd name="T102" fmla="*/ 69 w 261"/>
                <a:gd name="T103" fmla="*/ 75 h 349"/>
                <a:gd name="T104" fmla="*/ 109 w 261"/>
                <a:gd name="T105" fmla="*/ 61 h 34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49"/>
                <a:gd name="T161" fmla="*/ 261 w 261"/>
                <a:gd name="T162" fmla="*/ 349 h 34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49">
                  <a:moveTo>
                    <a:pt x="113" y="53"/>
                  </a:moveTo>
                  <a:lnTo>
                    <a:pt x="109" y="52"/>
                  </a:lnTo>
                  <a:lnTo>
                    <a:pt x="105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8"/>
                  </a:lnTo>
                  <a:lnTo>
                    <a:pt x="93" y="35"/>
                  </a:lnTo>
                  <a:lnTo>
                    <a:pt x="92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1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9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9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3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6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6" y="53"/>
                  </a:lnTo>
                  <a:lnTo>
                    <a:pt x="151" y="61"/>
                  </a:lnTo>
                  <a:lnTo>
                    <a:pt x="158" y="66"/>
                  </a:lnTo>
                  <a:lnTo>
                    <a:pt x="176" y="70"/>
                  </a:lnTo>
                  <a:lnTo>
                    <a:pt x="191" y="75"/>
                  </a:lnTo>
                  <a:lnTo>
                    <a:pt x="198" y="83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6" y="128"/>
                  </a:lnTo>
                  <a:lnTo>
                    <a:pt x="221" y="137"/>
                  </a:lnTo>
                  <a:lnTo>
                    <a:pt x="232" y="151"/>
                  </a:lnTo>
                  <a:lnTo>
                    <a:pt x="243" y="163"/>
                  </a:lnTo>
                  <a:lnTo>
                    <a:pt x="254" y="169"/>
                  </a:lnTo>
                  <a:lnTo>
                    <a:pt x="256" y="172"/>
                  </a:lnTo>
                  <a:lnTo>
                    <a:pt x="258" y="175"/>
                  </a:lnTo>
                  <a:lnTo>
                    <a:pt x="260" y="179"/>
                  </a:lnTo>
                  <a:lnTo>
                    <a:pt x="260" y="184"/>
                  </a:lnTo>
                  <a:lnTo>
                    <a:pt x="259" y="189"/>
                  </a:lnTo>
                  <a:lnTo>
                    <a:pt x="258" y="193"/>
                  </a:lnTo>
                  <a:lnTo>
                    <a:pt x="257" y="197"/>
                  </a:lnTo>
                  <a:lnTo>
                    <a:pt x="254" y="201"/>
                  </a:lnTo>
                  <a:lnTo>
                    <a:pt x="251" y="203"/>
                  </a:lnTo>
                  <a:lnTo>
                    <a:pt x="248" y="204"/>
                  </a:lnTo>
                  <a:lnTo>
                    <a:pt x="246" y="207"/>
                  </a:lnTo>
                  <a:lnTo>
                    <a:pt x="245" y="207"/>
                  </a:lnTo>
                  <a:lnTo>
                    <a:pt x="242" y="207"/>
                  </a:lnTo>
                  <a:lnTo>
                    <a:pt x="239" y="206"/>
                  </a:lnTo>
                  <a:lnTo>
                    <a:pt x="235" y="204"/>
                  </a:lnTo>
                  <a:lnTo>
                    <a:pt x="231" y="202"/>
                  </a:lnTo>
                  <a:lnTo>
                    <a:pt x="227" y="197"/>
                  </a:lnTo>
                  <a:lnTo>
                    <a:pt x="226" y="194"/>
                  </a:lnTo>
                  <a:lnTo>
                    <a:pt x="224" y="189"/>
                  </a:lnTo>
                  <a:lnTo>
                    <a:pt x="223" y="185"/>
                  </a:lnTo>
                  <a:lnTo>
                    <a:pt x="221" y="180"/>
                  </a:lnTo>
                  <a:lnTo>
                    <a:pt x="221" y="175"/>
                  </a:lnTo>
                  <a:lnTo>
                    <a:pt x="222" y="171"/>
                  </a:lnTo>
                  <a:lnTo>
                    <a:pt x="222" y="166"/>
                  </a:lnTo>
                  <a:lnTo>
                    <a:pt x="221" y="162"/>
                  </a:lnTo>
                  <a:lnTo>
                    <a:pt x="205" y="145"/>
                  </a:lnTo>
                  <a:lnTo>
                    <a:pt x="192" y="132"/>
                  </a:lnTo>
                  <a:lnTo>
                    <a:pt x="185" y="122"/>
                  </a:lnTo>
                  <a:lnTo>
                    <a:pt x="182" y="123"/>
                  </a:lnTo>
                  <a:lnTo>
                    <a:pt x="173" y="156"/>
                  </a:lnTo>
                  <a:lnTo>
                    <a:pt x="167" y="183"/>
                  </a:lnTo>
                  <a:lnTo>
                    <a:pt x="176" y="219"/>
                  </a:lnTo>
                  <a:lnTo>
                    <a:pt x="182" y="245"/>
                  </a:lnTo>
                  <a:lnTo>
                    <a:pt x="193" y="288"/>
                  </a:lnTo>
                  <a:lnTo>
                    <a:pt x="200" y="319"/>
                  </a:lnTo>
                  <a:lnTo>
                    <a:pt x="203" y="322"/>
                  </a:lnTo>
                  <a:lnTo>
                    <a:pt x="209" y="323"/>
                  </a:lnTo>
                  <a:lnTo>
                    <a:pt x="217" y="324"/>
                  </a:lnTo>
                  <a:lnTo>
                    <a:pt x="224" y="326"/>
                  </a:lnTo>
                  <a:lnTo>
                    <a:pt x="231" y="328"/>
                  </a:lnTo>
                  <a:lnTo>
                    <a:pt x="236" y="332"/>
                  </a:lnTo>
                  <a:lnTo>
                    <a:pt x="242" y="336"/>
                  </a:lnTo>
                  <a:lnTo>
                    <a:pt x="245" y="339"/>
                  </a:lnTo>
                  <a:lnTo>
                    <a:pt x="246" y="343"/>
                  </a:lnTo>
                  <a:lnTo>
                    <a:pt x="248" y="348"/>
                  </a:lnTo>
                  <a:lnTo>
                    <a:pt x="162" y="348"/>
                  </a:lnTo>
                  <a:lnTo>
                    <a:pt x="142" y="288"/>
                  </a:lnTo>
                  <a:lnTo>
                    <a:pt x="131" y="257"/>
                  </a:lnTo>
                  <a:lnTo>
                    <a:pt x="120" y="288"/>
                  </a:lnTo>
                  <a:lnTo>
                    <a:pt x="98" y="348"/>
                  </a:lnTo>
                  <a:lnTo>
                    <a:pt x="12" y="348"/>
                  </a:lnTo>
                  <a:lnTo>
                    <a:pt x="14" y="343"/>
                  </a:lnTo>
                  <a:lnTo>
                    <a:pt x="16" y="339"/>
                  </a:lnTo>
                  <a:lnTo>
                    <a:pt x="19" y="335"/>
                  </a:lnTo>
                  <a:lnTo>
                    <a:pt x="24" y="331"/>
                  </a:lnTo>
                  <a:lnTo>
                    <a:pt x="30" y="328"/>
                  </a:lnTo>
                  <a:lnTo>
                    <a:pt x="38" y="325"/>
                  </a:lnTo>
                  <a:lnTo>
                    <a:pt x="45" y="323"/>
                  </a:lnTo>
                  <a:lnTo>
                    <a:pt x="55" y="322"/>
                  </a:lnTo>
                  <a:lnTo>
                    <a:pt x="61" y="317"/>
                  </a:lnTo>
                  <a:lnTo>
                    <a:pt x="69" y="288"/>
                  </a:lnTo>
                  <a:lnTo>
                    <a:pt x="79" y="245"/>
                  </a:lnTo>
                  <a:lnTo>
                    <a:pt x="85" y="219"/>
                  </a:lnTo>
                  <a:lnTo>
                    <a:pt x="93" y="183"/>
                  </a:lnTo>
                  <a:lnTo>
                    <a:pt x="87" y="156"/>
                  </a:lnTo>
                  <a:lnTo>
                    <a:pt x="77" y="123"/>
                  </a:lnTo>
                  <a:lnTo>
                    <a:pt x="75" y="122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7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2"/>
                  </a:lnTo>
                  <a:lnTo>
                    <a:pt x="36" y="189"/>
                  </a:lnTo>
                  <a:lnTo>
                    <a:pt x="33" y="196"/>
                  </a:lnTo>
                  <a:lnTo>
                    <a:pt x="31" y="199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7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0"/>
                  </a:lnTo>
                  <a:lnTo>
                    <a:pt x="3" y="197"/>
                  </a:lnTo>
                  <a:lnTo>
                    <a:pt x="2" y="193"/>
                  </a:lnTo>
                  <a:lnTo>
                    <a:pt x="1" y="189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3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3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6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1" name="Freeform 15"/>
            <p:cNvSpPr>
              <a:spLocks/>
            </p:cNvSpPr>
            <p:nvPr/>
          </p:nvSpPr>
          <p:spPr bwMode="auto">
            <a:xfrm>
              <a:off x="1516" y="1053"/>
              <a:ext cx="261" cy="350"/>
            </a:xfrm>
            <a:custGeom>
              <a:avLst/>
              <a:gdLst>
                <a:gd name="T0" fmla="*/ 105 w 261"/>
                <a:gd name="T1" fmla="*/ 49 h 350"/>
                <a:gd name="T2" fmla="*/ 96 w 261"/>
                <a:gd name="T3" fmla="*/ 41 h 350"/>
                <a:gd name="T4" fmla="*/ 92 w 261"/>
                <a:gd name="T5" fmla="*/ 32 h 350"/>
                <a:gd name="T6" fmla="*/ 94 w 261"/>
                <a:gd name="T7" fmla="*/ 19 h 350"/>
                <a:gd name="T8" fmla="*/ 102 w 261"/>
                <a:gd name="T9" fmla="*/ 9 h 350"/>
                <a:gd name="T10" fmla="*/ 115 w 261"/>
                <a:gd name="T11" fmla="*/ 2 h 350"/>
                <a:gd name="T12" fmla="*/ 129 w 261"/>
                <a:gd name="T13" fmla="*/ 0 h 350"/>
                <a:gd name="T14" fmla="*/ 145 w 261"/>
                <a:gd name="T15" fmla="*/ 3 h 350"/>
                <a:gd name="T16" fmla="*/ 156 w 261"/>
                <a:gd name="T17" fmla="*/ 10 h 350"/>
                <a:gd name="T18" fmla="*/ 163 w 261"/>
                <a:gd name="T19" fmla="*/ 19 h 350"/>
                <a:gd name="T20" fmla="*/ 165 w 261"/>
                <a:gd name="T21" fmla="*/ 31 h 350"/>
                <a:gd name="T22" fmla="*/ 161 w 261"/>
                <a:gd name="T23" fmla="*/ 42 h 350"/>
                <a:gd name="T24" fmla="*/ 152 w 261"/>
                <a:gd name="T25" fmla="*/ 50 h 350"/>
                <a:gd name="T26" fmla="*/ 151 w 261"/>
                <a:gd name="T27" fmla="*/ 61 h 350"/>
                <a:gd name="T28" fmla="*/ 191 w 261"/>
                <a:gd name="T29" fmla="*/ 75 h 350"/>
                <a:gd name="T30" fmla="*/ 211 w 261"/>
                <a:gd name="T31" fmla="*/ 113 h 350"/>
                <a:gd name="T32" fmla="*/ 232 w 261"/>
                <a:gd name="T33" fmla="*/ 151 h 350"/>
                <a:gd name="T34" fmla="*/ 256 w 261"/>
                <a:gd name="T35" fmla="*/ 172 h 350"/>
                <a:gd name="T36" fmla="*/ 260 w 261"/>
                <a:gd name="T37" fmla="*/ 185 h 350"/>
                <a:gd name="T38" fmla="*/ 257 w 261"/>
                <a:gd name="T39" fmla="*/ 198 h 350"/>
                <a:gd name="T40" fmla="*/ 248 w 261"/>
                <a:gd name="T41" fmla="*/ 204 h 350"/>
                <a:gd name="T42" fmla="*/ 242 w 261"/>
                <a:gd name="T43" fmla="*/ 208 h 350"/>
                <a:gd name="T44" fmla="*/ 231 w 261"/>
                <a:gd name="T45" fmla="*/ 202 h 350"/>
                <a:gd name="T46" fmla="*/ 224 w 261"/>
                <a:gd name="T47" fmla="*/ 190 h 350"/>
                <a:gd name="T48" fmla="*/ 221 w 261"/>
                <a:gd name="T49" fmla="*/ 176 h 350"/>
                <a:gd name="T50" fmla="*/ 221 w 261"/>
                <a:gd name="T51" fmla="*/ 163 h 350"/>
                <a:gd name="T52" fmla="*/ 185 w 261"/>
                <a:gd name="T53" fmla="*/ 123 h 350"/>
                <a:gd name="T54" fmla="*/ 167 w 261"/>
                <a:gd name="T55" fmla="*/ 183 h 350"/>
                <a:gd name="T56" fmla="*/ 193 w 261"/>
                <a:gd name="T57" fmla="*/ 288 h 350"/>
                <a:gd name="T58" fmla="*/ 209 w 261"/>
                <a:gd name="T59" fmla="*/ 324 h 350"/>
                <a:gd name="T60" fmla="*/ 231 w 261"/>
                <a:gd name="T61" fmla="*/ 329 h 350"/>
                <a:gd name="T62" fmla="*/ 245 w 261"/>
                <a:gd name="T63" fmla="*/ 340 h 350"/>
                <a:gd name="T64" fmla="*/ 162 w 261"/>
                <a:gd name="T65" fmla="*/ 349 h 350"/>
                <a:gd name="T66" fmla="*/ 120 w 261"/>
                <a:gd name="T67" fmla="*/ 288 h 350"/>
                <a:gd name="T68" fmla="*/ 14 w 261"/>
                <a:gd name="T69" fmla="*/ 344 h 350"/>
                <a:gd name="T70" fmla="*/ 24 w 261"/>
                <a:gd name="T71" fmla="*/ 332 h 350"/>
                <a:gd name="T72" fmla="*/ 45 w 261"/>
                <a:gd name="T73" fmla="*/ 324 h 350"/>
                <a:gd name="T74" fmla="*/ 69 w 261"/>
                <a:gd name="T75" fmla="*/ 288 h 350"/>
                <a:gd name="T76" fmla="*/ 93 w 261"/>
                <a:gd name="T77" fmla="*/ 183 h 350"/>
                <a:gd name="T78" fmla="*/ 75 w 261"/>
                <a:gd name="T79" fmla="*/ 123 h 350"/>
                <a:gd name="T80" fmla="*/ 51 w 261"/>
                <a:gd name="T81" fmla="*/ 149 h 350"/>
                <a:gd name="T82" fmla="*/ 38 w 261"/>
                <a:gd name="T83" fmla="*/ 172 h 350"/>
                <a:gd name="T84" fmla="*/ 36 w 261"/>
                <a:gd name="T85" fmla="*/ 189 h 350"/>
                <a:gd name="T86" fmla="*/ 28 w 261"/>
                <a:gd name="T87" fmla="*/ 202 h 350"/>
                <a:gd name="T88" fmla="*/ 19 w 261"/>
                <a:gd name="T89" fmla="*/ 207 h 350"/>
                <a:gd name="T90" fmla="*/ 12 w 261"/>
                <a:gd name="T91" fmla="*/ 204 h 350"/>
                <a:gd name="T92" fmla="*/ 3 w 261"/>
                <a:gd name="T93" fmla="*/ 198 h 350"/>
                <a:gd name="T94" fmla="*/ 0 w 261"/>
                <a:gd name="T95" fmla="*/ 184 h 350"/>
                <a:gd name="T96" fmla="*/ 6 w 261"/>
                <a:gd name="T97" fmla="*/ 170 h 350"/>
                <a:gd name="T98" fmla="*/ 26 w 261"/>
                <a:gd name="T99" fmla="*/ 153 h 350"/>
                <a:gd name="T100" fmla="*/ 49 w 261"/>
                <a:gd name="T101" fmla="*/ 113 h 350"/>
                <a:gd name="T102" fmla="*/ 69 w 261"/>
                <a:gd name="T103" fmla="*/ 75 h 350"/>
                <a:gd name="T104" fmla="*/ 109 w 261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50"/>
                <a:gd name="T161" fmla="*/ 261 w 261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50">
                  <a:moveTo>
                    <a:pt x="113" y="53"/>
                  </a:moveTo>
                  <a:lnTo>
                    <a:pt x="109" y="52"/>
                  </a:lnTo>
                  <a:lnTo>
                    <a:pt x="105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9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9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3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6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6" y="53"/>
                  </a:lnTo>
                  <a:lnTo>
                    <a:pt x="151" y="61"/>
                  </a:lnTo>
                  <a:lnTo>
                    <a:pt x="158" y="67"/>
                  </a:lnTo>
                  <a:lnTo>
                    <a:pt x="176" y="70"/>
                  </a:lnTo>
                  <a:lnTo>
                    <a:pt x="191" y="75"/>
                  </a:lnTo>
                  <a:lnTo>
                    <a:pt x="198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6" y="128"/>
                  </a:lnTo>
                  <a:lnTo>
                    <a:pt x="221" y="137"/>
                  </a:lnTo>
                  <a:lnTo>
                    <a:pt x="232" y="151"/>
                  </a:lnTo>
                  <a:lnTo>
                    <a:pt x="243" y="164"/>
                  </a:lnTo>
                  <a:lnTo>
                    <a:pt x="254" y="170"/>
                  </a:lnTo>
                  <a:lnTo>
                    <a:pt x="256" y="172"/>
                  </a:lnTo>
                  <a:lnTo>
                    <a:pt x="258" y="175"/>
                  </a:lnTo>
                  <a:lnTo>
                    <a:pt x="260" y="179"/>
                  </a:lnTo>
                  <a:lnTo>
                    <a:pt x="260" y="185"/>
                  </a:lnTo>
                  <a:lnTo>
                    <a:pt x="259" y="190"/>
                  </a:lnTo>
                  <a:lnTo>
                    <a:pt x="258" y="193"/>
                  </a:lnTo>
                  <a:lnTo>
                    <a:pt x="257" y="198"/>
                  </a:lnTo>
                  <a:lnTo>
                    <a:pt x="254" y="201"/>
                  </a:lnTo>
                  <a:lnTo>
                    <a:pt x="251" y="203"/>
                  </a:lnTo>
                  <a:lnTo>
                    <a:pt x="248" y="204"/>
                  </a:lnTo>
                  <a:lnTo>
                    <a:pt x="246" y="207"/>
                  </a:lnTo>
                  <a:lnTo>
                    <a:pt x="245" y="208"/>
                  </a:lnTo>
                  <a:lnTo>
                    <a:pt x="242" y="208"/>
                  </a:lnTo>
                  <a:lnTo>
                    <a:pt x="239" y="207"/>
                  </a:lnTo>
                  <a:lnTo>
                    <a:pt x="235" y="205"/>
                  </a:lnTo>
                  <a:lnTo>
                    <a:pt x="231" y="202"/>
                  </a:lnTo>
                  <a:lnTo>
                    <a:pt x="227" y="198"/>
                  </a:lnTo>
                  <a:lnTo>
                    <a:pt x="226" y="194"/>
                  </a:lnTo>
                  <a:lnTo>
                    <a:pt x="224" y="190"/>
                  </a:lnTo>
                  <a:lnTo>
                    <a:pt x="223" y="186"/>
                  </a:lnTo>
                  <a:lnTo>
                    <a:pt x="221" y="181"/>
                  </a:lnTo>
                  <a:lnTo>
                    <a:pt x="221" y="176"/>
                  </a:lnTo>
                  <a:lnTo>
                    <a:pt x="222" y="172"/>
                  </a:lnTo>
                  <a:lnTo>
                    <a:pt x="222" y="167"/>
                  </a:lnTo>
                  <a:lnTo>
                    <a:pt x="221" y="163"/>
                  </a:lnTo>
                  <a:lnTo>
                    <a:pt x="205" y="145"/>
                  </a:lnTo>
                  <a:lnTo>
                    <a:pt x="192" y="132"/>
                  </a:lnTo>
                  <a:lnTo>
                    <a:pt x="185" y="123"/>
                  </a:lnTo>
                  <a:lnTo>
                    <a:pt x="182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6" y="220"/>
                  </a:lnTo>
                  <a:lnTo>
                    <a:pt x="182" y="246"/>
                  </a:lnTo>
                  <a:lnTo>
                    <a:pt x="193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9" y="324"/>
                  </a:lnTo>
                  <a:lnTo>
                    <a:pt x="217" y="325"/>
                  </a:lnTo>
                  <a:lnTo>
                    <a:pt x="224" y="327"/>
                  </a:lnTo>
                  <a:lnTo>
                    <a:pt x="231" y="329"/>
                  </a:lnTo>
                  <a:lnTo>
                    <a:pt x="236" y="333"/>
                  </a:lnTo>
                  <a:lnTo>
                    <a:pt x="242" y="336"/>
                  </a:lnTo>
                  <a:lnTo>
                    <a:pt x="245" y="340"/>
                  </a:lnTo>
                  <a:lnTo>
                    <a:pt x="246" y="344"/>
                  </a:lnTo>
                  <a:lnTo>
                    <a:pt x="248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0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2" name="Freeform 16"/>
            <p:cNvSpPr>
              <a:spLocks/>
            </p:cNvSpPr>
            <p:nvPr/>
          </p:nvSpPr>
          <p:spPr bwMode="auto">
            <a:xfrm>
              <a:off x="2134" y="1237"/>
              <a:ext cx="261" cy="350"/>
            </a:xfrm>
            <a:custGeom>
              <a:avLst/>
              <a:gdLst>
                <a:gd name="T0" fmla="*/ 105 w 261"/>
                <a:gd name="T1" fmla="*/ 49 h 350"/>
                <a:gd name="T2" fmla="*/ 96 w 261"/>
                <a:gd name="T3" fmla="*/ 41 h 350"/>
                <a:gd name="T4" fmla="*/ 92 w 261"/>
                <a:gd name="T5" fmla="*/ 32 h 350"/>
                <a:gd name="T6" fmla="*/ 94 w 261"/>
                <a:gd name="T7" fmla="*/ 19 h 350"/>
                <a:gd name="T8" fmla="*/ 102 w 261"/>
                <a:gd name="T9" fmla="*/ 9 h 350"/>
                <a:gd name="T10" fmla="*/ 115 w 261"/>
                <a:gd name="T11" fmla="*/ 2 h 350"/>
                <a:gd name="T12" fmla="*/ 129 w 261"/>
                <a:gd name="T13" fmla="*/ 0 h 350"/>
                <a:gd name="T14" fmla="*/ 145 w 261"/>
                <a:gd name="T15" fmla="*/ 3 h 350"/>
                <a:gd name="T16" fmla="*/ 156 w 261"/>
                <a:gd name="T17" fmla="*/ 10 h 350"/>
                <a:gd name="T18" fmla="*/ 163 w 261"/>
                <a:gd name="T19" fmla="*/ 19 h 350"/>
                <a:gd name="T20" fmla="*/ 165 w 261"/>
                <a:gd name="T21" fmla="*/ 31 h 350"/>
                <a:gd name="T22" fmla="*/ 161 w 261"/>
                <a:gd name="T23" fmla="*/ 42 h 350"/>
                <a:gd name="T24" fmla="*/ 152 w 261"/>
                <a:gd name="T25" fmla="*/ 50 h 350"/>
                <a:gd name="T26" fmla="*/ 151 w 261"/>
                <a:gd name="T27" fmla="*/ 61 h 350"/>
                <a:gd name="T28" fmla="*/ 191 w 261"/>
                <a:gd name="T29" fmla="*/ 75 h 350"/>
                <a:gd name="T30" fmla="*/ 211 w 261"/>
                <a:gd name="T31" fmla="*/ 113 h 350"/>
                <a:gd name="T32" fmla="*/ 232 w 261"/>
                <a:gd name="T33" fmla="*/ 151 h 350"/>
                <a:gd name="T34" fmla="*/ 256 w 261"/>
                <a:gd name="T35" fmla="*/ 172 h 350"/>
                <a:gd name="T36" fmla="*/ 260 w 261"/>
                <a:gd name="T37" fmla="*/ 185 h 350"/>
                <a:gd name="T38" fmla="*/ 257 w 261"/>
                <a:gd name="T39" fmla="*/ 198 h 350"/>
                <a:gd name="T40" fmla="*/ 248 w 261"/>
                <a:gd name="T41" fmla="*/ 204 h 350"/>
                <a:gd name="T42" fmla="*/ 242 w 261"/>
                <a:gd name="T43" fmla="*/ 208 h 350"/>
                <a:gd name="T44" fmla="*/ 231 w 261"/>
                <a:gd name="T45" fmla="*/ 202 h 350"/>
                <a:gd name="T46" fmla="*/ 224 w 261"/>
                <a:gd name="T47" fmla="*/ 190 h 350"/>
                <a:gd name="T48" fmla="*/ 221 w 261"/>
                <a:gd name="T49" fmla="*/ 176 h 350"/>
                <a:gd name="T50" fmla="*/ 221 w 261"/>
                <a:gd name="T51" fmla="*/ 163 h 350"/>
                <a:gd name="T52" fmla="*/ 185 w 261"/>
                <a:gd name="T53" fmla="*/ 123 h 350"/>
                <a:gd name="T54" fmla="*/ 167 w 261"/>
                <a:gd name="T55" fmla="*/ 183 h 350"/>
                <a:gd name="T56" fmla="*/ 193 w 261"/>
                <a:gd name="T57" fmla="*/ 288 h 350"/>
                <a:gd name="T58" fmla="*/ 209 w 261"/>
                <a:gd name="T59" fmla="*/ 324 h 350"/>
                <a:gd name="T60" fmla="*/ 231 w 261"/>
                <a:gd name="T61" fmla="*/ 329 h 350"/>
                <a:gd name="T62" fmla="*/ 245 w 261"/>
                <a:gd name="T63" fmla="*/ 340 h 350"/>
                <a:gd name="T64" fmla="*/ 162 w 261"/>
                <a:gd name="T65" fmla="*/ 349 h 350"/>
                <a:gd name="T66" fmla="*/ 120 w 261"/>
                <a:gd name="T67" fmla="*/ 288 h 350"/>
                <a:gd name="T68" fmla="*/ 14 w 261"/>
                <a:gd name="T69" fmla="*/ 344 h 350"/>
                <a:gd name="T70" fmla="*/ 24 w 261"/>
                <a:gd name="T71" fmla="*/ 332 h 350"/>
                <a:gd name="T72" fmla="*/ 45 w 261"/>
                <a:gd name="T73" fmla="*/ 324 h 350"/>
                <a:gd name="T74" fmla="*/ 69 w 261"/>
                <a:gd name="T75" fmla="*/ 288 h 350"/>
                <a:gd name="T76" fmla="*/ 93 w 261"/>
                <a:gd name="T77" fmla="*/ 183 h 350"/>
                <a:gd name="T78" fmla="*/ 75 w 261"/>
                <a:gd name="T79" fmla="*/ 123 h 350"/>
                <a:gd name="T80" fmla="*/ 51 w 261"/>
                <a:gd name="T81" fmla="*/ 149 h 350"/>
                <a:gd name="T82" fmla="*/ 38 w 261"/>
                <a:gd name="T83" fmla="*/ 172 h 350"/>
                <a:gd name="T84" fmla="*/ 36 w 261"/>
                <a:gd name="T85" fmla="*/ 189 h 350"/>
                <a:gd name="T86" fmla="*/ 28 w 261"/>
                <a:gd name="T87" fmla="*/ 202 h 350"/>
                <a:gd name="T88" fmla="*/ 19 w 261"/>
                <a:gd name="T89" fmla="*/ 207 h 350"/>
                <a:gd name="T90" fmla="*/ 12 w 261"/>
                <a:gd name="T91" fmla="*/ 204 h 350"/>
                <a:gd name="T92" fmla="*/ 3 w 261"/>
                <a:gd name="T93" fmla="*/ 198 h 350"/>
                <a:gd name="T94" fmla="*/ 0 w 261"/>
                <a:gd name="T95" fmla="*/ 184 h 350"/>
                <a:gd name="T96" fmla="*/ 6 w 261"/>
                <a:gd name="T97" fmla="*/ 170 h 350"/>
                <a:gd name="T98" fmla="*/ 26 w 261"/>
                <a:gd name="T99" fmla="*/ 153 h 350"/>
                <a:gd name="T100" fmla="*/ 49 w 261"/>
                <a:gd name="T101" fmla="*/ 113 h 350"/>
                <a:gd name="T102" fmla="*/ 69 w 261"/>
                <a:gd name="T103" fmla="*/ 75 h 350"/>
                <a:gd name="T104" fmla="*/ 109 w 261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50"/>
                <a:gd name="T161" fmla="*/ 261 w 261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50">
                  <a:moveTo>
                    <a:pt x="113" y="53"/>
                  </a:moveTo>
                  <a:lnTo>
                    <a:pt x="109" y="52"/>
                  </a:lnTo>
                  <a:lnTo>
                    <a:pt x="105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9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9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3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6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6" y="53"/>
                  </a:lnTo>
                  <a:lnTo>
                    <a:pt x="151" y="61"/>
                  </a:lnTo>
                  <a:lnTo>
                    <a:pt x="158" y="67"/>
                  </a:lnTo>
                  <a:lnTo>
                    <a:pt x="176" y="70"/>
                  </a:lnTo>
                  <a:lnTo>
                    <a:pt x="191" y="75"/>
                  </a:lnTo>
                  <a:lnTo>
                    <a:pt x="198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6" y="128"/>
                  </a:lnTo>
                  <a:lnTo>
                    <a:pt x="221" y="137"/>
                  </a:lnTo>
                  <a:lnTo>
                    <a:pt x="232" y="151"/>
                  </a:lnTo>
                  <a:lnTo>
                    <a:pt x="243" y="164"/>
                  </a:lnTo>
                  <a:lnTo>
                    <a:pt x="254" y="170"/>
                  </a:lnTo>
                  <a:lnTo>
                    <a:pt x="256" y="172"/>
                  </a:lnTo>
                  <a:lnTo>
                    <a:pt x="258" y="175"/>
                  </a:lnTo>
                  <a:lnTo>
                    <a:pt x="260" y="179"/>
                  </a:lnTo>
                  <a:lnTo>
                    <a:pt x="260" y="185"/>
                  </a:lnTo>
                  <a:lnTo>
                    <a:pt x="259" y="190"/>
                  </a:lnTo>
                  <a:lnTo>
                    <a:pt x="258" y="193"/>
                  </a:lnTo>
                  <a:lnTo>
                    <a:pt x="257" y="198"/>
                  </a:lnTo>
                  <a:lnTo>
                    <a:pt x="254" y="201"/>
                  </a:lnTo>
                  <a:lnTo>
                    <a:pt x="251" y="203"/>
                  </a:lnTo>
                  <a:lnTo>
                    <a:pt x="248" y="204"/>
                  </a:lnTo>
                  <a:lnTo>
                    <a:pt x="246" y="207"/>
                  </a:lnTo>
                  <a:lnTo>
                    <a:pt x="245" y="208"/>
                  </a:lnTo>
                  <a:lnTo>
                    <a:pt x="242" y="208"/>
                  </a:lnTo>
                  <a:lnTo>
                    <a:pt x="239" y="207"/>
                  </a:lnTo>
                  <a:lnTo>
                    <a:pt x="235" y="205"/>
                  </a:lnTo>
                  <a:lnTo>
                    <a:pt x="231" y="202"/>
                  </a:lnTo>
                  <a:lnTo>
                    <a:pt x="227" y="198"/>
                  </a:lnTo>
                  <a:lnTo>
                    <a:pt x="226" y="194"/>
                  </a:lnTo>
                  <a:lnTo>
                    <a:pt x="224" y="190"/>
                  </a:lnTo>
                  <a:lnTo>
                    <a:pt x="223" y="186"/>
                  </a:lnTo>
                  <a:lnTo>
                    <a:pt x="221" y="181"/>
                  </a:lnTo>
                  <a:lnTo>
                    <a:pt x="221" y="176"/>
                  </a:lnTo>
                  <a:lnTo>
                    <a:pt x="222" y="172"/>
                  </a:lnTo>
                  <a:lnTo>
                    <a:pt x="222" y="167"/>
                  </a:lnTo>
                  <a:lnTo>
                    <a:pt x="221" y="163"/>
                  </a:lnTo>
                  <a:lnTo>
                    <a:pt x="205" y="145"/>
                  </a:lnTo>
                  <a:lnTo>
                    <a:pt x="192" y="132"/>
                  </a:lnTo>
                  <a:lnTo>
                    <a:pt x="185" y="123"/>
                  </a:lnTo>
                  <a:lnTo>
                    <a:pt x="182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6" y="220"/>
                  </a:lnTo>
                  <a:lnTo>
                    <a:pt x="182" y="246"/>
                  </a:lnTo>
                  <a:lnTo>
                    <a:pt x="193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9" y="324"/>
                  </a:lnTo>
                  <a:lnTo>
                    <a:pt x="217" y="325"/>
                  </a:lnTo>
                  <a:lnTo>
                    <a:pt x="224" y="327"/>
                  </a:lnTo>
                  <a:lnTo>
                    <a:pt x="231" y="329"/>
                  </a:lnTo>
                  <a:lnTo>
                    <a:pt x="236" y="333"/>
                  </a:lnTo>
                  <a:lnTo>
                    <a:pt x="242" y="336"/>
                  </a:lnTo>
                  <a:lnTo>
                    <a:pt x="245" y="340"/>
                  </a:lnTo>
                  <a:lnTo>
                    <a:pt x="246" y="344"/>
                  </a:lnTo>
                  <a:lnTo>
                    <a:pt x="248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0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3" name="Freeform 17"/>
            <p:cNvSpPr>
              <a:spLocks/>
            </p:cNvSpPr>
            <p:nvPr/>
          </p:nvSpPr>
          <p:spPr bwMode="auto">
            <a:xfrm>
              <a:off x="1854" y="1642"/>
              <a:ext cx="261" cy="350"/>
            </a:xfrm>
            <a:custGeom>
              <a:avLst/>
              <a:gdLst>
                <a:gd name="T0" fmla="*/ 105 w 261"/>
                <a:gd name="T1" fmla="*/ 49 h 350"/>
                <a:gd name="T2" fmla="*/ 96 w 261"/>
                <a:gd name="T3" fmla="*/ 41 h 350"/>
                <a:gd name="T4" fmla="*/ 92 w 261"/>
                <a:gd name="T5" fmla="*/ 32 h 350"/>
                <a:gd name="T6" fmla="*/ 94 w 261"/>
                <a:gd name="T7" fmla="*/ 19 h 350"/>
                <a:gd name="T8" fmla="*/ 102 w 261"/>
                <a:gd name="T9" fmla="*/ 9 h 350"/>
                <a:gd name="T10" fmla="*/ 115 w 261"/>
                <a:gd name="T11" fmla="*/ 2 h 350"/>
                <a:gd name="T12" fmla="*/ 129 w 261"/>
                <a:gd name="T13" fmla="*/ 0 h 350"/>
                <a:gd name="T14" fmla="*/ 145 w 261"/>
                <a:gd name="T15" fmla="*/ 3 h 350"/>
                <a:gd name="T16" fmla="*/ 156 w 261"/>
                <a:gd name="T17" fmla="*/ 10 h 350"/>
                <a:gd name="T18" fmla="*/ 163 w 261"/>
                <a:gd name="T19" fmla="*/ 19 h 350"/>
                <a:gd name="T20" fmla="*/ 165 w 261"/>
                <a:gd name="T21" fmla="*/ 31 h 350"/>
                <a:gd name="T22" fmla="*/ 161 w 261"/>
                <a:gd name="T23" fmla="*/ 42 h 350"/>
                <a:gd name="T24" fmla="*/ 152 w 261"/>
                <a:gd name="T25" fmla="*/ 50 h 350"/>
                <a:gd name="T26" fmla="*/ 151 w 261"/>
                <a:gd name="T27" fmla="*/ 61 h 350"/>
                <a:gd name="T28" fmla="*/ 191 w 261"/>
                <a:gd name="T29" fmla="*/ 75 h 350"/>
                <a:gd name="T30" fmla="*/ 211 w 261"/>
                <a:gd name="T31" fmla="*/ 113 h 350"/>
                <a:gd name="T32" fmla="*/ 232 w 261"/>
                <a:gd name="T33" fmla="*/ 151 h 350"/>
                <a:gd name="T34" fmla="*/ 256 w 261"/>
                <a:gd name="T35" fmla="*/ 172 h 350"/>
                <a:gd name="T36" fmla="*/ 260 w 261"/>
                <a:gd name="T37" fmla="*/ 185 h 350"/>
                <a:gd name="T38" fmla="*/ 257 w 261"/>
                <a:gd name="T39" fmla="*/ 198 h 350"/>
                <a:gd name="T40" fmla="*/ 248 w 261"/>
                <a:gd name="T41" fmla="*/ 204 h 350"/>
                <a:gd name="T42" fmla="*/ 242 w 261"/>
                <a:gd name="T43" fmla="*/ 208 h 350"/>
                <a:gd name="T44" fmla="*/ 231 w 261"/>
                <a:gd name="T45" fmla="*/ 202 h 350"/>
                <a:gd name="T46" fmla="*/ 224 w 261"/>
                <a:gd name="T47" fmla="*/ 190 h 350"/>
                <a:gd name="T48" fmla="*/ 221 w 261"/>
                <a:gd name="T49" fmla="*/ 176 h 350"/>
                <a:gd name="T50" fmla="*/ 221 w 261"/>
                <a:gd name="T51" fmla="*/ 163 h 350"/>
                <a:gd name="T52" fmla="*/ 185 w 261"/>
                <a:gd name="T53" fmla="*/ 123 h 350"/>
                <a:gd name="T54" fmla="*/ 167 w 261"/>
                <a:gd name="T55" fmla="*/ 183 h 350"/>
                <a:gd name="T56" fmla="*/ 193 w 261"/>
                <a:gd name="T57" fmla="*/ 288 h 350"/>
                <a:gd name="T58" fmla="*/ 209 w 261"/>
                <a:gd name="T59" fmla="*/ 324 h 350"/>
                <a:gd name="T60" fmla="*/ 231 w 261"/>
                <a:gd name="T61" fmla="*/ 329 h 350"/>
                <a:gd name="T62" fmla="*/ 245 w 261"/>
                <a:gd name="T63" fmla="*/ 340 h 350"/>
                <a:gd name="T64" fmla="*/ 162 w 261"/>
                <a:gd name="T65" fmla="*/ 349 h 350"/>
                <a:gd name="T66" fmla="*/ 120 w 261"/>
                <a:gd name="T67" fmla="*/ 288 h 350"/>
                <a:gd name="T68" fmla="*/ 14 w 261"/>
                <a:gd name="T69" fmla="*/ 344 h 350"/>
                <a:gd name="T70" fmla="*/ 24 w 261"/>
                <a:gd name="T71" fmla="*/ 332 h 350"/>
                <a:gd name="T72" fmla="*/ 45 w 261"/>
                <a:gd name="T73" fmla="*/ 324 h 350"/>
                <a:gd name="T74" fmla="*/ 69 w 261"/>
                <a:gd name="T75" fmla="*/ 288 h 350"/>
                <a:gd name="T76" fmla="*/ 93 w 261"/>
                <a:gd name="T77" fmla="*/ 183 h 350"/>
                <a:gd name="T78" fmla="*/ 75 w 261"/>
                <a:gd name="T79" fmla="*/ 123 h 350"/>
                <a:gd name="T80" fmla="*/ 51 w 261"/>
                <a:gd name="T81" fmla="*/ 149 h 350"/>
                <a:gd name="T82" fmla="*/ 38 w 261"/>
                <a:gd name="T83" fmla="*/ 172 h 350"/>
                <a:gd name="T84" fmla="*/ 36 w 261"/>
                <a:gd name="T85" fmla="*/ 189 h 350"/>
                <a:gd name="T86" fmla="*/ 28 w 261"/>
                <a:gd name="T87" fmla="*/ 202 h 350"/>
                <a:gd name="T88" fmla="*/ 19 w 261"/>
                <a:gd name="T89" fmla="*/ 207 h 350"/>
                <a:gd name="T90" fmla="*/ 12 w 261"/>
                <a:gd name="T91" fmla="*/ 204 h 350"/>
                <a:gd name="T92" fmla="*/ 3 w 261"/>
                <a:gd name="T93" fmla="*/ 198 h 350"/>
                <a:gd name="T94" fmla="*/ 0 w 261"/>
                <a:gd name="T95" fmla="*/ 184 h 350"/>
                <a:gd name="T96" fmla="*/ 6 w 261"/>
                <a:gd name="T97" fmla="*/ 170 h 350"/>
                <a:gd name="T98" fmla="*/ 26 w 261"/>
                <a:gd name="T99" fmla="*/ 153 h 350"/>
                <a:gd name="T100" fmla="*/ 49 w 261"/>
                <a:gd name="T101" fmla="*/ 113 h 350"/>
                <a:gd name="T102" fmla="*/ 69 w 261"/>
                <a:gd name="T103" fmla="*/ 75 h 350"/>
                <a:gd name="T104" fmla="*/ 109 w 261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50"/>
                <a:gd name="T161" fmla="*/ 261 w 261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50">
                  <a:moveTo>
                    <a:pt x="113" y="53"/>
                  </a:moveTo>
                  <a:lnTo>
                    <a:pt x="109" y="52"/>
                  </a:lnTo>
                  <a:lnTo>
                    <a:pt x="105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9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9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3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6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6" y="53"/>
                  </a:lnTo>
                  <a:lnTo>
                    <a:pt x="151" y="61"/>
                  </a:lnTo>
                  <a:lnTo>
                    <a:pt x="158" y="67"/>
                  </a:lnTo>
                  <a:lnTo>
                    <a:pt x="176" y="70"/>
                  </a:lnTo>
                  <a:lnTo>
                    <a:pt x="191" y="75"/>
                  </a:lnTo>
                  <a:lnTo>
                    <a:pt x="198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6" y="128"/>
                  </a:lnTo>
                  <a:lnTo>
                    <a:pt x="221" y="137"/>
                  </a:lnTo>
                  <a:lnTo>
                    <a:pt x="232" y="151"/>
                  </a:lnTo>
                  <a:lnTo>
                    <a:pt x="243" y="164"/>
                  </a:lnTo>
                  <a:lnTo>
                    <a:pt x="254" y="170"/>
                  </a:lnTo>
                  <a:lnTo>
                    <a:pt x="256" y="172"/>
                  </a:lnTo>
                  <a:lnTo>
                    <a:pt x="258" y="175"/>
                  </a:lnTo>
                  <a:lnTo>
                    <a:pt x="260" y="179"/>
                  </a:lnTo>
                  <a:lnTo>
                    <a:pt x="260" y="185"/>
                  </a:lnTo>
                  <a:lnTo>
                    <a:pt x="259" y="190"/>
                  </a:lnTo>
                  <a:lnTo>
                    <a:pt x="258" y="193"/>
                  </a:lnTo>
                  <a:lnTo>
                    <a:pt x="257" y="198"/>
                  </a:lnTo>
                  <a:lnTo>
                    <a:pt x="254" y="201"/>
                  </a:lnTo>
                  <a:lnTo>
                    <a:pt x="251" y="203"/>
                  </a:lnTo>
                  <a:lnTo>
                    <a:pt x="248" y="204"/>
                  </a:lnTo>
                  <a:lnTo>
                    <a:pt x="246" y="207"/>
                  </a:lnTo>
                  <a:lnTo>
                    <a:pt x="245" y="208"/>
                  </a:lnTo>
                  <a:lnTo>
                    <a:pt x="242" y="208"/>
                  </a:lnTo>
                  <a:lnTo>
                    <a:pt x="239" y="207"/>
                  </a:lnTo>
                  <a:lnTo>
                    <a:pt x="235" y="205"/>
                  </a:lnTo>
                  <a:lnTo>
                    <a:pt x="231" y="202"/>
                  </a:lnTo>
                  <a:lnTo>
                    <a:pt x="227" y="198"/>
                  </a:lnTo>
                  <a:lnTo>
                    <a:pt x="226" y="194"/>
                  </a:lnTo>
                  <a:lnTo>
                    <a:pt x="224" y="190"/>
                  </a:lnTo>
                  <a:lnTo>
                    <a:pt x="223" y="186"/>
                  </a:lnTo>
                  <a:lnTo>
                    <a:pt x="221" y="181"/>
                  </a:lnTo>
                  <a:lnTo>
                    <a:pt x="221" y="176"/>
                  </a:lnTo>
                  <a:lnTo>
                    <a:pt x="222" y="172"/>
                  </a:lnTo>
                  <a:lnTo>
                    <a:pt x="222" y="167"/>
                  </a:lnTo>
                  <a:lnTo>
                    <a:pt x="221" y="163"/>
                  </a:lnTo>
                  <a:lnTo>
                    <a:pt x="205" y="145"/>
                  </a:lnTo>
                  <a:lnTo>
                    <a:pt x="192" y="132"/>
                  </a:lnTo>
                  <a:lnTo>
                    <a:pt x="185" y="123"/>
                  </a:lnTo>
                  <a:lnTo>
                    <a:pt x="182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6" y="220"/>
                  </a:lnTo>
                  <a:lnTo>
                    <a:pt x="182" y="246"/>
                  </a:lnTo>
                  <a:lnTo>
                    <a:pt x="193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9" y="324"/>
                  </a:lnTo>
                  <a:lnTo>
                    <a:pt x="217" y="325"/>
                  </a:lnTo>
                  <a:lnTo>
                    <a:pt x="224" y="327"/>
                  </a:lnTo>
                  <a:lnTo>
                    <a:pt x="231" y="329"/>
                  </a:lnTo>
                  <a:lnTo>
                    <a:pt x="236" y="333"/>
                  </a:lnTo>
                  <a:lnTo>
                    <a:pt x="242" y="336"/>
                  </a:lnTo>
                  <a:lnTo>
                    <a:pt x="245" y="340"/>
                  </a:lnTo>
                  <a:lnTo>
                    <a:pt x="246" y="344"/>
                  </a:lnTo>
                  <a:lnTo>
                    <a:pt x="248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0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4" name="Freeform 18"/>
            <p:cNvSpPr>
              <a:spLocks/>
            </p:cNvSpPr>
            <p:nvPr/>
          </p:nvSpPr>
          <p:spPr bwMode="auto">
            <a:xfrm>
              <a:off x="1965" y="2047"/>
              <a:ext cx="262" cy="350"/>
            </a:xfrm>
            <a:custGeom>
              <a:avLst/>
              <a:gdLst>
                <a:gd name="T0" fmla="*/ 105 w 262"/>
                <a:gd name="T1" fmla="*/ 49 h 350"/>
                <a:gd name="T2" fmla="*/ 96 w 262"/>
                <a:gd name="T3" fmla="*/ 41 h 350"/>
                <a:gd name="T4" fmla="*/ 92 w 262"/>
                <a:gd name="T5" fmla="*/ 32 h 350"/>
                <a:gd name="T6" fmla="*/ 94 w 262"/>
                <a:gd name="T7" fmla="*/ 19 h 350"/>
                <a:gd name="T8" fmla="*/ 102 w 262"/>
                <a:gd name="T9" fmla="*/ 9 h 350"/>
                <a:gd name="T10" fmla="*/ 115 w 262"/>
                <a:gd name="T11" fmla="*/ 2 h 350"/>
                <a:gd name="T12" fmla="*/ 129 w 262"/>
                <a:gd name="T13" fmla="*/ 0 h 350"/>
                <a:gd name="T14" fmla="*/ 145 w 262"/>
                <a:gd name="T15" fmla="*/ 3 h 350"/>
                <a:gd name="T16" fmla="*/ 157 w 262"/>
                <a:gd name="T17" fmla="*/ 10 h 350"/>
                <a:gd name="T18" fmla="*/ 164 w 262"/>
                <a:gd name="T19" fmla="*/ 19 h 350"/>
                <a:gd name="T20" fmla="*/ 166 w 262"/>
                <a:gd name="T21" fmla="*/ 31 h 350"/>
                <a:gd name="T22" fmla="*/ 162 w 262"/>
                <a:gd name="T23" fmla="*/ 42 h 350"/>
                <a:gd name="T24" fmla="*/ 153 w 262"/>
                <a:gd name="T25" fmla="*/ 50 h 350"/>
                <a:gd name="T26" fmla="*/ 152 w 262"/>
                <a:gd name="T27" fmla="*/ 61 h 350"/>
                <a:gd name="T28" fmla="*/ 192 w 262"/>
                <a:gd name="T29" fmla="*/ 75 h 350"/>
                <a:gd name="T30" fmla="*/ 211 w 262"/>
                <a:gd name="T31" fmla="*/ 113 h 350"/>
                <a:gd name="T32" fmla="*/ 233 w 262"/>
                <a:gd name="T33" fmla="*/ 151 h 350"/>
                <a:gd name="T34" fmla="*/ 257 w 262"/>
                <a:gd name="T35" fmla="*/ 172 h 350"/>
                <a:gd name="T36" fmla="*/ 261 w 262"/>
                <a:gd name="T37" fmla="*/ 185 h 350"/>
                <a:gd name="T38" fmla="*/ 258 w 262"/>
                <a:gd name="T39" fmla="*/ 198 h 350"/>
                <a:gd name="T40" fmla="*/ 249 w 262"/>
                <a:gd name="T41" fmla="*/ 204 h 350"/>
                <a:gd name="T42" fmla="*/ 243 w 262"/>
                <a:gd name="T43" fmla="*/ 208 h 350"/>
                <a:gd name="T44" fmla="*/ 232 w 262"/>
                <a:gd name="T45" fmla="*/ 202 h 350"/>
                <a:gd name="T46" fmla="*/ 224 w 262"/>
                <a:gd name="T47" fmla="*/ 190 h 350"/>
                <a:gd name="T48" fmla="*/ 222 w 262"/>
                <a:gd name="T49" fmla="*/ 176 h 350"/>
                <a:gd name="T50" fmla="*/ 222 w 262"/>
                <a:gd name="T51" fmla="*/ 163 h 350"/>
                <a:gd name="T52" fmla="*/ 186 w 262"/>
                <a:gd name="T53" fmla="*/ 123 h 350"/>
                <a:gd name="T54" fmla="*/ 168 w 262"/>
                <a:gd name="T55" fmla="*/ 183 h 350"/>
                <a:gd name="T56" fmla="*/ 193 w 262"/>
                <a:gd name="T57" fmla="*/ 288 h 350"/>
                <a:gd name="T58" fmla="*/ 210 w 262"/>
                <a:gd name="T59" fmla="*/ 324 h 350"/>
                <a:gd name="T60" fmla="*/ 232 w 262"/>
                <a:gd name="T61" fmla="*/ 329 h 350"/>
                <a:gd name="T62" fmla="*/ 246 w 262"/>
                <a:gd name="T63" fmla="*/ 340 h 350"/>
                <a:gd name="T64" fmla="*/ 162 w 262"/>
                <a:gd name="T65" fmla="*/ 349 h 350"/>
                <a:gd name="T66" fmla="*/ 121 w 262"/>
                <a:gd name="T67" fmla="*/ 288 h 350"/>
                <a:gd name="T68" fmla="*/ 14 w 262"/>
                <a:gd name="T69" fmla="*/ 344 h 350"/>
                <a:gd name="T70" fmla="*/ 24 w 262"/>
                <a:gd name="T71" fmla="*/ 332 h 350"/>
                <a:gd name="T72" fmla="*/ 46 w 262"/>
                <a:gd name="T73" fmla="*/ 324 h 350"/>
                <a:gd name="T74" fmla="*/ 69 w 262"/>
                <a:gd name="T75" fmla="*/ 288 h 350"/>
                <a:gd name="T76" fmla="*/ 93 w 262"/>
                <a:gd name="T77" fmla="*/ 183 h 350"/>
                <a:gd name="T78" fmla="*/ 75 w 262"/>
                <a:gd name="T79" fmla="*/ 123 h 350"/>
                <a:gd name="T80" fmla="*/ 51 w 262"/>
                <a:gd name="T81" fmla="*/ 149 h 350"/>
                <a:gd name="T82" fmla="*/ 38 w 262"/>
                <a:gd name="T83" fmla="*/ 172 h 350"/>
                <a:gd name="T84" fmla="*/ 37 w 262"/>
                <a:gd name="T85" fmla="*/ 189 h 350"/>
                <a:gd name="T86" fmla="*/ 28 w 262"/>
                <a:gd name="T87" fmla="*/ 202 h 350"/>
                <a:gd name="T88" fmla="*/ 19 w 262"/>
                <a:gd name="T89" fmla="*/ 207 h 350"/>
                <a:gd name="T90" fmla="*/ 12 w 262"/>
                <a:gd name="T91" fmla="*/ 204 h 350"/>
                <a:gd name="T92" fmla="*/ 3 w 262"/>
                <a:gd name="T93" fmla="*/ 198 h 350"/>
                <a:gd name="T94" fmla="*/ 0 w 262"/>
                <a:gd name="T95" fmla="*/ 184 h 350"/>
                <a:gd name="T96" fmla="*/ 6 w 262"/>
                <a:gd name="T97" fmla="*/ 170 h 350"/>
                <a:gd name="T98" fmla="*/ 26 w 262"/>
                <a:gd name="T99" fmla="*/ 153 h 350"/>
                <a:gd name="T100" fmla="*/ 49 w 262"/>
                <a:gd name="T101" fmla="*/ 113 h 350"/>
                <a:gd name="T102" fmla="*/ 69 w 262"/>
                <a:gd name="T103" fmla="*/ 75 h 350"/>
                <a:gd name="T104" fmla="*/ 110 w 262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2"/>
                <a:gd name="T160" fmla="*/ 0 h 350"/>
                <a:gd name="T161" fmla="*/ 262 w 262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2" h="350">
                  <a:moveTo>
                    <a:pt x="114" y="53"/>
                  </a:moveTo>
                  <a:lnTo>
                    <a:pt x="110" y="52"/>
                  </a:lnTo>
                  <a:lnTo>
                    <a:pt x="105" y="49"/>
                  </a:lnTo>
                  <a:lnTo>
                    <a:pt x="102" y="47"/>
                  </a:lnTo>
                  <a:lnTo>
                    <a:pt x="99" y="44"/>
                  </a:lnTo>
                  <a:lnTo>
                    <a:pt x="96" y="41"/>
                  </a:lnTo>
                  <a:lnTo>
                    <a:pt x="95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2" y="28"/>
                  </a:lnTo>
                  <a:lnTo>
                    <a:pt x="93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40" y="1"/>
                  </a:lnTo>
                  <a:lnTo>
                    <a:pt x="145" y="3"/>
                  </a:lnTo>
                  <a:lnTo>
                    <a:pt x="149" y="5"/>
                  </a:lnTo>
                  <a:lnTo>
                    <a:pt x="153" y="7"/>
                  </a:lnTo>
                  <a:lnTo>
                    <a:pt x="157" y="10"/>
                  </a:lnTo>
                  <a:lnTo>
                    <a:pt x="159" y="12"/>
                  </a:lnTo>
                  <a:lnTo>
                    <a:pt x="162" y="16"/>
                  </a:lnTo>
                  <a:lnTo>
                    <a:pt x="164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6" y="31"/>
                  </a:lnTo>
                  <a:lnTo>
                    <a:pt x="165" y="35"/>
                  </a:lnTo>
                  <a:lnTo>
                    <a:pt x="163" y="39"/>
                  </a:lnTo>
                  <a:lnTo>
                    <a:pt x="162" y="42"/>
                  </a:lnTo>
                  <a:lnTo>
                    <a:pt x="159" y="45"/>
                  </a:lnTo>
                  <a:lnTo>
                    <a:pt x="156" y="47"/>
                  </a:lnTo>
                  <a:lnTo>
                    <a:pt x="153" y="50"/>
                  </a:lnTo>
                  <a:lnTo>
                    <a:pt x="150" y="52"/>
                  </a:lnTo>
                  <a:lnTo>
                    <a:pt x="146" y="53"/>
                  </a:lnTo>
                  <a:lnTo>
                    <a:pt x="152" y="61"/>
                  </a:lnTo>
                  <a:lnTo>
                    <a:pt x="158" y="67"/>
                  </a:lnTo>
                  <a:lnTo>
                    <a:pt x="177" y="70"/>
                  </a:lnTo>
                  <a:lnTo>
                    <a:pt x="192" y="75"/>
                  </a:lnTo>
                  <a:lnTo>
                    <a:pt x="199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7" y="128"/>
                  </a:lnTo>
                  <a:lnTo>
                    <a:pt x="222" y="137"/>
                  </a:lnTo>
                  <a:lnTo>
                    <a:pt x="233" y="151"/>
                  </a:lnTo>
                  <a:lnTo>
                    <a:pt x="244" y="164"/>
                  </a:lnTo>
                  <a:lnTo>
                    <a:pt x="255" y="170"/>
                  </a:lnTo>
                  <a:lnTo>
                    <a:pt x="257" y="172"/>
                  </a:lnTo>
                  <a:lnTo>
                    <a:pt x="259" y="175"/>
                  </a:lnTo>
                  <a:lnTo>
                    <a:pt x="261" y="179"/>
                  </a:lnTo>
                  <a:lnTo>
                    <a:pt x="261" y="185"/>
                  </a:lnTo>
                  <a:lnTo>
                    <a:pt x="260" y="190"/>
                  </a:lnTo>
                  <a:lnTo>
                    <a:pt x="259" y="193"/>
                  </a:lnTo>
                  <a:lnTo>
                    <a:pt x="258" y="198"/>
                  </a:lnTo>
                  <a:lnTo>
                    <a:pt x="255" y="201"/>
                  </a:lnTo>
                  <a:lnTo>
                    <a:pt x="252" y="203"/>
                  </a:lnTo>
                  <a:lnTo>
                    <a:pt x="249" y="204"/>
                  </a:lnTo>
                  <a:lnTo>
                    <a:pt x="247" y="207"/>
                  </a:lnTo>
                  <a:lnTo>
                    <a:pt x="245" y="208"/>
                  </a:lnTo>
                  <a:lnTo>
                    <a:pt x="243" y="208"/>
                  </a:lnTo>
                  <a:lnTo>
                    <a:pt x="239" y="207"/>
                  </a:lnTo>
                  <a:lnTo>
                    <a:pt x="236" y="205"/>
                  </a:lnTo>
                  <a:lnTo>
                    <a:pt x="232" y="202"/>
                  </a:lnTo>
                  <a:lnTo>
                    <a:pt x="228" y="198"/>
                  </a:lnTo>
                  <a:lnTo>
                    <a:pt x="227" y="194"/>
                  </a:lnTo>
                  <a:lnTo>
                    <a:pt x="224" y="190"/>
                  </a:lnTo>
                  <a:lnTo>
                    <a:pt x="224" y="186"/>
                  </a:lnTo>
                  <a:lnTo>
                    <a:pt x="222" y="181"/>
                  </a:lnTo>
                  <a:lnTo>
                    <a:pt x="222" y="176"/>
                  </a:lnTo>
                  <a:lnTo>
                    <a:pt x="223" y="172"/>
                  </a:lnTo>
                  <a:lnTo>
                    <a:pt x="223" y="167"/>
                  </a:lnTo>
                  <a:lnTo>
                    <a:pt x="222" y="163"/>
                  </a:lnTo>
                  <a:lnTo>
                    <a:pt x="206" y="145"/>
                  </a:lnTo>
                  <a:lnTo>
                    <a:pt x="193" y="132"/>
                  </a:lnTo>
                  <a:lnTo>
                    <a:pt x="186" y="123"/>
                  </a:lnTo>
                  <a:lnTo>
                    <a:pt x="183" y="124"/>
                  </a:lnTo>
                  <a:lnTo>
                    <a:pt x="174" y="157"/>
                  </a:lnTo>
                  <a:lnTo>
                    <a:pt x="168" y="183"/>
                  </a:lnTo>
                  <a:lnTo>
                    <a:pt x="177" y="220"/>
                  </a:lnTo>
                  <a:lnTo>
                    <a:pt x="183" y="246"/>
                  </a:lnTo>
                  <a:lnTo>
                    <a:pt x="193" y="288"/>
                  </a:lnTo>
                  <a:lnTo>
                    <a:pt x="201" y="320"/>
                  </a:lnTo>
                  <a:lnTo>
                    <a:pt x="204" y="323"/>
                  </a:lnTo>
                  <a:lnTo>
                    <a:pt x="210" y="324"/>
                  </a:lnTo>
                  <a:lnTo>
                    <a:pt x="218" y="325"/>
                  </a:lnTo>
                  <a:lnTo>
                    <a:pt x="225" y="327"/>
                  </a:lnTo>
                  <a:lnTo>
                    <a:pt x="232" y="329"/>
                  </a:lnTo>
                  <a:lnTo>
                    <a:pt x="237" y="333"/>
                  </a:lnTo>
                  <a:lnTo>
                    <a:pt x="242" y="336"/>
                  </a:lnTo>
                  <a:lnTo>
                    <a:pt x="246" y="340"/>
                  </a:lnTo>
                  <a:lnTo>
                    <a:pt x="247" y="344"/>
                  </a:lnTo>
                  <a:lnTo>
                    <a:pt x="249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1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1" y="329"/>
                  </a:lnTo>
                  <a:lnTo>
                    <a:pt x="38" y="326"/>
                  </a:lnTo>
                  <a:lnTo>
                    <a:pt x="46" y="324"/>
                  </a:lnTo>
                  <a:lnTo>
                    <a:pt x="56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1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7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3" y="67"/>
                  </a:lnTo>
                  <a:lnTo>
                    <a:pt x="110" y="61"/>
                  </a:lnTo>
                  <a:lnTo>
                    <a:pt x="114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5" name="Freeform 19"/>
            <p:cNvSpPr>
              <a:spLocks/>
            </p:cNvSpPr>
            <p:nvPr/>
          </p:nvSpPr>
          <p:spPr bwMode="auto">
            <a:xfrm>
              <a:off x="2134" y="1716"/>
              <a:ext cx="261" cy="350"/>
            </a:xfrm>
            <a:custGeom>
              <a:avLst/>
              <a:gdLst>
                <a:gd name="T0" fmla="*/ 105 w 261"/>
                <a:gd name="T1" fmla="*/ 49 h 350"/>
                <a:gd name="T2" fmla="*/ 96 w 261"/>
                <a:gd name="T3" fmla="*/ 41 h 350"/>
                <a:gd name="T4" fmla="*/ 92 w 261"/>
                <a:gd name="T5" fmla="*/ 32 h 350"/>
                <a:gd name="T6" fmla="*/ 94 w 261"/>
                <a:gd name="T7" fmla="*/ 19 h 350"/>
                <a:gd name="T8" fmla="*/ 102 w 261"/>
                <a:gd name="T9" fmla="*/ 9 h 350"/>
                <a:gd name="T10" fmla="*/ 115 w 261"/>
                <a:gd name="T11" fmla="*/ 2 h 350"/>
                <a:gd name="T12" fmla="*/ 129 w 261"/>
                <a:gd name="T13" fmla="*/ 0 h 350"/>
                <a:gd name="T14" fmla="*/ 145 w 261"/>
                <a:gd name="T15" fmla="*/ 3 h 350"/>
                <a:gd name="T16" fmla="*/ 156 w 261"/>
                <a:gd name="T17" fmla="*/ 10 h 350"/>
                <a:gd name="T18" fmla="*/ 163 w 261"/>
                <a:gd name="T19" fmla="*/ 19 h 350"/>
                <a:gd name="T20" fmla="*/ 165 w 261"/>
                <a:gd name="T21" fmla="*/ 31 h 350"/>
                <a:gd name="T22" fmla="*/ 161 w 261"/>
                <a:gd name="T23" fmla="*/ 42 h 350"/>
                <a:gd name="T24" fmla="*/ 152 w 261"/>
                <a:gd name="T25" fmla="*/ 50 h 350"/>
                <a:gd name="T26" fmla="*/ 151 w 261"/>
                <a:gd name="T27" fmla="*/ 61 h 350"/>
                <a:gd name="T28" fmla="*/ 191 w 261"/>
                <a:gd name="T29" fmla="*/ 75 h 350"/>
                <a:gd name="T30" fmla="*/ 211 w 261"/>
                <a:gd name="T31" fmla="*/ 113 h 350"/>
                <a:gd name="T32" fmla="*/ 232 w 261"/>
                <a:gd name="T33" fmla="*/ 151 h 350"/>
                <a:gd name="T34" fmla="*/ 256 w 261"/>
                <a:gd name="T35" fmla="*/ 172 h 350"/>
                <a:gd name="T36" fmla="*/ 260 w 261"/>
                <a:gd name="T37" fmla="*/ 185 h 350"/>
                <a:gd name="T38" fmla="*/ 257 w 261"/>
                <a:gd name="T39" fmla="*/ 198 h 350"/>
                <a:gd name="T40" fmla="*/ 248 w 261"/>
                <a:gd name="T41" fmla="*/ 204 h 350"/>
                <a:gd name="T42" fmla="*/ 242 w 261"/>
                <a:gd name="T43" fmla="*/ 208 h 350"/>
                <a:gd name="T44" fmla="*/ 231 w 261"/>
                <a:gd name="T45" fmla="*/ 202 h 350"/>
                <a:gd name="T46" fmla="*/ 224 w 261"/>
                <a:gd name="T47" fmla="*/ 190 h 350"/>
                <a:gd name="T48" fmla="*/ 221 w 261"/>
                <a:gd name="T49" fmla="*/ 176 h 350"/>
                <a:gd name="T50" fmla="*/ 221 w 261"/>
                <a:gd name="T51" fmla="*/ 163 h 350"/>
                <a:gd name="T52" fmla="*/ 185 w 261"/>
                <a:gd name="T53" fmla="*/ 123 h 350"/>
                <a:gd name="T54" fmla="*/ 167 w 261"/>
                <a:gd name="T55" fmla="*/ 183 h 350"/>
                <a:gd name="T56" fmla="*/ 193 w 261"/>
                <a:gd name="T57" fmla="*/ 288 h 350"/>
                <a:gd name="T58" fmla="*/ 209 w 261"/>
                <a:gd name="T59" fmla="*/ 324 h 350"/>
                <a:gd name="T60" fmla="*/ 231 w 261"/>
                <a:gd name="T61" fmla="*/ 329 h 350"/>
                <a:gd name="T62" fmla="*/ 245 w 261"/>
                <a:gd name="T63" fmla="*/ 340 h 350"/>
                <a:gd name="T64" fmla="*/ 162 w 261"/>
                <a:gd name="T65" fmla="*/ 349 h 350"/>
                <a:gd name="T66" fmla="*/ 120 w 261"/>
                <a:gd name="T67" fmla="*/ 288 h 350"/>
                <a:gd name="T68" fmla="*/ 14 w 261"/>
                <a:gd name="T69" fmla="*/ 344 h 350"/>
                <a:gd name="T70" fmla="*/ 24 w 261"/>
                <a:gd name="T71" fmla="*/ 332 h 350"/>
                <a:gd name="T72" fmla="*/ 45 w 261"/>
                <a:gd name="T73" fmla="*/ 324 h 350"/>
                <a:gd name="T74" fmla="*/ 69 w 261"/>
                <a:gd name="T75" fmla="*/ 288 h 350"/>
                <a:gd name="T76" fmla="*/ 93 w 261"/>
                <a:gd name="T77" fmla="*/ 183 h 350"/>
                <a:gd name="T78" fmla="*/ 75 w 261"/>
                <a:gd name="T79" fmla="*/ 123 h 350"/>
                <a:gd name="T80" fmla="*/ 51 w 261"/>
                <a:gd name="T81" fmla="*/ 149 h 350"/>
                <a:gd name="T82" fmla="*/ 38 w 261"/>
                <a:gd name="T83" fmla="*/ 172 h 350"/>
                <a:gd name="T84" fmla="*/ 36 w 261"/>
                <a:gd name="T85" fmla="*/ 189 h 350"/>
                <a:gd name="T86" fmla="*/ 28 w 261"/>
                <a:gd name="T87" fmla="*/ 202 h 350"/>
                <a:gd name="T88" fmla="*/ 19 w 261"/>
                <a:gd name="T89" fmla="*/ 207 h 350"/>
                <a:gd name="T90" fmla="*/ 12 w 261"/>
                <a:gd name="T91" fmla="*/ 204 h 350"/>
                <a:gd name="T92" fmla="*/ 3 w 261"/>
                <a:gd name="T93" fmla="*/ 198 h 350"/>
                <a:gd name="T94" fmla="*/ 0 w 261"/>
                <a:gd name="T95" fmla="*/ 184 h 350"/>
                <a:gd name="T96" fmla="*/ 6 w 261"/>
                <a:gd name="T97" fmla="*/ 170 h 350"/>
                <a:gd name="T98" fmla="*/ 26 w 261"/>
                <a:gd name="T99" fmla="*/ 153 h 350"/>
                <a:gd name="T100" fmla="*/ 49 w 261"/>
                <a:gd name="T101" fmla="*/ 113 h 350"/>
                <a:gd name="T102" fmla="*/ 69 w 261"/>
                <a:gd name="T103" fmla="*/ 75 h 350"/>
                <a:gd name="T104" fmla="*/ 109 w 261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50"/>
                <a:gd name="T161" fmla="*/ 261 w 261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50">
                  <a:moveTo>
                    <a:pt x="113" y="53"/>
                  </a:moveTo>
                  <a:lnTo>
                    <a:pt x="109" y="52"/>
                  </a:lnTo>
                  <a:lnTo>
                    <a:pt x="105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9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9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3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6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6" y="53"/>
                  </a:lnTo>
                  <a:lnTo>
                    <a:pt x="151" y="61"/>
                  </a:lnTo>
                  <a:lnTo>
                    <a:pt x="158" y="67"/>
                  </a:lnTo>
                  <a:lnTo>
                    <a:pt x="176" y="70"/>
                  </a:lnTo>
                  <a:lnTo>
                    <a:pt x="191" y="75"/>
                  </a:lnTo>
                  <a:lnTo>
                    <a:pt x="198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6" y="128"/>
                  </a:lnTo>
                  <a:lnTo>
                    <a:pt x="221" y="137"/>
                  </a:lnTo>
                  <a:lnTo>
                    <a:pt x="232" y="151"/>
                  </a:lnTo>
                  <a:lnTo>
                    <a:pt x="243" y="164"/>
                  </a:lnTo>
                  <a:lnTo>
                    <a:pt x="254" y="170"/>
                  </a:lnTo>
                  <a:lnTo>
                    <a:pt x="256" y="172"/>
                  </a:lnTo>
                  <a:lnTo>
                    <a:pt x="258" y="175"/>
                  </a:lnTo>
                  <a:lnTo>
                    <a:pt x="260" y="179"/>
                  </a:lnTo>
                  <a:lnTo>
                    <a:pt x="260" y="185"/>
                  </a:lnTo>
                  <a:lnTo>
                    <a:pt x="259" y="190"/>
                  </a:lnTo>
                  <a:lnTo>
                    <a:pt x="258" y="193"/>
                  </a:lnTo>
                  <a:lnTo>
                    <a:pt x="257" y="198"/>
                  </a:lnTo>
                  <a:lnTo>
                    <a:pt x="254" y="201"/>
                  </a:lnTo>
                  <a:lnTo>
                    <a:pt x="251" y="203"/>
                  </a:lnTo>
                  <a:lnTo>
                    <a:pt x="248" y="204"/>
                  </a:lnTo>
                  <a:lnTo>
                    <a:pt x="246" y="207"/>
                  </a:lnTo>
                  <a:lnTo>
                    <a:pt x="245" y="208"/>
                  </a:lnTo>
                  <a:lnTo>
                    <a:pt x="242" y="208"/>
                  </a:lnTo>
                  <a:lnTo>
                    <a:pt x="239" y="207"/>
                  </a:lnTo>
                  <a:lnTo>
                    <a:pt x="235" y="205"/>
                  </a:lnTo>
                  <a:lnTo>
                    <a:pt x="231" y="202"/>
                  </a:lnTo>
                  <a:lnTo>
                    <a:pt x="227" y="198"/>
                  </a:lnTo>
                  <a:lnTo>
                    <a:pt x="226" y="194"/>
                  </a:lnTo>
                  <a:lnTo>
                    <a:pt x="224" y="190"/>
                  </a:lnTo>
                  <a:lnTo>
                    <a:pt x="223" y="186"/>
                  </a:lnTo>
                  <a:lnTo>
                    <a:pt x="221" y="181"/>
                  </a:lnTo>
                  <a:lnTo>
                    <a:pt x="221" y="176"/>
                  </a:lnTo>
                  <a:lnTo>
                    <a:pt x="222" y="172"/>
                  </a:lnTo>
                  <a:lnTo>
                    <a:pt x="222" y="167"/>
                  </a:lnTo>
                  <a:lnTo>
                    <a:pt x="221" y="163"/>
                  </a:lnTo>
                  <a:lnTo>
                    <a:pt x="205" y="145"/>
                  </a:lnTo>
                  <a:lnTo>
                    <a:pt x="192" y="132"/>
                  </a:lnTo>
                  <a:lnTo>
                    <a:pt x="185" y="123"/>
                  </a:lnTo>
                  <a:lnTo>
                    <a:pt x="182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6" y="220"/>
                  </a:lnTo>
                  <a:lnTo>
                    <a:pt x="182" y="246"/>
                  </a:lnTo>
                  <a:lnTo>
                    <a:pt x="193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9" y="324"/>
                  </a:lnTo>
                  <a:lnTo>
                    <a:pt x="217" y="325"/>
                  </a:lnTo>
                  <a:lnTo>
                    <a:pt x="224" y="327"/>
                  </a:lnTo>
                  <a:lnTo>
                    <a:pt x="231" y="329"/>
                  </a:lnTo>
                  <a:lnTo>
                    <a:pt x="236" y="333"/>
                  </a:lnTo>
                  <a:lnTo>
                    <a:pt x="242" y="336"/>
                  </a:lnTo>
                  <a:lnTo>
                    <a:pt x="245" y="340"/>
                  </a:lnTo>
                  <a:lnTo>
                    <a:pt x="246" y="344"/>
                  </a:lnTo>
                  <a:lnTo>
                    <a:pt x="248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0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66" name="Freeform 20"/>
            <p:cNvSpPr>
              <a:spLocks/>
            </p:cNvSpPr>
            <p:nvPr/>
          </p:nvSpPr>
          <p:spPr bwMode="auto">
            <a:xfrm>
              <a:off x="2415" y="1568"/>
              <a:ext cx="261" cy="350"/>
            </a:xfrm>
            <a:custGeom>
              <a:avLst/>
              <a:gdLst>
                <a:gd name="T0" fmla="*/ 105 w 261"/>
                <a:gd name="T1" fmla="*/ 49 h 350"/>
                <a:gd name="T2" fmla="*/ 96 w 261"/>
                <a:gd name="T3" fmla="*/ 41 h 350"/>
                <a:gd name="T4" fmla="*/ 92 w 261"/>
                <a:gd name="T5" fmla="*/ 32 h 350"/>
                <a:gd name="T6" fmla="*/ 94 w 261"/>
                <a:gd name="T7" fmla="*/ 19 h 350"/>
                <a:gd name="T8" fmla="*/ 102 w 261"/>
                <a:gd name="T9" fmla="*/ 9 h 350"/>
                <a:gd name="T10" fmla="*/ 115 w 261"/>
                <a:gd name="T11" fmla="*/ 2 h 350"/>
                <a:gd name="T12" fmla="*/ 129 w 261"/>
                <a:gd name="T13" fmla="*/ 0 h 350"/>
                <a:gd name="T14" fmla="*/ 145 w 261"/>
                <a:gd name="T15" fmla="*/ 3 h 350"/>
                <a:gd name="T16" fmla="*/ 156 w 261"/>
                <a:gd name="T17" fmla="*/ 10 h 350"/>
                <a:gd name="T18" fmla="*/ 163 w 261"/>
                <a:gd name="T19" fmla="*/ 19 h 350"/>
                <a:gd name="T20" fmla="*/ 165 w 261"/>
                <a:gd name="T21" fmla="*/ 31 h 350"/>
                <a:gd name="T22" fmla="*/ 161 w 261"/>
                <a:gd name="T23" fmla="*/ 42 h 350"/>
                <a:gd name="T24" fmla="*/ 152 w 261"/>
                <a:gd name="T25" fmla="*/ 50 h 350"/>
                <a:gd name="T26" fmla="*/ 151 w 261"/>
                <a:gd name="T27" fmla="*/ 61 h 350"/>
                <a:gd name="T28" fmla="*/ 191 w 261"/>
                <a:gd name="T29" fmla="*/ 75 h 350"/>
                <a:gd name="T30" fmla="*/ 211 w 261"/>
                <a:gd name="T31" fmla="*/ 113 h 350"/>
                <a:gd name="T32" fmla="*/ 232 w 261"/>
                <a:gd name="T33" fmla="*/ 151 h 350"/>
                <a:gd name="T34" fmla="*/ 256 w 261"/>
                <a:gd name="T35" fmla="*/ 172 h 350"/>
                <a:gd name="T36" fmla="*/ 260 w 261"/>
                <a:gd name="T37" fmla="*/ 185 h 350"/>
                <a:gd name="T38" fmla="*/ 257 w 261"/>
                <a:gd name="T39" fmla="*/ 198 h 350"/>
                <a:gd name="T40" fmla="*/ 248 w 261"/>
                <a:gd name="T41" fmla="*/ 204 h 350"/>
                <a:gd name="T42" fmla="*/ 242 w 261"/>
                <a:gd name="T43" fmla="*/ 208 h 350"/>
                <a:gd name="T44" fmla="*/ 231 w 261"/>
                <a:gd name="T45" fmla="*/ 202 h 350"/>
                <a:gd name="T46" fmla="*/ 224 w 261"/>
                <a:gd name="T47" fmla="*/ 190 h 350"/>
                <a:gd name="T48" fmla="*/ 221 w 261"/>
                <a:gd name="T49" fmla="*/ 176 h 350"/>
                <a:gd name="T50" fmla="*/ 221 w 261"/>
                <a:gd name="T51" fmla="*/ 163 h 350"/>
                <a:gd name="T52" fmla="*/ 185 w 261"/>
                <a:gd name="T53" fmla="*/ 123 h 350"/>
                <a:gd name="T54" fmla="*/ 167 w 261"/>
                <a:gd name="T55" fmla="*/ 183 h 350"/>
                <a:gd name="T56" fmla="*/ 193 w 261"/>
                <a:gd name="T57" fmla="*/ 288 h 350"/>
                <a:gd name="T58" fmla="*/ 209 w 261"/>
                <a:gd name="T59" fmla="*/ 324 h 350"/>
                <a:gd name="T60" fmla="*/ 231 w 261"/>
                <a:gd name="T61" fmla="*/ 329 h 350"/>
                <a:gd name="T62" fmla="*/ 245 w 261"/>
                <a:gd name="T63" fmla="*/ 340 h 350"/>
                <a:gd name="T64" fmla="*/ 162 w 261"/>
                <a:gd name="T65" fmla="*/ 349 h 350"/>
                <a:gd name="T66" fmla="*/ 120 w 261"/>
                <a:gd name="T67" fmla="*/ 288 h 350"/>
                <a:gd name="T68" fmla="*/ 14 w 261"/>
                <a:gd name="T69" fmla="*/ 344 h 350"/>
                <a:gd name="T70" fmla="*/ 24 w 261"/>
                <a:gd name="T71" fmla="*/ 332 h 350"/>
                <a:gd name="T72" fmla="*/ 45 w 261"/>
                <a:gd name="T73" fmla="*/ 324 h 350"/>
                <a:gd name="T74" fmla="*/ 69 w 261"/>
                <a:gd name="T75" fmla="*/ 288 h 350"/>
                <a:gd name="T76" fmla="*/ 93 w 261"/>
                <a:gd name="T77" fmla="*/ 183 h 350"/>
                <a:gd name="T78" fmla="*/ 75 w 261"/>
                <a:gd name="T79" fmla="*/ 123 h 350"/>
                <a:gd name="T80" fmla="*/ 51 w 261"/>
                <a:gd name="T81" fmla="*/ 149 h 350"/>
                <a:gd name="T82" fmla="*/ 38 w 261"/>
                <a:gd name="T83" fmla="*/ 172 h 350"/>
                <a:gd name="T84" fmla="*/ 36 w 261"/>
                <a:gd name="T85" fmla="*/ 189 h 350"/>
                <a:gd name="T86" fmla="*/ 28 w 261"/>
                <a:gd name="T87" fmla="*/ 202 h 350"/>
                <a:gd name="T88" fmla="*/ 19 w 261"/>
                <a:gd name="T89" fmla="*/ 207 h 350"/>
                <a:gd name="T90" fmla="*/ 12 w 261"/>
                <a:gd name="T91" fmla="*/ 204 h 350"/>
                <a:gd name="T92" fmla="*/ 3 w 261"/>
                <a:gd name="T93" fmla="*/ 198 h 350"/>
                <a:gd name="T94" fmla="*/ 0 w 261"/>
                <a:gd name="T95" fmla="*/ 184 h 350"/>
                <a:gd name="T96" fmla="*/ 6 w 261"/>
                <a:gd name="T97" fmla="*/ 170 h 350"/>
                <a:gd name="T98" fmla="*/ 26 w 261"/>
                <a:gd name="T99" fmla="*/ 153 h 350"/>
                <a:gd name="T100" fmla="*/ 49 w 261"/>
                <a:gd name="T101" fmla="*/ 113 h 350"/>
                <a:gd name="T102" fmla="*/ 69 w 261"/>
                <a:gd name="T103" fmla="*/ 75 h 350"/>
                <a:gd name="T104" fmla="*/ 109 w 261"/>
                <a:gd name="T105" fmla="*/ 61 h 3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50"/>
                <a:gd name="T161" fmla="*/ 261 w 261"/>
                <a:gd name="T162" fmla="*/ 350 h 3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50">
                  <a:moveTo>
                    <a:pt x="113" y="53"/>
                  </a:moveTo>
                  <a:lnTo>
                    <a:pt x="109" y="52"/>
                  </a:lnTo>
                  <a:lnTo>
                    <a:pt x="105" y="49"/>
                  </a:lnTo>
                  <a:lnTo>
                    <a:pt x="101" y="47"/>
                  </a:lnTo>
                  <a:lnTo>
                    <a:pt x="98" y="44"/>
                  </a:lnTo>
                  <a:lnTo>
                    <a:pt x="96" y="41"/>
                  </a:lnTo>
                  <a:lnTo>
                    <a:pt x="94" y="39"/>
                  </a:lnTo>
                  <a:lnTo>
                    <a:pt x="93" y="36"/>
                  </a:lnTo>
                  <a:lnTo>
                    <a:pt x="92" y="32"/>
                  </a:lnTo>
                  <a:lnTo>
                    <a:pt x="91" y="28"/>
                  </a:lnTo>
                  <a:lnTo>
                    <a:pt x="92" y="23"/>
                  </a:lnTo>
                  <a:lnTo>
                    <a:pt x="94" y="19"/>
                  </a:lnTo>
                  <a:lnTo>
                    <a:pt x="96" y="15"/>
                  </a:lnTo>
                  <a:lnTo>
                    <a:pt x="99" y="12"/>
                  </a:lnTo>
                  <a:lnTo>
                    <a:pt x="102" y="9"/>
                  </a:lnTo>
                  <a:lnTo>
                    <a:pt x="106" y="6"/>
                  </a:lnTo>
                  <a:lnTo>
                    <a:pt x="110" y="4"/>
                  </a:lnTo>
                  <a:lnTo>
                    <a:pt x="115" y="2"/>
                  </a:lnTo>
                  <a:lnTo>
                    <a:pt x="119" y="1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9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52" y="7"/>
                  </a:lnTo>
                  <a:lnTo>
                    <a:pt x="156" y="10"/>
                  </a:lnTo>
                  <a:lnTo>
                    <a:pt x="159" y="12"/>
                  </a:lnTo>
                  <a:lnTo>
                    <a:pt x="161" y="16"/>
                  </a:lnTo>
                  <a:lnTo>
                    <a:pt x="163" y="19"/>
                  </a:lnTo>
                  <a:lnTo>
                    <a:pt x="165" y="23"/>
                  </a:lnTo>
                  <a:lnTo>
                    <a:pt x="166" y="27"/>
                  </a:lnTo>
                  <a:lnTo>
                    <a:pt x="165" y="31"/>
                  </a:lnTo>
                  <a:lnTo>
                    <a:pt x="164" y="35"/>
                  </a:lnTo>
                  <a:lnTo>
                    <a:pt x="163" y="39"/>
                  </a:lnTo>
                  <a:lnTo>
                    <a:pt x="161" y="42"/>
                  </a:lnTo>
                  <a:lnTo>
                    <a:pt x="158" y="45"/>
                  </a:lnTo>
                  <a:lnTo>
                    <a:pt x="156" y="47"/>
                  </a:lnTo>
                  <a:lnTo>
                    <a:pt x="152" y="50"/>
                  </a:lnTo>
                  <a:lnTo>
                    <a:pt x="149" y="52"/>
                  </a:lnTo>
                  <a:lnTo>
                    <a:pt x="146" y="53"/>
                  </a:lnTo>
                  <a:lnTo>
                    <a:pt x="151" y="61"/>
                  </a:lnTo>
                  <a:lnTo>
                    <a:pt x="158" y="67"/>
                  </a:lnTo>
                  <a:lnTo>
                    <a:pt x="176" y="70"/>
                  </a:lnTo>
                  <a:lnTo>
                    <a:pt x="191" y="75"/>
                  </a:lnTo>
                  <a:lnTo>
                    <a:pt x="198" y="84"/>
                  </a:lnTo>
                  <a:lnTo>
                    <a:pt x="206" y="99"/>
                  </a:lnTo>
                  <a:lnTo>
                    <a:pt x="211" y="113"/>
                  </a:lnTo>
                  <a:lnTo>
                    <a:pt x="216" y="128"/>
                  </a:lnTo>
                  <a:lnTo>
                    <a:pt x="221" y="137"/>
                  </a:lnTo>
                  <a:lnTo>
                    <a:pt x="232" y="151"/>
                  </a:lnTo>
                  <a:lnTo>
                    <a:pt x="243" y="164"/>
                  </a:lnTo>
                  <a:lnTo>
                    <a:pt x="254" y="170"/>
                  </a:lnTo>
                  <a:lnTo>
                    <a:pt x="256" y="172"/>
                  </a:lnTo>
                  <a:lnTo>
                    <a:pt x="258" y="175"/>
                  </a:lnTo>
                  <a:lnTo>
                    <a:pt x="260" y="179"/>
                  </a:lnTo>
                  <a:lnTo>
                    <a:pt x="260" y="185"/>
                  </a:lnTo>
                  <a:lnTo>
                    <a:pt x="259" y="190"/>
                  </a:lnTo>
                  <a:lnTo>
                    <a:pt x="258" y="193"/>
                  </a:lnTo>
                  <a:lnTo>
                    <a:pt x="257" y="198"/>
                  </a:lnTo>
                  <a:lnTo>
                    <a:pt x="254" y="201"/>
                  </a:lnTo>
                  <a:lnTo>
                    <a:pt x="251" y="203"/>
                  </a:lnTo>
                  <a:lnTo>
                    <a:pt x="248" y="204"/>
                  </a:lnTo>
                  <a:lnTo>
                    <a:pt x="246" y="207"/>
                  </a:lnTo>
                  <a:lnTo>
                    <a:pt x="245" y="208"/>
                  </a:lnTo>
                  <a:lnTo>
                    <a:pt x="242" y="208"/>
                  </a:lnTo>
                  <a:lnTo>
                    <a:pt x="239" y="207"/>
                  </a:lnTo>
                  <a:lnTo>
                    <a:pt x="235" y="205"/>
                  </a:lnTo>
                  <a:lnTo>
                    <a:pt x="231" y="202"/>
                  </a:lnTo>
                  <a:lnTo>
                    <a:pt x="227" y="198"/>
                  </a:lnTo>
                  <a:lnTo>
                    <a:pt x="226" y="194"/>
                  </a:lnTo>
                  <a:lnTo>
                    <a:pt x="224" y="190"/>
                  </a:lnTo>
                  <a:lnTo>
                    <a:pt x="223" y="186"/>
                  </a:lnTo>
                  <a:lnTo>
                    <a:pt x="221" y="181"/>
                  </a:lnTo>
                  <a:lnTo>
                    <a:pt x="221" y="176"/>
                  </a:lnTo>
                  <a:lnTo>
                    <a:pt x="222" y="172"/>
                  </a:lnTo>
                  <a:lnTo>
                    <a:pt x="222" y="167"/>
                  </a:lnTo>
                  <a:lnTo>
                    <a:pt x="221" y="163"/>
                  </a:lnTo>
                  <a:lnTo>
                    <a:pt x="205" y="145"/>
                  </a:lnTo>
                  <a:lnTo>
                    <a:pt x="192" y="132"/>
                  </a:lnTo>
                  <a:lnTo>
                    <a:pt x="185" y="123"/>
                  </a:lnTo>
                  <a:lnTo>
                    <a:pt x="182" y="124"/>
                  </a:lnTo>
                  <a:lnTo>
                    <a:pt x="173" y="157"/>
                  </a:lnTo>
                  <a:lnTo>
                    <a:pt x="167" y="183"/>
                  </a:lnTo>
                  <a:lnTo>
                    <a:pt x="176" y="220"/>
                  </a:lnTo>
                  <a:lnTo>
                    <a:pt x="182" y="246"/>
                  </a:lnTo>
                  <a:lnTo>
                    <a:pt x="193" y="288"/>
                  </a:lnTo>
                  <a:lnTo>
                    <a:pt x="200" y="320"/>
                  </a:lnTo>
                  <a:lnTo>
                    <a:pt x="203" y="323"/>
                  </a:lnTo>
                  <a:lnTo>
                    <a:pt x="209" y="324"/>
                  </a:lnTo>
                  <a:lnTo>
                    <a:pt x="217" y="325"/>
                  </a:lnTo>
                  <a:lnTo>
                    <a:pt x="224" y="327"/>
                  </a:lnTo>
                  <a:lnTo>
                    <a:pt x="231" y="329"/>
                  </a:lnTo>
                  <a:lnTo>
                    <a:pt x="236" y="333"/>
                  </a:lnTo>
                  <a:lnTo>
                    <a:pt x="242" y="336"/>
                  </a:lnTo>
                  <a:lnTo>
                    <a:pt x="245" y="340"/>
                  </a:lnTo>
                  <a:lnTo>
                    <a:pt x="246" y="344"/>
                  </a:lnTo>
                  <a:lnTo>
                    <a:pt x="248" y="349"/>
                  </a:lnTo>
                  <a:lnTo>
                    <a:pt x="162" y="349"/>
                  </a:lnTo>
                  <a:lnTo>
                    <a:pt x="142" y="288"/>
                  </a:lnTo>
                  <a:lnTo>
                    <a:pt x="131" y="258"/>
                  </a:lnTo>
                  <a:lnTo>
                    <a:pt x="120" y="288"/>
                  </a:lnTo>
                  <a:lnTo>
                    <a:pt x="98" y="349"/>
                  </a:lnTo>
                  <a:lnTo>
                    <a:pt x="12" y="349"/>
                  </a:lnTo>
                  <a:lnTo>
                    <a:pt x="14" y="344"/>
                  </a:lnTo>
                  <a:lnTo>
                    <a:pt x="16" y="340"/>
                  </a:lnTo>
                  <a:lnTo>
                    <a:pt x="19" y="336"/>
                  </a:lnTo>
                  <a:lnTo>
                    <a:pt x="24" y="332"/>
                  </a:lnTo>
                  <a:lnTo>
                    <a:pt x="30" y="329"/>
                  </a:lnTo>
                  <a:lnTo>
                    <a:pt x="38" y="326"/>
                  </a:lnTo>
                  <a:lnTo>
                    <a:pt x="45" y="324"/>
                  </a:lnTo>
                  <a:lnTo>
                    <a:pt x="55" y="323"/>
                  </a:lnTo>
                  <a:lnTo>
                    <a:pt x="61" y="318"/>
                  </a:lnTo>
                  <a:lnTo>
                    <a:pt x="69" y="288"/>
                  </a:lnTo>
                  <a:lnTo>
                    <a:pt x="79" y="246"/>
                  </a:lnTo>
                  <a:lnTo>
                    <a:pt x="85" y="220"/>
                  </a:lnTo>
                  <a:lnTo>
                    <a:pt x="93" y="183"/>
                  </a:lnTo>
                  <a:lnTo>
                    <a:pt x="87" y="157"/>
                  </a:lnTo>
                  <a:lnTo>
                    <a:pt x="77" y="124"/>
                  </a:lnTo>
                  <a:lnTo>
                    <a:pt x="75" y="123"/>
                  </a:lnTo>
                  <a:lnTo>
                    <a:pt x="70" y="128"/>
                  </a:lnTo>
                  <a:lnTo>
                    <a:pt x="61" y="139"/>
                  </a:lnTo>
                  <a:lnTo>
                    <a:pt x="51" y="149"/>
                  </a:lnTo>
                  <a:lnTo>
                    <a:pt x="38" y="163"/>
                  </a:lnTo>
                  <a:lnTo>
                    <a:pt x="37" y="168"/>
                  </a:lnTo>
                  <a:lnTo>
                    <a:pt x="38" y="172"/>
                  </a:lnTo>
                  <a:lnTo>
                    <a:pt x="39" y="176"/>
                  </a:lnTo>
                  <a:lnTo>
                    <a:pt x="38" y="183"/>
                  </a:lnTo>
                  <a:lnTo>
                    <a:pt x="36" y="189"/>
                  </a:lnTo>
                  <a:lnTo>
                    <a:pt x="33" y="197"/>
                  </a:lnTo>
                  <a:lnTo>
                    <a:pt x="31" y="200"/>
                  </a:lnTo>
                  <a:lnTo>
                    <a:pt x="28" y="202"/>
                  </a:lnTo>
                  <a:lnTo>
                    <a:pt x="26" y="204"/>
                  </a:lnTo>
                  <a:lnTo>
                    <a:pt x="22" y="206"/>
                  </a:lnTo>
                  <a:lnTo>
                    <a:pt x="19" y="207"/>
                  </a:lnTo>
                  <a:lnTo>
                    <a:pt x="16" y="208"/>
                  </a:lnTo>
                  <a:lnTo>
                    <a:pt x="13" y="207"/>
                  </a:lnTo>
                  <a:lnTo>
                    <a:pt x="12" y="204"/>
                  </a:lnTo>
                  <a:lnTo>
                    <a:pt x="7" y="202"/>
                  </a:lnTo>
                  <a:lnTo>
                    <a:pt x="5" y="201"/>
                  </a:lnTo>
                  <a:lnTo>
                    <a:pt x="3" y="198"/>
                  </a:lnTo>
                  <a:lnTo>
                    <a:pt x="2" y="194"/>
                  </a:lnTo>
                  <a:lnTo>
                    <a:pt x="1" y="190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2" y="174"/>
                  </a:lnTo>
                  <a:lnTo>
                    <a:pt x="6" y="170"/>
                  </a:lnTo>
                  <a:lnTo>
                    <a:pt x="11" y="167"/>
                  </a:lnTo>
                  <a:lnTo>
                    <a:pt x="17" y="164"/>
                  </a:lnTo>
                  <a:lnTo>
                    <a:pt x="26" y="153"/>
                  </a:lnTo>
                  <a:lnTo>
                    <a:pt x="39" y="137"/>
                  </a:lnTo>
                  <a:lnTo>
                    <a:pt x="44" y="128"/>
                  </a:lnTo>
                  <a:lnTo>
                    <a:pt x="49" y="113"/>
                  </a:lnTo>
                  <a:lnTo>
                    <a:pt x="54" y="100"/>
                  </a:lnTo>
                  <a:lnTo>
                    <a:pt x="62" y="84"/>
                  </a:lnTo>
                  <a:lnTo>
                    <a:pt x="69" y="75"/>
                  </a:lnTo>
                  <a:lnTo>
                    <a:pt x="84" y="70"/>
                  </a:lnTo>
                  <a:lnTo>
                    <a:pt x="102" y="67"/>
                  </a:lnTo>
                  <a:lnTo>
                    <a:pt x="109" y="61"/>
                  </a:lnTo>
                  <a:lnTo>
                    <a:pt x="113" y="5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790015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320800" y="3770313"/>
            <a:ext cx="3127375" cy="2073275"/>
            <a:chOff x="832" y="2375"/>
            <a:chExt cx="1970" cy="1306"/>
          </a:xfrm>
        </p:grpSpPr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832" y="2375"/>
              <a:ext cx="1970" cy="1306"/>
              <a:chOff x="832" y="2375"/>
              <a:chExt cx="1970" cy="1306"/>
            </a:xfrm>
          </p:grpSpPr>
          <p:grpSp>
            <p:nvGrpSpPr>
              <p:cNvPr id="5" name="Group 25"/>
              <p:cNvGrpSpPr>
                <a:grpSpLocks/>
              </p:cNvGrpSpPr>
              <p:nvPr/>
            </p:nvGrpSpPr>
            <p:grpSpPr bwMode="auto">
              <a:xfrm>
                <a:off x="1091" y="2489"/>
                <a:ext cx="1608" cy="1050"/>
                <a:chOff x="1091" y="2489"/>
                <a:chExt cx="1608" cy="1050"/>
              </a:xfrm>
            </p:grpSpPr>
            <p:sp>
              <p:nvSpPr>
                <p:cNvPr id="292940" name="Freeform 26"/>
                <p:cNvSpPr>
                  <a:spLocks/>
                </p:cNvSpPr>
                <p:nvPr/>
              </p:nvSpPr>
              <p:spPr bwMode="auto">
                <a:xfrm>
                  <a:off x="1709" y="3115"/>
                  <a:ext cx="258" cy="349"/>
                </a:xfrm>
                <a:custGeom>
                  <a:avLst/>
                  <a:gdLst>
                    <a:gd name="T0" fmla="*/ 103 w 258"/>
                    <a:gd name="T1" fmla="*/ 49 h 349"/>
                    <a:gd name="T2" fmla="*/ 95 w 258"/>
                    <a:gd name="T3" fmla="*/ 41 h 349"/>
                    <a:gd name="T4" fmla="*/ 91 w 258"/>
                    <a:gd name="T5" fmla="*/ 32 h 349"/>
                    <a:gd name="T6" fmla="*/ 93 w 258"/>
                    <a:gd name="T7" fmla="*/ 19 h 349"/>
                    <a:gd name="T8" fmla="*/ 101 w 258"/>
                    <a:gd name="T9" fmla="*/ 9 h 349"/>
                    <a:gd name="T10" fmla="*/ 113 w 258"/>
                    <a:gd name="T11" fmla="*/ 2 h 349"/>
                    <a:gd name="T12" fmla="*/ 127 w 258"/>
                    <a:gd name="T13" fmla="*/ 0 h 349"/>
                    <a:gd name="T14" fmla="*/ 143 w 258"/>
                    <a:gd name="T15" fmla="*/ 3 h 349"/>
                    <a:gd name="T16" fmla="*/ 154 w 258"/>
                    <a:gd name="T17" fmla="*/ 10 h 349"/>
                    <a:gd name="T18" fmla="*/ 161 w 258"/>
                    <a:gd name="T19" fmla="*/ 19 h 349"/>
                    <a:gd name="T20" fmla="*/ 163 w 258"/>
                    <a:gd name="T21" fmla="*/ 31 h 349"/>
                    <a:gd name="T22" fmla="*/ 159 w 258"/>
                    <a:gd name="T23" fmla="*/ 42 h 349"/>
                    <a:gd name="T24" fmla="*/ 150 w 258"/>
                    <a:gd name="T25" fmla="*/ 50 h 349"/>
                    <a:gd name="T26" fmla="*/ 149 w 258"/>
                    <a:gd name="T27" fmla="*/ 61 h 349"/>
                    <a:gd name="T28" fmla="*/ 189 w 258"/>
                    <a:gd name="T29" fmla="*/ 75 h 349"/>
                    <a:gd name="T30" fmla="*/ 209 w 258"/>
                    <a:gd name="T31" fmla="*/ 113 h 349"/>
                    <a:gd name="T32" fmla="*/ 229 w 258"/>
                    <a:gd name="T33" fmla="*/ 151 h 349"/>
                    <a:gd name="T34" fmla="*/ 254 w 258"/>
                    <a:gd name="T35" fmla="*/ 172 h 349"/>
                    <a:gd name="T36" fmla="*/ 257 w 258"/>
                    <a:gd name="T37" fmla="*/ 184 h 349"/>
                    <a:gd name="T38" fmla="*/ 254 w 258"/>
                    <a:gd name="T39" fmla="*/ 197 h 349"/>
                    <a:gd name="T40" fmla="*/ 246 w 258"/>
                    <a:gd name="T41" fmla="*/ 204 h 349"/>
                    <a:gd name="T42" fmla="*/ 239 w 258"/>
                    <a:gd name="T43" fmla="*/ 207 h 349"/>
                    <a:gd name="T44" fmla="*/ 228 w 258"/>
                    <a:gd name="T45" fmla="*/ 202 h 349"/>
                    <a:gd name="T46" fmla="*/ 221 w 258"/>
                    <a:gd name="T47" fmla="*/ 189 h 349"/>
                    <a:gd name="T48" fmla="*/ 219 w 258"/>
                    <a:gd name="T49" fmla="*/ 175 h 349"/>
                    <a:gd name="T50" fmla="*/ 219 w 258"/>
                    <a:gd name="T51" fmla="*/ 162 h 349"/>
                    <a:gd name="T52" fmla="*/ 183 w 258"/>
                    <a:gd name="T53" fmla="*/ 122 h 349"/>
                    <a:gd name="T54" fmla="*/ 165 w 258"/>
                    <a:gd name="T55" fmla="*/ 183 h 349"/>
                    <a:gd name="T56" fmla="*/ 190 w 258"/>
                    <a:gd name="T57" fmla="*/ 288 h 349"/>
                    <a:gd name="T58" fmla="*/ 206 w 258"/>
                    <a:gd name="T59" fmla="*/ 323 h 349"/>
                    <a:gd name="T60" fmla="*/ 228 w 258"/>
                    <a:gd name="T61" fmla="*/ 328 h 349"/>
                    <a:gd name="T62" fmla="*/ 242 w 258"/>
                    <a:gd name="T63" fmla="*/ 339 h 349"/>
                    <a:gd name="T64" fmla="*/ 160 w 258"/>
                    <a:gd name="T65" fmla="*/ 348 h 349"/>
                    <a:gd name="T66" fmla="*/ 119 w 258"/>
                    <a:gd name="T67" fmla="*/ 288 h 349"/>
                    <a:gd name="T68" fmla="*/ 14 w 258"/>
                    <a:gd name="T69" fmla="*/ 343 h 349"/>
                    <a:gd name="T70" fmla="*/ 24 w 258"/>
                    <a:gd name="T71" fmla="*/ 331 h 349"/>
                    <a:gd name="T72" fmla="*/ 45 w 258"/>
                    <a:gd name="T73" fmla="*/ 323 h 349"/>
                    <a:gd name="T74" fmla="*/ 68 w 258"/>
                    <a:gd name="T75" fmla="*/ 288 h 349"/>
                    <a:gd name="T76" fmla="*/ 92 w 258"/>
                    <a:gd name="T77" fmla="*/ 183 h 349"/>
                    <a:gd name="T78" fmla="*/ 74 w 258"/>
                    <a:gd name="T79" fmla="*/ 122 h 349"/>
                    <a:gd name="T80" fmla="*/ 51 w 258"/>
                    <a:gd name="T81" fmla="*/ 149 h 349"/>
                    <a:gd name="T82" fmla="*/ 37 w 258"/>
                    <a:gd name="T83" fmla="*/ 172 h 349"/>
                    <a:gd name="T84" fmla="*/ 36 w 258"/>
                    <a:gd name="T85" fmla="*/ 189 h 349"/>
                    <a:gd name="T86" fmla="*/ 28 w 258"/>
                    <a:gd name="T87" fmla="*/ 202 h 349"/>
                    <a:gd name="T88" fmla="*/ 19 w 258"/>
                    <a:gd name="T89" fmla="*/ 207 h 349"/>
                    <a:gd name="T90" fmla="*/ 11 w 258"/>
                    <a:gd name="T91" fmla="*/ 204 h 349"/>
                    <a:gd name="T92" fmla="*/ 3 w 258"/>
                    <a:gd name="T93" fmla="*/ 197 h 349"/>
                    <a:gd name="T94" fmla="*/ 0 w 258"/>
                    <a:gd name="T95" fmla="*/ 184 h 349"/>
                    <a:gd name="T96" fmla="*/ 6 w 258"/>
                    <a:gd name="T97" fmla="*/ 170 h 349"/>
                    <a:gd name="T98" fmla="*/ 26 w 258"/>
                    <a:gd name="T99" fmla="*/ 153 h 349"/>
                    <a:gd name="T100" fmla="*/ 48 w 258"/>
                    <a:gd name="T101" fmla="*/ 113 h 349"/>
                    <a:gd name="T102" fmla="*/ 68 w 258"/>
                    <a:gd name="T103" fmla="*/ 75 h 349"/>
                    <a:gd name="T104" fmla="*/ 108 w 258"/>
                    <a:gd name="T105" fmla="*/ 61 h 34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8"/>
                    <a:gd name="T160" fmla="*/ 0 h 349"/>
                    <a:gd name="T161" fmla="*/ 258 w 258"/>
                    <a:gd name="T162" fmla="*/ 349 h 349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8" h="349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3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5" y="41"/>
                      </a:lnTo>
                      <a:lnTo>
                        <a:pt x="93" y="38"/>
                      </a:lnTo>
                      <a:lnTo>
                        <a:pt x="92" y="35"/>
                      </a:lnTo>
                      <a:lnTo>
                        <a:pt x="91" y="32"/>
                      </a:lnTo>
                      <a:lnTo>
                        <a:pt x="91" y="28"/>
                      </a:lnTo>
                      <a:lnTo>
                        <a:pt x="91" y="23"/>
                      </a:lnTo>
                      <a:lnTo>
                        <a:pt x="93" y="19"/>
                      </a:lnTo>
                      <a:lnTo>
                        <a:pt x="95" y="15"/>
                      </a:lnTo>
                      <a:lnTo>
                        <a:pt x="97" y="11"/>
                      </a:lnTo>
                      <a:lnTo>
                        <a:pt x="101" y="9"/>
                      </a:lnTo>
                      <a:lnTo>
                        <a:pt x="104" y="6"/>
                      </a:lnTo>
                      <a:lnTo>
                        <a:pt x="108" y="4"/>
                      </a:lnTo>
                      <a:lnTo>
                        <a:pt x="113" y="2"/>
                      </a:lnTo>
                      <a:lnTo>
                        <a:pt x="117" y="1"/>
                      </a:lnTo>
                      <a:lnTo>
                        <a:pt x="122" y="0"/>
                      </a:lnTo>
                      <a:lnTo>
                        <a:pt x="127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0" y="7"/>
                      </a:lnTo>
                      <a:lnTo>
                        <a:pt x="154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1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5"/>
                      </a:lnTo>
                      <a:lnTo>
                        <a:pt x="161" y="39"/>
                      </a:lnTo>
                      <a:lnTo>
                        <a:pt x="159" y="42"/>
                      </a:lnTo>
                      <a:lnTo>
                        <a:pt x="156" y="45"/>
                      </a:lnTo>
                      <a:lnTo>
                        <a:pt x="154" y="47"/>
                      </a:lnTo>
                      <a:lnTo>
                        <a:pt x="150" y="50"/>
                      </a:lnTo>
                      <a:lnTo>
                        <a:pt x="147" y="52"/>
                      </a:lnTo>
                      <a:lnTo>
                        <a:pt x="144" y="53"/>
                      </a:lnTo>
                      <a:lnTo>
                        <a:pt x="149" y="61"/>
                      </a:lnTo>
                      <a:lnTo>
                        <a:pt x="156" y="66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5" y="83"/>
                      </a:lnTo>
                      <a:lnTo>
                        <a:pt x="203" y="99"/>
                      </a:lnTo>
                      <a:lnTo>
                        <a:pt x="209" y="113"/>
                      </a:lnTo>
                      <a:lnTo>
                        <a:pt x="214" y="128"/>
                      </a:lnTo>
                      <a:lnTo>
                        <a:pt x="219" y="137"/>
                      </a:lnTo>
                      <a:lnTo>
                        <a:pt x="229" y="151"/>
                      </a:lnTo>
                      <a:lnTo>
                        <a:pt x="240" y="163"/>
                      </a:lnTo>
                      <a:lnTo>
                        <a:pt x="251" y="169"/>
                      </a:lnTo>
                      <a:lnTo>
                        <a:pt x="254" y="172"/>
                      </a:lnTo>
                      <a:lnTo>
                        <a:pt x="255" y="175"/>
                      </a:lnTo>
                      <a:lnTo>
                        <a:pt x="257" y="179"/>
                      </a:lnTo>
                      <a:lnTo>
                        <a:pt x="257" y="184"/>
                      </a:lnTo>
                      <a:lnTo>
                        <a:pt x="256" y="189"/>
                      </a:lnTo>
                      <a:lnTo>
                        <a:pt x="255" y="193"/>
                      </a:lnTo>
                      <a:lnTo>
                        <a:pt x="254" y="197"/>
                      </a:lnTo>
                      <a:lnTo>
                        <a:pt x="251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3" y="207"/>
                      </a:lnTo>
                      <a:lnTo>
                        <a:pt x="242" y="207"/>
                      </a:lnTo>
                      <a:lnTo>
                        <a:pt x="239" y="207"/>
                      </a:lnTo>
                      <a:lnTo>
                        <a:pt x="236" y="206"/>
                      </a:lnTo>
                      <a:lnTo>
                        <a:pt x="232" y="204"/>
                      </a:lnTo>
                      <a:lnTo>
                        <a:pt x="228" y="202"/>
                      </a:lnTo>
                      <a:lnTo>
                        <a:pt x="225" y="197"/>
                      </a:lnTo>
                      <a:lnTo>
                        <a:pt x="223" y="194"/>
                      </a:lnTo>
                      <a:lnTo>
                        <a:pt x="221" y="189"/>
                      </a:lnTo>
                      <a:lnTo>
                        <a:pt x="220" y="185"/>
                      </a:lnTo>
                      <a:lnTo>
                        <a:pt x="219" y="180"/>
                      </a:lnTo>
                      <a:lnTo>
                        <a:pt x="219" y="175"/>
                      </a:lnTo>
                      <a:lnTo>
                        <a:pt x="219" y="171"/>
                      </a:lnTo>
                      <a:lnTo>
                        <a:pt x="220" y="166"/>
                      </a:lnTo>
                      <a:lnTo>
                        <a:pt x="219" y="162"/>
                      </a:lnTo>
                      <a:lnTo>
                        <a:pt x="203" y="145"/>
                      </a:lnTo>
                      <a:lnTo>
                        <a:pt x="190" y="132"/>
                      </a:lnTo>
                      <a:lnTo>
                        <a:pt x="183" y="122"/>
                      </a:lnTo>
                      <a:lnTo>
                        <a:pt x="180" y="123"/>
                      </a:lnTo>
                      <a:lnTo>
                        <a:pt x="171" y="156"/>
                      </a:lnTo>
                      <a:lnTo>
                        <a:pt x="165" y="183"/>
                      </a:lnTo>
                      <a:lnTo>
                        <a:pt x="174" y="219"/>
                      </a:lnTo>
                      <a:lnTo>
                        <a:pt x="180" y="245"/>
                      </a:lnTo>
                      <a:lnTo>
                        <a:pt x="190" y="288"/>
                      </a:lnTo>
                      <a:lnTo>
                        <a:pt x="198" y="319"/>
                      </a:lnTo>
                      <a:lnTo>
                        <a:pt x="201" y="322"/>
                      </a:lnTo>
                      <a:lnTo>
                        <a:pt x="206" y="323"/>
                      </a:lnTo>
                      <a:lnTo>
                        <a:pt x="214" y="324"/>
                      </a:lnTo>
                      <a:lnTo>
                        <a:pt x="221" y="326"/>
                      </a:lnTo>
                      <a:lnTo>
                        <a:pt x="228" y="328"/>
                      </a:lnTo>
                      <a:lnTo>
                        <a:pt x="234" y="332"/>
                      </a:lnTo>
                      <a:lnTo>
                        <a:pt x="239" y="336"/>
                      </a:lnTo>
                      <a:lnTo>
                        <a:pt x="242" y="339"/>
                      </a:lnTo>
                      <a:lnTo>
                        <a:pt x="243" y="343"/>
                      </a:lnTo>
                      <a:lnTo>
                        <a:pt x="245" y="348"/>
                      </a:lnTo>
                      <a:lnTo>
                        <a:pt x="160" y="348"/>
                      </a:lnTo>
                      <a:lnTo>
                        <a:pt x="140" y="288"/>
                      </a:lnTo>
                      <a:lnTo>
                        <a:pt x="129" y="257"/>
                      </a:lnTo>
                      <a:lnTo>
                        <a:pt x="119" y="288"/>
                      </a:lnTo>
                      <a:lnTo>
                        <a:pt x="96" y="348"/>
                      </a:lnTo>
                      <a:lnTo>
                        <a:pt x="13" y="348"/>
                      </a:lnTo>
                      <a:lnTo>
                        <a:pt x="14" y="343"/>
                      </a:lnTo>
                      <a:lnTo>
                        <a:pt x="16" y="339"/>
                      </a:lnTo>
                      <a:lnTo>
                        <a:pt x="19" y="335"/>
                      </a:lnTo>
                      <a:lnTo>
                        <a:pt x="24" y="331"/>
                      </a:lnTo>
                      <a:lnTo>
                        <a:pt x="30" y="328"/>
                      </a:lnTo>
                      <a:lnTo>
                        <a:pt x="37" y="325"/>
                      </a:lnTo>
                      <a:lnTo>
                        <a:pt x="45" y="323"/>
                      </a:lnTo>
                      <a:lnTo>
                        <a:pt x="55" y="322"/>
                      </a:lnTo>
                      <a:lnTo>
                        <a:pt x="60" y="317"/>
                      </a:lnTo>
                      <a:lnTo>
                        <a:pt x="68" y="288"/>
                      </a:lnTo>
                      <a:lnTo>
                        <a:pt x="78" y="245"/>
                      </a:lnTo>
                      <a:lnTo>
                        <a:pt x="84" y="219"/>
                      </a:lnTo>
                      <a:lnTo>
                        <a:pt x="92" y="183"/>
                      </a:lnTo>
                      <a:lnTo>
                        <a:pt x="86" y="156"/>
                      </a:lnTo>
                      <a:lnTo>
                        <a:pt x="76" y="123"/>
                      </a:lnTo>
                      <a:lnTo>
                        <a:pt x="74" y="122"/>
                      </a:lnTo>
                      <a:lnTo>
                        <a:pt x="70" y="128"/>
                      </a:lnTo>
                      <a:lnTo>
                        <a:pt x="60" y="139"/>
                      </a:lnTo>
                      <a:lnTo>
                        <a:pt x="51" y="149"/>
                      </a:lnTo>
                      <a:lnTo>
                        <a:pt x="37" y="163"/>
                      </a:lnTo>
                      <a:lnTo>
                        <a:pt x="37" y="167"/>
                      </a:lnTo>
                      <a:lnTo>
                        <a:pt x="37" y="172"/>
                      </a:lnTo>
                      <a:lnTo>
                        <a:pt x="38" y="176"/>
                      </a:lnTo>
                      <a:lnTo>
                        <a:pt x="37" y="182"/>
                      </a:lnTo>
                      <a:lnTo>
                        <a:pt x="36" y="189"/>
                      </a:lnTo>
                      <a:lnTo>
                        <a:pt x="33" y="196"/>
                      </a:lnTo>
                      <a:lnTo>
                        <a:pt x="31" y="199"/>
                      </a:lnTo>
                      <a:lnTo>
                        <a:pt x="28" y="202"/>
                      </a:lnTo>
                      <a:lnTo>
                        <a:pt x="25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7"/>
                      </a:lnTo>
                      <a:lnTo>
                        <a:pt x="13" y="207"/>
                      </a:lnTo>
                      <a:lnTo>
                        <a:pt x="11" y="204"/>
                      </a:lnTo>
                      <a:lnTo>
                        <a:pt x="8" y="202"/>
                      </a:lnTo>
                      <a:lnTo>
                        <a:pt x="5" y="200"/>
                      </a:lnTo>
                      <a:lnTo>
                        <a:pt x="3" y="197"/>
                      </a:lnTo>
                      <a:lnTo>
                        <a:pt x="2" y="193"/>
                      </a:lnTo>
                      <a:lnTo>
                        <a:pt x="1" y="189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3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8" y="113"/>
                      </a:lnTo>
                      <a:lnTo>
                        <a:pt x="54" y="100"/>
                      </a:lnTo>
                      <a:lnTo>
                        <a:pt x="62" y="83"/>
                      </a:lnTo>
                      <a:lnTo>
                        <a:pt x="68" y="75"/>
                      </a:lnTo>
                      <a:lnTo>
                        <a:pt x="83" y="70"/>
                      </a:lnTo>
                      <a:lnTo>
                        <a:pt x="101" y="66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1" name="Freeform 27"/>
                <p:cNvSpPr>
                  <a:spLocks/>
                </p:cNvSpPr>
                <p:nvPr/>
              </p:nvSpPr>
              <p:spPr bwMode="auto">
                <a:xfrm>
                  <a:off x="2158" y="2489"/>
                  <a:ext cx="259" cy="350"/>
                </a:xfrm>
                <a:custGeom>
                  <a:avLst/>
                  <a:gdLst>
                    <a:gd name="T0" fmla="*/ 104 w 259"/>
                    <a:gd name="T1" fmla="*/ 49 h 350"/>
                    <a:gd name="T2" fmla="*/ 96 w 259"/>
                    <a:gd name="T3" fmla="*/ 41 h 350"/>
                    <a:gd name="T4" fmla="*/ 92 w 259"/>
                    <a:gd name="T5" fmla="*/ 32 h 350"/>
                    <a:gd name="T6" fmla="*/ 93 w 259"/>
                    <a:gd name="T7" fmla="*/ 19 h 350"/>
                    <a:gd name="T8" fmla="*/ 101 w 259"/>
                    <a:gd name="T9" fmla="*/ 9 h 350"/>
                    <a:gd name="T10" fmla="*/ 113 w 259"/>
                    <a:gd name="T11" fmla="*/ 2 h 350"/>
                    <a:gd name="T12" fmla="*/ 128 w 259"/>
                    <a:gd name="T13" fmla="*/ 0 h 350"/>
                    <a:gd name="T14" fmla="*/ 143 w 259"/>
                    <a:gd name="T15" fmla="*/ 3 h 350"/>
                    <a:gd name="T16" fmla="*/ 155 w 259"/>
                    <a:gd name="T17" fmla="*/ 10 h 350"/>
                    <a:gd name="T18" fmla="*/ 162 w 259"/>
                    <a:gd name="T19" fmla="*/ 19 h 350"/>
                    <a:gd name="T20" fmla="*/ 164 w 259"/>
                    <a:gd name="T21" fmla="*/ 31 h 350"/>
                    <a:gd name="T22" fmla="*/ 160 w 259"/>
                    <a:gd name="T23" fmla="*/ 42 h 350"/>
                    <a:gd name="T24" fmla="*/ 151 w 259"/>
                    <a:gd name="T25" fmla="*/ 50 h 350"/>
                    <a:gd name="T26" fmla="*/ 150 w 259"/>
                    <a:gd name="T27" fmla="*/ 61 h 350"/>
                    <a:gd name="T28" fmla="*/ 189 w 259"/>
                    <a:gd name="T29" fmla="*/ 75 h 350"/>
                    <a:gd name="T30" fmla="*/ 209 w 259"/>
                    <a:gd name="T31" fmla="*/ 113 h 350"/>
                    <a:gd name="T32" fmla="*/ 230 w 259"/>
                    <a:gd name="T33" fmla="*/ 151 h 350"/>
                    <a:gd name="T34" fmla="*/ 255 w 259"/>
                    <a:gd name="T35" fmla="*/ 172 h 350"/>
                    <a:gd name="T36" fmla="*/ 258 w 259"/>
                    <a:gd name="T37" fmla="*/ 185 h 350"/>
                    <a:gd name="T38" fmla="*/ 255 w 259"/>
                    <a:gd name="T39" fmla="*/ 198 h 350"/>
                    <a:gd name="T40" fmla="*/ 246 w 259"/>
                    <a:gd name="T41" fmla="*/ 204 h 350"/>
                    <a:gd name="T42" fmla="*/ 240 w 259"/>
                    <a:gd name="T43" fmla="*/ 208 h 350"/>
                    <a:gd name="T44" fmla="*/ 229 w 259"/>
                    <a:gd name="T45" fmla="*/ 202 h 350"/>
                    <a:gd name="T46" fmla="*/ 222 w 259"/>
                    <a:gd name="T47" fmla="*/ 190 h 350"/>
                    <a:gd name="T48" fmla="*/ 220 w 259"/>
                    <a:gd name="T49" fmla="*/ 176 h 350"/>
                    <a:gd name="T50" fmla="*/ 220 w 259"/>
                    <a:gd name="T51" fmla="*/ 163 h 350"/>
                    <a:gd name="T52" fmla="*/ 183 w 259"/>
                    <a:gd name="T53" fmla="*/ 123 h 350"/>
                    <a:gd name="T54" fmla="*/ 166 w 259"/>
                    <a:gd name="T55" fmla="*/ 183 h 350"/>
                    <a:gd name="T56" fmla="*/ 191 w 259"/>
                    <a:gd name="T57" fmla="*/ 288 h 350"/>
                    <a:gd name="T58" fmla="*/ 207 w 259"/>
                    <a:gd name="T59" fmla="*/ 324 h 350"/>
                    <a:gd name="T60" fmla="*/ 229 w 259"/>
                    <a:gd name="T61" fmla="*/ 329 h 350"/>
                    <a:gd name="T62" fmla="*/ 243 w 259"/>
                    <a:gd name="T63" fmla="*/ 340 h 350"/>
                    <a:gd name="T64" fmla="*/ 161 w 259"/>
                    <a:gd name="T65" fmla="*/ 349 h 350"/>
                    <a:gd name="T66" fmla="*/ 119 w 259"/>
                    <a:gd name="T67" fmla="*/ 288 h 350"/>
                    <a:gd name="T68" fmla="*/ 14 w 259"/>
                    <a:gd name="T69" fmla="*/ 344 h 350"/>
                    <a:gd name="T70" fmla="*/ 24 w 259"/>
                    <a:gd name="T71" fmla="*/ 332 h 350"/>
                    <a:gd name="T72" fmla="*/ 45 w 259"/>
                    <a:gd name="T73" fmla="*/ 324 h 350"/>
                    <a:gd name="T74" fmla="*/ 68 w 259"/>
                    <a:gd name="T75" fmla="*/ 288 h 350"/>
                    <a:gd name="T76" fmla="*/ 92 w 259"/>
                    <a:gd name="T77" fmla="*/ 183 h 350"/>
                    <a:gd name="T78" fmla="*/ 74 w 259"/>
                    <a:gd name="T79" fmla="*/ 123 h 350"/>
                    <a:gd name="T80" fmla="*/ 51 w 259"/>
                    <a:gd name="T81" fmla="*/ 149 h 350"/>
                    <a:gd name="T82" fmla="*/ 38 w 259"/>
                    <a:gd name="T83" fmla="*/ 172 h 350"/>
                    <a:gd name="T84" fmla="*/ 36 w 259"/>
                    <a:gd name="T85" fmla="*/ 189 h 350"/>
                    <a:gd name="T86" fmla="*/ 28 w 259"/>
                    <a:gd name="T87" fmla="*/ 202 h 350"/>
                    <a:gd name="T88" fmla="*/ 19 w 259"/>
                    <a:gd name="T89" fmla="*/ 207 h 350"/>
                    <a:gd name="T90" fmla="*/ 12 w 259"/>
                    <a:gd name="T91" fmla="*/ 204 h 350"/>
                    <a:gd name="T92" fmla="*/ 3 w 259"/>
                    <a:gd name="T93" fmla="*/ 198 h 350"/>
                    <a:gd name="T94" fmla="*/ 0 w 259"/>
                    <a:gd name="T95" fmla="*/ 184 h 350"/>
                    <a:gd name="T96" fmla="*/ 6 w 259"/>
                    <a:gd name="T97" fmla="*/ 170 h 350"/>
                    <a:gd name="T98" fmla="*/ 26 w 259"/>
                    <a:gd name="T99" fmla="*/ 153 h 350"/>
                    <a:gd name="T100" fmla="*/ 49 w 259"/>
                    <a:gd name="T101" fmla="*/ 113 h 350"/>
                    <a:gd name="T102" fmla="*/ 69 w 259"/>
                    <a:gd name="T103" fmla="*/ 75 h 350"/>
                    <a:gd name="T104" fmla="*/ 108 w 259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9"/>
                    <a:gd name="T160" fmla="*/ 0 h 350"/>
                    <a:gd name="T161" fmla="*/ 259 w 259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9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4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6" y="41"/>
                      </a:lnTo>
                      <a:lnTo>
                        <a:pt x="94" y="39"/>
                      </a:lnTo>
                      <a:lnTo>
                        <a:pt x="92" y="36"/>
                      </a:lnTo>
                      <a:lnTo>
                        <a:pt x="92" y="32"/>
                      </a:lnTo>
                      <a:lnTo>
                        <a:pt x="91" y="28"/>
                      </a:lnTo>
                      <a:lnTo>
                        <a:pt x="92" y="23"/>
                      </a:lnTo>
                      <a:lnTo>
                        <a:pt x="93" y="19"/>
                      </a:lnTo>
                      <a:lnTo>
                        <a:pt x="96" y="15"/>
                      </a:lnTo>
                      <a:lnTo>
                        <a:pt x="98" y="12"/>
                      </a:lnTo>
                      <a:lnTo>
                        <a:pt x="101" y="9"/>
                      </a:lnTo>
                      <a:lnTo>
                        <a:pt x="105" y="6"/>
                      </a:lnTo>
                      <a:lnTo>
                        <a:pt x="109" y="4"/>
                      </a:lnTo>
                      <a:lnTo>
                        <a:pt x="113" y="2"/>
                      </a:lnTo>
                      <a:lnTo>
                        <a:pt x="118" y="1"/>
                      </a:lnTo>
                      <a:lnTo>
                        <a:pt x="123" y="0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8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1" y="7"/>
                      </a:lnTo>
                      <a:lnTo>
                        <a:pt x="155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2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4" y="31"/>
                      </a:lnTo>
                      <a:lnTo>
                        <a:pt x="163" y="35"/>
                      </a:lnTo>
                      <a:lnTo>
                        <a:pt x="161" y="39"/>
                      </a:lnTo>
                      <a:lnTo>
                        <a:pt x="160" y="42"/>
                      </a:lnTo>
                      <a:lnTo>
                        <a:pt x="157" y="45"/>
                      </a:lnTo>
                      <a:lnTo>
                        <a:pt x="154" y="47"/>
                      </a:lnTo>
                      <a:lnTo>
                        <a:pt x="151" y="50"/>
                      </a:lnTo>
                      <a:lnTo>
                        <a:pt x="148" y="52"/>
                      </a:lnTo>
                      <a:lnTo>
                        <a:pt x="145" y="53"/>
                      </a:lnTo>
                      <a:lnTo>
                        <a:pt x="150" y="61"/>
                      </a:lnTo>
                      <a:lnTo>
                        <a:pt x="157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6" y="84"/>
                      </a:lnTo>
                      <a:lnTo>
                        <a:pt x="204" y="99"/>
                      </a:lnTo>
                      <a:lnTo>
                        <a:pt x="209" y="113"/>
                      </a:lnTo>
                      <a:lnTo>
                        <a:pt x="215" y="128"/>
                      </a:lnTo>
                      <a:lnTo>
                        <a:pt x="220" y="137"/>
                      </a:lnTo>
                      <a:lnTo>
                        <a:pt x="230" y="151"/>
                      </a:lnTo>
                      <a:lnTo>
                        <a:pt x="241" y="164"/>
                      </a:lnTo>
                      <a:lnTo>
                        <a:pt x="252" y="170"/>
                      </a:lnTo>
                      <a:lnTo>
                        <a:pt x="255" y="172"/>
                      </a:lnTo>
                      <a:lnTo>
                        <a:pt x="256" y="175"/>
                      </a:lnTo>
                      <a:lnTo>
                        <a:pt x="258" y="179"/>
                      </a:lnTo>
                      <a:lnTo>
                        <a:pt x="258" y="185"/>
                      </a:lnTo>
                      <a:lnTo>
                        <a:pt x="257" y="190"/>
                      </a:lnTo>
                      <a:lnTo>
                        <a:pt x="256" y="193"/>
                      </a:lnTo>
                      <a:lnTo>
                        <a:pt x="255" y="198"/>
                      </a:lnTo>
                      <a:lnTo>
                        <a:pt x="252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4" y="207"/>
                      </a:lnTo>
                      <a:lnTo>
                        <a:pt x="243" y="208"/>
                      </a:lnTo>
                      <a:lnTo>
                        <a:pt x="240" y="208"/>
                      </a:lnTo>
                      <a:lnTo>
                        <a:pt x="237" y="207"/>
                      </a:lnTo>
                      <a:lnTo>
                        <a:pt x="233" y="205"/>
                      </a:lnTo>
                      <a:lnTo>
                        <a:pt x="229" y="202"/>
                      </a:lnTo>
                      <a:lnTo>
                        <a:pt x="226" y="198"/>
                      </a:lnTo>
                      <a:lnTo>
                        <a:pt x="224" y="194"/>
                      </a:lnTo>
                      <a:lnTo>
                        <a:pt x="222" y="190"/>
                      </a:lnTo>
                      <a:lnTo>
                        <a:pt x="221" y="186"/>
                      </a:lnTo>
                      <a:lnTo>
                        <a:pt x="220" y="181"/>
                      </a:lnTo>
                      <a:lnTo>
                        <a:pt x="220" y="176"/>
                      </a:lnTo>
                      <a:lnTo>
                        <a:pt x="220" y="172"/>
                      </a:lnTo>
                      <a:lnTo>
                        <a:pt x="220" y="167"/>
                      </a:lnTo>
                      <a:lnTo>
                        <a:pt x="220" y="163"/>
                      </a:lnTo>
                      <a:lnTo>
                        <a:pt x="203" y="145"/>
                      </a:lnTo>
                      <a:lnTo>
                        <a:pt x="191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2" y="157"/>
                      </a:lnTo>
                      <a:lnTo>
                        <a:pt x="166" y="183"/>
                      </a:lnTo>
                      <a:lnTo>
                        <a:pt x="175" y="220"/>
                      </a:lnTo>
                      <a:lnTo>
                        <a:pt x="181" y="246"/>
                      </a:lnTo>
                      <a:lnTo>
                        <a:pt x="191" y="288"/>
                      </a:lnTo>
                      <a:lnTo>
                        <a:pt x="199" y="320"/>
                      </a:lnTo>
                      <a:lnTo>
                        <a:pt x="202" y="323"/>
                      </a:lnTo>
                      <a:lnTo>
                        <a:pt x="207" y="324"/>
                      </a:lnTo>
                      <a:lnTo>
                        <a:pt x="215" y="325"/>
                      </a:lnTo>
                      <a:lnTo>
                        <a:pt x="222" y="327"/>
                      </a:lnTo>
                      <a:lnTo>
                        <a:pt x="229" y="329"/>
                      </a:lnTo>
                      <a:lnTo>
                        <a:pt x="235" y="333"/>
                      </a:lnTo>
                      <a:lnTo>
                        <a:pt x="240" y="336"/>
                      </a:lnTo>
                      <a:lnTo>
                        <a:pt x="243" y="340"/>
                      </a:lnTo>
                      <a:lnTo>
                        <a:pt x="244" y="344"/>
                      </a:lnTo>
                      <a:lnTo>
                        <a:pt x="246" y="349"/>
                      </a:lnTo>
                      <a:lnTo>
                        <a:pt x="161" y="349"/>
                      </a:lnTo>
                      <a:lnTo>
                        <a:pt x="141" y="288"/>
                      </a:lnTo>
                      <a:lnTo>
                        <a:pt x="130" y="258"/>
                      </a:lnTo>
                      <a:lnTo>
                        <a:pt x="119" y="288"/>
                      </a:lnTo>
                      <a:lnTo>
                        <a:pt x="97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8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1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7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1" y="139"/>
                      </a:lnTo>
                      <a:lnTo>
                        <a:pt x="51" y="149"/>
                      </a:lnTo>
                      <a:lnTo>
                        <a:pt x="38" y="163"/>
                      </a:lnTo>
                      <a:lnTo>
                        <a:pt x="37" y="168"/>
                      </a:lnTo>
                      <a:lnTo>
                        <a:pt x="38" y="172"/>
                      </a:lnTo>
                      <a:lnTo>
                        <a:pt x="38" y="176"/>
                      </a:lnTo>
                      <a:lnTo>
                        <a:pt x="38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6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2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9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9" y="75"/>
                      </a:lnTo>
                      <a:lnTo>
                        <a:pt x="84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2" name="Freeform 28"/>
                <p:cNvSpPr>
                  <a:spLocks/>
                </p:cNvSpPr>
                <p:nvPr/>
              </p:nvSpPr>
              <p:spPr bwMode="auto">
                <a:xfrm>
                  <a:off x="2438" y="2931"/>
                  <a:ext cx="261" cy="349"/>
                </a:xfrm>
                <a:custGeom>
                  <a:avLst/>
                  <a:gdLst>
                    <a:gd name="T0" fmla="*/ 104 w 261"/>
                    <a:gd name="T1" fmla="*/ 49 h 349"/>
                    <a:gd name="T2" fmla="*/ 96 w 261"/>
                    <a:gd name="T3" fmla="*/ 41 h 349"/>
                    <a:gd name="T4" fmla="*/ 92 w 261"/>
                    <a:gd name="T5" fmla="*/ 32 h 349"/>
                    <a:gd name="T6" fmla="*/ 94 w 261"/>
                    <a:gd name="T7" fmla="*/ 19 h 349"/>
                    <a:gd name="T8" fmla="*/ 102 w 261"/>
                    <a:gd name="T9" fmla="*/ 9 h 349"/>
                    <a:gd name="T10" fmla="*/ 114 w 261"/>
                    <a:gd name="T11" fmla="*/ 2 h 349"/>
                    <a:gd name="T12" fmla="*/ 128 w 261"/>
                    <a:gd name="T13" fmla="*/ 0 h 349"/>
                    <a:gd name="T14" fmla="*/ 144 w 261"/>
                    <a:gd name="T15" fmla="*/ 3 h 349"/>
                    <a:gd name="T16" fmla="*/ 156 w 261"/>
                    <a:gd name="T17" fmla="*/ 10 h 349"/>
                    <a:gd name="T18" fmla="*/ 163 w 261"/>
                    <a:gd name="T19" fmla="*/ 19 h 349"/>
                    <a:gd name="T20" fmla="*/ 165 w 261"/>
                    <a:gd name="T21" fmla="*/ 31 h 349"/>
                    <a:gd name="T22" fmla="*/ 161 w 261"/>
                    <a:gd name="T23" fmla="*/ 42 h 349"/>
                    <a:gd name="T24" fmla="*/ 152 w 261"/>
                    <a:gd name="T25" fmla="*/ 50 h 349"/>
                    <a:gd name="T26" fmla="*/ 151 w 261"/>
                    <a:gd name="T27" fmla="*/ 61 h 349"/>
                    <a:gd name="T28" fmla="*/ 191 w 261"/>
                    <a:gd name="T29" fmla="*/ 75 h 349"/>
                    <a:gd name="T30" fmla="*/ 211 w 261"/>
                    <a:gd name="T31" fmla="*/ 113 h 349"/>
                    <a:gd name="T32" fmla="*/ 232 w 261"/>
                    <a:gd name="T33" fmla="*/ 151 h 349"/>
                    <a:gd name="T34" fmla="*/ 257 w 261"/>
                    <a:gd name="T35" fmla="*/ 172 h 349"/>
                    <a:gd name="T36" fmla="*/ 260 w 261"/>
                    <a:gd name="T37" fmla="*/ 184 h 349"/>
                    <a:gd name="T38" fmla="*/ 257 w 261"/>
                    <a:gd name="T39" fmla="*/ 197 h 349"/>
                    <a:gd name="T40" fmla="*/ 248 w 261"/>
                    <a:gd name="T41" fmla="*/ 204 h 349"/>
                    <a:gd name="T42" fmla="*/ 242 w 261"/>
                    <a:gd name="T43" fmla="*/ 207 h 349"/>
                    <a:gd name="T44" fmla="*/ 231 w 261"/>
                    <a:gd name="T45" fmla="*/ 202 h 349"/>
                    <a:gd name="T46" fmla="*/ 223 w 261"/>
                    <a:gd name="T47" fmla="*/ 189 h 349"/>
                    <a:gd name="T48" fmla="*/ 221 w 261"/>
                    <a:gd name="T49" fmla="*/ 175 h 349"/>
                    <a:gd name="T50" fmla="*/ 222 w 261"/>
                    <a:gd name="T51" fmla="*/ 162 h 349"/>
                    <a:gd name="T52" fmla="*/ 185 w 261"/>
                    <a:gd name="T53" fmla="*/ 122 h 349"/>
                    <a:gd name="T54" fmla="*/ 167 w 261"/>
                    <a:gd name="T55" fmla="*/ 183 h 349"/>
                    <a:gd name="T56" fmla="*/ 193 w 261"/>
                    <a:gd name="T57" fmla="*/ 288 h 349"/>
                    <a:gd name="T58" fmla="*/ 209 w 261"/>
                    <a:gd name="T59" fmla="*/ 323 h 349"/>
                    <a:gd name="T60" fmla="*/ 231 w 261"/>
                    <a:gd name="T61" fmla="*/ 328 h 349"/>
                    <a:gd name="T62" fmla="*/ 245 w 261"/>
                    <a:gd name="T63" fmla="*/ 339 h 349"/>
                    <a:gd name="T64" fmla="*/ 162 w 261"/>
                    <a:gd name="T65" fmla="*/ 348 h 349"/>
                    <a:gd name="T66" fmla="*/ 120 w 261"/>
                    <a:gd name="T67" fmla="*/ 288 h 349"/>
                    <a:gd name="T68" fmla="*/ 14 w 261"/>
                    <a:gd name="T69" fmla="*/ 343 h 349"/>
                    <a:gd name="T70" fmla="*/ 24 w 261"/>
                    <a:gd name="T71" fmla="*/ 331 h 349"/>
                    <a:gd name="T72" fmla="*/ 46 w 261"/>
                    <a:gd name="T73" fmla="*/ 323 h 349"/>
                    <a:gd name="T74" fmla="*/ 69 w 261"/>
                    <a:gd name="T75" fmla="*/ 288 h 349"/>
                    <a:gd name="T76" fmla="*/ 93 w 261"/>
                    <a:gd name="T77" fmla="*/ 183 h 349"/>
                    <a:gd name="T78" fmla="*/ 75 w 261"/>
                    <a:gd name="T79" fmla="*/ 122 h 349"/>
                    <a:gd name="T80" fmla="*/ 51 w 261"/>
                    <a:gd name="T81" fmla="*/ 149 h 349"/>
                    <a:gd name="T82" fmla="*/ 38 w 261"/>
                    <a:gd name="T83" fmla="*/ 172 h 349"/>
                    <a:gd name="T84" fmla="*/ 37 w 261"/>
                    <a:gd name="T85" fmla="*/ 189 h 349"/>
                    <a:gd name="T86" fmla="*/ 28 w 261"/>
                    <a:gd name="T87" fmla="*/ 202 h 349"/>
                    <a:gd name="T88" fmla="*/ 19 w 261"/>
                    <a:gd name="T89" fmla="*/ 207 h 349"/>
                    <a:gd name="T90" fmla="*/ 12 w 261"/>
                    <a:gd name="T91" fmla="*/ 204 h 349"/>
                    <a:gd name="T92" fmla="*/ 3 w 261"/>
                    <a:gd name="T93" fmla="*/ 197 h 349"/>
                    <a:gd name="T94" fmla="*/ 0 w 261"/>
                    <a:gd name="T95" fmla="*/ 184 h 349"/>
                    <a:gd name="T96" fmla="*/ 6 w 261"/>
                    <a:gd name="T97" fmla="*/ 170 h 349"/>
                    <a:gd name="T98" fmla="*/ 26 w 261"/>
                    <a:gd name="T99" fmla="*/ 153 h 349"/>
                    <a:gd name="T100" fmla="*/ 49 w 261"/>
                    <a:gd name="T101" fmla="*/ 113 h 349"/>
                    <a:gd name="T102" fmla="*/ 69 w 261"/>
                    <a:gd name="T103" fmla="*/ 75 h 349"/>
                    <a:gd name="T104" fmla="*/ 109 w 261"/>
                    <a:gd name="T105" fmla="*/ 61 h 34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61"/>
                    <a:gd name="T160" fmla="*/ 0 h 349"/>
                    <a:gd name="T161" fmla="*/ 261 w 261"/>
                    <a:gd name="T162" fmla="*/ 349 h 349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61" h="349">
                      <a:moveTo>
                        <a:pt x="113" y="53"/>
                      </a:moveTo>
                      <a:lnTo>
                        <a:pt x="109" y="52"/>
                      </a:lnTo>
                      <a:lnTo>
                        <a:pt x="104" y="49"/>
                      </a:lnTo>
                      <a:lnTo>
                        <a:pt x="101" y="47"/>
                      </a:lnTo>
                      <a:lnTo>
                        <a:pt x="98" y="44"/>
                      </a:lnTo>
                      <a:lnTo>
                        <a:pt x="96" y="41"/>
                      </a:lnTo>
                      <a:lnTo>
                        <a:pt x="95" y="38"/>
                      </a:lnTo>
                      <a:lnTo>
                        <a:pt x="93" y="35"/>
                      </a:lnTo>
                      <a:lnTo>
                        <a:pt x="92" y="32"/>
                      </a:lnTo>
                      <a:lnTo>
                        <a:pt x="92" y="28"/>
                      </a:lnTo>
                      <a:lnTo>
                        <a:pt x="92" y="23"/>
                      </a:lnTo>
                      <a:lnTo>
                        <a:pt x="94" y="19"/>
                      </a:lnTo>
                      <a:lnTo>
                        <a:pt x="96" y="15"/>
                      </a:lnTo>
                      <a:lnTo>
                        <a:pt x="98" y="11"/>
                      </a:lnTo>
                      <a:lnTo>
                        <a:pt x="102" y="9"/>
                      </a:lnTo>
                      <a:lnTo>
                        <a:pt x="106" y="6"/>
                      </a:lnTo>
                      <a:lnTo>
                        <a:pt x="110" y="4"/>
                      </a:lnTo>
                      <a:lnTo>
                        <a:pt x="114" y="2"/>
                      </a:lnTo>
                      <a:lnTo>
                        <a:pt x="119" y="1"/>
                      </a:lnTo>
                      <a:lnTo>
                        <a:pt x="124" y="0"/>
                      </a:lnTo>
                      <a:lnTo>
                        <a:pt x="128" y="0"/>
                      </a:lnTo>
                      <a:lnTo>
                        <a:pt x="134" y="0"/>
                      </a:lnTo>
                      <a:lnTo>
                        <a:pt x="139" y="1"/>
                      </a:lnTo>
                      <a:lnTo>
                        <a:pt x="144" y="3"/>
                      </a:lnTo>
                      <a:lnTo>
                        <a:pt x="148" y="5"/>
                      </a:lnTo>
                      <a:lnTo>
                        <a:pt x="152" y="7"/>
                      </a:lnTo>
                      <a:lnTo>
                        <a:pt x="156" y="10"/>
                      </a:lnTo>
                      <a:lnTo>
                        <a:pt x="159" y="12"/>
                      </a:lnTo>
                      <a:lnTo>
                        <a:pt x="162" y="16"/>
                      </a:lnTo>
                      <a:lnTo>
                        <a:pt x="163" y="19"/>
                      </a:lnTo>
                      <a:lnTo>
                        <a:pt x="165" y="23"/>
                      </a:lnTo>
                      <a:lnTo>
                        <a:pt x="165" y="27"/>
                      </a:lnTo>
                      <a:lnTo>
                        <a:pt x="165" y="31"/>
                      </a:lnTo>
                      <a:lnTo>
                        <a:pt x="164" y="35"/>
                      </a:lnTo>
                      <a:lnTo>
                        <a:pt x="162" y="39"/>
                      </a:lnTo>
                      <a:lnTo>
                        <a:pt x="161" y="42"/>
                      </a:lnTo>
                      <a:lnTo>
                        <a:pt x="158" y="45"/>
                      </a:lnTo>
                      <a:lnTo>
                        <a:pt x="156" y="47"/>
                      </a:lnTo>
                      <a:lnTo>
                        <a:pt x="152" y="50"/>
                      </a:lnTo>
                      <a:lnTo>
                        <a:pt x="149" y="52"/>
                      </a:lnTo>
                      <a:lnTo>
                        <a:pt x="146" y="53"/>
                      </a:lnTo>
                      <a:lnTo>
                        <a:pt x="151" y="61"/>
                      </a:lnTo>
                      <a:lnTo>
                        <a:pt x="158" y="66"/>
                      </a:lnTo>
                      <a:lnTo>
                        <a:pt x="177" y="70"/>
                      </a:lnTo>
                      <a:lnTo>
                        <a:pt x="191" y="75"/>
                      </a:lnTo>
                      <a:lnTo>
                        <a:pt x="198" y="83"/>
                      </a:lnTo>
                      <a:lnTo>
                        <a:pt x="205" y="99"/>
                      </a:lnTo>
                      <a:lnTo>
                        <a:pt x="211" y="113"/>
                      </a:lnTo>
                      <a:lnTo>
                        <a:pt x="216" y="128"/>
                      </a:lnTo>
                      <a:lnTo>
                        <a:pt x="221" y="137"/>
                      </a:lnTo>
                      <a:lnTo>
                        <a:pt x="232" y="151"/>
                      </a:lnTo>
                      <a:lnTo>
                        <a:pt x="243" y="163"/>
                      </a:lnTo>
                      <a:lnTo>
                        <a:pt x="254" y="169"/>
                      </a:lnTo>
                      <a:lnTo>
                        <a:pt x="257" y="172"/>
                      </a:lnTo>
                      <a:lnTo>
                        <a:pt x="258" y="175"/>
                      </a:lnTo>
                      <a:lnTo>
                        <a:pt x="260" y="179"/>
                      </a:lnTo>
                      <a:lnTo>
                        <a:pt x="260" y="184"/>
                      </a:lnTo>
                      <a:lnTo>
                        <a:pt x="259" y="189"/>
                      </a:lnTo>
                      <a:lnTo>
                        <a:pt x="258" y="193"/>
                      </a:lnTo>
                      <a:lnTo>
                        <a:pt x="257" y="197"/>
                      </a:lnTo>
                      <a:lnTo>
                        <a:pt x="254" y="201"/>
                      </a:lnTo>
                      <a:lnTo>
                        <a:pt x="251" y="203"/>
                      </a:lnTo>
                      <a:lnTo>
                        <a:pt x="248" y="204"/>
                      </a:lnTo>
                      <a:lnTo>
                        <a:pt x="246" y="207"/>
                      </a:lnTo>
                      <a:lnTo>
                        <a:pt x="245" y="207"/>
                      </a:lnTo>
                      <a:lnTo>
                        <a:pt x="242" y="207"/>
                      </a:lnTo>
                      <a:lnTo>
                        <a:pt x="239" y="206"/>
                      </a:lnTo>
                      <a:lnTo>
                        <a:pt x="235" y="204"/>
                      </a:lnTo>
                      <a:lnTo>
                        <a:pt x="231" y="202"/>
                      </a:lnTo>
                      <a:lnTo>
                        <a:pt x="227" y="197"/>
                      </a:lnTo>
                      <a:lnTo>
                        <a:pt x="226" y="194"/>
                      </a:lnTo>
                      <a:lnTo>
                        <a:pt x="223" y="189"/>
                      </a:lnTo>
                      <a:lnTo>
                        <a:pt x="223" y="185"/>
                      </a:lnTo>
                      <a:lnTo>
                        <a:pt x="222" y="180"/>
                      </a:lnTo>
                      <a:lnTo>
                        <a:pt x="221" y="175"/>
                      </a:lnTo>
                      <a:lnTo>
                        <a:pt x="222" y="171"/>
                      </a:lnTo>
                      <a:lnTo>
                        <a:pt x="222" y="166"/>
                      </a:lnTo>
                      <a:lnTo>
                        <a:pt x="222" y="162"/>
                      </a:lnTo>
                      <a:lnTo>
                        <a:pt x="205" y="145"/>
                      </a:lnTo>
                      <a:lnTo>
                        <a:pt x="192" y="132"/>
                      </a:lnTo>
                      <a:lnTo>
                        <a:pt x="185" y="122"/>
                      </a:lnTo>
                      <a:lnTo>
                        <a:pt x="182" y="123"/>
                      </a:lnTo>
                      <a:lnTo>
                        <a:pt x="173" y="156"/>
                      </a:lnTo>
                      <a:lnTo>
                        <a:pt x="167" y="183"/>
                      </a:lnTo>
                      <a:lnTo>
                        <a:pt x="176" y="219"/>
                      </a:lnTo>
                      <a:lnTo>
                        <a:pt x="182" y="245"/>
                      </a:lnTo>
                      <a:lnTo>
                        <a:pt x="193" y="288"/>
                      </a:lnTo>
                      <a:lnTo>
                        <a:pt x="200" y="319"/>
                      </a:lnTo>
                      <a:lnTo>
                        <a:pt x="203" y="322"/>
                      </a:lnTo>
                      <a:lnTo>
                        <a:pt x="209" y="323"/>
                      </a:lnTo>
                      <a:lnTo>
                        <a:pt x="217" y="324"/>
                      </a:lnTo>
                      <a:lnTo>
                        <a:pt x="224" y="326"/>
                      </a:lnTo>
                      <a:lnTo>
                        <a:pt x="231" y="328"/>
                      </a:lnTo>
                      <a:lnTo>
                        <a:pt x="236" y="332"/>
                      </a:lnTo>
                      <a:lnTo>
                        <a:pt x="242" y="336"/>
                      </a:lnTo>
                      <a:lnTo>
                        <a:pt x="245" y="339"/>
                      </a:lnTo>
                      <a:lnTo>
                        <a:pt x="246" y="343"/>
                      </a:lnTo>
                      <a:lnTo>
                        <a:pt x="248" y="348"/>
                      </a:lnTo>
                      <a:lnTo>
                        <a:pt x="162" y="348"/>
                      </a:lnTo>
                      <a:lnTo>
                        <a:pt x="142" y="288"/>
                      </a:lnTo>
                      <a:lnTo>
                        <a:pt x="131" y="257"/>
                      </a:lnTo>
                      <a:lnTo>
                        <a:pt x="120" y="288"/>
                      </a:lnTo>
                      <a:lnTo>
                        <a:pt x="98" y="348"/>
                      </a:lnTo>
                      <a:lnTo>
                        <a:pt x="13" y="348"/>
                      </a:lnTo>
                      <a:lnTo>
                        <a:pt x="14" y="343"/>
                      </a:lnTo>
                      <a:lnTo>
                        <a:pt x="16" y="339"/>
                      </a:lnTo>
                      <a:lnTo>
                        <a:pt x="19" y="335"/>
                      </a:lnTo>
                      <a:lnTo>
                        <a:pt x="24" y="331"/>
                      </a:lnTo>
                      <a:lnTo>
                        <a:pt x="31" y="328"/>
                      </a:lnTo>
                      <a:lnTo>
                        <a:pt x="38" y="325"/>
                      </a:lnTo>
                      <a:lnTo>
                        <a:pt x="46" y="323"/>
                      </a:lnTo>
                      <a:lnTo>
                        <a:pt x="55" y="322"/>
                      </a:lnTo>
                      <a:lnTo>
                        <a:pt x="61" y="317"/>
                      </a:lnTo>
                      <a:lnTo>
                        <a:pt x="69" y="288"/>
                      </a:lnTo>
                      <a:lnTo>
                        <a:pt x="79" y="245"/>
                      </a:lnTo>
                      <a:lnTo>
                        <a:pt x="85" y="219"/>
                      </a:lnTo>
                      <a:lnTo>
                        <a:pt x="93" y="183"/>
                      </a:lnTo>
                      <a:lnTo>
                        <a:pt x="87" y="156"/>
                      </a:lnTo>
                      <a:lnTo>
                        <a:pt x="77" y="123"/>
                      </a:lnTo>
                      <a:lnTo>
                        <a:pt x="75" y="122"/>
                      </a:lnTo>
                      <a:lnTo>
                        <a:pt x="70" y="128"/>
                      </a:lnTo>
                      <a:lnTo>
                        <a:pt x="61" y="139"/>
                      </a:lnTo>
                      <a:lnTo>
                        <a:pt x="51" y="149"/>
                      </a:lnTo>
                      <a:lnTo>
                        <a:pt x="38" y="163"/>
                      </a:lnTo>
                      <a:lnTo>
                        <a:pt x="37" y="167"/>
                      </a:lnTo>
                      <a:lnTo>
                        <a:pt x="38" y="172"/>
                      </a:lnTo>
                      <a:lnTo>
                        <a:pt x="39" y="176"/>
                      </a:lnTo>
                      <a:lnTo>
                        <a:pt x="38" y="182"/>
                      </a:lnTo>
                      <a:lnTo>
                        <a:pt x="37" y="189"/>
                      </a:lnTo>
                      <a:lnTo>
                        <a:pt x="33" y="196"/>
                      </a:lnTo>
                      <a:lnTo>
                        <a:pt x="31" y="199"/>
                      </a:lnTo>
                      <a:lnTo>
                        <a:pt x="28" y="202"/>
                      </a:lnTo>
                      <a:lnTo>
                        <a:pt x="26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7"/>
                      </a:lnTo>
                      <a:lnTo>
                        <a:pt x="13" y="207"/>
                      </a:lnTo>
                      <a:lnTo>
                        <a:pt x="12" y="204"/>
                      </a:lnTo>
                      <a:lnTo>
                        <a:pt x="8" y="202"/>
                      </a:lnTo>
                      <a:lnTo>
                        <a:pt x="5" y="200"/>
                      </a:lnTo>
                      <a:lnTo>
                        <a:pt x="3" y="197"/>
                      </a:lnTo>
                      <a:lnTo>
                        <a:pt x="2" y="193"/>
                      </a:lnTo>
                      <a:lnTo>
                        <a:pt x="1" y="189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3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4" y="128"/>
                      </a:lnTo>
                      <a:lnTo>
                        <a:pt x="49" y="113"/>
                      </a:lnTo>
                      <a:lnTo>
                        <a:pt x="54" y="100"/>
                      </a:lnTo>
                      <a:lnTo>
                        <a:pt x="63" y="83"/>
                      </a:lnTo>
                      <a:lnTo>
                        <a:pt x="69" y="75"/>
                      </a:lnTo>
                      <a:lnTo>
                        <a:pt x="84" y="70"/>
                      </a:lnTo>
                      <a:lnTo>
                        <a:pt x="102" y="66"/>
                      </a:lnTo>
                      <a:lnTo>
                        <a:pt x="109" y="61"/>
                      </a:lnTo>
                      <a:lnTo>
                        <a:pt x="113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3" name="Freeform 29"/>
                <p:cNvSpPr>
                  <a:spLocks/>
                </p:cNvSpPr>
                <p:nvPr/>
              </p:nvSpPr>
              <p:spPr bwMode="auto">
                <a:xfrm>
                  <a:off x="1541" y="2489"/>
                  <a:ext cx="258" cy="350"/>
                </a:xfrm>
                <a:custGeom>
                  <a:avLst/>
                  <a:gdLst>
                    <a:gd name="T0" fmla="*/ 103 w 258"/>
                    <a:gd name="T1" fmla="*/ 49 h 350"/>
                    <a:gd name="T2" fmla="*/ 95 w 258"/>
                    <a:gd name="T3" fmla="*/ 41 h 350"/>
                    <a:gd name="T4" fmla="*/ 91 w 258"/>
                    <a:gd name="T5" fmla="*/ 32 h 350"/>
                    <a:gd name="T6" fmla="*/ 93 w 258"/>
                    <a:gd name="T7" fmla="*/ 19 h 350"/>
                    <a:gd name="T8" fmla="*/ 101 w 258"/>
                    <a:gd name="T9" fmla="*/ 9 h 350"/>
                    <a:gd name="T10" fmla="*/ 113 w 258"/>
                    <a:gd name="T11" fmla="*/ 2 h 350"/>
                    <a:gd name="T12" fmla="*/ 127 w 258"/>
                    <a:gd name="T13" fmla="*/ 0 h 350"/>
                    <a:gd name="T14" fmla="*/ 143 w 258"/>
                    <a:gd name="T15" fmla="*/ 3 h 350"/>
                    <a:gd name="T16" fmla="*/ 154 w 258"/>
                    <a:gd name="T17" fmla="*/ 10 h 350"/>
                    <a:gd name="T18" fmla="*/ 161 w 258"/>
                    <a:gd name="T19" fmla="*/ 19 h 350"/>
                    <a:gd name="T20" fmla="*/ 163 w 258"/>
                    <a:gd name="T21" fmla="*/ 31 h 350"/>
                    <a:gd name="T22" fmla="*/ 159 w 258"/>
                    <a:gd name="T23" fmla="*/ 42 h 350"/>
                    <a:gd name="T24" fmla="*/ 150 w 258"/>
                    <a:gd name="T25" fmla="*/ 50 h 350"/>
                    <a:gd name="T26" fmla="*/ 149 w 258"/>
                    <a:gd name="T27" fmla="*/ 61 h 350"/>
                    <a:gd name="T28" fmla="*/ 189 w 258"/>
                    <a:gd name="T29" fmla="*/ 75 h 350"/>
                    <a:gd name="T30" fmla="*/ 209 w 258"/>
                    <a:gd name="T31" fmla="*/ 113 h 350"/>
                    <a:gd name="T32" fmla="*/ 229 w 258"/>
                    <a:gd name="T33" fmla="*/ 151 h 350"/>
                    <a:gd name="T34" fmla="*/ 254 w 258"/>
                    <a:gd name="T35" fmla="*/ 172 h 350"/>
                    <a:gd name="T36" fmla="*/ 257 w 258"/>
                    <a:gd name="T37" fmla="*/ 185 h 350"/>
                    <a:gd name="T38" fmla="*/ 254 w 258"/>
                    <a:gd name="T39" fmla="*/ 198 h 350"/>
                    <a:gd name="T40" fmla="*/ 246 w 258"/>
                    <a:gd name="T41" fmla="*/ 204 h 350"/>
                    <a:gd name="T42" fmla="*/ 239 w 258"/>
                    <a:gd name="T43" fmla="*/ 208 h 350"/>
                    <a:gd name="T44" fmla="*/ 228 w 258"/>
                    <a:gd name="T45" fmla="*/ 202 h 350"/>
                    <a:gd name="T46" fmla="*/ 221 w 258"/>
                    <a:gd name="T47" fmla="*/ 190 h 350"/>
                    <a:gd name="T48" fmla="*/ 219 w 258"/>
                    <a:gd name="T49" fmla="*/ 176 h 350"/>
                    <a:gd name="T50" fmla="*/ 219 w 258"/>
                    <a:gd name="T51" fmla="*/ 163 h 350"/>
                    <a:gd name="T52" fmla="*/ 183 w 258"/>
                    <a:gd name="T53" fmla="*/ 123 h 350"/>
                    <a:gd name="T54" fmla="*/ 165 w 258"/>
                    <a:gd name="T55" fmla="*/ 183 h 350"/>
                    <a:gd name="T56" fmla="*/ 190 w 258"/>
                    <a:gd name="T57" fmla="*/ 288 h 350"/>
                    <a:gd name="T58" fmla="*/ 206 w 258"/>
                    <a:gd name="T59" fmla="*/ 324 h 350"/>
                    <a:gd name="T60" fmla="*/ 228 w 258"/>
                    <a:gd name="T61" fmla="*/ 329 h 350"/>
                    <a:gd name="T62" fmla="*/ 242 w 258"/>
                    <a:gd name="T63" fmla="*/ 340 h 350"/>
                    <a:gd name="T64" fmla="*/ 160 w 258"/>
                    <a:gd name="T65" fmla="*/ 349 h 350"/>
                    <a:gd name="T66" fmla="*/ 119 w 258"/>
                    <a:gd name="T67" fmla="*/ 288 h 350"/>
                    <a:gd name="T68" fmla="*/ 14 w 258"/>
                    <a:gd name="T69" fmla="*/ 344 h 350"/>
                    <a:gd name="T70" fmla="*/ 24 w 258"/>
                    <a:gd name="T71" fmla="*/ 332 h 350"/>
                    <a:gd name="T72" fmla="*/ 45 w 258"/>
                    <a:gd name="T73" fmla="*/ 324 h 350"/>
                    <a:gd name="T74" fmla="*/ 68 w 258"/>
                    <a:gd name="T75" fmla="*/ 288 h 350"/>
                    <a:gd name="T76" fmla="*/ 92 w 258"/>
                    <a:gd name="T77" fmla="*/ 183 h 350"/>
                    <a:gd name="T78" fmla="*/ 74 w 258"/>
                    <a:gd name="T79" fmla="*/ 123 h 350"/>
                    <a:gd name="T80" fmla="*/ 51 w 258"/>
                    <a:gd name="T81" fmla="*/ 149 h 350"/>
                    <a:gd name="T82" fmla="*/ 37 w 258"/>
                    <a:gd name="T83" fmla="*/ 172 h 350"/>
                    <a:gd name="T84" fmla="*/ 36 w 258"/>
                    <a:gd name="T85" fmla="*/ 189 h 350"/>
                    <a:gd name="T86" fmla="*/ 28 w 258"/>
                    <a:gd name="T87" fmla="*/ 202 h 350"/>
                    <a:gd name="T88" fmla="*/ 19 w 258"/>
                    <a:gd name="T89" fmla="*/ 207 h 350"/>
                    <a:gd name="T90" fmla="*/ 11 w 258"/>
                    <a:gd name="T91" fmla="*/ 204 h 350"/>
                    <a:gd name="T92" fmla="*/ 3 w 258"/>
                    <a:gd name="T93" fmla="*/ 198 h 350"/>
                    <a:gd name="T94" fmla="*/ 0 w 258"/>
                    <a:gd name="T95" fmla="*/ 184 h 350"/>
                    <a:gd name="T96" fmla="*/ 6 w 258"/>
                    <a:gd name="T97" fmla="*/ 170 h 350"/>
                    <a:gd name="T98" fmla="*/ 26 w 258"/>
                    <a:gd name="T99" fmla="*/ 153 h 350"/>
                    <a:gd name="T100" fmla="*/ 48 w 258"/>
                    <a:gd name="T101" fmla="*/ 113 h 350"/>
                    <a:gd name="T102" fmla="*/ 68 w 258"/>
                    <a:gd name="T103" fmla="*/ 75 h 350"/>
                    <a:gd name="T104" fmla="*/ 108 w 258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8"/>
                    <a:gd name="T160" fmla="*/ 0 h 350"/>
                    <a:gd name="T161" fmla="*/ 258 w 258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8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3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5" y="41"/>
                      </a:lnTo>
                      <a:lnTo>
                        <a:pt x="93" y="39"/>
                      </a:lnTo>
                      <a:lnTo>
                        <a:pt x="92" y="36"/>
                      </a:lnTo>
                      <a:lnTo>
                        <a:pt x="91" y="32"/>
                      </a:lnTo>
                      <a:lnTo>
                        <a:pt x="91" y="28"/>
                      </a:lnTo>
                      <a:lnTo>
                        <a:pt x="91" y="23"/>
                      </a:lnTo>
                      <a:lnTo>
                        <a:pt x="93" y="19"/>
                      </a:lnTo>
                      <a:lnTo>
                        <a:pt x="95" y="15"/>
                      </a:lnTo>
                      <a:lnTo>
                        <a:pt x="97" y="12"/>
                      </a:lnTo>
                      <a:lnTo>
                        <a:pt x="101" y="9"/>
                      </a:lnTo>
                      <a:lnTo>
                        <a:pt x="104" y="6"/>
                      </a:lnTo>
                      <a:lnTo>
                        <a:pt x="108" y="4"/>
                      </a:lnTo>
                      <a:lnTo>
                        <a:pt x="113" y="2"/>
                      </a:lnTo>
                      <a:lnTo>
                        <a:pt x="117" y="1"/>
                      </a:lnTo>
                      <a:lnTo>
                        <a:pt x="122" y="0"/>
                      </a:lnTo>
                      <a:lnTo>
                        <a:pt x="127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0" y="7"/>
                      </a:lnTo>
                      <a:lnTo>
                        <a:pt x="154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1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5"/>
                      </a:lnTo>
                      <a:lnTo>
                        <a:pt x="161" y="39"/>
                      </a:lnTo>
                      <a:lnTo>
                        <a:pt x="159" y="42"/>
                      </a:lnTo>
                      <a:lnTo>
                        <a:pt x="156" y="45"/>
                      </a:lnTo>
                      <a:lnTo>
                        <a:pt x="154" y="47"/>
                      </a:lnTo>
                      <a:lnTo>
                        <a:pt x="150" y="50"/>
                      </a:lnTo>
                      <a:lnTo>
                        <a:pt x="147" y="52"/>
                      </a:lnTo>
                      <a:lnTo>
                        <a:pt x="144" y="53"/>
                      </a:lnTo>
                      <a:lnTo>
                        <a:pt x="149" y="61"/>
                      </a:lnTo>
                      <a:lnTo>
                        <a:pt x="156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5" y="84"/>
                      </a:lnTo>
                      <a:lnTo>
                        <a:pt x="203" y="99"/>
                      </a:lnTo>
                      <a:lnTo>
                        <a:pt x="209" y="113"/>
                      </a:lnTo>
                      <a:lnTo>
                        <a:pt x="214" y="128"/>
                      </a:lnTo>
                      <a:lnTo>
                        <a:pt x="219" y="137"/>
                      </a:lnTo>
                      <a:lnTo>
                        <a:pt x="229" y="151"/>
                      </a:lnTo>
                      <a:lnTo>
                        <a:pt x="240" y="164"/>
                      </a:lnTo>
                      <a:lnTo>
                        <a:pt x="251" y="170"/>
                      </a:lnTo>
                      <a:lnTo>
                        <a:pt x="254" y="172"/>
                      </a:lnTo>
                      <a:lnTo>
                        <a:pt x="255" y="175"/>
                      </a:lnTo>
                      <a:lnTo>
                        <a:pt x="257" y="179"/>
                      </a:lnTo>
                      <a:lnTo>
                        <a:pt x="257" y="185"/>
                      </a:lnTo>
                      <a:lnTo>
                        <a:pt x="256" y="190"/>
                      </a:lnTo>
                      <a:lnTo>
                        <a:pt x="255" y="193"/>
                      </a:lnTo>
                      <a:lnTo>
                        <a:pt x="254" y="198"/>
                      </a:lnTo>
                      <a:lnTo>
                        <a:pt x="251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3" y="207"/>
                      </a:lnTo>
                      <a:lnTo>
                        <a:pt x="242" y="208"/>
                      </a:lnTo>
                      <a:lnTo>
                        <a:pt x="239" y="208"/>
                      </a:lnTo>
                      <a:lnTo>
                        <a:pt x="236" y="207"/>
                      </a:lnTo>
                      <a:lnTo>
                        <a:pt x="232" y="205"/>
                      </a:lnTo>
                      <a:lnTo>
                        <a:pt x="228" y="202"/>
                      </a:lnTo>
                      <a:lnTo>
                        <a:pt x="225" y="198"/>
                      </a:lnTo>
                      <a:lnTo>
                        <a:pt x="223" y="194"/>
                      </a:lnTo>
                      <a:lnTo>
                        <a:pt x="221" y="190"/>
                      </a:lnTo>
                      <a:lnTo>
                        <a:pt x="220" y="186"/>
                      </a:lnTo>
                      <a:lnTo>
                        <a:pt x="219" y="181"/>
                      </a:lnTo>
                      <a:lnTo>
                        <a:pt x="219" y="176"/>
                      </a:lnTo>
                      <a:lnTo>
                        <a:pt x="219" y="172"/>
                      </a:lnTo>
                      <a:lnTo>
                        <a:pt x="220" y="167"/>
                      </a:lnTo>
                      <a:lnTo>
                        <a:pt x="219" y="163"/>
                      </a:lnTo>
                      <a:lnTo>
                        <a:pt x="203" y="145"/>
                      </a:lnTo>
                      <a:lnTo>
                        <a:pt x="190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1" y="157"/>
                      </a:lnTo>
                      <a:lnTo>
                        <a:pt x="165" y="183"/>
                      </a:lnTo>
                      <a:lnTo>
                        <a:pt x="174" y="220"/>
                      </a:lnTo>
                      <a:lnTo>
                        <a:pt x="180" y="246"/>
                      </a:lnTo>
                      <a:lnTo>
                        <a:pt x="190" y="288"/>
                      </a:lnTo>
                      <a:lnTo>
                        <a:pt x="198" y="320"/>
                      </a:lnTo>
                      <a:lnTo>
                        <a:pt x="201" y="323"/>
                      </a:lnTo>
                      <a:lnTo>
                        <a:pt x="206" y="324"/>
                      </a:lnTo>
                      <a:lnTo>
                        <a:pt x="214" y="325"/>
                      </a:lnTo>
                      <a:lnTo>
                        <a:pt x="221" y="327"/>
                      </a:lnTo>
                      <a:lnTo>
                        <a:pt x="228" y="329"/>
                      </a:lnTo>
                      <a:lnTo>
                        <a:pt x="234" y="333"/>
                      </a:lnTo>
                      <a:lnTo>
                        <a:pt x="239" y="336"/>
                      </a:lnTo>
                      <a:lnTo>
                        <a:pt x="242" y="340"/>
                      </a:lnTo>
                      <a:lnTo>
                        <a:pt x="243" y="344"/>
                      </a:lnTo>
                      <a:lnTo>
                        <a:pt x="245" y="349"/>
                      </a:lnTo>
                      <a:lnTo>
                        <a:pt x="160" y="349"/>
                      </a:lnTo>
                      <a:lnTo>
                        <a:pt x="140" y="288"/>
                      </a:lnTo>
                      <a:lnTo>
                        <a:pt x="129" y="258"/>
                      </a:lnTo>
                      <a:lnTo>
                        <a:pt x="119" y="288"/>
                      </a:lnTo>
                      <a:lnTo>
                        <a:pt x="96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7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0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6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0" y="139"/>
                      </a:lnTo>
                      <a:lnTo>
                        <a:pt x="51" y="149"/>
                      </a:lnTo>
                      <a:lnTo>
                        <a:pt x="37" y="163"/>
                      </a:lnTo>
                      <a:lnTo>
                        <a:pt x="37" y="168"/>
                      </a:lnTo>
                      <a:lnTo>
                        <a:pt x="37" y="172"/>
                      </a:lnTo>
                      <a:lnTo>
                        <a:pt x="38" y="176"/>
                      </a:lnTo>
                      <a:lnTo>
                        <a:pt x="37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5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1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8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8" y="75"/>
                      </a:lnTo>
                      <a:lnTo>
                        <a:pt x="83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4" name="Freeform 30"/>
                <p:cNvSpPr>
                  <a:spLocks/>
                </p:cNvSpPr>
                <p:nvPr/>
              </p:nvSpPr>
              <p:spPr bwMode="auto">
                <a:xfrm>
                  <a:off x="2214" y="3189"/>
                  <a:ext cx="259" cy="350"/>
                </a:xfrm>
                <a:custGeom>
                  <a:avLst/>
                  <a:gdLst>
                    <a:gd name="T0" fmla="*/ 104 w 259"/>
                    <a:gd name="T1" fmla="*/ 49 h 350"/>
                    <a:gd name="T2" fmla="*/ 96 w 259"/>
                    <a:gd name="T3" fmla="*/ 41 h 350"/>
                    <a:gd name="T4" fmla="*/ 92 w 259"/>
                    <a:gd name="T5" fmla="*/ 32 h 350"/>
                    <a:gd name="T6" fmla="*/ 93 w 259"/>
                    <a:gd name="T7" fmla="*/ 19 h 350"/>
                    <a:gd name="T8" fmla="*/ 101 w 259"/>
                    <a:gd name="T9" fmla="*/ 9 h 350"/>
                    <a:gd name="T10" fmla="*/ 113 w 259"/>
                    <a:gd name="T11" fmla="*/ 2 h 350"/>
                    <a:gd name="T12" fmla="*/ 128 w 259"/>
                    <a:gd name="T13" fmla="*/ 0 h 350"/>
                    <a:gd name="T14" fmla="*/ 143 w 259"/>
                    <a:gd name="T15" fmla="*/ 3 h 350"/>
                    <a:gd name="T16" fmla="*/ 155 w 259"/>
                    <a:gd name="T17" fmla="*/ 10 h 350"/>
                    <a:gd name="T18" fmla="*/ 162 w 259"/>
                    <a:gd name="T19" fmla="*/ 19 h 350"/>
                    <a:gd name="T20" fmla="*/ 164 w 259"/>
                    <a:gd name="T21" fmla="*/ 31 h 350"/>
                    <a:gd name="T22" fmla="*/ 160 w 259"/>
                    <a:gd name="T23" fmla="*/ 42 h 350"/>
                    <a:gd name="T24" fmla="*/ 151 w 259"/>
                    <a:gd name="T25" fmla="*/ 50 h 350"/>
                    <a:gd name="T26" fmla="*/ 150 w 259"/>
                    <a:gd name="T27" fmla="*/ 61 h 350"/>
                    <a:gd name="T28" fmla="*/ 189 w 259"/>
                    <a:gd name="T29" fmla="*/ 75 h 350"/>
                    <a:gd name="T30" fmla="*/ 209 w 259"/>
                    <a:gd name="T31" fmla="*/ 113 h 350"/>
                    <a:gd name="T32" fmla="*/ 230 w 259"/>
                    <a:gd name="T33" fmla="*/ 151 h 350"/>
                    <a:gd name="T34" fmla="*/ 255 w 259"/>
                    <a:gd name="T35" fmla="*/ 172 h 350"/>
                    <a:gd name="T36" fmla="*/ 258 w 259"/>
                    <a:gd name="T37" fmla="*/ 185 h 350"/>
                    <a:gd name="T38" fmla="*/ 255 w 259"/>
                    <a:gd name="T39" fmla="*/ 198 h 350"/>
                    <a:gd name="T40" fmla="*/ 246 w 259"/>
                    <a:gd name="T41" fmla="*/ 204 h 350"/>
                    <a:gd name="T42" fmla="*/ 240 w 259"/>
                    <a:gd name="T43" fmla="*/ 208 h 350"/>
                    <a:gd name="T44" fmla="*/ 229 w 259"/>
                    <a:gd name="T45" fmla="*/ 202 h 350"/>
                    <a:gd name="T46" fmla="*/ 222 w 259"/>
                    <a:gd name="T47" fmla="*/ 190 h 350"/>
                    <a:gd name="T48" fmla="*/ 220 w 259"/>
                    <a:gd name="T49" fmla="*/ 176 h 350"/>
                    <a:gd name="T50" fmla="*/ 220 w 259"/>
                    <a:gd name="T51" fmla="*/ 163 h 350"/>
                    <a:gd name="T52" fmla="*/ 183 w 259"/>
                    <a:gd name="T53" fmla="*/ 123 h 350"/>
                    <a:gd name="T54" fmla="*/ 166 w 259"/>
                    <a:gd name="T55" fmla="*/ 183 h 350"/>
                    <a:gd name="T56" fmla="*/ 191 w 259"/>
                    <a:gd name="T57" fmla="*/ 288 h 350"/>
                    <a:gd name="T58" fmla="*/ 207 w 259"/>
                    <a:gd name="T59" fmla="*/ 324 h 350"/>
                    <a:gd name="T60" fmla="*/ 229 w 259"/>
                    <a:gd name="T61" fmla="*/ 329 h 350"/>
                    <a:gd name="T62" fmla="*/ 243 w 259"/>
                    <a:gd name="T63" fmla="*/ 340 h 350"/>
                    <a:gd name="T64" fmla="*/ 161 w 259"/>
                    <a:gd name="T65" fmla="*/ 349 h 350"/>
                    <a:gd name="T66" fmla="*/ 119 w 259"/>
                    <a:gd name="T67" fmla="*/ 288 h 350"/>
                    <a:gd name="T68" fmla="*/ 14 w 259"/>
                    <a:gd name="T69" fmla="*/ 344 h 350"/>
                    <a:gd name="T70" fmla="*/ 24 w 259"/>
                    <a:gd name="T71" fmla="*/ 332 h 350"/>
                    <a:gd name="T72" fmla="*/ 45 w 259"/>
                    <a:gd name="T73" fmla="*/ 324 h 350"/>
                    <a:gd name="T74" fmla="*/ 68 w 259"/>
                    <a:gd name="T75" fmla="*/ 288 h 350"/>
                    <a:gd name="T76" fmla="*/ 92 w 259"/>
                    <a:gd name="T77" fmla="*/ 183 h 350"/>
                    <a:gd name="T78" fmla="*/ 74 w 259"/>
                    <a:gd name="T79" fmla="*/ 123 h 350"/>
                    <a:gd name="T80" fmla="*/ 51 w 259"/>
                    <a:gd name="T81" fmla="*/ 149 h 350"/>
                    <a:gd name="T82" fmla="*/ 38 w 259"/>
                    <a:gd name="T83" fmla="*/ 172 h 350"/>
                    <a:gd name="T84" fmla="*/ 36 w 259"/>
                    <a:gd name="T85" fmla="*/ 189 h 350"/>
                    <a:gd name="T86" fmla="*/ 28 w 259"/>
                    <a:gd name="T87" fmla="*/ 202 h 350"/>
                    <a:gd name="T88" fmla="*/ 19 w 259"/>
                    <a:gd name="T89" fmla="*/ 207 h 350"/>
                    <a:gd name="T90" fmla="*/ 12 w 259"/>
                    <a:gd name="T91" fmla="*/ 204 h 350"/>
                    <a:gd name="T92" fmla="*/ 3 w 259"/>
                    <a:gd name="T93" fmla="*/ 198 h 350"/>
                    <a:gd name="T94" fmla="*/ 0 w 259"/>
                    <a:gd name="T95" fmla="*/ 184 h 350"/>
                    <a:gd name="T96" fmla="*/ 6 w 259"/>
                    <a:gd name="T97" fmla="*/ 170 h 350"/>
                    <a:gd name="T98" fmla="*/ 26 w 259"/>
                    <a:gd name="T99" fmla="*/ 153 h 350"/>
                    <a:gd name="T100" fmla="*/ 49 w 259"/>
                    <a:gd name="T101" fmla="*/ 113 h 350"/>
                    <a:gd name="T102" fmla="*/ 69 w 259"/>
                    <a:gd name="T103" fmla="*/ 75 h 350"/>
                    <a:gd name="T104" fmla="*/ 108 w 259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9"/>
                    <a:gd name="T160" fmla="*/ 0 h 350"/>
                    <a:gd name="T161" fmla="*/ 259 w 259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9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4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6" y="41"/>
                      </a:lnTo>
                      <a:lnTo>
                        <a:pt x="94" y="39"/>
                      </a:lnTo>
                      <a:lnTo>
                        <a:pt x="92" y="36"/>
                      </a:lnTo>
                      <a:lnTo>
                        <a:pt x="92" y="32"/>
                      </a:lnTo>
                      <a:lnTo>
                        <a:pt x="91" y="28"/>
                      </a:lnTo>
                      <a:lnTo>
                        <a:pt x="92" y="23"/>
                      </a:lnTo>
                      <a:lnTo>
                        <a:pt x="93" y="19"/>
                      </a:lnTo>
                      <a:lnTo>
                        <a:pt x="96" y="15"/>
                      </a:lnTo>
                      <a:lnTo>
                        <a:pt x="98" y="12"/>
                      </a:lnTo>
                      <a:lnTo>
                        <a:pt x="101" y="9"/>
                      </a:lnTo>
                      <a:lnTo>
                        <a:pt x="105" y="6"/>
                      </a:lnTo>
                      <a:lnTo>
                        <a:pt x="109" y="4"/>
                      </a:lnTo>
                      <a:lnTo>
                        <a:pt x="113" y="2"/>
                      </a:lnTo>
                      <a:lnTo>
                        <a:pt x="118" y="1"/>
                      </a:lnTo>
                      <a:lnTo>
                        <a:pt x="123" y="0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8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1" y="7"/>
                      </a:lnTo>
                      <a:lnTo>
                        <a:pt x="155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2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4" y="31"/>
                      </a:lnTo>
                      <a:lnTo>
                        <a:pt x="163" y="35"/>
                      </a:lnTo>
                      <a:lnTo>
                        <a:pt x="161" y="39"/>
                      </a:lnTo>
                      <a:lnTo>
                        <a:pt x="160" y="42"/>
                      </a:lnTo>
                      <a:lnTo>
                        <a:pt x="157" y="45"/>
                      </a:lnTo>
                      <a:lnTo>
                        <a:pt x="154" y="47"/>
                      </a:lnTo>
                      <a:lnTo>
                        <a:pt x="151" y="50"/>
                      </a:lnTo>
                      <a:lnTo>
                        <a:pt x="148" y="52"/>
                      </a:lnTo>
                      <a:lnTo>
                        <a:pt x="145" y="53"/>
                      </a:lnTo>
                      <a:lnTo>
                        <a:pt x="150" y="61"/>
                      </a:lnTo>
                      <a:lnTo>
                        <a:pt x="157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6" y="84"/>
                      </a:lnTo>
                      <a:lnTo>
                        <a:pt x="204" y="99"/>
                      </a:lnTo>
                      <a:lnTo>
                        <a:pt x="209" y="113"/>
                      </a:lnTo>
                      <a:lnTo>
                        <a:pt x="215" y="128"/>
                      </a:lnTo>
                      <a:lnTo>
                        <a:pt x="220" y="137"/>
                      </a:lnTo>
                      <a:lnTo>
                        <a:pt x="230" y="151"/>
                      </a:lnTo>
                      <a:lnTo>
                        <a:pt x="241" y="164"/>
                      </a:lnTo>
                      <a:lnTo>
                        <a:pt x="252" y="170"/>
                      </a:lnTo>
                      <a:lnTo>
                        <a:pt x="255" y="172"/>
                      </a:lnTo>
                      <a:lnTo>
                        <a:pt x="256" y="175"/>
                      </a:lnTo>
                      <a:lnTo>
                        <a:pt x="258" y="179"/>
                      </a:lnTo>
                      <a:lnTo>
                        <a:pt x="258" y="185"/>
                      </a:lnTo>
                      <a:lnTo>
                        <a:pt x="257" y="190"/>
                      </a:lnTo>
                      <a:lnTo>
                        <a:pt x="256" y="193"/>
                      </a:lnTo>
                      <a:lnTo>
                        <a:pt x="255" y="198"/>
                      </a:lnTo>
                      <a:lnTo>
                        <a:pt x="252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4" y="207"/>
                      </a:lnTo>
                      <a:lnTo>
                        <a:pt x="243" y="208"/>
                      </a:lnTo>
                      <a:lnTo>
                        <a:pt x="240" y="208"/>
                      </a:lnTo>
                      <a:lnTo>
                        <a:pt x="237" y="207"/>
                      </a:lnTo>
                      <a:lnTo>
                        <a:pt x="233" y="205"/>
                      </a:lnTo>
                      <a:lnTo>
                        <a:pt x="229" y="202"/>
                      </a:lnTo>
                      <a:lnTo>
                        <a:pt x="226" y="198"/>
                      </a:lnTo>
                      <a:lnTo>
                        <a:pt x="224" y="194"/>
                      </a:lnTo>
                      <a:lnTo>
                        <a:pt x="222" y="190"/>
                      </a:lnTo>
                      <a:lnTo>
                        <a:pt x="221" y="186"/>
                      </a:lnTo>
                      <a:lnTo>
                        <a:pt x="220" y="181"/>
                      </a:lnTo>
                      <a:lnTo>
                        <a:pt x="220" y="176"/>
                      </a:lnTo>
                      <a:lnTo>
                        <a:pt x="220" y="172"/>
                      </a:lnTo>
                      <a:lnTo>
                        <a:pt x="220" y="167"/>
                      </a:lnTo>
                      <a:lnTo>
                        <a:pt x="220" y="163"/>
                      </a:lnTo>
                      <a:lnTo>
                        <a:pt x="203" y="145"/>
                      </a:lnTo>
                      <a:lnTo>
                        <a:pt x="191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2" y="157"/>
                      </a:lnTo>
                      <a:lnTo>
                        <a:pt x="166" y="183"/>
                      </a:lnTo>
                      <a:lnTo>
                        <a:pt x="175" y="220"/>
                      </a:lnTo>
                      <a:lnTo>
                        <a:pt x="181" y="246"/>
                      </a:lnTo>
                      <a:lnTo>
                        <a:pt x="191" y="288"/>
                      </a:lnTo>
                      <a:lnTo>
                        <a:pt x="199" y="320"/>
                      </a:lnTo>
                      <a:lnTo>
                        <a:pt x="202" y="323"/>
                      </a:lnTo>
                      <a:lnTo>
                        <a:pt x="207" y="324"/>
                      </a:lnTo>
                      <a:lnTo>
                        <a:pt x="215" y="325"/>
                      </a:lnTo>
                      <a:lnTo>
                        <a:pt x="222" y="327"/>
                      </a:lnTo>
                      <a:lnTo>
                        <a:pt x="229" y="329"/>
                      </a:lnTo>
                      <a:lnTo>
                        <a:pt x="235" y="333"/>
                      </a:lnTo>
                      <a:lnTo>
                        <a:pt x="240" y="336"/>
                      </a:lnTo>
                      <a:lnTo>
                        <a:pt x="243" y="340"/>
                      </a:lnTo>
                      <a:lnTo>
                        <a:pt x="244" y="344"/>
                      </a:lnTo>
                      <a:lnTo>
                        <a:pt x="246" y="349"/>
                      </a:lnTo>
                      <a:lnTo>
                        <a:pt x="161" y="349"/>
                      </a:lnTo>
                      <a:lnTo>
                        <a:pt x="141" y="288"/>
                      </a:lnTo>
                      <a:lnTo>
                        <a:pt x="130" y="258"/>
                      </a:lnTo>
                      <a:lnTo>
                        <a:pt x="119" y="288"/>
                      </a:lnTo>
                      <a:lnTo>
                        <a:pt x="97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8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1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7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1" y="139"/>
                      </a:lnTo>
                      <a:lnTo>
                        <a:pt x="51" y="149"/>
                      </a:lnTo>
                      <a:lnTo>
                        <a:pt x="38" y="163"/>
                      </a:lnTo>
                      <a:lnTo>
                        <a:pt x="37" y="168"/>
                      </a:lnTo>
                      <a:lnTo>
                        <a:pt x="38" y="172"/>
                      </a:lnTo>
                      <a:lnTo>
                        <a:pt x="38" y="176"/>
                      </a:lnTo>
                      <a:lnTo>
                        <a:pt x="38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6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2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9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9" y="75"/>
                      </a:lnTo>
                      <a:lnTo>
                        <a:pt x="84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5" name="Freeform 31"/>
                <p:cNvSpPr>
                  <a:spLocks/>
                </p:cNvSpPr>
                <p:nvPr/>
              </p:nvSpPr>
              <p:spPr bwMode="auto">
                <a:xfrm>
                  <a:off x="1260" y="2525"/>
                  <a:ext cx="258" cy="350"/>
                </a:xfrm>
                <a:custGeom>
                  <a:avLst/>
                  <a:gdLst>
                    <a:gd name="T0" fmla="*/ 103 w 258"/>
                    <a:gd name="T1" fmla="*/ 49 h 350"/>
                    <a:gd name="T2" fmla="*/ 95 w 258"/>
                    <a:gd name="T3" fmla="*/ 41 h 350"/>
                    <a:gd name="T4" fmla="*/ 91 w 258"/>
                    <a:gd name="T5" fmla="*/ 32 h 350"/>
                    <a:gd name="T6" fmla="*/ 93 w 258"/>
                    <a:gd name="T7" fmla="*/ 19 h 350"/>
                    <a:gd name="T8" fmla="*/ 101 w 258"/>
                    <a:gd name="T9" fmla="*/ 9 h 350"/>
                    <a:gd name="T10" fmla="*/ 113 w 258"/>
                    <a:gd name="T11" fmla="*/ 2 h 350"/>
                    <a:gd name="T12" fmla="*/ 127 w 258"/>
                    <a:gd name="T13" fmla="*/ 0 h 350"/>
                    <a:gd name="T14" fmla="*/ 143 w 258"/>
                    <a:gd name="T15" fmla="*/ 3 h 350"/>
                    <a:gd name="T16" fmla="*/ 154 w 258"/>
                    <a:gd name="T17" fmla="*/ 10 h 350"/>
                    <a:gd name="T18" fmla="*/ 161 w 258"/>
                    <a:gd name="T19" fmla="*/ 19 h 350"/>
                    <a:gd name="T20" fmla="*/ 163 w 258"/>
                    <a:gd name="T21" fmla="*/ 31 h 350"/>
                    <a:gd name="T22" fmla="*/ 159 w 258"/>
                    <a:gd name="T23" fmla="*/ 42 h 350"/>
                    <a:gd name="T24" fmla="*/ 150 w 258"/>
                    <a:gd name="T25" fmla="*/ 50 h 350"/>
                    <a:gd name="T26" fmla="*/ 149 w 258"/>
                    <a:gd name="T27" fmla="*/ 61 h 350"/>
                    <a:gd name="T28" fmla="*/ 189 w 258"/>
                    <a:gd name="T29" fmla="*/ 75 h 350"/>
                    <a:gd name="T30" fmla="*/ 209 w 258"/>
                    <a:gd name="T31" fmla="*/ 113 h 350"/>
                    <a:gd name="T32" fmla="*/ 229 w 258"/>
                    <a:gd name="T33" fmla="*/ 151 h 350"/>
                    <a:gd name="T34" fmla="*/ 254 w 258"/>
                    <a:gd name="T35" fmla="*/ 172 h 350"/>
                    <a:gd name="T36" fmla="*/ 257 w 258"/>
                    <a:gd name="T37" fmla="*/ 185 h 350"/>
                    <a:gd name="T38" fmla="*/ 254 w 258"/>
                    <a:gd name="T39" fmla="*/ 198 h 350"/>
                    <a:gd name="T40" fmla="*/ 246 w 258"/>
                    <a:gd name="T41" fmla="*/ 204 h 350"/>
                    <a:gd name="T42" fmla="*/ 239 w 258"/>
                    <a:gd name="T43" fmla="*/ 208 h 350"/>
                    <a:gd name="T44" fmla="*/ 228 w 258"/>
                    <a:gd name="T45" fmla="*/ 202 h 350"/>
                    <a:gd name="T46" fmla="*/ 221 w 258"/>
                    <a:gd name="T47" fmla="*/ 190 h 350"/>
                    <a:gd name="T48" fmla="*/ 219 w 258"/>
                    <a:gd name="T49" fmla="*/ 176 h 350"/>
                    <a:gd name="T50" fmla="*/ 219 w 258"/>
                    <a:gd name="T51" fmla="*/ 163 h 350"/>
                    <a:gd name="T52" fmla="*/ 183 w 258"/>
                    <a:gd name="T53" fmla="*/ 123 h 350"/>
                    <a:gd name="T54" fmla="*/ 165 w 258"/>
                    <a:gd name="T55" fmla="*/ 183 h 350"/>
                    <a:gd name="T56" fmla="*/ 190 w 258"/>
                    <a:gd name="T57" fmla="*/ 288 h 350"/>
                    <a:gd name="T58" fmla="*/ 206 w 258"/>
                    <a:gd name="T59" fmla="*/ 324 h 350"/>
                    <a:gd name="T60" fmla="*/ 228 w 258"/>
                    <a:gd name="T61" fmla="*/ 329 h 350"/>
                    <a:gd name="T62" fmla="*/ 242 w 258"/>
                    <a:gd name="T63" fmla="*/ 340 h 350"/>
                    <a:gd name="T64" fmla="*/ 160 w 258"/>
                    <a:gd name="T65" fmla="*/ 349 h 350"/>
                    <a:gd name="T66" fmla="*/ 119 w 258"/>
                    <a:gd name="T67" fmla="*/ 288 h 350"/>
                    <a:gd name="T68" fmla="*/ 14 w 258"/>
                    <a:gd name="T69" fmla="*/ 344 h 350"/>
                    <a:gd name="T70" fmla="*/ 24 w 258"/>
                    <a:gd name="T71" fmla="*/ 332 h 350"/>
                    <a:gd name="T72" fmla="*/ 45 w 258"/>
                    <a:gd name="T73" fmla="*/ 324 h 350"/>
                    <a:gd name="T74" fmla="*/ 68 w 258"/>
                    <a:gd name="T75" fmla="*/ 288 h 350"/>
                    <a:gd name="T76" fmla="*/ 92 w 258"/>
                    <a:gd name="T77" fmla="*/ 183 h 350"/>
                    <a:gd name="T78" fmla="*/ 74 w 258"/>
                    <a:gd name="T79" fmla="*/ 123 h 350"/>
                    <a:gd name="T80" fmla="*/ 51 w 258"/>
                    <a:gd name="T81" fmla="*/ 149 h 350"/>
                    <a:gd name="T82" fmla="*/ 37 w 258"/>
                    <a:gd name="T83" fmla="*/ 172 h 350"/>
                    <a:gd name="T84" fmla="*/ 36 w 258"/>
                    <a:gd name="T85" fmla="*/ 189 h 350"/>
                    <a:gd name="T86" fmla="*/ 28 w 258"/>
                    <a:gd name="T87" fmla="*/ 202 h 350"/>
                    <a:gd name="T88" fmla="*/ 19 w 258"/>
                    <a:gd name="T89" fmla="*/ 207 h 350"/>
                    <a:gd name="T90" fmla="*/ 11 w 258"/>
                    <a:gd name="T91" fmla="*/ 204 h 350"/>
                    <a:gd name="T92" fmla="*/ 3 w 258"/>
                    <a:gd name="T93" fmla="*/ 198 h 350"/>
                    <a:gd name="T94" fmla="*/ 0 w 258"/>
                    <a:gd name="T95" fmla="*/ 184 h 350"/>
                    <a:gd name="T96" fmla="*/ 6 w 258"/>
                    <a:gd name="T97" fmla="*/ 170 h 350"/>
                    <a:gd name="T98" fmla="*/ 26 w 258"/>
                    <a:gd name="T99" fmla="*/ 153 h 350"/>
                    <a:gd name="T100" fmla="*/ 48 w 258"/>
                    <a:gd name="T101" fmla="*/ 113 h 350"/>
                    <a:gd name="T102" fmla="*/ 68 w 258"/>
                    <a:gd name="T103" fmla="*/ 75 h 350"/>
                    <a:gd name="T104" fmla="*/ 108 w 258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8"/>
                    <a:gd name="T160" fmla="*/ 0 h 350"/>
                    <a:gd name="T161" fmla="*/ 258 w 258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8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3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5" y="41"/>
                      </a:lnTo>
                      <a:lnTo>
                        <a:pt x="93" y="39"/>
                      </a:lnTo>
                      <a:lnTo>
                        <a:pt x="92" y="36"/>
                      </a:lnTo>
                      <a:lnTo>
                        <a:pt x="91" y="32"/>
                      </a:lnTo>
                      <a:lnTo>
                        <a:pt x="91" y="28"/>
                      </a:lnTo>
                      <a:lnTo>
                        <a:pt x="91" y="23"/>
                      </a:lnTo>
                      <a:lnTo>
                        <a:pt x="93" y="19"/>
                      </a:lnTo>
                      <a:lnTo>
                        <a:pt x="95" y="15"/>
                      </a:lnTo>
                      <a:lnTo>
                        <a:pt x="97" y="12"/>
                      </a:lnTo>
                      <a:lnTo>
                        <a:pt x="101" y="9"/>
                      </a:lnTo>
                      <a:lnTo>
                        <a:pt x="104" y="6"/>
                      </a:lnTo>
                      <a:lnTo>
                        <a:pt x="108" y="4"/>
                      </a:lnTo>
                      <a:lnTo>
                        <a:pt x="113" y="2"/>
                      </a:lnTo>
                      <a:lnTo>
                        <a:pt x="117" y="1"/>
                      </a:lnTo>
                      <a:lnTo>
                        <a:pt x="122" y="0"/>
                      </a:lnTo>
                      <a:lnTo>
                        <a:pt x="127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0" y="7"/>
                      </a:lnTo>
                      <a:lnTo>
                        <a:pt x="154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1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5"/>
                      </a:lnTo>
                      <a:lnTo>
                        <a:pt x="161" y="39"/>
                      </a:lnTo>
                      <a:lnTo>
                        <a:pt x="159" y="42"/>
                      </a:lnTo>
                      <a:lnTo>
                        <a:pt x="156" y="45"/>
                      </a:lnTo>
                      <a:lnTo>
                        <a:pt x="154" y="47"/>
                      </a:lnTo>
                      <a:lnTo>
                        <a:pt x="150" y="50"/>
                      </a:lnTo>
                      <a:lnTo>
                        <a:pt x="147" y="52"/>
                      </a:lnTo>
                      <a:lnTo>
                        <a:pt x="144" y="53"/>
                      </a:lnTo>
                      <a:lnTo>
                        <a:pt x="149" y="61"/>
                      </a:lnTo>
                      <a:lnTo>
                        <a:pt x="156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5" y="84"/>
                      </a:lnTo>
                      <a:lnTo>
                        <a:pt x="203" y="99"/>
                      </a:lnTo>
                      <a:lnTo>
                        <a:pt x="209" y="113"/>
                      </a:lnTo>
                      <a:lnTo>
                        <a:pt x="214" y="128"/>
                      </a:lnTo>
                      <a:lnTo>
                        <a:pt x="219" y="137"/>
                      </a:lnTo>
                      <a:lnTo>
                        <a:pt x="229" y="151"/>
                      </a:lnTo>
                      <a:lnTo>
                        <a:pt x="240" y="164"/>
                      </a:lnTo>
                      <a:lnTo>
                        <a:pt x="251" y="170"/>
                      </a:lnTo>
                      <a:lnTo>
                        <a:pt x="254" y="172"/>
                      </a:lnTo>
                      <a:lnTo>
                        <a:pt x="255" y="175"/>
                      </a:lnTo>
                      <a:lnTo>
                        <a:pt x="257" y="179"/>
                      </a:lnTo>
                      <a:lnTo>
                        <a:pt x="257" y="185"/>
                      </a:lnTo>
                      <a:lnTo>
                        <a:pt x="256" y="190"/>
                      </a:lnTo>
                      <a:lnTo>
                        <a:pt x="255" y="193"/>
                      </a:lnTo>
                      <a:lnTo>
                        <a:pt x="254" y="198"/>
                      </a:lnTo>
                      <a:lnTo>
                        <a:pt x="251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3" y="207"/>
                      </a:lnTo>
                      <a:lnTo>
                        <a:pt x="242" y="208"/>
                      </a:lnTo>
                      <a:lnTo>
                        <a:pt x="239" y="208"/>
                      </a:lnTo>
                      <a:lnTo>
                        <a:pt x="236" y="207"/>
                      </a:lnTo>
                      <a:lnTo>
                        <a:pt x="232" y="205"/>
                      </a:lnTo>
                      <a:lnTo>
                        <a:pt x="228" y="202"/>
                      </a:lnTo>
                      <a:lnTo>
                        <a:pt x="225" y="198"/>
                      </a:lnTo>
                      <a:lnTo>
                        <a:pt x="223" y="194"/>
                      </a:lnTo>
                      <a:lnTo>
                        <a:pt x="221" y="190"/>
                      </a:lnTo>
                      <a:lnTo>
                        <a:pt x="220" y="186"/>
                      </a:lnTo>
                      <a:lnTo>
                        <a:pt x="219" y="181"/>
                      </a:lnTo>
                      <a:lnTo>
                        <a:pt x="219" y="176"/>
                      </a:lnTo>
                      <a:lnTo>
                        <a:pt x="219" y="172"/>
                      </a:lnTo>
                      <a:lnTo>
                        <a:pt x="220" y="167"/>
                      </a:lnTo>
                      <a:lnTo>
                        <a:pt x="219" y="163"/>
                      </a:lnTo>
                      <a:lnTo>
                        <a:pt x="203" y="145"/>
                      </a:lnTo>
                      <a:lnTo>
                        <a:pt x="190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1" y="157"/>
                      </a:lnTo>
                      <a:lnTo>
                        <a:pt x="165" y="183"/>
                      </a:lnTo>
                      <a:lnTo>
                        <a:pt x="174" y="220"/>
                      </a:lnTo>
                      <a:lnTo>
                        <a:pt x="180" y="246"/>
                      </a:lnTo>
                      <a:lnTo>
                        <a:pt x="190" y="288"/>
                      </a:lnTo>
                      <a:lnTo>
                        <a:pt x="198" y="320"/>
                      </a:lnTo>
                      <a:lnTo>
                        <a:pt x="201" y="323"/>
                      </a:lnTo>
                      <a:lnTo>
                        <a:pt x="206" y="324"/>
                      </a:lnTo>
                      <a:lnTo>
                        <a:pt x="214" y="325"/>
                      </a:lnTo>
                      <a:lnTo>
                        <a:pt x="221" y="327"/>
                      </a:lnTo>
                      <a:lnTo>
                        <a:pt x="228" y="329"/>
                      </a:lnTo>
                      <a:lnTo>
                        <a:pt x="234" y="333"/>
                      </a:lnTo>
                      <a:lnTo>
                        <a:pt x="239" y="336"/>
                      </a:lnTo>
                      <a:lnTo>
                        <a:pt x="242" y="340"/>
                      </a:lnTo>
                      <a:lnTo>
                        <a:pt x="243" y="344"/>
                      </a:lnTo>
                      <a:lnTo>
                        <a:pt x="245" y="349"/>
                      </a:lnTo>
                      <a:lnTo>
                        <a:pt x="160" y="349"/>
                      </a:lnTo>
                      <a:lnTo>
                        <a:pt x="140" y="288"/>
                      </a:lnTo>
                      <a:lnTo>
                        <a:pt x="129" y="258"/>
                      </a:lnTo>
                      <a:lnTo>
                        <a:pt x="119" y="288"/>
                      </a:lnTo>
                      <a:lnTo>
                        <a:pt x="96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7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0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6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0" y="139"/>
                      </a:lnTo>
                      <a:lnTo>
                        <a:pt x="51" y="149"/>
                      </a:lnTo>
                      <a:lnTo>
                        <a:pt x="37" y="163"/>
                      </a:lnTo>
                      <a:lnTo>
                        <a:pt x="37" y="168"/>
                      </a:lnTo>
                      <a:lnTo>
                        <a:pt x="37" y="172"/>
                      </a:lnTo>
                      <a:lnTo>
                        <a:pt x="38" y="176"/>
                      </a:lnTo>
                      <a:lnTo>
                        <a:pt x="37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5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1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8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8" y="75"/>
                      </a:lnTo>
                      <a:lnTo>
                        <a:pt x="83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6" name="Freeform 32"/>
                <p:cNvSpPr>
                  <a:spLocks/>
                </p:cNvSpPr>
                <p:nvPr/>
              </p:nvSpPr>
              <p:spPr bwMode="auto">
                <a:xfrm>
                  <a:off x="1877" y="2600"/>
                  <a:ext cx="259" cy="350"/>
                </a:xfrm>
                <a:custGeom>
                  <a:avLst/>
                  <a:gdLst>
                    <a:gd name="T0" fmla="*/ 104 w 259"/>
                    <a:gd name="T1" fmla="*/ 49 h 350"/>
                    <a:gd name="T2" fmla="*/ 96 w 259"/>
                    <a:gd name="T3" fmla="*/ 41 h 350"/>
                    <a:gd name="T4" fmla="*/ 92 w 259"/>
                    <a:gd name="T5" fmla="*/ 32 h 350"/>
                    <a:gd name="T6" fmla="*/ 93 w 259"/>
                    <a:gd name="T7" fmla="*/ 19 h 350"/>
                    <a:gd name="T8" fmla="*/ 101 w 259"/>
                    <a:gd name="T9" fmla="*/ 9 h 350"/>
                    <a:gd name="T10" fmla="*/ 113 w 259"/>
                    <a:gd name="T11" fmla="*/ 2 h 350"/>
                    <a:gd name="T12" fmla="*/ 128 w 259"/>
                    <a:gd name="T13" fmla="*/ 0 h 350"/>
                    <a:gd name="T14" fmla="*/ 143 w 259"/>
                    <a:gd name="T15" fmla="*/ 3 h 350"/>
                    <a:gd name="T16" fmla="*/ 155 w 259"/>
                    <a:gd name="T17" fmla="*/ 10 h 350"/>
                    <a:gd name="T18" fmla="*/ 162 w 259"/>
                    <a:gd name="T19" fmla="*/ 19 h 350"/>
                    <a:gd name="T20" fmla="*/ 164 w 259"/>
                    <a:gd name="T21" fmla="*/ 31 h 350"/>
                    <a:gd name="T22" fmla="*/ 160 w 259"/>
                    <a:gd name="T23" fmla="*/ 42 h 350"/>
                    <a:gd name="T24" fmla="*/ 151 w 259"/>
                    <a:gd name="T25" fmla="*/ 50 h 350"/>
                    <a:gd name="T26" fmla="*/ 150 w 259"/>
                    <a:gd name="T27" fmla="*/ 61 h 350"/>
                    <a:gd name="T28" fmla="*/ 189 w 259"/>
                    <a:gd name="T29" fmla="*/ 75 h 350"/>
                    <a:gd name="T30" fmla="*/ 209 w 259"/>
                    <a:gd name="T31" fmla="*/ 113 h 350"/>
                    <a:gd name="T32" fmla="*/ 230 w 259"/>
                    <a:gd name="T33" fmla="*/ 151 h 350"/>
                    <a:gd name="T34" fmla="*/ 255 w 259"/>
                    <a:gd name="T35" fmla="*/ 172 h 350"/>
                    <a:gd name="T36" fmla="*/ 258 w 259"/>
                    <a:gd name="T37" fmla="*/ 185 h 350"/>
                    <a:gd name="T38" fmla="*/ 255 w 259"/>
                    <a:gd name="T39" fmla="*/ 198 h 350"/>
                    <a:gd name="T40" fmla="*/ 246 w 259"/>
                    <a:gd name="T41" fmla="*/ 204 h 350"/>
                    <a:gd name="T42" fmla="*/ 240 w 259"/>
                    <a:gd name="T43" fmla="*/ 208 h 350"/>
                    <a:gd name="T44" fmla="*/ 229 w 259"/>
                    <a:gd name="T45" fmla="*/ 202 h 350"/>
                    <a:gd name="T46" fmla="*/ 222 w 259"/>
                    <a:gd name="T47" fmla="*/ 190 h 350"/>
                    <a:gd name="T48" fmla="*/ 220 w 259"/>
                    <a:gd name="T49" fmla="*/ 176 h 350"/>
                    <a:gd name="T50" fmla="*/ 220 w 259"/>
                    <a:gd name="T51" fmla="*/ 163 h 350"/>
                    <a:gd name="T52" fmla="*/ 183 w 259"/>
                    <a:gd name="T53" fmla="*/ 123 h 350"/>
                    <a:gd name="T54" fmla="*/ 166 w 259"/>
                    <a:gd name="T55" fmla="*/ 183 h 350"/>
                    <a:gd name="T56" fmla="*/ 191 w 259"/>
                    <a:gd name="T57" fmla="*/ 288 h 350"/>
                    <a:gd name="T58" fmla="*/ 207 w 259"/>
                    <a:gd name="T59" fmla="*/ 324 h 350"/>
                    <a:gd name="T60" fmla="*/ 229 w 259"/>
                    <a:gd name="T61" fmla="*/ 329 h 350"/>
                    <a:gd name="T62" fmla="*/ 243 w 259"/>
                    <a:gd name="T63" fmla="*/ 340 h 350"/>
                    <a:gd name="T64" fmla="*/ 161 w 259"/>
                    <a:gd name="T65" fmla="*/ 349 h 350"/>
                    <a:gd name="T66" fmla="*/ 119 w 259"/>
                    <a:gd name="T67" fmla="*/ 288 h 350"/>
                    <a:gd name="T68" fmla="*/ 14 w 259"/>
                    <a:gd name="T69" fmla="*/ 344 h 350"/>
                    <a:gd name="T70" fmla="*/ 24 w 259"/>
                    <a:gd name="T71" fmla="*/ 332 h 350"/>
                    <a:gd name="T72" fmla="*/ 45 w 259"/>
                    <a:gd name="T73" fmla="*/ 324 h 350"/>
                    <a:gd name="T74" fmla="*/ 68 w 259"/>
                    <a:gd name="T75" fmla="*/ 288 h 350"/>
                    <a:gd name="T76" fmla="*/ 92 w 259"/>
                    <a:gd name="T77" fmla="*/ 183 h 350"/>
                    <a:gd name="T78" fmla="*/ 74 w 259"/>
                    <a:gd name="T79" fmla="*/ 123 h 350"/>
                    <a:gd name="T80" fmla="*/ 51 w 259"/>
                    <a:gd name="T81" fmla="*/ 149 h 350"/>
                    <a:gd name="T82" fmla="*/ 38 w 259"/>
                    <a:gd name="T83" fmla="*/ 172 h 350"/>
                    <a:gd name="T84" fmla="*/ 36 w 259"/>
                    <a:gd name="T85" fmla="*/ 189 h 350"/>
                    <a:gd name="T86" fmla="*/ 28 w 259"/>
                    <a:gd name="T87" fmla="*/ 202 h 350"/>
                    <a:gd name="T88" fmla="*/ 19 w 259"/>
                    <a:gd name="T89" fmla="*/ 207 h 350"/>
                    <a:gd name="T90" fmla="*/ 12 w 259"/>
                    <a:gd name="T91" fmla="*/ 204 h 350"/>
                    <a:gd name="T92" fmla="*/ 3 w 259"/>
                    <a:gd name="T93" fmla="*/ 198 h 350"/>
                    <a:gd name="T94" fmla="*/ 0 w 259"/>
                    <a:gd name="T95" fmla="*/ 184 h 350"/>
                    <a:gd name="T96" fmla="*/ 6 w 259"/>
                    <a:gd name="T97" fmla="*/ 170 h 350"/>
                    <a:gd name="T98" fmla="*/ 26 w 259"/>
                    <a:gd name="T99" fmla="*/ 153 h 350"/>
                    <a:gd name="T100" fmla="*/ 49 w 259"/>
                    <a:gd name="T101" fmla="*/ 113 h 350"/>
                    <a:gd name="T102" fmla="*/ 69 w 259"/>
                    <a:gd name="T103" fmla="*/ 75 h 350"/>
                    <a:gd name="T104" fmla="*/ 108 w 259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9"/>
                    <a:gd name="T160" fmla="*/ 0 h 350"/>
                    <a:gd name="T161" fmla="*/ 259 w 259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9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4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6" y="41"/>
                      </a:lnTo>
                      <a:lnTo>
                        <a:pt x="94" y="39"/>
                      </a:lnTo>
                      <a:lnTo>
                        <a:pt x="92" y="36"/>
                      </a:lnTo>
                      <a:lnTo>
                        <a:pt x="92" y="32"/>
                      </a:lnTo>
                      <a:lnTo>
                        <a:pt x="91" y="28"/>
                      </a:lnTo>
                      <a:lnTo>
                        <a:pt x="92" y="23"/>
                      </a:lnTo>
                      <a:lnTo>
                        <a:pt x="93" y="19"/>
                      </a:lnTo>
                      <a:lnTo>
                        <a:pt x="96" y="15"/>
                      </a:lnTo>
                      <a:lnTo>
                        <a:pt x="98" y="12"/>
                      </a:lnTo>
                      <a:lnTo>
                        <a:pt x="101" y="9"/>
                      </a:lnTo>
                      <a:lnTo>
                        <a:pt x="105" y="6"/>
                      </a:lnTo>
                      <a:lnTo>
                        <a:pt x="109" y="4"/>
                      </a:lnTo>
                      <a:lnTo>
                        <a:pt x="113" y="2"/>
                      </a:lnTo>
                      <a:lnTo>
                        <a:pt x="118" y="1"/>
                      </a:lnTo>
                      <a:lnTo>
                        <a:pt x="123" y="0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8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1" y="7"/>
                      </a:lnTo>
                      <a:lnTo>
                        <a:pt x="155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2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4" y="31"/>
                      </a:lnTo>
                      <a:lnTo>
                        <a:pt x="163" y="35"/>
                      </a:lnTo>
                      <a:lnTo>
                        <a:pt x="161" y="39"/>
                      </a:lnTo>
                      <a:lnTo>
                        <a:pt x="160" y="42"/>
                      </a:lnTo>
                      <a:lnTo>
                        <a:pt x="157" y="45"/>
                      </a:lnTo>
                      <a:lnTo>
                        <a:pt x="154" y="47"/>
                      </a:lnTo>
                      <a:lnTo>
                        <a:pt x="151" y="50"/>
                      </a:lnTo>
                      <a:lnTo>
                        <a:pt x="148" y="52"/>
                      </a:lnTo>
                      <a:lnTo>
                        <a:pt x="145" y="53"/>
                      </a:lnTo>
                      <a:lnTo>
                        <a:pt x="150" y="61"/>
                      </a:lnTo>
                      <a:lnTo>
                        <a:pt x="157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6" y="84"/>
                      </a:lnTo>
                      <a:lnTo>
                        <a:pt x="204" y="99"/>
                      </a:lnTo>
                      <a:lnTo>
                        <a:pt x="209" y="113"/>
                      </a:lnTo>
                      <a:lnTo>
                        <a:pt x="215" y="128"/>
                      </a:lnTo>
                      <a:lnTo>
                        <a:pt x="220" y="137"/>
                      </a:lnTo>
                      <a:lnTo>
                        <a:pt x="230" y="151"/>
                      </a:lnTo>
                      <a:lnTo>
                        <a:pt x="241" y="164"/>
                      </a:lnTo>
                      <a:lnTo>
                        <a:pt x="252" y="170"/>
                      </a:lnTo>
                      <a:lnTo>
                        <a:pt x="255" y="172"/>
                      </a:lnTo>
                      <a:lnTo>
                        <a:pt x="256" y="175"/>
                      </a:lnTo>
                      <a:lnTo>
                        <a:pt x="258" y="179"/>
                      </a:lnTo>
                      <a:lnTo>
                        <a:pt x="258" y="185"/>
                      </a:lnTo>
                      <a:lnTo>
                        <a:pt x="257" y="190"/>
                      </a:lnTo>
                      <a:lnTo>
                        <a:pt x="256" y="193"/>
                      </a:lnTo>
                      <a:lnTo>
                        <a:pt x="255" y="198"/>
                      </a:lnTo>
                      <a:lnTo>
                        <a:pt x="252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4" y="207"/>
                      </a:lnTo>
                      <a:lnTo>
                        <a:pt x="243" y="208"/>
                      </a:lnTo>
                      <a:lnTo>
                        <a:pt x="240" y="208"/>
                      </a:lnTo>
                      <a:lnTo>
                        <a:pt x="237" y="207"/>
                      </a:lnTo>
                      <a:lnTo>
                        <a:pt x="233" y="205"/>
                      </a:lnTo>
                      <a:lnTo>
                        <a:pt x="229" y="202"/>
                      </a:lnTo>
                      <a:lnTo>
                        <a:pt x="226" y="198"/>
                      </a:lnTo>
                      <a:lnTo>
                        <a:pt x="224" y="194"/>
                      </a:lnTo>
                      <a:lnTo>
                        <a:pt x="222" y="190"/>
                      </a:lnTo>
                      <a:lnTo>
                        <a:pt x="221" y="186"/>
                      </a:lnTo>
                      <a:lnTo>
                        <a:pt x="220" y="181"/>
                      </a:lnTo>
                      <a:lnTo>
                        <a:pt x="220" y="176"/>
                      </a:lnTo>
                      <a:lnTo>
                        <a:pt x="220" y="172"/>
                      </a:lnTo>
                      <a:lnTo>
                        <a:pt x="220" y="167"/>
                      </a:lnTo>
                      <a:lnTo>
                        <a:pt x="220" y="163"/>
                      </a:lnTo>
                      <a:lnTo>
                        <a:pt x="203" y="145"/>
                      </a:lnTo>
                      <a:lnTo>
                        <a:pt x="191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2" y="157"/>
                      </a:lnTo>
                      <a:lnTo>
                        <a:pt x="166" y="183"/>
                      </a:lnTo>
                      <a:lnTo>
                        <a:pt x="175" y="220"/>
                      </a:lnTo>
                      <a:lnTo>
                        <a:pt x="181" y="246"/>
                      </a:lnTo>
                      <a:lnTo>
                        <a:pt x="191" y="288"/>
                      </a:lnTo>
                      <a:lnTo>
                        <a:pt x="199" y="320"/>
                      </a:lnTo>
                      <a:lnTo>
                        <a:pt x="202" y="323"/>
                      </a:lnTo>
                      <a:lnTo>
                        <a:pt x="207" y="324"/>
                      </a:lnTo>
                      <a:lnTo>
                        <a:pt x="215" y="325"/>
                      </a:lnTo>
                      <a:lnTo>
                        <a:pt x="222" y="327"/>
                      </a:lnTo>
                      <a:lnTo>
                        <a:pt x="229" y="329"/>
                      </a:lnTo>
                      <a:lnTo>
                        <a:pt x="235" y="333"/>
                      </a:lnTo>
                      <a:lnTo>
                        <a:pt x="240" y="336"/>
                      </a:lnTo>
                      <a:lnTo>
                        <a:pt x="243" y="340"/>
                      </a:lnTo>
                      <a:lnTo>
                        <a:pt x="244" y="344"/>
                      </a:lnTo>
                      <a:lnTo>
                        <a:pt x="246" y="349"/>
                      </a:lnTo>
                      <a:lnTo>
                        <a:pt x="161" y="349"/>
                      </a:lnTo>
                      <a:lnTo>
                        <a:pt x="141" y="288"/>
                      </a:lnTo>
                      <a:lnTo>
                        <a:pt x="130" y="258"/>
                      </a:lnTo>
                      <a:lnTo>
                        <a:pt x="119" y="288"/>
                      </a:lnTo>
                      <a:lnTo>
                        <a:pt x="97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8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1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7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1" y="139"/>
                      </a:lnTo>
                      <a:lnTo>
                        <a:pt x="51" y="149"/>
                      </a:lnTo>
                      <a:lnTo>
                        <a:pt x="38" y="163"/>
                      </a:lnTo>
                      <a:lnTo>
                        <a:pt x="37" y="168"/>
                      </a:lnTo>
                      <a:lnTo>
                        <a:pt x="38" y="172"/>
                      </a:lnTo>
                      <a:lnTo>
                        <a:pt x="38" y="176"/>
                      </a:lnTo>
                      <a:lnTo>
                        <a:pt x="38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6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2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9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9" y="75"/>
                      </a:lnTo>
                      <a:lnTo>
                        <a:pt x="84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7" name="Freeform 33"/>
                <p:cNvSpPr>
                  <a:spLocks/>
                </p:cNvSpPr>
                <p:nvPr/>
              </p:nvSpPr>
              <p:spPr bwMode="auto">
                <a:xfrm>
                  <a:off x="1091" y="2857"/>
                  <a:ext cx="259" cy="350"/>
                </a:xfrm>
                <a:custGeom>
                  <a:avLst/>
                  <a:gdLst>
                    <a:gd name="T0" fmla="*/ 104 w 259"/>
                    <a:gd name="T1" fmla="*/ 49 h 350"/>
                    <a:gd name="T2" fmla="*/ 96 w 259"/>
                    <a:gd name="T3" fmla="*/ 41 h 350"/>
                    <a:gd name="T4" fmla="*/ 92 w 259"/>
                    <a:gd name="T5" fmla="*/ 32 h 350"/>
                    <a:gd name="T6" fmla="*/ 93 w 259"/>
                    <a:gd name="T7" fmla="*/ 19 h 350"/>
                    <a:gd name="T8" fmla="*/ 101 w 259"/>
                    <a:gd name="T9" fmla="*/ 9 h 350"/>
                    <a:gd name="T10" fmla="*/ 113 w 259"/>
                    <a:gd name="T11" fmla="*/ 2 h 350"/>
                    <a:gd name="T12" fmla="*/ 128 w 259"/>
                    <a:gd name="T13" fmla="*/ 0 h 350"/>
                    <a:gd name="T14" fmla="*/ 143 w 259"/>
                    <a:gd name="T15" fmla="*/ 3 h 350"/>
                    <a:gd name="T16" fmla="*/ 155 w 259"/>
                    <a:gd name="T17" fmla="*/ 10 h 350"/>
                    <a:gd name="T18" fmla="*/ 162 w 259"/>
                    <a:gd name="T19" fmla="*/ 19 h 350"/>
                    <a:gd name="T20" fmla="*/ 164 w 259"/>
                    <a:gd name="T21" fmla="*/ 31 h 350"/>
                    <a:gd name="T22" fmla="*/ 160 w 259"/>
                    <a:gd name="T23" fmla="*/ 42 h 350"/>
                    <a:gd name="T24" fmla="*/ 151 w 259"/>
                    <a:gd name="T25" fmla="*/ 50 h 350"/>
                    <a:gd name="T26" fmla="*/ 150 w 259"/>
                    <a:gd name="T27" fmla="*/ 61 h 350"/>
                    <a:gd name="T28" fmla="*/ 189 w 259"/>
                    <a:gd name="T29" fmla="*/ 75 h 350"/>
                    <a:gd name="T30" fmla="*/ 209 w 259"/>
                    <a:gd name="T31" fmla="*/ 113 h 350"/>
                    <a:gd name="T32" fmla="*/ 230 w 259"/>
                    <a:gd name="T33" fmla="*/ 151 h 350"/>
                    <a:gd name="T34" fmla="*/ 255 w 259"/>
                    <a:gd name="T35" fmla="*/ 172 h 350"/>
                    <a:gd name="T36" fmla="*/ 258 w 259"/>
                    <a:gd name="T37" fmla="*/ 185 h 350"/>
                    <a:gd name="T38" fmla="*/ 255 w 259"/>
                    <a:gd name="T39" fmla="*/ 198 h 350"/>
                    <a:gd name="T40" fmla="*/ 246 w 259"/>
                    <a:gd name="T41" fmla="*/ 204 h 350"/>
                    <a:gd name="T42" fmla="*/ 240 w 259"/>
                    <a:gd name="T43" fmla="*/ 208 h 350"/>
                    <a:gd name="T44" fmla="*/ 229 w 259"/>
                    <a:gd name="T45" fmla="*/ 202 h 350"/>
                    <a:gd name="T46" fmla="*/ 222 w 259"/>
                    <a:gd name="T47" fmla="*/ 190 h 350"/>
                    <a:gd name="T48" fmla="*/ 220 w 259"/>
                    <a:gd name="T49" fmla="*/ 176 h 350"/>
                    <a:gd name="T50" fmla="*/ 220 w 259"/>
                    <a:gd name="T51" fmla="*/ 163 h 350"/>
                    <a:gd name="T52" fmla="*/ 183 w 259"/>
                    <a:gd name="T53" fmla="*/ 123 h 350"/>
                    <a:gd name="T54" fmla="*/ 166 w 259"/>
                    <a:gd name="T55" fmla="*/ 183 h 350"/>
                    <a:gd name="T56" fmla="*/ 191 w 259"/>
                    <a:gd name="T57" fmla="*/ 288 h 350"/>
                    <a:gd name="T58" fmla="*/ 207 w 259"/>
                    <a:gd name="T59" fmla="*/ 324 h 350"/>
                    <a:gd name="T60" fmla="*/ 229 w 259"/>
                    <a:gd name="T61" fmla="*/ 329 h 350"/>
                    <a:gd name="T62" fmla="*/ 243 w 259"/>
                    <a:gd name="T63" fmla="*/ 340 h 350"/>
                    <a:gd name="T64" fmla="*/ 161 w 259"/>
                    <a:gd name="T65" fmla="*/ 349 h 350"/>
                    <a:gd name="T66" fmla="*/ 119 w 259"/>
                    <a:gd name="T67" fmla="*/ 288 h 350"/>
                    <a:gd name="T68" fmla="*/ 14 w 259"/>
                    <a:gd name="T69" fmla="*/ 344 h 350"/>
                    <a:gd name="T70" fmla="*/ 24 w 259"/>
                    <a:gd name="T71" fmla="*/ 332 h 350"/>
                    <a:gd name="T72" fmla="*/ 45 w 259"/>
                    <a:gd name="T73" fmla="*/ 324 h 350"/>
                    <a:gd name="T74" fmla="*/ 68 w 259"/>
                    <a:gd name="T75" fmla="*/ 288 h 350"/>
                    <a:gd name="T76" fmla="*/ 92 w 259"/>
                    <a:gd name="T77" fmla="*/ 183 h 350"/>
                    <a:gd name="T78" fmla="*/ 74 w 259"/>
                    <a:gd name="T79" fmla="*/ 123 h 350"/>
                    <a:gd name="T80" fmla="*/ 51 w 259"/>
                    <a:gd name="T81" fmla="*/ 149 h 350"/>
                    <a:gd name="T82" fmla="*/ 38 w 259"/>
                    <a:gd name="T83" fmla="*/ 172 h 350"/>
                    <a:gd name="T84" fmla="*/ 36 w 259"/>
                    <a:gd name="T85" fmla="*/ 189 h 350"/>
                    <a:gd name="T86" fmla="*/ 28 w 259"/>
                    <a:gd name="T87" fmla="*/ 202 h 350"/>
                    <a:gd name="T88" fmla="*/ 19 w 259"/>
                    <a:gd name="T89" fmla="*/ 207 h 350"/>
                    <a:gd name="T90" fmla="*/ 12 w 259"/>
                    <a:gd name="T91" fmla="*/ 204 h 350"/>
                    <a:gd name="T92" fmla="*/ 3 w 259"/>
                    <a:gd name="T93" fmla="*/ 198 h 350"/>
                    <a:gd name="T94" fmla="*/ 0 w 259"/>
                    <a:gd name="T95" fmla="*/ 184 h 350"/>
                    <a:gd name="T96" fmla="*/ 6 w 259"/>
                    <a:gd name="T97" fmla="*/ 170 h 350"/>
                    <a:gd name="T98" fmla="*/ 26 w 259"/>
                    <a:gd name="T99" fmla="*/ 153 h 350"/>
                    <a:gd name="T100" fmla="*/ 49 w 259"/>
                    <a:gd name="T101" fmla="*/ 113 h 350"/>
                    <a:gd name="T102" fmla="*/ 69 w 259"/>
                    <a:gd name="T103" fmla="*/ 75 h 350"/>
                    <a:gd name="T104" fmla="*/ 108 w 259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9"/>
                    <a:gd name="T160" fmla="*/ 0 h 350"/>
                    <a:gd name="T161" fmla="*/ 259 w 259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9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4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6" y="41"/>
                      </a:lnTo>
                      <a:lnTo>
                        <a:pt x="94" y="39"/>
                      </a:lnTo>
                      <a:lnTo>
                        <a:pt x="92" y="36"/>
                      </a:lnTo>
                      <a:lnTo>
                        <a:pt x="92" y="32"/>
                      </a:lnTo>
                      <a:lnTo>
                        <a:pt x="91" y="28"/>
                      </a:lnTo>
                      <a:lnTo>
                        <a:pt x="92" y="23"/>
                      </a:lnTo>
                      <a:lnTo>
                        <a:pt x="93" y="19"/>
                      </a:lnTo>
                      <a:lnTo>
                        <a:pt x="96" y="15"/>
                      </a:lnTo>
                      <a:lnTo>
                        <a:pt x="98" y="12"/>
                      </a:lnTo>
                      <a:lnTo>
                        <a:pt x="101" y="9"/>
                      </a:lnTo>
                      <a:lnTo>
                        <a:pt x="105" y="6"/>
                      </a:lnTo>
                      <a:lnTo>
                        <a:pt x="109" y="4"/>
                      </a:lnTo>
                      <a:lnTo>
                        <a:pt x="113" y="2"/>
                      </a:lnTo>
                      <a:lnTo>
                        <a:pt x="118" y="1"/>
                      </a:lnTo>
                      <a:lnTo>
                        <a:pt x="123" y="0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8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1" y="7"/>
                      </a:lnTo>
                      <a:lnTo>
                        <a:pt x="155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2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4" y="31"/>
                      </a:lnTo>
                      <a:lnTo>
                        <a:pt x="163" y="35"/>
                      </a:lnTo>
                      <a:lnTo>
                        <a:pt x="161" y="39"/>
                      </a:lnTo>
                      <a:lnTo>
                        <a:pt x="160" y="42"/>
                      </a:lnTo>
                      <a:lnTo>
                        <a:pt x="157" y="45"/>
                      </a:lnTo>
                      <a:lnTo>
                        <a:pt x="154" y="47"/>
                      </a:lnTo>
                      <a:lnTo>
                        <a:pt x="151" y="50"/>
                      </a:lnTo>
                      <a:lnTo>
                        <a:pt x="148" y="52"/>
                      </a:lnTo>
                      <a:lnTo>
                        <a:pt x="145" y="53"/>
                      </a:lnTo>
                      <a:lnTo>
                        <a:pt x="150" y="61"/>
                      </a:lnTo>
                      <a:lnTo>
                        <a:pt x="157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6" y="84"/>
                      </a:lnTo>
                      <a:lnTo>
                        <a:pt x="204" y="99"/>
                      </a:lnTo>
                      <a:lnTo>
                        <a:pt x="209" y="113"/>
                      </a:lnTo>
                      <a:lnTo>
                        <a:pt x="215" y="128"/>
                      </a:lnTo>
                      <a:lnTo>
                        <a:pt x="220" y="137"/>
                      </a:lnTo>
                      <a:lnTo>
                        <a:pt x="230" y="151"/>
                      </a:lnTo>
                      <a:lnTo>
                        <a:pt x="241" y="164"/>
                      </a:lnTo>
                      <a:lnTo>
                        <a:pt x="252" y="170"/>
                      </a:lnTo>
                      <a:lnTo>
                        <a:pt x="255" y="172"/>
                      </a:lnTo>
                      <a:lnTo>
                        <a:pt x="256" y="175"/>
                      </a:lnTo>
                      <a:lnTo>
                        <a:pt x="258" y="179"/>
                      </a:lnTo>
                      <a:lnTo>
                        <a:pt x="258" y="185"/>
                      </a:lnTo>
                      <a:lnTo>
                        <a:pt x="257" y="190"/>
                      </a:lnTo>
                      <a:lnTo>
                        <a:pt x="256" y="193"/>
                      </a:lnTo>
                      <a:lnTo>
                        <a:pt x="255" y="198"/>
                      </a:lnTo>
                      <a:lnTo>
                        <a:pt x="252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4" y="207"/>
                      </a:lnTo>
                      <a:lnTo>
                        <a:pt x="243" y="208"/>
                      </a:lnTo>
                      <a:lnTo>
                        <a:pt x="240" y="208"/>
                      </a:lnTo>
                      <a:lnTo>
                        <a:pt x="237" y="207"/>
                      </a:lnTo>
                      <a:lnTo>
                        <a:pt x="233" y="205"/>
                      </a:lnTo>
                      <a:lnTo>
                        <a:pt x="229" y="202"/>
                      </a:lnTo>
                      <a:lnTo>
                        <a:pt x="226" y="198"/>
                      </a:lnTo>
                      <a:lnTo>
                        <a:pt x="224" y="194"/>
                      </a:lnTo>
                      <a:lnTo>
                        <a:pt x="222" y="190"/>
                      </a:lnTo>
                      <a:lnTo>
                        <a:pt x="221" y="186"/>
                      </a:lnTo>
                      <a:lnTo>
                        <a:pt x="220" y="181"/>
                      </a:lnTo>
                      <a:lnTo>
                        <a:pt x="220" y="176"/>
                      </a:lnTo>
                      <a:lnTo>
                        <a:pt x="220" y="172"/>
                      </a:lnTo>
                      <a:lnTo>
                        <a:pt x="220" y="167"/>
                      </a:lnTo>
                      <a:lnTo>
                        <a:pt x="220" y="163"/>
                      </a:lnTo>
                      <a:lnTo>
                        <a:pt x="203" y="145"/>
                      </a:lnTo>
                      <a:lnTo>
                        <a:pt x="191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2" y="157"/>
                      </a:lnTo>
                      <a:lnTo>
                        <a:pt x="166" y="183"/>
                      </a:lnTo>
                      <a:lnTo>
                        <a:pt x="175" y="220"/>
                      </a:lnTo>
                      <a:lnTo>
                        <a:pt x="181" y="246"/>
                      </a:lnTo>
                      <a:lnTo>
                        <a:pt x="191" y="288"/>
                      </a:lnTo>
                      <a:lnTo>
                        <a:pt x="199" y="320"/>
                      </a:lnTo>
                      <a:lnTo>
                        <a:pt x="202" y="323"/>
                      </a:lnTo>
                      <a:lnTo>
                        <a:pt x="207" y="324"/>
                      </a:lnTo>
                      <a:lnTo>
                        <a:pt x="215" y="325"/>
                      </a:lnTo>
                      <a:lnTo>
                        <a:pt x="222" y="327"/>
                      </a:lnTo>
                      <a:lnTo>
                        <a:pt x="229" y="329"/>
                      </a:lnTo>
                      <a:lnTo>
                        <a:pt x="235" y="333"/>
                      </a:lnTo>
                      <a:lnTo>
                        <a:pt x="240" y="336"/>
                      </a:lnTo>
                      <a:lnTo>
                        <a:pt x="243" y="340"/>
                      </a:lnTo>
                      <a:lnTo>
                        <a:pt x="244" y="344"/>
                      </a:lnTo>
                      <a:lnTo>
                        <a:pt x="246" y="349"/>
                      </a:lnTo>
                      <a:lnTo>
                        <a:pt x="161" y="349"/>
                      </a:lnTo>
                      <a:lnTo>
                        <a:pt x="141" y="288"/>
                      </a:lnTo>
                      <a:lnTo>
                        <a:pt x="130" y="258"/>
                      </a:lnTo>
                      <a:lnTo>
                        <a:pt x="119" y="288"/>
                      </a:lnTo>
                      <a:lnTo>
                        <a:pt x="97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8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1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7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1" y="139"/>
                      </a:lnTo>
                      <a:lnTo>
                        <a:pt x="51" y="149"/>
                      </a:lnTo>
                      <a:lnTo>
                        <a:pt x="38" y="163"/>
                      </a:lnTo>
                      <a:lnTo>
                        <a:pt x="37" y="168"/>
                      </a:lnTo>
                      <a:lnTo>
                        <a:pt x="38" y="172"/>
                      </a:lnTo>
                      <a:lnTo>
                        <a:pt x="38" y="176"/>
                      </a:lnTo>
                      <a:lnTo>
                        <a:pt x="38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6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2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9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9" y="75"/>
                      </a:lnTo>
                      <a:lnTo>
                        <a:pt x="84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8" name="Freeform 34"/>
                <p:cNvSpPr>
                  <a:spLocks/>
                </p:cNvSpPr>
                <p:nvPr/>
              </p:nvSpPr>
              <p:spPr bwMode="auto">
                <a:xfrm>
                  <a:off x="1990" y="2931"/>
                  <a:ext cx="258" cy="349"/>
                </a:xfrm>
                <a:custGeom>
                  <a:avLst/>
                  <a:gdLst>
                    <a:gd name="T0" fmla="*/ 103 w 258"/>
                    <a:gd name="T1" fmla="*/ 49 h 349"/>
                    <a:gd name="T2" fmla="*/ 95 w 258"/>
                    <a:gd name="T3" fmla="*/ 41 h 349"/>
                    <a:gd name="T4" fmla="*/ 91 w 258"/>
                    <a:gd name="T5" fmla="*/ 32 h 349"/>
                    <a:gd name="T6" fmla="*/ 93 w 258"/>
                    <a:gd name="T7" fmla="*/ 19 h 349"/>
                    <a:gd name="T8" fmla="*/ 101 w 258"/>
                    <a:gd name="T9" fmla="*/ 9 h 349"/>
                    <a:gd name="T10" fmla="*/ 113 w 258"/>
                    <a:gd name="T11" fmla="*/ 2 h 349"/>
                    <a:gd name="T12" fmla="*/ 127 w 258"/>
                    <a:gd name="T13" fmla="*/ 0 h 349"/>
                    <a:gd name="T14" fmla="*/ 143 w 258"/>
                    <a:gd name="T15" fmla="*/ 3 h 349"/>
                    <a:gd name="T16" fmla="*/ 154 w 258"/>
                    <a:gd name="T17" fmla="*/ 10 h 349"/>
                    <a:gd name="T18" fmla="*/ 161 w 258"/>
                    <a:gd name="T19" fmla="*/ 19 h 349"/>
                    <a:gd name="T20" fmla="*/ 163 w 258"/>
                    <a:gd name="T21" fmla="*/ 31 h 349"/>
                    <a:gd name="T22" fmla="*/ 159 w 258"/>
                    <a:gd name="T23" fmla="*/ 42 h 349"/>
                    <a:gd name="T24" fmla="*/ 150 w 258"/>
                    <a:gd name="T25" fmla="*/ 50 h 349"/>
                    <a:gd name="T26" fmla="*/ 149 w 258"/>
                    <a:gd name="T27" fmla="*/ 61 h 349"/>
                    <a:gd name="T28" fmla="*/ 189 w 258"/>
                    <a:gd name="T29" fmla="*/ 75 h 349"/>
                    <a:gd name="T30" fmla="*/ 209 w 258"/>
                    <a:gd name="T31" fmla="*/ 113 h 349"/>
                    <a:gd name="T32" fmla="*/ 229 w 258"/>
                    <a:gd name="T33" fmla="*/ 151 h 349"/>
                    <a:gd name="T34" fmla="*/ 254 w 258"/>
                    <a:gd name="T35" fmla="*/ 172 h 349"/>
                    <a:gd name="T36" fmla="*/ 257 w 258"/>
                    <a:gd name="T37" fmla="*/ 184 h 349"/>
                    <a:gd name="T38" fmla="*/ 254 w 258"/>
                    <a:gd name="T39" fmla="*/ 197 h 349"/>
                    <a:gd name="T40" fmla="*/ 246 w 258"/>
                    <a:gd name="T41" fmla="*/ 204 h 349"/>
                    <a:gd name="T42" fmla="*/ 239 w 258"/>
                    <a:gd name="T43" fmla="*/ 207 h 349"/>
                    <a:gd name="T44" fmla="*/ 228 w 258"/>
                    <a:gd name="T45" fmla="*/ 202 h 349"/>
                    <a:gd name="T46" fmla="*/ 221 w 258"/>
                    <a:gd name="T47" fmla="*/ 189 h 349"/>
                    <a:gd name="T48" fmla="*/ 219 w 258"/>
                    <a:gd name="T49" fmla="*/ 175 h 349"/>
                    <a:gd name="T50" fmla="*/ 219 w 258"/>
                    <a:gd name="T51" fmla="*/ 162 h 349"/>
                    <a:gd name="T52" fmla="*/ 183 w 258"/>
                    <a:gd name="T53" fmla="*/ 122 h 349"/>
                    <a:gd name="T54" fmla="*/ 165 w 258"/>
                    <a:gd name="T55" fmla="*/ 183 h 349"/>
                    <a:gd name="T56" fmla="*/ 190 w 258"/>
                    <a:gd name="T57" fmla="*/ 288 h 349"/>
                    <a:gd name="T58" fmla="*/ 206 w 258"/>
                    <a:gd name="T59" fmla="*/ 323 h 349"/>
                    <a:gd name="T60" fmla="*/ 228 w 258"/>
                    <a:gd name="T61" fmla="*/ 328 h 349"/>
                    <a:gd name="T62" fmla="*/ 242 w 258"/>
                    <a:gd name="T63" fmla="*/ 339 h 349"/>
                    <a:gd name="T64" fmla="*/ 160 w 258"/>
                    <a:gd name="T65" fmla="*/ 348 h 349"/>
                    <a:gd name="T66" fmla="*/ 119 w 258"/>
                    <a:gd name="T67" fmla="*/ 288 h 349"/>
                    <a:gd name="T68" fmla="*/ 14 w 258"/>
                    <a:gd name="T69" fmla="*/ 343 h 349"/>
                    <a:gd name="T70" fmla="*/ 24 w 258"/>
                    <a:gd name="T71" fmla="*/ 331 h 349"/>
                    <a:gd name="T72" fmla="*/ 45 w 258"/>
                    <a:gd name="T73" fmla="*/ 323 h 349"/>
                    <a:gd name="T74" fmla="*/ 68 w 258"/>
                    <a:gd name="T75" fmla="*/ 288 h 349"/>
                    <a:gd name="T76" fmla="*/ 92 w 258"/>
                    <a:gd name="T77" fmla="*/ 183 h 349"/>
                    <a:gd name="T78" fmla="*/ 74 w 258"/>
                    <a:gd name="T79" fmla="*/ 122 h 349"/>
                    <a:gd name="T80" fmla="*/ 51 w 258"/>
                    <a:gd name="T81" fmla="*/ 149 h 349"/>
                    <a:gd name="T82" fmla="*/ 37 w 258"/>
                    <a:gd name="T83" fmla="*/ 172 h 349"/>
                    <a:gd name="T84" fmla="*/ 36 w 258"/>
                    <a:gd name="T85" fmla="*/ 189 h 349"/>
                    <a:gd name="T86" fmla="*/ 28 w 258"/>
                    <a:gd name="T87" fmla="*/ 202 h 349"/>
                    <a:gd name="T88" fmla="*/ 19 w 258"/>
                    <a:gd name="T89" fmla="*/ 207 h 349"/>
                    <a:gd name="T90" fmla="*/ 11 w 258"/>
                    <a:gd name="T91" fmla="*/ 204 h 349"/>
                    <a:gd name="T92" fmla="*/ 3 w 258"/>
                    <a:gd name="T93" fmla="*/ 197 h 349"/>
                    <a:gd name="T94" fmla="*/ 0 w 258"/>
                    <a:gd name="T95" fmla="*/ 184 h 349"/>
                    <a:gd name="T96" fmla="*/ 6 w 258"/>
                    <a:gd name="T97" fmla="*/ 170 h 349"/>
                    <a:gd name="T98" fmla="*/ 26 w 258"/>
                    <a:gd name="T99" fmla="*/ 153 h 349"/>
                    <a:gd name="T100" fmla="*/ 48 w 258"/>
                    <a:gd name="T101" fmla="*/ 113 h 349"/>
                    <a:gd name="T102" fmla="*/ 68 w 258"/>
                    <a:gd name="T103" fmla="*/ 75 h 349"/>
                    <a:gd name="T104" fmla="*/ 108 w 258"/>
                    <a:gd name="T105" fmla="*/ 61 h 34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8"/>
                    <a:gd name="T160" fmla="*/ 0 h 349"/>
                    <a:gd name="T161" fmla="*/ 258 w 258"/>
                    <a:gd name="T162" fmla="*/ 349 h 349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8" h="349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3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5" y="41"/>
                      </a:lnTo>
                      <a:lnTo>
                        <a:pt x="93" y="38"/>
                      </a:lnTo>
                      <a:lnTo>
                        <a:pt x="92" y="35"/>
                      </a:lnTo>
                      <a:lnTo>
                        <a:pt x="91" y="32"/>
                      </a:lnTo>
                      <a:lnTo>
                        <a:pt x="91" y="28"/>
                      </a:lnTo>
                      <a:lnTo>
                        <a:pt x="91" y="23"/>
                      </a:lnTo>
                      <a:lnTo>
                        <a:pt x="93" y="19"/>
                      </a:lnTo>
                      <a:lnTo>
                        <a:pt x="95" y="15"/>
                      </a:lnTo>
                      <a:lnTo>
                        <a:pt x="97" y="11"/>
                      </a:lnTo>
                      <a:lnTo>
                        <a:pt x="101" y="9"/>
                      </a:lnTo>
                      <a:lnTo>
                        <a:pt x="104" y="6"/>
                      </a:lnTo>
                      <a:lnTo>
                        <a:pt x="108" y="4"/>
                      </a:lnTo>
                      <a:lnTo>
                        <a:pt x="113" y="2"/>
                      </a:lnTo>
                      <a:lnTo>
                        <a:pt x="117" y="1"/>
                      </a:lnTo>
                      <a:lnTo>
                        <a:pt x="122" y="0"/>
                      </a:lnTo>
                      <a:lnTo>
                        <a:pt x="127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0" y="7"/>
                      </a:lnTo>
                      <a:lnTo>
                        <a:pt x="154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1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5"/>
                      </a:lnTo>
                      <a:lnTo>
                        <a:pt x="161" y="39"/>
                      </a:lnTo>
                      <a:lnTo>
                        <a:pt x="159" y="42"/>
                      </a:lnTo>
                      <a:lnTo>
                        <a:pt x="156" y="45"/>
                      </a:lnTo>
                      <a:lnTo>
                        <a:pt x="154" y="47"/>
                      </a:lnTo>
                      <a:lnTo>
                        <a:pt x="150" y="50"/>
                      </a:lnTo>
                      <a:lnTo>
                        <a:pt x="147" y="52"/>
                      </a:lnTo>
                      <a:lnTo>
                        <a:pt x="144" y="53"/>
                      </a:lnTo>
                      <a:lnTo>
                        <a:pt x="149" y="61"/>
                      </a:lnTo>
                      <a:lnTo>
                        <a:pt x="156" y="66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5" y="83"/>
                      </a:lnTo>
                      <a:lnTo>
                        <a:pt x="203" y="99"/>
                      </a:lnTo>
                      <a:lnTo>
                        <a:pt x="209" y="113"/>
                      </a:lnTo>
                      <a:lnTo>
                        <a:pt x="214" y="128"/>
                      </a:lnTo>
                      <a:lnTo>
                        <a:pt x="219" y="137"/>
                      </a:lnTo>
                      <a:lnTo>
                        <a:pt x="229" y="151"/>
                      </a:lnTo>
                      <a:lnTo>
                        <a:pt x="240" y="163"/>
                      </a:lnTo>
                      <a:lnTo>
                        <a:pt x="251" y="169"/>
                      </a:lnTo>
                      <a:lnTo>
                        <a:pt x="254" y="172"/>
                      </a:lnTo>
                      <a:lnTo>
                        <a:pt x="255" y="175"/>
                      </a:lnTo>
                      <a:lnTo>
                        <a:pt x="257" y="179"/>
                      </a:lnTo>
                      <a:lnTo>
                        <a:pt x="257" y="184"/>
                      </a:lnTo>
                      <a:lnTo>
                        <a:pt x="256" y="189"/>
                      </a:lnTo>
                      <a:lnTo>
                        <a:pt x="255" y="193"/>
                      </a:lnTo>
                      <a:lnTo>
                        <a:pt x="254" y="197"/>
                      </a:lnTo>
                      <a:lnTo>
                        <a:pt x="251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3" y="207"/>
                      </a:lnTo>
                      <a:lnTo>
                        <a:pt x="242" y="207"/>
                      </a:lnTo>
                      <a:lnTo>
                        <a:pt x="239" y="207"/>
                      </a:lnTo>
                      <a:lnTo>
                        <a:pt x="236" y="206"/>
                      </a:lnTo>
                      <a:lnTo>
                        <a:pt x="232" y="204"/>
                      </a:lnTo>
                      <a:lnTo>
                        <a:pt x="228" y="202"/>
                      </a:lnTo>
                      <a:lnTo>
                        <a:pt x="225" y="197"/>
                      </a:lnTo>
                      <a:lnTo>
                        <a:pt x="223" y="194"/>
                      </a:lnTo>
                      <a:lnTo>
                        <a:pt x="221" y="189"/>
                      </a:lnTo>
                      <a:lnTo>
                        <a:pt x="220" y="185"/>
                      </a:lnTo>
                      <a:lnTo>
                        <a:pt x="219" y="180"/>
                      </a:lnTo>
                      <a:lnTo>
                        <a:pt x="219" y="175"/>
                      </a:lnTo>
                      <a:lnTo>
                        <a:pt x="219" y="171"/>
                      </a:lnTo>
                      <a:lnTo>
                        <a:pt x="220" y="166"/>
                      </a:lnTo>
                      <a:lnTo>
                        <a:pt x="219" y="162"/>
                      </a:lnTo>
                      <a:lnTo>
                        <a:pt x="203" y="145"/>
                      </a:lnTo>
                      <a:lnTo>
                        <a:pt x="190" y="132"/>
                      </a:lnTo>
                      <a:lnTo>
                        <a:pt x="183" y="122"/>
                      </a:lnTo>
                      <a:lnTo>
                        <a:pt x="180" y="123"/>
                      </a:lnTo>
                      <a:lnTo>
                        <a:pt x="171" y="156"/>
                      </a:lnTo>
                      <a:lnTo>
                        <a:pt x="165" y="183"/>
                      </a:lnTo>
                      <a:lnTo>
                        <a:pt x="174" y="219"/>
                      </a:lnTo>
                      <a:lnTo>
                        <a:pt x="180" y="245"/>
                      </a:lnTo>
                      <a:lnTo>
                        <a:pt x="190" y="288"/>
                      </a:lnTo>
                      <a:lnTo>
                        <a:pt x="198" y="319"/>
                      </a:lnTo>
                      <a:lnTo>
                        <a:pt x="201" y="322"/>
                      </a:lnTo>
                      <a:lnTo>
                        <a:pt x="206" y="323"/>
                      </a:lnTo>
                      <a:lnTo>
                        <a:pt x="214" y="324"/>
                      </a:lnTo>
                      <a:lnTo>
                        <a:pt x="221" y="326"/>
                      </a:lnTo>
                      <a:lnTo>
                        <a:pt x="228" y="328"/>
                      </a:lnTo>
                      <a:lnTo>
                        <a:pt x="234" y="332"/>
                      </a:lnTo>
                      <a:lnTo>
                        <a:pt x="239" y="336"/>
                      </a:lnTo>
                      <a:lnTo>
                        <a:pt x="242" y="339"/>
                      </a:lnTo>
                      <a:lnTo>
                        <a:pt x="243" y="343"/>
                      </a:lnTo>
                      <a:lnTo>
                        <a:pt x="245" y="348"/>
                      </a:lnTo>
                      <a:lnTo>
                        <a:pt x="160" y="348"/>
                      </a:lnTo>
                      <a:lnTo>
                        <a:pt x="140" y="288"/>
                      </a:lnTo>
                      <a:lnTo>
                        <a:pt x="129" y="257"/>
                      </a:lnTo>
                      <a:lnTo>
                        <a:pt x="119" y="288"/>
                      </a:lnTo>
                      <a:lnTo>
                        <a:pt x="96" y="348"/>
                      </a:lnTo>
                      <a:lnTo>
                        <a:pt x="13" y="348"/>
                      </a:lnTo>
                      <a:lnTo>
                        <a:pt x="14" y="343"/>
                      </a:lnTo>
                      <a:lnTo>
                        <a:pt x="16" y="339"/>
                      </a:lnTo>
                      <a:lnTo>
                        <a:pt x="19" y="335"/>
                      </a:lnTo>
                      <a:lnTo>
                        <a:pt x="24" y="331"/>
                      </a:lnTo>
                      <a:lnTo>
                        <a:pt x="30" y="328"/>
                      </a:lnTo>
                      <a:lnTo>
                        <a:pt x="37" y="325"/>
                      </a:lnTo>
                      <a:lnTo>
                        <a:pt x="45" y="323"/>
                      </a:lnTo>
                      <a:lnTo>
                        <a:pt x="55" y="322"/>
                      </a:lnTo>
                      <a:lnTo>
                        <a:pt x="60" y="317"/>
                      </a:lnTo>
                      <a:lnTo>
                        <a:pt x="68" y="288"/>
                      </a:lnTo>
                      <a:lnTo>
                        <a:pt x="78" y="245"/>
                      </a:lnTo>
                      <a:lnTo>
                        <a:pt x="84" y="219"/>
                      </a:lnTo>
                      <a:lnTo>
                        <a:pt x="92" y="183"/>
                      </a:lnTo>
                      <a:lnTo>
                        <a:pt x="86" y="156"/>
                      </a:lnTo>
                      <a:lnTo>
                        <a:pt x="76" y="123"/>
                      </a:lnTo>
                      <a:lnTo>
                        <a:pt x="74" y="122"/>
                      </a:lnTo>
                      <a:lnTo>
                        <a:pt x="70" y="128"/>
                      </a:lnTo>
                      <a:lnTo>
                        <a:pt x="60" y="139"/>
                      </a:lnTo>
                      <a:lnTo>
                        <a:pt x="51" y="149"/>
                      </a:lnTo>
                      <a:lnTo>
                        <a:pt x="37" y="163"/>
                      </a:lnTo>
                      <a:lnTo>
                        <a:pt x="37" y="167"/>
                      </a:lnTo>
                      <a:lnTo>
                        <a:pt x="37" y="172"/>
                      </a:lnTo>
                      <a:lnTo>
                        <a:pt x="38" y="176"/>
                      </a:lnTo>
                      <a:lnTo>
                        <a:pt x="37" y="182"/>
                      </a:lnTo>
                      <a:lnTo>
                        <a:pt x="36" y="189"/>
                      </a:lnTo>
                      <a:lnTo>
                        <a:pt x="33" y="196"/>
                      </a:lnTo>
                      <a:lnTo>
                        <a:pt x="31" y="199"/>
                      </a:lnTo>
                      <a:lnTo>
                        <a:pt x="28" y="202"/>
                      </a:lnTo>
                      <a:lnTo>
                        <a:pt x="25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7"/>
                      </a:lnTo>
                      <a:lnTo>
                        <a:pt x="13" y="207"/>
                      </a:lnTo>
                      <a:lnTo>
                        <a:pt x="11" y="204"/>
                      </a:lnTo>
                      <a:lnTo>
                        <a:pt x="8" y="202"/>
                      </a:lnTo>
                      <a:lnTo>
                        <a:pt x="5" y="200"/>
                      </a:lnTo>
                      <a:lnTo>
                        <a:pt x="3" y="197"/>
                      </a:lnTo>
                      <a:lnTo>
                        <a:pt x="2" y="193"/>
                      </a:lnTo>
                      <a:lnTo>
                        <a:pt x="1" y="189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3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8" y="113"/>
                      </a:lnTo>
                      <a:lnTo>
                        <a:pt x="54" y="100"/>
                      </a:lnTo>
                      <a:lnTo>
                        <a:pt x="62" y="83"/>
                      </a:lnTo>
                      <a:lnTo>
                        <a:pt x="68" y="75"/>
                      </a:lnTo>
                      <a:lnTo>
                        <a:pt x="83" y="70"/>
                      </a:lnTo>
                      <a:lnTo>
                        <a:pt x="101" y="66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49" name="Freeform 35"/>
                <p:cNvSpPr>
                  <a:spLocks/>
                </p:cNvSpPr>
                <p:nvPr/>
              </p:nvSpPr>
              <p:spPr bwMode="auto">
                <a:xfrm>
                  <a:off x="1541" y="2893"/>
                  <a:ext cx="258" cy="350"/>
                </a:xfrm>
                <a:custGeom>
                  <a:avLst/>
                  <a:gdLst>
                    <a:gd name="T0" fmla="*/ 103 w 258"/>
                    <a:gd name="T1" fmla="*/ 49 h 350"/>
                    <a:gd name="T2" fmla="*/ 95 w 258"/>
                    <a:gd name="T3" fmla="*/ 41 h 350"/>
                    <a:gd name="T4" fmla="*/ 91 w 258"/>
                    <a:gd name="T5" fmla="*/ 32 h 350"/>
                    <a:gd name="T6" fmla="*/ 93 w 258"/>
                    <a:gd name="T7" fmla="*/ 19 h 350"/>
                    <a:gd name="T8" fmla="*/ 101 w 258"/>
                    <a:gd name="T9" fmla="*/ 9 h 350"/>
                    <a:gd name="T10" fmla="*/ 113 w 258"/>
                    <a:gd name="T11" fmla="*/ 2 h 350"/>
                    <a:gd name="T12" fmla="*/ 127 w 258"/>
                    <a:gd name="T13" fmla="*/ 0 h 350"/>
                    <a:gd name="T14" fmla="*/ 143 w 258"/>
                    <a:gd name="T15" fmla="*/ 3 h 350"/>
                    <a:gd name="T16" fmla="*/ 154 w 258"/>
                    <a:gd name="T17" fmla="*/ 10 h 350"/>
                    <a:gd name="T18" fmla="*/ 161 w 258"/>
                    <a:gd name="T19" fmla="*/ 19 h 350"/>
                    <a:gd name="T20" fmla="*/ 163 w 258"/>
                    <a:gd name="T21" fmla="*/ 31 h 350"/>
                    <a:gd name="T22" fmla="*/ 159 w 258"/>
                    <a:gd name="T23" fmla="*/ 42 h 350"/>
                    <a:gd name="T24" fmla="*/ 150 w 258"/>
                    <a:gd name="T25" fmla="*/ 50 h 350"/>
                    <a:gd name="T26" fmla="*/ 149 w 258"/>
                    <a:gd name="T27" fmla="*/ 61 h 350"/>
                    <a:gd name="T28" fmla="*/ 189 w 258"/>
                    <a:gd name="T29" fmla="*/ 75 h 350"/>
                    <a:gd name="T30" fmla="*/ 209 w 258"/>
                    <a:gd name="T31" fmla="*/ 113 h 350"/>
                    <a:gd name="T32" fmla="*/ 229 w 258"/>
                    <a:gd name="T33" fmla="*/ 151 h 350"/>
                    <a:gd name="T34" fmla="*/ 254 w 258"/>
                    <a:gd name="T35" fmla="*/ 172 h 350"/>
                    <a:gd name="T36" fmla="*/ 257 w 258"/>
                    <a:gd name="T37" fmla="*/ 185 h 350"/>
                    <a:gd name="T38" fmla="*/ 254 w 258"/>
                    <a:gd name="T39" fmla="*/ 198 h 350"/>
                    <a:gd name="T40" fmla="*/ 246 w 258"/>
                    <a:gd name="T41" fmla="*/ 204 h 350"/>
                    <a:gd name="T42" fmla="*/ 239 w 258"/>
                    <a:gd name="T43" fmla="*/ 208 h 350"/>
                    <a:gd name="T44" fmla="*/ 228 w 258"/>
                    <a:gd name="T45" fmla="*/ 202 h 350"/>
                    <a:gd name="T46" fmla="*/ 221 w 258"/>
                    <a:gd name="T47" fmla="*/ 190 h 350"/>
                    <a:gd name="T48" fmla="*/ 219 w 258"/>
                    <a:gd name="T49" fmla="*/ 176 h 350"/>
                    <a:gd name="T50" fmla="*/ 219 w 258"/>
                    <a:gd name="T51" fmla="*/ 163 h 350"/>
                    <a:gd name="T52" fmla="*/ 183 w 258"/>
                    <a:gd name="T53" fmla="*/ 123 h 350"/>
                    <a:gd name="T54" fmla="*/ 165 w 258"/>
                    <a:gd name="T55" fmla="*/ 183 h 350"/>
                    <a:gd name="T56" fmla="*/ 190 w 258"/>
                    <a:gd name="T57" fmla="*/ 288 h 350"/>
                    <a:gd name="T58" fmla="*/ 206 w 258"/>
                    <a:gd name="T59" fmla="*/ 324 h 350"/>
                    <a:gd name="T60" fmla="*/ 228 w 258"/>
                    <a:gd name="T61" fmla="*/ 329 h 350"/>
                    <a:gd name="T62" fmla="*/ 242 w 258"/>
                    <a:gd name="T63" fmla="*/ 340 h 350"/>
                    <a:gd name="T64" fmla="*/ 160 w 258"/>
                    <a:gd name="T65" fmla="*/ 349 h 350"/>
                    <a:gd name="T66" fmla="*/ 119 w 258"/>
                    <a:gd name="T67" fmla="*/ 288 h 350"/>
                    <a:gd name="T68" fmla="*/ 14 w 258"/>
                    <a:gd name="T69" fmla="*/ 344 h 350"/>
                    <a:gd name="T70" fmla="*/ 24 w 258"/>
                    <a:gd name="T71" fmla="*/ 332 h 350"/>
                    <a:gd name="T72" fmla="*/ 45 w 258"/>
                    <a:gd name="T73" fmla="*/ 324 h 350"/>
                    <a:gd name="T74" fmla="*/ 68 w 258"/>
                    <a:gd name="T75" fmla="*/ 288 h 350"/>
                    <a:gd name="T76" fmla="*/ 92 w 258"/>
                    <a:gd name="T77" fmla="*/ 183 h 350"/>
                    <a:gd name="T78" fmla="*/ 74 w 258"/>
                    <a:gd name="T79" fmla="*/ 123 h 350"/>
                    <a:gd name="T80" fmla="*/ 51 w 258"/>
                    <a:gd name="T81" fmla="*/ 149 h 350"/>
                    <a:gd name="T82" fmla="*/ 37 w 258"/>
                    <a:gd name="T83" fmla="*/ 172 h 350"/>
                    <a:gd name="T84" fmla="*/ 36 w 258"/>
                    <a:gd name="T85" fmla="*/ 189 h 350"/>
                    <a:gd name="T86" fmla="*/ 28 w 258"/>
                    <a:gd name="T87" fmla="*/ 202 h 350"/>
                    <a:gd name="T88" fmla="*/ 19 w 258"/>
                    <a:gd name="T89" fmla="*/ 207 h 350"/>
                    <a:gd name="T90" fmla="*/ 11 w 258"/>
                    <a:gd name="T91" fmla="*/ 204 h 350"/>
                    <a:gd name="T92" fmla="*/ 3 w 258"/>
                    <a:gd name="T93" fmla="*/ 198 h 350"/>
                    <a:gd name="T94" fmla="*/ 0 w 258"/>
                    <a:gd name="T95" fmla="*/ 184 h 350"/>
                    <a:gd name="T96" fmla="*/ 6 w 258"/>
                    <a:gd name="T97" fmla="*/ 170 h 350"/>
                    <a:gd name="T98" fmla="*/ 26 w 258"/>
                    <a:gd name="T99" fmla="*/ 153 h 350"/>
                    <a:gd name="T100" fmla="*/ 48 w 258"/>
                    <a:gd name="T101" fmla="*/ 113 h 350"/>
                    <a:gd name="T102" fmla="*/ 68 w 258"/>
                    <a:gd name="T103" fmla="*/ 75 h 350"/>
                    <a:gd name="T104" fmla="*/ 108 w 258"/>
                    <a:gd name="T105" fmla="*/ 61 h 3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258"/>
                    <a:gd name="T160" fmla="*/ 0 h 350"/>
                    <a:gd name="T161" fmla="*/ 258 w 258"/>
                    <a:gd name="T162" fmla="*/ 350 h 35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258" h="350">
                      <a:moveTo>
                        <a:pt x="112" y="53"/>
                      </a:moveTo>
                      <a:lnTo>
                        <a:pt x="108" y="52"/>
                      </a:lnTo>
                      <a:lnTo>
                        <a:pt x="103" y="49"/>
                      </a:lnTo>
                      <a:lnTo>
                        <a:pt x="100" y="47"/>
                      </a:lnTo>
                      <a:lnTo>
                        <a:pt x="97" y="44"/>
                      </a:lnTo>
                      <a:lnTo>
                        <a:pt x="95" y="41"/>
                      </a:lnTo>
                      <a:lnTo>
                        <a:pt x="93" y="39"/>
                      </a:lnTo>
                      <a:lnTo>
                        <a:pt x="92" y="36"/>
                      </a:lnTo>
                      <a:lnTo>
                        <a:pt x="91" y="32"/>
                      </a:lnTo>
                      <a:lnTo>
                        <a:pt x="91" y="28"/>
                      </a:lnTo>
                      <a:lnTo>
                        <a:pt x="91" y="23"/>
                      </a:lnTo>
                      <a:lnTo>
                        <a:pt x="93" y="19"/>
                      </a:lnTo>
                      <a:lnTo>
                        <a:pt x="95" y="15"/>
                      </a:lnTo>
                      <a:lnTo>
                        <a:pt x="97" y="12"/>
                      </a:lnTo>
                      <a:lnTo>
                        <a:pt x="101" y="9"/>
                      </a:lnTo>
                      <a:lnTo>
                        <a:pt x="104" y="6"/>
                      </a:lnTo>
                      <a:lnTo>
                        <a:pt x="108" y="4"/>
                      </a:lnTo>
                      <a:lnTo>
                        <a:pt x="113" y="2"/>
                      </a:lnTo>
                      <a:lnTo>
                        <a:pt x="117" y="1"/>
                      </a:lnTo>
                      <a:lnTo>
                        <a:pt x="122" y="0"/>
                      </a:lnTo>
                      <a:lnTo>
                        <a:pt x="127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3"/>
                      </a:lnTo>
                      <a:lnTo>
                        <a:pt x="147" y="5"/>
                      </a:lnTo>
                      <a:lnTo>
                        <a:pt x="150" y="7"/>
                      </a:lnTo>
                      <a:lnTo>
                        <a:pt x="154" y="10"/>
                      </a:lnTo>
                      <a:lnTo>
                        <a:pt x="157" y="12"/>
                      </a:lnTo>
                      <a:lnTo>
                        <a:pt x="160" y="16"/>
                      </a:lnTo>
                      <a:lnTo>
                        <a:pt x="161" y="19"/>
                      </a:lnTo>
                      <a:lnTo>
                        <a:pt x="163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5"/>
                      </a:lnTo>
                      <a:lnTo>
                        <a:pt x="161" y="39"/>
                      </a:lnTo>
                      <a:lnTo>
                        <a:pt x="159" y="42"/>
                      </a:lnTo>
                      <a:lnTo>
                        <a:pt x="156" y="45"/>
                      </a:lnTo>
                      <a:lnTo>
                        <a:pt x="154" y="47"/>
                      </a:lnTo>
                      <a:lnTo>
                        <a:pt x="150" y="50"/>
                      </a:lnTo>
                      <a:lnTo>
                        <a:pt x="147" y="52"/>
                      </a:lnTo>
                      <a:lnTo>
                        <a:pt x="144" y="53"/>
                      </a:lnTo>
                      <a:lnTo>
                        <a:pt x="149" y="61"/>
                      </a:lnTo>
                      <a:lnTo>
                        <a:pt x="156" y="67"/>
                      </a:lnTo>
                      <a:lnTo>
                        <a:pt x="175" y="70"/>
                      </a:lnTo>
                      <a:lnTo>
                        <a:pt x="189" y="75"/>
                      </a:lnTo>
                      <a:lnTo>
                        <a:pt x="195" y="84"/>
                      </a:lnTo>
                      <a:lnTo>
                        <a:pt x="203" y="99"/>
                      </a:lnTo>
                      <a:lnTo>
                        <a:pt x="209" y="113"/>
                      </a:lnTo>
                      <a:lnTo>
                        <a:pt x="214" y="128"/>
                      </a:lnTo>
                      <a:lnTo>
                        <a:pt x="219" y="137"/>
                      </a:lnTo>
                      <a:lnTo>
                        <a:pt x="229" y="151"/>
                      </a:lnTo>
                      <a:lnTo>
                        <a:pt x="240" y="164"/>
                      </a:lnTo>
                      <a:lnTo>
                        <a:pt x="251" y="170"/>
                      </a:lnTo>
                      <a:lnTo>
                        <a:pt x="254" y="172"/>
                      </a:lnTo>
                      <a:lnTo>
                        <a:pt x="255" y="175"/>
                      </a:lnTo>
                      <a:lnTo>
                        <a:pt x="257" y="179"/>
                      </a:lnTo>
                      <a:lnTo>
                        <a:pt x="257" y="185"/>
                      </a:lnTo>
                      <a:lnTo>
                        <a:pt x="256" y="190"/>
                      </a:lnTo>
                      <a:lnTo>
                        <a:pt x="255" y="193"/>
                      </a:lnTo>
                      <a:lnTo>
                        <a:pt x="254" y="198"/>
                      </a:lnTo>
                      <a:lnTo>
                        <a:pt x="251" y="201"/>
                      </a:lnTo>
                      <a:lnTo>
                        <a:pt x="249" y="203"/>
                      </a:lnTo>
                      <a:lnTo>
                        <a:pt x="246" y="204"/>
                      </a:lnTo>
                      <a:lnTo>
                        <a:pt x="243" y="207"/>
                      </a:lnTo>
                      <a:lnTo>
                        <a:pt x="242" y="208"/>
                      </a:lnTo>
                      <a:lnTo>
                        <a:pt x="239" y="208"/>
                      </a:lnTo>
                      <a:lnTo>
                        <a:pt x="236" y="207"/>
                      </a:lnTo>
                      <a:lnTo>
                        <a:pt x="232" y="205"/>
                      </a:lnTo>
                      <a:lnTo>
                        <a:pt x="228" y="202"/>
                      </a:lnTo>
                      <a:lnTo>
                        <a:pt x="225" y="198"/>
                      </a:lnTo>
                      <a:lnTo>
                        <a:pt x="223" y="194"/>
                      </a:lnTo>
                      <a:lnTo>
                        <a:pt x="221" y="190"/>
                      </a:lnTo>
                      <a:lnTo>
                        <a:pt x="220" y="186"/>
                      </a:lnTo>
                      <a:lnTo>
                        <a:pt x="219" y="181"/>
                      </a:lnTo>
                      <a:lnTo>
                        <a:pt x="219" y="176"/>
                      </a:lnTo>
                      <a:lnTo>
                        <a:pt x="219" y="172"/>
                      </a:lnTo>
                      <a:lnTo>
                        <a:pt x="220" y="167"/>
                      </a:lnTo>
                      <a:lnTo>
                        <a:pt x="219" y="163"/>
                      </a:lnTo>
                      <a:lnTo>
                        <a:pt x="203" y="145"/>
                      </a:lnTo>
                      <a:lnTo>
                        <a:pt x="190" y="132"/>
                      </a:lnTo>
                      <a:lnTo>
                        <a:pt x="183" y="123"/>
                      </a:lnTo>
                      <a:lnTo>
                        <a:pt x="180" y="124"/>
                      </a:lnTo>
                      <a:lnTo>
                        <a:pt x="171" y="157"/>
                      </a:lnTo>
                      <a:lnTo>
                        <a:pt x="165" y="183"/>
                      </a:lnTo>
                      <a:lnTo>
                        <a:pt x="174" y="220"/>
                      </a:lnTo>
                      <a:lnTo>
                        <a:pt x="180" y="246"/>
                      </a:lnTo>
                      <a:lnTo>
                        <a:pt x="190" y="288"/>
                      </a:lnTo>
                      <a:lnTo>
                        <a:pt x="198" y="320"/>
                      </a:lnTo>
                      <a:lnTo>
                        <a:pt x="201" y="323"/>
                      </a:lnTo>
                      <a:lnTo>
                        <a:pt x="206" y="324"/>
                      </a:lnTo>
                      <a:lnTo>
                        <a:pt x="214" y="325"/>
                      </a:lnTo>
                      <a:lnTo>
                        <a:pt x="221" y="327"/>
                      </a:lnTo>
                      <a:lnTo>
                        <a:pt x="228" y="329"/>
                      </a:lnTo>
                      <a:lnTo>
                        <a:pt x="234" y="333"/>
                      </a:lnTo>
                      <a:lnTo>
                        <a:pt x="239" y="336"/>
                      </a:lnTo>
                      <a:lnTo>
                        <a:pt x="242" y="340"/>
                      </a:lnTo>
                      <a:lnTo>
                        <a:pt x="243" y="344"/>
                      </a:lnTo>
                      <a:lnTo>
                        <a:pt x="245" y="349"/>
                      </a:lnTo>
                      <a:lnTo>
                        <a:pt x="160" y="349"/>
                      </a:lnTo>
                      <a:lnTo>
                        <a:pt x="140" y="288"/>
                      </a:lnTo>
                      <a:lnTo>
                        <a:pt x="129" y="258"/>
                      </a:lnTo>
                      <a:lnTo>
                        <a:pt x="119" y="288"/>
                      </a:lnTo>
                      <a:lnTo>
                        <a:pt x="96" y="349"/>
                      </a:lnTo>
                      <a:lnTo>
                        <a:pt x="13" y="349"/>
                      </a:lnTo>
                      <a:lnTo>
                        <a:pt x="14" y="344"/>
                      </a:lnTo>
                      <a:lnTo>
                        <a:pt x="16" y="340"/>
                      </a:lnTo>
                      <a:lnTo>
                        <a:pt x="19" y="336"/>
                      </a:lnTo>
                      <a:lnTo>
                        <a:pt x="24" y="332"/>
                      </a:lnTo>
                      <a:lnTo>
                        <a:pt x="30" y="329"/>
                      </a:lnTo>
                      <a:lnTo>
                        <a:pt x="37" y="326"/>
                      </a:lnTo>
                      <a:lnTo>
                        <a:pt x="45" y="324"/>
                      </a:lnTo>
                      <a:lnTo>
                        <a:pt x="55" y="323"/>
                      </a:lnTo>
                      <a:lnTo>
                        <a:pt x="60" y="318"/>
                      </a:lnTo>
                      <a:lnTo>
                        <a:pt x="68" y="288"/>
                      </a:lnTo>
                      <a:lnTo>
                        <a:pt x="78" y="246"/>
                      </a:lnTo>
                      <a:lnTo>
                        <a:pt x="84" y="220"/>
                      </a:lnTo>
                      <a:lnTo>
                        <a:pt x="92" y="183"/>
                      </a:lnTo>
                      <a:lnTo>
                        <a:pt x="86" y="157"/>
                      </a:lnTo>
                      <a:lnTo>
                        <a:pt x="76" y="124"/>
                      </a:lnTo>
                      <a:lnTo>
                        <a:pt x="74" y="123"/>
                      </a:lnTo>
                      <a:lnTo>
                        <a:pt x="70" y="128"/>
                      </a:lnTo>
                      <a:lnTo>
                        <a:pt x="60" y="139"/>
                      </a:lnTo>
                      <a:lnTo>
                        <a:pt x="51" y="149"/>
                      </a:lnTo>
                      <a:lnTo>
                        <a:pt x="37" y="163"/>
                      </a:lnTo>
                      <a:lnTo>
                        <a:pt x="37" y="168"/>
                      </a:lnTo>
                      <a:lnTo>
                        <a:pt x="37" y="172"/>
                      </a:lnTo>
                      <a:lnTo>
                        <a:pt x="38" y="176"/>
                      </a:lnTo>
                      <a:lnTo>
                        <a:pt x="37" y="183"/>
                      </a:lnTo>
                      <a:lnTo>
                        <a:pt x="36" y="189"/>
                      </a:lnTo>
                      <a:lnTo>
                        <a:pt x="33" y="197"/>
                      </a:lnTo>
                      <a:lnTo>
                        <a:pt x="31" y="200"/>
                      </a:lnTo>
                      <a:lnTo>
                        <a:pt x="28" y="202"/>
                      </a:lnTo>
                      <a:lnTo>
                        <a:pt x="25" y="204"/>
                      </a:lnTo>
                      <a:lnTo>
                        <a:pt x="22" y="206"/>
                      </a:lnTo>
                      <a:lnTo>
                        <a:pt x="19" y="207"/>
                      </a:lnTo>
                      <a:lnTo>
                        <a:pt x="16" y="208"/>
                      </a:lnTo>
                      <a:lnTo>
                        <a:pt x="13" y="207"/>
                      </a:lnTo>
                      <a:lnTo>
                        <a:pt x="11" y="204"/>
                      </a:lnTo>
                      <a:lnTo>
                        <a:pt x="8" y="202"/>
                      </a:lnTo>
                      <a:lnTo>
                        <a:pt x="5" y="201"/>
                      </a:lnTo>
                      <a:lnTo>
                        <a:pt x="3" y="198"/>
                      </a:lnTo>
                      <a:lnTo>
                        <a:pt x="2" y="194"/>
                      </a:lnTo>
                      <a:lnTo>
                        <a:pt x="1" y="190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2" y="174"/>
                      </a:lnTo>
                      <a:lnTo>
                        <a:pt x="6" y="170"/>
                      </a:lnTo>
                      <a:lnTo>
                        <a:pt x="11" y="167"/>
                      </a:lnTo>
                      <a:lnTo>
                        <a:pt x="17" y="164"/>
                      </a:lnTo>
                      <a:lnTo>
                        <a:pt x="26" y="153"/>
                      </a:lnTo>
                      <a:lnTo>
                        <a:pt x="39" y="137"/>
                      </a:lnTo>
                      <a:lnTo>
                        <a:pt x="43" y="128"/>
                      </a:lnTo>
                      <a:lnTo>
                        <a:pt x="48" y="113"/>
                      </a:lnTo>
                      <a:lnTo>
                        <a:pt x="54" y="100"/>
                      </a:lnTo>
                      <a:lnTo>
                        <a:pt x="62" y="84"/>
                      </a:lnTo>
                      <a:lnTo>
                        <a:pt x="68" y="75"/>
                      </a:lnTo>
                      <a:lnTo>
                        <a:pt x="83" y="70"/>
                      </a:lnTo>
                      <a:lnTo>
                        <a:pt x="101" y="67"/>
                      </a:lnTo>
                      <a:lnTo>
                        <a:pt x="108" y="61"/>
                      </a:lnTo>
                      <a:lnTo>
                        <a:pt x="112" y="53"/>
                      </a:lnTo>
                    </a:path>
                  </a:pathLst>
                </a:custGeom>
                <a:solidFill>
                  <a:srgbClr val="063DE8"/>
                </a:solidFill>
                <a:ln w="12700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</p:grpSp>
          <p:sp>
            <p:nvSpPr>
              <p:cNvPr id="292939" name="Freeform 36"/>
              <p:cNvSpPr>
                <a:spLocks/>
              </p:cNvSpPr>
              <p:nvPr/>
            </p:nvSpPr>
            <p:spPr bwMode="auto">
              <a:xfrm>
                <a:off x="832" y="2375"/>
                <a:ext cx="1970" cy="1306"/>
              </a:xfrm>
              <a:custGeom>
                <a:avLst/>
                <a:gdLst>
                  <a:gd name="T0" fmla="*/ 81 w 1970"/>
                  <a:gd name="T1" fmla="*/ 0 h 1306"/>
                  <a:gd name="T2" fmla="*/ 81 w 1970"/>
                  <a:gd name="T3" fmla="*/ 112 h 1306"/>
                  <a:gd name="T4" fmla="*/ 81 w 1970"/>
                  <a:gd name="T5" fmla="*/ 233 h 1306"/>
                  <a:gd name="T6" fmla="*/ 81 w 1970"/>
                  <a:gd name="T7" fmla="*/ 281 h 1306"/>
                  <a:gd name="T8" fmla="*/ 81 w 1970"/>
                  <a:gd name="T9" fmla="*/ 328 h 1306"/>
                  <a:gd name="T10" fmla="*/ 71 w 1970"/>
                  <a:gd name="T11" fmla="*/ 375 h 1306"/>
                  <a:gd name="T12" fmla="*/ 44 w 1970"/>
                  <a:gd name="T13" fmla="*/ 474 h 1306"/>
                  <a:gd name="T14" fmla="*/ 19 w 1970"/>
                  <a:gd name="T15" fmla="*/ 526 h 1306"/>
                  <a:gd name="T16" fmla="*/ 9 w 1970"/>
                  <a:gd name="T17" fmla="*/ 567 h 1306"/>
                  <a:gd name="T18" fmla="*/ 0 w 1970"/>
                  <a:gd name="T19" fmla="*/ 609 h 1306"/>
                  <a:gd name="T20" fmla="*/ 0 w 1970"/>
                  <a:gd name="T21" fmla="*/ 661 h 1306"/>
                  <a:gd name="T22" fmla="*/ 19 w 1970"/>
                  <a:gd name="T23" fmla="*/ 708 h 1306"/>
                  <a:gd name="T24" fmla="*/ 35 w 1970"/>
                  <a:gd name="T25" fmla="*/ 760 h 1306"/>
                  <a:gd name="T26" fmla="*/ 63 w 1970"/>
                  <a:gd name="T27" fmla="*/ 814 h 1306"/>
                  <a:gd name="T28" fmla="*/ 98 w 1970"/>
                  <a:gd name="T29" fmla="*/ 877 h 1306"/>
                  <a:gd name="T30" fmla="*/ 116 w 1970"/>
                  <a:gd name="T31" fmla="*/ 930 h 1306"/>
                  <a:gd name="T32" fmla="*/ 160 w 1970"/>
                  <a:gd name="T33" fmla="*/ 1042 h 1306"/>
                  <a:gd name="T34" fmla="*/ 205 w 1970"/>
                  <a:gd name="T35" fmla="*/ 1094 h 1306"/>
                  <a:gd name="T36" fmla="*/ 249 w 1970"/>
                  <a:gd name="T37" fmla="*/ 1140 h 1306"/>
                  <a:gd name="T38" fmla="*/ 303 w 1970"/>
                  <a:gd name="T39" fmla="*/ 1175 h 1306"/>
                  <a:gd name="T40" fmla="*/ 509 w 1970"/>
                  <a:gd name="T41" fmla="*/ 1211 h 1306"/>
                  <a:gd name="T42" fmla="*/ 678 w 1970"/>
                  <a:gd name="T43" fmla="*/ 1234 h 1306"/>
                  <a:gd name="T44" fmla="*/ 856 w 1970"/>
                  <a:gd name="T45" fmla="*/ 1234 h 1306"/>
                  <a:gd name="T46" fmla="*/ 917 w 1970"/>
                  <a:gd name="T47" fmla="*/ 1240 h 1306"/>
                  <a:gd name="T48" fmla="*/ 970 w 1970"/>
                  <a:gd name="T49" fmla="*/ 1246 h 1306"/>
                  <a:gd name="T50" fmla="*/ 1034 w 1970"/>
                  <a:gd name="T51" fmla="*/ 1252 h 1306"/>
                  <a:gd name="T52" fmla="*/ 1114 w 1970"/>
                  <a:gd name="T53" fmla="*/ 1270 h 1306"/>
                  <a:gd name="T54" fmla="*/ 1273 w 1970"/>
                  <a:gd name="T55" fmla="*/ 1287 h 1306"/>
                  <a:gd name="T56" fmla="*/ 1444 w 1970"/>
                  <a:gd name="T57" fmla="*/ 1305 h 1306"/>
                  <a:gd name="T58" fmla="*/ 1515 w 1970"/>
                  <a:gd name="T59" fmla="*/ 1305 h 1306"/>
                  <a:gd name="T60" fmla="*/ 1614 w 1970"/>
                  <a:gd name="T61" fmla="*/ 1305 h 1306"/>
                  <a:gd name="T62" fmla="*/ 1684 w 1970"/>
                  <a:gd name="T63" fmla="*/ 1275 h 1306"/>
                  <a:gd name="T64" fmla="*/ 1719 w 1970"/>
                  <a:gd name="T65" fmla="*/ 1240 h 1306"/>
                  <a:gd name="T66" fmla="*/ 1747 w 1970"/>
                  <a:gd name="T67" fmla="*/ 1204 h 1306"/>
                  <a:gd name="T68" fmla="*/ 1773 w 1970"/>
                  <a:gd name="T69" fmla="*/ 1152 h 1306"/>
                  <a:gd name="T70" fmla="*/ 1808 w 1970"/>
                  <a:gd name="T71" fmla="*/ 1100 h 1306"/>
                  <a:gd name="T72" fmla="*/ 1836 w 1970"/>
                  <a:gd name="T73" fmla="*/ 1048 h 1306"/>
                  <a:gd name="T74" fmla="*/ 1852 w 1970"/>
                  <a:gd name="T75" fmla="*/ 1006 h 1306"/>
                  <a:gd name="T76" fmla="*/ 1898 w 1970"/>
                  <a:gd name="T77" fmla="*/ 960 h 1306"/>
                  <a:gd name="T78" fmla="*/ 1915 w 1970"/>
                  <a:gd name="T79" fmla="*/ 918 h 1306"/>
                  <a:gd name="T80" fmla="*/ 1934 w 1970"/>
                  <a:gd name="T81" fmla="*/ 860 h 1306"/>
                  <a:gd name="T82" fmla="*/ 1951 w 1970"/>
                  <a:gd name="T83" fmla="*/ 814 h 1306"/>
                  <a:gd name="T84" fmla="*/ 1961 w 1970"/>
                  <a:gd name="T85" fmla="*/ 772 h 1306"/>
                  <a:gd name="T86" fmla="*/ 1969 w 1970"/>
                  <a:gd name="T87" fmla="*/ 720 h 1306"/>
                  <a:gd name="T88" fmla="*/ 1969 w 1970"/>
                  <a:gd name="T89" fmla="*/ 679 h 1306"/>
                  <a:gd name="T90" fmla="*/ 1969 w 1970"/>
                  <a:gd name="T91" fmla="*/ 632 h 1306"/>
                  <a:gd name="T92" fmla="*/ 1969 w 1970"/>
                  <a:gd name="T93" fmla="*/ 596 h 1306"/>
                  <a:gd name="T94" fmla="*/ 1969 w 1970"/>
                  <a:gd name="T95" fmla="*/ 555 h 1306"/>
                  <a:gd name="T96" fmla="*/ 1969 w 1970"/>
                  <a:gd name="T97" fmla="*/ 509 h 1306"/>
                  <a:gd name="T98" fmla="*/ 1969 w 1970"/>
                  <a:gd name="T99" fmla="*/ 467 h 1306"/>
                  <a:gd name="T100" fmla="*/ 1969 w 1970"/>
                  <a:gd name="T101" fmla="*/ 434 h 1306"/>
                  <a:gd name="T102" fmla="*/ 1961 w 1970"/>
                  <a:gd name="T103" fmla="*/ 392 h 1306"/>
                  <a:gd name="T104" fmla="*/ 1951 w 1970"/>
                  <a:gd name="T105" fmla="*/ 351 h 1306"/>
                  <a:gd name="T106" fmla="*/ 1934 w 1970"/>
                  <a:gd name="T107" fmla="*/ 304 h 1306"/>
                  <a:gd name="T108" fmla="*/ 1898 w 1970"/>
                  <a:gd name="T109" fmla="*/ 258 h 1306"/>
                  <a:gd name="T110" fmla="*/ 1871 w 1970"/>
                  <a:gd name="T111" fmla="*/ 216 h 1306"/>
                  <a:gd name="T112" fmla="*/ 1861 w 1970"/>
                  <a:gd name="T113" fmla="*/ 170 h 1306"/>
                  <a:gd name="T114" fmla="*/ 1845 w 1970"/>
                  <a:gd name="T115" fmla="*/ 129 h 1306"/>
                  <a:gd name="T116" fmla="*/ 1836 w 1970"/>
                  <a:gd name="T117" fmla="*/ 94 h 1306"/>
                  <a:gd name="T118" fmla="*/ 1836 w 1970"/>
                  <a:gd name="T119" fmla="*/ 58 h 1306"/>
                  <a:gd name="T120" fmla="*/ 1836 w 1970"/>
                  <a:gd name="T121" fmla="*/ 24 h 130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70"/>
                  <a:gd name="T184" fmla="*/ 0 h 1306"/>
                  <a:gd name="T185" fmla="*/ 1970 w 1970"/>
                  <a:gd name="T186" fmla="*/ 1306 h 130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70" h="1306">
                    <a:moveTo>
                      <a:pt x="106" y="3"/>
                    </a:moveTo>
                    <a:lnTo>
                      <a:pt x="81" y="0"/>
                    </a:lnTo>
                    <a:lnTo>
                      <a:pt x="81" y="29"/>
                    </a:lnTo>
                    <a:lnTo>
                      <a:pt x="81" y="112"/>
                    </a:lnTo>
                    <a:lnTo>
                      <a:pt x="81" y="204"/>
                    </a:lnTo>
                    <a:lnTo>
                      <a:pt x="81" y="233"/>
                    </a:lnTo>
                    <a:lnTo>
                      <a:pt x="81" y="252"/>
                    </a:lnTo>
                    <a:lnTo>
                      <a:pt x="81" y="281"/>
                    </a:lnTo>
                    <a:lnTo>
                      <a:pt x="81" y="310"/>
                    </a:lnTo>
                    <a:lnTo>
                      <a:pt x="81" y="328"/>
                    </a:lnTo>
                    <a:lnTo>
                      <a:pt x="81" y="351"/>
                    </a:lnTo>
                    <a:lnTo>
                      <a:pt x="71" y="375"/>
                    </a:lnTo>
                    <a:lnTo>
                      <a:pt x="63" y="392"/>
                    </a:lnTo>
                    <a:lnTo>
                      <a:pt x="44" y="474"/>
                    </a:lnTo>
                    <a:lnTo>
                      <a:pt x="19" y="509"/>
                    </a:lnTo>
                    <a:lnTo>
                      <a:pt x="19" y="526"/>
                    </a:lnTo>
                    <a:lnTo>
                      <a:pt x="9" y="544"/>
                    </a:lnTo>
                    <a:lnTo>
                      <a:pt x="9" y="567"/>
                    </a:lnTo>
                    <a:lnTo>
                      <a:pt x="0" y="584"/>
                    </a:lnTo>
                    <a:lnTo>
                      <a:pt x="0" y="609"/>
                    </a:lnTo>
                    <a:lnTo>
                      <a:pt x="0" y="632"/>
                    </a:lnTo>
                    <a:lnTo>
                      <a:pt x="0" y="661"/>
                    </a:lnTo>
                    <a:lnTo>
                      <a:pt x="9" y="685"/>
                    </a:lnTo>
                    <a:lnTo>
                      <a:pt x="19" y="708"/>
                    </a:lnTo>
                    <a:lnTo>
                      <a:pt x="27" y="731"/>
                    </a:lnTo>
                    <a:lnTo>
                      <a:pt x="35" y="760"/>
                    </a:lnTo>
                    <a:lnTo>
                      <a:pt x="44" y="785"/>
                    </a:lnTo>
                    <a:lnTo>
                      <a:pt x="63" y="814"/>
                    </a:lnTo>
                    <a:lnTo>
                      <a:pt x="81" y="843"/>
                    </a:lnTo>
                    <a:lnTo>
                      <a:pt x="98" y="877"/>
                    </a:lnTo>
                    <a:lnTo>
                      <a:pt x="108" y="901"/>
                    </a:lnTo>
                    <a:lnTo>
                      <a:pt x="116" y="930"/>
                    </a:lnTo>
                    <a:lnTo>
                      <a:pt x="134" y="960"/>
                    </a:lnTo>
                    <a:lnTo>
                      <a:pt x="160" y="1042"/>
                    </a:lnTo>
                    <a:lnTo>
                      <a:pt x="179" y="1071"/>
                    </a:lnTo>
                    <a:lnTo>
                      <a:pt x="205" y="1094"/>
                    </a:lnTo>
                    <a:lnTo>
                      <a:pt x="223" y="1117"/>
                    </a:lnTo>
                    <a:lnTo>
                      <a:pt x="249" y="1140"/>
                    </a:lnTo>
                    <a:lnTo>
                      <a:pt x="268" y="1158"/>
                    </a:lnTo>
                    <a:lnTo>
                      <a:pt x="303" y="1175"/>
                    </a:lnTo>
                    <a:lnTo>
                      <a:pt x="347" y="1194"/>
                    </a:lnTo>
                    <a:lnTo>
                      <a:pt x="509" y="1211"/>
                    </a:lnTo>
                    <a:lnTo>
                      <a:pt x="634" y="1228"/>
                    </a:lnTo>
                    <a:lnTo>
                      <a:pt x="678" y="1234"/>
                    </a:lnTo>
                    <a:lnTo>
                      <a:pt x="732" y="1234"/>
                    </a:lnTo>
                    <a:lnTo>
                      <a:pt x="856" y="1234"/>
                    </a:lnTo>
                    <a:lnTo>
                      <a:pt x="891" y="1240"/>
                    </a:lnTo>
                    <a:lnTo>
                      <a:pt x="917" y="1240"/>
                    </a:lnTo>
                    <a:lnTo>
                      <a:pt x="945" y="1246"/>
                    </a:lnTo>
                    <a:lnTo>
                      <a:pt x="970" y="1246"/>
                    </a:lnTo>
                    <a:lnTo>
                      <a:pt x="999" y="1246"/>
                    </a:lnTo>
                    <a:lnTo>
                      <a:pt x="1034" y="1252"/>
                    </a:lnTo>
                    <a:lnTo>
                      <a:pt x="1070" y="1257"/>
                    </a:lnTo>
                    <a:lnTo>
                      <a:pt x="1114" y="1270"/>
                    </a:lnTo>
                    <a:lnTo>
                      <a:pt x="1149" y="1275"/>
                    </a:lnTo>
                    <a:lnTo>
                      <a:pt x="1273" y="1287"/>
                    </a:lnTo>
                    <a:lnTo>
                      <a:pt x="1400" y="1299"/>
                    </a:lnTo>
                    <a:lnTo>
                      <a:pt x="1444" y="1305"/>
                    </a:lnTo>
                    <a:lnTo>
                      <a:pt x="1470" y="1305"/>
                    </a:lnTo>
                    <a:lnTo>
                      <a:pt x="1515" y="1305"/>
                    </a:lnTo>
                    <a:lnTo>
                      <a:pt x="1569" y="1305"/>
                    </a:lnTo>
                    <a:lnTo>
                      <a:pt x="1614" y="1305"/>
                    </a:lnTo>
                    <a:lnTo>
                      <a:pt x="1639" y="1299"/>
                    </a:lnTo>
                    <a:lnTo>
                      <a:pt x="1684" y="1275"/>
                    </a:lnTo>
                    <a:lnTo>
                      <a:pt x="1712" y="1257"/>
                    </a:lnTo>
                    <a:lnTo>
                      <a:pt x="1719" y="1240"/>
                    </a:lnTo>
                    <a:lnTo>
                      <a:pt x="1737" y="1223"/>
                    </a:lnTo>
                    <a:lnTo>
                      <a:pt x="1747" y="1204"/>
                    </a:lnTo>
                    <a:lnTo>
                      <a:pt x="1763" y="1169"/>
                    </a:lnTo>
                    <a:lnTo>
                      <a:pt x="1773" y="1152"/>
                    </a:lnTo>
                    <a:lnTo>
                      <a:pt x="1791" y="1129"/>
                    </a:lnTo>
                    <a:lnTo>
                      <a:pt x="1808" y="1100"/>
                    </a:lnTo>
                    <a:lnTo>
                      <a:pt x="1817" y="1077"/>
                    </a:lnTo>
                    <a:lnTo>
                      <a:pt x="1836" y="1048"/>
                    </a:lnTo>
                    <a:lnTo>
                      <a:pt x="1845" y="1029"/>
                    </a:lnTo>
                    <a:lnTo>
                      <a:pt x="1852" y="1006"/>
                    </a:lnTo>
                    <a:lnTo>
                      <a:pt x="1880" y="983"/>
                    </a:lnTo>
                    <a:lnTo>
                      <a:pt x="1898" y="960"/>
                    </a:lnTo>
                    <a:lnTo>
                      <a:pt x="1906" y="942"/>
                    </a:lnTo>
                    <a:lnTo>
                      <a:pt x="1915" y="918"/>
                    </a:lnTo>
                    <a:lnTo>
                      <a:pt x="1925" y="889"/>
                    </a:lnTo>
                    <a:lnTo>
                      <a:pt x="1934" y="860"/>
                    </a:lnTo>
                    <a:lnTo>
                      <a:pt x="1942" y="843"/>
                    </a:lnTo>
                    <a:lnTo>
                      <a:pt x="1951" y="814"/>
                    </a:lnTo>
                    <a:lnTo>
                      <a:pt x="1961" y="789"/>
                    </a:lnTo>
                    <a:lnTo>
                      <a:pt x="1961" y="772"/>
                    </a:lnTo>
                    <a:lnTo>
                      <a:pt x="1969" y="749"/>
                    </a:lnTo>
                    <a:lnTo>
                      <a:pt x="1969" y="720"/>
                    </a:lnTo>
                    <a:lnTo>
                      <a:pt x="1969" y="696"/>
                    </a:lnTo>
                    <a:lnTo>
                      <a:pt x="1969" y="679"/>
                    </a:lnTo>
                    <a:lnTo>
                      <a:pt x="1969" y="656"/>
                    </a:lnTo>
                    <a:lnTo>
                      <a:pt x="1969" y="632"/>
                    </a:lnTo>
                    <a:lnTo>
                      <a:pt x="1969" y="614"/>
                    </a:lnTo>
                    <a:lnTo>
                      <a:pt x="1969" y="596"/>
                    </a:lnTo>
                    <a:lnTo>
                      <a:pt x="1969" y="573"/>
                    </a:lnTo>
                    <a:lnTo>
                      <a:pt x="1969" y="555"/>
                    </a:lnTo>
                    <a:lnTo>
                      <a:pt x="1969" y="532"/>
                    </a:lnTo>
                    <a:lnTo>
                      <a:pt x="1969" y="509"/>
                    </a:lnTo>
                    <a:lnTo>
                      <a:pt x="1969" y="492"/>
                    </a:lnTo>
                    <a:lnTo>
                      <a:pt x="1969" y="467"/>
                    </a:lnTo>
                    <a:lnTo>
                      <a:pt x="1969" y="451"/>
                    </a:lnTo>
                    <a:lnTo>
                      <a:pt x="1969" y="434"/>
                    </a:lnTo>
                    <a:lnTo>
                      <a:pt x="1969" y="415"/>
                    </a:lnTo>
                    <a:lnTo>
                      <a:pt x="1961" y="392"/>
                    </a:lnTo>
                    <a:lnTo>
                      <a:pt x="1961" y="375"/>
                    </a:lnTo>
                    <a:lnTo>
                      <a:pt x="1951" y="351"/>
                    </a:lnTo>
                    <a:lnTo>
                      <a:pt x="1942" y="328"/>
                    </a:lnTo>
                    <a:lnTo>
                      <a:pt x="1934" y="304"/>
                    </a:lnTo>
                    <a:lnTo>
                      <a:pt x="1925" y="287"/>
                    </a:lnTo>
                    <a:lnTo>
                      <a:pt x="1898" y="258"/>
                    </a:lnTo>
                    <a:lnTo>
                      <a:pt x="1889" y="240"/>
                    </a:lnTo>
                    <a:lnTo>
                      <a:pt x="1871" y="216"/>
                    </a:lnTo>
                    <a:lnTo>
                      <a:pt x="1861" y="193"/>
                    </a:lnTo>
                    <a:lnTo>
                      <a:pt x="1861" y="170"/>
                    </a:lnTo>
                    <a:lnTo>
                      <a:pt x="1852" y="152"/>
                    </a:lnTo>
                    <a:lnTo>
                      <a:pt x="1845" y="129"/>
                    </a:lnTo>
                    <a:lnTo>
                      <a:pt x="1845" y="112"/>
                    </a:lnTo>
                    <a:lnTo>
                      <a:pt x="1836" y="94"/>
                    </a:lnTo>
                    <a:lnTo>
                      <a:pt x="1836" y="77"/>
                    </a:lnTo>
                    <a:lnTo>
                      <a:pt x="1836" y="58"/>
                    </a:lnTo>
                    <a:lnTo>
                      <a:pt x="1836" y="41"/>
                    </a:lnTo>
                    <a:lnTo>
                      <a:pt x="1836" y="24"/>
                    </a:lnTo>
                    <a:lnTo>
                      <a:pt x="1836" y="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292929" name="Freeform 37"/>
            <p:cNvSpPr>
              <a:spLocks/>
            </p:cNvSpPr>
            <p:nvPr/>
          </p:nvSpPr>
          <p:spPr bwMode="auto">
            <a:xfrm>
              <a:off x="1776" y="3168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0" name="Freeform 38"/>
            <p:cNvSpPr>
              <a:spLocks/>
            </p:cNvSpPr>
            <p:nvPr/>
          </p:nvSpPr>
          <p:spPr bwMode="auto">
            <a:xfrm>
              <a:off x="2064" y="2928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1" name="Freeform 39"/>
            <p:cNvSpPr>
              <a:spLocks/>
            </p:cNvSpPr>
            <p:nvPr/>
          </p:nvSpPr>
          <p:spPr bwMode="auto">
            <a:xfrm>
              <a:off x="2496" y="2880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2" name="Freeform 40"/>
            <p:cNvSpPr>
              <a:spLocks/>
            </p:cNvSpPr>
            <p:nvPr/>
          </p:nvSpPr>
          <p:spPr bwMode="auto">
            <a:xfrm>
              <a:off x="1584" y="2496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3" name="Freeform 41"/>
            <p:cNvSpPr>
              <a:spLocks/>
            </p:cNvSpPr>
            <p:nvPr/>
          </p:nvSpPr>
          <p:spPr bwMode="auto">
            <a:xfrm>
              <a:off x="1920" y="2592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4" name="Freeform 42"/>
            <p:cNvSpPr>
              <a:spLocks/>
            </p:cNvSpPr>
            <p:nvPr/>
          </p:nvSpPr>
          <p:spPr bwMode="auto">
            <a:xfrm>
              <a:off x="2256" y="2496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5" name="Freeform 43"/>
            <p:cNvSpPr>
              <a:spLocks/>
            </p:cNvSpPr>
            <p:nvPr/>
          </p:nvSpPr>
          <p:spPr bwMode="auto">
            <a:xfrm>
              <a:off x="1152" y="2928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6" name="Freeform 44"/>
            <p:cNvSpPr>
              <a:spLocks/>
            </p:cNvSpPr>
            <p:nvPr/>
          </p:nvSpPr>
          <p:spPr bwMode="auto">
            <a:xfrm>
              <a:off x="1296" y="2496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292937" name="Freeform 45"/>
            <p:cNvSpPr>
              <a:spLocks/>
            </p:cNvSpPr>
            <p:nvPr/>
          </p:nvSpPr>
          <p:spPr bwMode="auto">
            <a:xfrm>
              <a:off x="1584" y="2880"/>
              <a:ext cx="145" cy="241"/>
            </a:xfrm>
            <a:custGeom>
              <a:avLst/>
              <a:gdLst>
                <a:gd name="T0" fmla="*/ 16 w 145"/>
                <a:gd name="T1" fmla="*/ 112 h 241"/>
                <a:gd name="T2" fmla="*/ 0 w 145"/>
                <a:gd name="T3" fmla="*/ 177 h 241"/>
                <a:gd name="T4" fmla="*/ 55 w 145"/>
                <a:gd name="T5" fmla="*/ 240 h 241"/>
                <a:gd name="T6" fmla="*/ 144 w 145"/>
                <a:gd name="T7" fmla="*/ 28 h 241"/>
                <a:gd name="T8" fmla="*/ 144 w 145"/>
                <a:gd name="T9" fmla="*/ 0 h 241"/>
                <a:gd name="T10" fmla="*/ 45 w 145"/>
                <a:gd name="T11" fmla="*/ 179 h 241"/>
                <a:gd name="T12" fmla="*/ 16 w 145"/>
                <a:gd name="T13" fmla="*/ 112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5"/>
                <a:gd name="T22" fmla="*/ 0 h 241"/>
                <a:gd name="T23" fmla="*/ 145 w 145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5" h="241">
                  <a:moveTo>
                    <a:pt x="16" y="112"/>
                  </a:moveTo>
                  <a:lnTo>
                    <a:pt x="0" y="177"/>
                  </a:lnTo>
                  <a:lnTo>
                    <a:pt x="55" y="240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45" y="179"/>
                  </a:lnTo>
                  <a:lnTo>
                    <a:pt x="16" y="112"/>
                  </a:lnTo>
                </a:path>
              </a:pathLst>
            </a:custGeom>
            <a:solidFill>
              <a:srgbClr val="FF0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4162425" y="3733800"/>
            <a:ext cx="3840163" cy="2516188"/>
            <a:chOff x="2622" y="2352"/>
            <a:chExt cx="2419" cy="1585"/>
          </a:xfrm>
        </p:grpSpPr>
        <p:sp>
          <p:nvSpPr>
            <p:cNvPr id="292901" name="Freeform 47"/>
            <p:cNvSpPr>
              <a:spLocks/>
            </p:cNvSpPr>
            <p:nvPr/>
          </p:nvSpPr>
          <p:spPr bwMode="auto">
            <a:xfrm>
              <a:off x="2622" y="2488"/>
              <a:ext cx="2419" cy="1449"/>
            </a:xfrm>
            <a:custGeom>
              <a:avLst/>
              <a:gdLst>
                <a:gd name="T0" fmla="*/ 18 w 2419"/>
                <a:gd name="T1" fmla="*/ 1016 h 1449"/>
                <a:gd name="T2" fmla="*/ 197 w 2419"/>
                <a:gd name="T3" fmla="*/ 1074 h 1449"/>
                <a:gd name="T4" fmla="*/ 349 w 2419"/>
                <a:gd name="T5" fmla="*/ 1121 h 1449"/>
                <a:gd name="T6" fmla="*/ 384 w 2419"/>
                <a:gd name="T7" fmla="*/ 1157 h 1449"/>
                <a:gd name="T8" fmla="*/ 438 w 2419"/>
                <a:gd name="T9" fmla="*/ 1192 h 1449"/>
                <a:gd name="T10" fmla="*/ 501 w 2419"/>
                <a:gd name="T11" fmla="*/ 1221 h 1449"/>
                <a:gd name="T12" fmla="*/ 562 w 2419"/>
                <a:gd name="T13" fmla="*/ 1244 h 1449"/>
                <a:gd name="T14" fmla="*/ 652 w 2419"/>
                <a:gd name="T15" fmla="*/ 1273 h 1449"/>
                <a:gd name="T16" fmla="*/ 731 w 2419"/>
                <a:gd name="T17" fmla="*/ 1296 h 1449"/>
                <a:gd name="T18" fmla="*/ 820 w 2419"/>
                <a:gd name="T19" fmla="*/ 1331 h 1449"/>
                <a:gd name="T20" fmla="*/ 893 w 2419"/>
                <a:gd name="T21" fmla="*/ 1367 h 1449"/>
                <a:gd name="T22" fmla="*/ 963 w 2419"/>
                <a:gd name="T23" fmla="*/ 1384 h 1449"/>
                <a:gd name="T24" fmla="*/ 1133 w 2419"/>
                <a:gd name="T25" fmla="*/ 1413 h 1449"/>
                <a:gd name="T26" fmla="*/ 1304 w 2419"/>
                <a:gd name="T27" fmla="*/ 1425 h 1449"/>
                <a:gd name="T28" fmla="*/ 1365 w 2419"/>
                <a:gd name="T29" fmla="*/ 1431 h 1449"/>
                <a:gd name="T30" fmla="*/ 1544 w 2419"/>
                <a:gd name="T31" fmla="*/ 1436 h 1449"/>
                <a:gd name="T32" fmla="*/ 1722 w 2419"/>
                <a:gd name="T33" fmla="*/ 1448 h 1449"/>
                <a:gd name="T34" fmla="*/ 1811 w 2419"/>
                <a:gd name="T35" fmla="*/ 1448 h 1449"/>
                <a:gd name="T36" fmla="*/ 1890 w 2419"/>
                <a:gd name="T37" fmla="*/ 1448 h 1449"/>
                <a:gd name="T38" fmla="*/ 1972 w 2419"/>
                <a:gd name="T39" fmla="*/ 1431 h 1449"/>
                <a:gd name="T40" fmla="*/ 2043 w 2419"/>
                <a:gd name="T41" fmla="*/ 1377 h 1449"/>
                <a:gd name="T42" fmla="*/ 2097 w 2419"/>
                <a:gd name="T43" fmla="*/ 1338 h 1449"/>
                <a:gd name="T44" fmla="*/ 2142 w 2419"/>
                <a:gd name="T45" fmla="*/ 1290 h 1449"/>
                <a:gd name="T46" fmla="*/ 2196 w 2419"/>
                <a:gd name="T47" fmla="*/ 1232 h 1449"/>
                <a:gd name="T48" fmla="*/ 2231 w 2419"/>
                <a:gd name="T49" fmla="*/ 1192 h 1449"/>
                <a:gd name="T50" fmla="*/ 2266 w 2419"/>
                <a:gd name="T51" fmla="*/ 1157 h 1449"/>
                <a:gd name="T52" fmla="*/ 2320 w 2419"/>
                <a:gd name="T53" fmla="*/ 1104 h 1449"/>
                <a:gd name="T54" fmla="*/ 2364 w 2419"/>
                <a:gd name="T55" fmla="*/ 1062 h 1449"/>
                <a:gd name="T56" fmla="*/ 2390 w 2419"/>
                <a:gd name="T57" fmla="*/ 1016 h 1449"/>
                <a:gd name="T58" fmla="*/ 2409 w 2419"/>
                <a:gd name="T59" fmla="*/ 969 h 1449"/>
                <a:gd name="T60" fmla="*/ 2409 w 2419"/>
                <a:gd name="T61" fmla="*/ 923 h 1449"/>
                <a:gd name="T62" fmla="*/ 2418 w 2419"/>
                <a:gd name="T63" fmla="*/ 876 h 1449"/>
                <a:gd name="T64" fmla="*/ 2418 w 2419"/>
                <a:gd name="T65" fmla="*/ 834 h 1449"/>
                <a:gd name="T66" fmla="*/ 2418 w 2419"/>
                <a:gd name="T67" fmla="*/ 788 h 1449"/>
                <a:gd name="T68" fmla="*/ 2418 w 2419"/>
                <a:gd name="T69" fmla="*/ 741 h 1449"/>
                <a:gd name="T70" fmla="*/ 2418 w 2419"/>
                <a:gd name="T71" fmla="*/ 695 h 1449"/>
                <a:gd name="T72" fmla="*/ 2409 w 2419"/>
                <a:gd name="T73" fmla="*/ 637 h 1449"/>
                <a:gd name="T74" fmla="*/ 2399 w 2419"/>
                <a:gd name="T75" fmla="*/ 589 h 1449"/>
                <a:gd name="T76" fmla="*/ 2364 w 2419"/>
                <a:gd name="T77" fmla="*/ 543 h 1449"/>
                <a:gd name="T78" fmla="*/ 2345 w 2419"/>
                <a:gd name="T79" fmla="*/ 502 h 1449"/>
                <a:gd name="T80" fmla="*/ 2320 w 2419"/>
                <a:gd name="T81" fmla="*/ 467 h 1449"/>
                <a:gd name="T82" fmla="*/ 2285 w 2419"/>
                <a:gd name="T83" fmla="*/ 432 h 1449"/>
                <a:gd name="T84" fmla="*/ 2247 w 2419"/>
                <a:gd name="T85" fmla="*/ 390 h 1449"/>
                <a:gd name="T86" fmla="*/ 2203 w 2419"/>
                <a:gd name="T87" fmla="*/ 344 h 1449"/>
                <a:gd name="T88" fmla="*/ 2168 w 2419"/>
                <a:gd name="T89" fmla="*/ 297 h 1449"/>
                <a:gd name="T90" fmla="*/ 2142 w 2419"/>
                <a:gd name="T91" fmla="*/ 262 h 1449"/>
                <a:gd name="T92" fmla="*/ 2114 w 2419"/>
                <a:gd name="T93" fmla="*/ 227 h 1449"/>
                <a:gd name="T94" fmla="*/ 2097 w 2419"/>
                <a:gd name="T95" fmla="*/ 186 h 1449"/>
                <a:gd name="T96" fmla="*/ 2069 w 2419"/>
                <a:gd name="T97" fmla="*/ 146 h 1449"/>
                <a:gd name="T98" fmla="*/ 2052 w 2419"/>
                <a:gd name="T99" fmla="*/ 104 h 1449"/>
                <a:gd name="T100" fmla="*/ 2025 w 2419"/>
                <a:gd name="T101" fmla="*/ 69 h 1449"/>
                <a:gd name="T102" fmla="*/ 2007 w 2419"/>
                <a:gd name="T103" fmla="*/ 34 h 1449"/>
                <a:gd name="T104" fmla="*/ 2007 w 2419"/>
                <a:gd name="T105" fmla="*/ 0 h 144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419"/>
                <a:gd name="T160" fmla="*/ 0 h 1449"/>
                <a:gd name="T161" fmla="*/ 2419 w 2419"/>
                <a:gd name="T162" fmla="*/ 1449 h 144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419" h="1449">
                  <a:moveTo>
                    <a:pt x="0" y="996"/>
                  </a:moveTo>
                  <a:lnTo>
                    <a:pt x="18" y="1016"/>
                  </a:lnTo>
                  <a:lnTo>
                    <a:pt x="55" y="1039"/>
                  </a:lnTo>
                  <a:lnTo>
                    <a:pt x="197" y="1074"/>
                  </a:lnTo>
                  <a:lnTo>
                    <a:pt x="323" y="1110"/>
                  </a:lnTo>
                  <a:lnTo>
                    <a:pt x="349" y="1121"/>
                  </a:lnTo>
                  <a:lnTo>
                    <a:pt x="367" y="1139"/>
                  </a:lnTo>
                  <a:lnTo>
                    <a:pt x="384" y="1157"/>
                  </a:lnTo>
                  <a:lnTo>
                    <a:pt x="412" y="1180"/>
                  </a:lnTo>
                  <a:lnTo>
                    <a:pt x="438" y="1192"/>
                  </a:lnTo>
                  <a:lnTo>
                    <a:pt x="473" y="1209"/>
                  </a:lnTo>
                  <a:lnTo>
                    <a:pt x="501" y="1221"/>
                  </a:lnTo>
                  <a:lnTo>
                    <a:pt x="536" y="1232"/>
                  </a:lnTo>
                  <a:lnTo>
                    <a:pt x="562" y="1244"/>
                  </a:lnTo>
                  <a:lnTo>
                    <a:pt x="607" y="1261"/>
                  </a:lnTo>
                  <a:lnTo>
                    <a:pt x="652" y="1273"/>
                  </a:lnTo>
                  <a:lnTo>
                    <a:pt x="696" y="1285"/>
                  </a:lnTo>
                  <a:lnTo>
                    <a:pt x="731" y="1296"/>
                  </a:lnTo>
                  <a:lnTo>
                    <a:pt x="776" y="1319"/>
                  </a:lnTo>
                  <a:lnTo>
                    <a:pt x="820" y="1331"/>
                  </a:lnTo>
                  <a:lnTo>
                    <a:pt x="849" y="1348"/>
                  </a:lnTo>
                  <a:lnTo>
                    <a:pt x="893" y="1367"/>
                  </a:lnTo>
                  <a:lnTo>
                    <a:pt x="928" y="1377"/>
                  </a:lnTo>
                  <a:lnTo>
                    <a:pt x="963" y="1384"/>
                  </a:lnTo>
                  <a:lnTo>
                    <a:pt x="1008" y="1396"/>
                  </a:lnTo>
                  <a:lnTo>
                    <a:pt x="1133" y="1413"/>
                  </a:lnTo>
                  <a:lnTo>
                    <a:pt x="1259" y="1419"/>
                  </a:lnTo>
                  <a:lnTo>
                    <a:pt x="1304" y="1425"/>
                  </a:lnTo>
                  <a:lnTo>
                    <a:pt x="1330" y="1425"/>
                  </a:lnTo>
                  <a:lnTo>
                    <a:pt x="1365" y="1431"/>
                  </a:lnTo>
                  <a:lnTo>
                    <a:pt x="1418" y="1436"/>
                  </a:lnTo>
                  <a:lnTo>
                    <a:pt x="1544" y="1436"/>
                  </a:lnTo>
                  <a:lnTo>
                    <a:pt x="1668" y="1443"/>
                  </a:lnTo>
                  <a:lnTo>
                    <a:pt x="1722" y="1448"/>
                  </a:lnTo>
                  <a:lnTo>
                    <a:pt x="1766" y="1448"/>
                  </a:lnTo>
                  <a:lnTo>
                    <a:pt x="1811" y="1448"/>
                  </a:lnTo>
                  <a:lnTo>
                    <a:pt x="1846" y="1448"/>
                  </a:lnTo>
                  <a:lnTo>
                    <a:pt x="1890" y="1448"/>
                  </a:lnTo>
                  <a:lnTo>
                    <a:pt x="1935" y="1448"/>
                  </a:lnTo>
                  <a:lnTo>
                    <a:pt x="1972" y="1431"/>
                  </a:lnTo>
                  <a:lnTo>
                    <a:pt x="2017" y="1396"/>
                  </a:lnTo>
                  <a:lnTo>
                    <a:pt x="2043" y="1377"/>
                  </a:lnTo>
                  <a:lnTo>
                    <a:pt x="2069" y="1354"/>
                  </a:lnTo>
                  <a:lnTo>
                    <a:pt x="2097" y="1338"/>
                  </a:lnTo>
                  <a:lnTo>
                    <a:pt x="2123" y="1315"/>
                  </a:lnTo>
                  <a:lnTo>
                    <a:pt x="2142" y="1290"/>
                  </a:lnTo>
                  <a:lnTo>
                    <a:pt x="2177" y="1256"/>
                  </a:lnTo>
                  <a:lnTo>
                    <a:pt x="2196" y="1232"/>
                  </a:lnTo>
                  <a:lnTo>
                    <a:pt x="2212" y="1209"/>
                  </a:lnTo>
                  <a:lnTo>
                    <a:pt x="2231" y="1192"/>
                  </a:lnTo>
                  <a:lnTo>
                    <a:pt x="2240" y="1173"/>
                  </a:lnTo>
                  <a:lnTo>
                    <a:pt x="2266" y="1157"/>
                  </a:lnTo>
                  <a:lnTo>
                    <a:pt x="2285" y="1139"/>
                  </a:lnTo>
                  <a:lnTo>
                    <a:pt x="2320" y="1104"/>
                  </a:lnTo>
                  <a:lnTo>
                    <a:pt x="2345" y="1085"/>
                  </a:lnTo>
                  <a:lnTo>
                    <a:pt x="2364" y="1062"/>
                  </a:lnTo>
                  <a:lnTo>
                    <a:pt x="2374" y="1039"/>
                  </a:lnTo>
                  <a:lnTo>
                    <a:pt x="2390" y="1016"/>
                  </a:lnTo>
                  <a:lnTo>
                    <a:pt x="2399" y="993"/>
                  </a:lnTo>
                  <a:lnTo>
                    <a:pt x="2409" y="969"/>
                  </a:lnTo>
                  <a:lnTo>
                    <a:pt x="2409" y="940"/>
                  </a:lnTo>
                  <a:lnTo>
                    <a:pt x="2409" y="923"/>
                  </a:lnTo>
                  <a:lnTo>
                    <a:pt x="2418" y="900"/>
                  </a:lnTo>
                  <a:lnTo>
                    <a:pt x="2418" y="876"/>
                  </a:lnTo>
                  <a:lnTo>
                    <a:pt x="2418" y="858"/>
                  </a:lnTo>
                  <a:lnTo>
                    <a:pt x="2418" y="834"/>
                  </a:lnTo>
                  <a:lnTo>
                    <a:pt x="2418" y="811"/>
                  </a:lnTo>
                  <a:lnTo>
                    <a:pt x="2418" y="788"/>
                  </a:lnTo>
                  <a:lnTo>
                    <a:pt x="2418" y="764"/>
                  </a:lnTo>
                  <a:lnTo>
                    <a:pt x="2418" y="741"/>
                  </a:lnTo>
                  <a:lnTo>
                    <a:pt x="2418" y="718"/>
                  </a:lnTo>
                  <a:lnTo>
                    <a:pt x="2418" y="695"/>
                  </a:lnTo>
                  <a:lnTo>
                    <a:pt x="2418" y="660"/>
                  </a:lnTo>
                  <a:lnTo>
                    <a:pt x="2409" y="637"/>
                  </a:lnTo>
                  <a:lnTo>
                    <a:pt x="2399" y="614"/>
                  </a:lnTo>
                  <a:lnTo>
                    <a:pt x="2399" y="589"/>
                  </a:lnTo>
                  <a:lnTo>
                    <a:pt x="2390" y="572"/>
                  </a:lnTo>
                  <a:lnTo>
                    <a:pt x="2364" y="543"/>
                  </a:lnTo>
                  <a:lnTo>
                    <a:pt x="2355" y="519"/>
                  </a:lnTo>
                  <a:lnTo>
                    <a:pt x="2345" y="502"/>
                  </a:lnTo>
                  <a:lnTo>
                    <a:pt x="2336" y="484"/>
                  </a:lnTo>
                  <a:lnTo>
                    <a:pt x="2320" y="467"/>
                  </a:lnTo>
                  <a:lnTo>
                    <a:pt x="2301" y="449"/>
                  </a:lnTo>
                  <a:lnTo>
                    <a:pt x="2285" y="432"/>
                  </a:lnTo>
                  <a:lnTo>
                    <a:pt x="2266" y="413"/>
                  </a:lnTo>
                  <a:lnTo>
                    <a:pt x="2247" y="390"/>
                  </a:lnTo>
                  <a:lnTo>
                    <a:pt x="2231" y="367"/>
                  </a:lnTo>
                  <a:lnTo>
                    <a:pt x="2203" y="344"/>
                  </a:lnTo>
                  <a:lnTo>
                    <a:pt x="2196" y="321"/>
                  </a:lnTo>
                  <a:lnTo>
                    <a:pt x="2168" y="297"/>
                  </a:lnTo>
                  <a:lnTo>
                    <a:pt x="2151" y="280"/>
                  </a:lnTo>
                  <a:lnTo>
                    <a:pt x="2142" y="262"/>
                  </a:lnTo>
                  <a:lnTo>
                    <a:pt x="2123" y="245"/>
                  </a:lnTo>
                  <a:lnTo>
                    <a:pt x="2114" y="227"/>
                  </a:lnTo>
                  <a:lnTo>
                    <a:pt x="2106" y="204"/>
                  </a:lnTo>
                  <a:lnTo>
                    <a:pt x="2097" y="186"/>
                  </a:lnTo>
                  <a:lnTo>
                    <a:pt x="2088" y="169"/>
                  </a:lnTo>
                  <a:lnTo>
                    <a:pt x="2069" y="146"/>
                  </a:lnTo>
                  <a:lnTo>
                    <a:pt x="2061" y="121"/>
                  </a:lnTo>
                  <a:lnTo>
                    <a:pt x="2052" y="104"/>
                  </a:lnTo>
                  <a:lnTo>
                    <a:pt x="2043" y="87"/>
                  </a:lnTo>
                  <a:lnTo>
                    <a:pt x="2025" y="69"/>
                  </a:lnTo>
                  <a:lnTo>
                    <a:pt x="2025" y="52"/>
                  </a:lnTo>
                  <a:lnTo>
                    <a:pt x="2007" y="34"/>
                  </a:lnTo>
                  <a:lnTo>
                    <a:pt x="2007" y="17"/>
                  </a:lnTo>
                  <a:lnTo>
                    <a:pt x="2007" y="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7" name="Group 48"/>
            <p:cNvGrpSpPr>
              <a:grpSpLocks/>
            </p:cNvGrpSpPr>
            <p:nvPr/>
          </p:nvGrpSpPr>
          <p:grpSpPr bwMode="auto">
            <a:xfrm>
              <a:off x="2818" y="2352"/>
              <a:ext cx="2196" cy="1410"/>
              <a:chOff x="2818" y="2352"/>
              <a:chExt cx="2196" cy="1410"/>
            </a:xfrm>
          </p:grpSpPr>
          <p:grpSp>
            <p:nvGrpSpPr>
              <p:cNvPr id="8" name="Group 49"/>
              <p:cNvGrpSpPr>
                <a:grpSpLocks/>
              </p:cNvGrpSpPr>
              <p:nvPr/>
            </p:nvGrpSpPr>
            <p:grpSpPr bwMode="auto">
              <a:xfrm>
                <a:off x="2818" y="2437"/>
                <a:ext cx="2196" cy="1325"/>
                <a:chOff x="2818" y="2437"/>
                <a:chExt cx="2196" cy="1325"/>
              </a:xfrm>
            </p:grpSpPr>
            <p:grpSp>
              <p:nvGrpSpPr>
                <p:cNvPr id="9" name="Group 50"/>
                <p:cNvGrpSpPr>
                  <a:grpSpLocks/>
                </p:cNvGrpSpPr>
                <p:nvPr/>
              </p:nvGrpSpPr>
              <p:grpSpPr bwMode="auto">
                <a:xfrm>
                  <a:off x="2818" y="2684"/>
                  <a:ext cx="937" cy="713"/>
                  <a:chOff x="2818" y="2684"/>
                  <a:chExt cx="937" cy="713"/>
                </a:xfrm>
              </p:grpSpPr>
              <p:sp>
                <p:nvSpPr>
                  <p:cNvPr id="292922" name="Freeform 51"/>
                  <p:cNvSpPr>
                    <a:spLocks/>
                  </p:cNvSpPr>
                  <p:nvPr/>
                </p:nvSpPr>
                <p:spPr bwMode="auto">
                  <a:xfrm>
                    <a:off x="3492" y="2720"/>
                    <a:ext cx="263" cy="346"/>
                  </a:xfrm>
                  <a:custGeom>
                    <a:avLst/>
                    <a:gdLst>
                      <a:gd name="T0" fmla="*/ 106 w 263"/>
                      <a:gd name="T1" fmla="*/ 59 h 346"/>
                      <a:gd name="T2" fmla="*/ 98 w 263"/>
                      <a:gd name="T3" fmla="*/ 46 h 346"/>
                      <a:gd name="T4" fmla="*/ 90 w 263"/>
                      <a:gd name="T5" fmla="*/ 32 h 346"/>
                      <a:gd name="T6" fmla="*/ 93 w 263"/>
                      <a:gd name="T7" fmla="*/ 16 h 346"/>
                      <a:gd name="T8" fmla="*/ 104 w 263"/>
                      <a:gd name="T9" fmla="*/ 5 h 346"/>
                      <a:gd name="T10" fmla="*/ 118 w 263"/>
                      <a:gd name="T11" fmla="*/ 0 h 346"/>
                      <a:gd name="T12" fmla="*/ 137 w 263"/>
                      <a:gd name="T13" fmla="*/ 1 h 346"/>
                      <a:gd name="T14" fmla="*/ 152 w 263"/>
                      <a:gd name="T15" fmla="*/ 8 h 346"/>
                      <a:gd name="T16" fmla="*/ 161 w 263"/>
                      <a:gd name="T17" fmla="*/ 19 h 346"/>
                      <a:gd name="T18" fmla="*/ 163 w 263"/>
                      <a:gd name="T19" fmla="*/ 31 h 346"/>
                      <a:gd name="T20" fmla="*/ 158 w 263"/>
                      <a:gd name="T21" fmla="*/ 43 h 346"/>
                      <a:gd name="T22" fmla="*/ 147 w 263"/>
                      <a:gd name="T23" fmla="*/ 51 h 346"/>
                      <a:gd name="T24" fmla="*/ 175 w 263"/>
                      <a:gd name="T25" fmla="*/ 62 h 346"/>
                      <a:gd name="T26" fmla="*/ 206 w 263"/>
                      <a:gd name="T27" fmla="*/ 94 h 346"/>
                      <a:gd name="T28" fmla="*/ 232 w 263"/>
                      <a:gd name="T29" fmla="*/ 143 h 346"/>
                      <a:gd name="T30" fmla="*/ 255 w 263"/>
                      <a:gd name="T31" fmla="*/ 162 h 346"/>
                      <a:gd name="T32" fmla="*/ 261 w 263"/>
                      <a:gd name="T33" fmla="*/ 173 h 346"/>
                      <a:gd name="T34" fmla="*/ 260 w 263"/>
                      <a:gd name="T35" fmla="*/ 188 h 346"/>
                      <a:gd name="T36" fmla="*/ 252 w 263"/>
                      <a:gd name="T37" fmla="*/ 197 h 346"/>
                      <a:gd name="T38" fmla="*/ 238 w 263"/>
                      <a:gd name="T39" fmla="*/ 197 h 346"/>
                      <a:gd name="T40" fmla="*/ 226 w 263"/>
                      <a:gd name="T41" fmla="*/ 187 h 346"/>
                      <a:gd name="T42" fmla="*/ 219 w 263"/>
                      <a:gd name="T43" fmla="*/ 176 h 346"/>
                      <a:gd name="T44" fmla="*/ 224 w 263"/>
                      <a:gd name="T45" fmla="*/ 165 h 346"/>
                      <a:gd name="T46" fmla="*/ 186 w 263"/>
                      <a:gd name="T47" fmla="*/ 116 h 346"/>
                      <a:gd name="T48" fmla="*/ 170 w 263"/>
                      <a:gd name="T49" fmla="*/ 193 h 346"/>
                      <a:gd name="T50" fmla="*/ 203 w 263"/>
                      <a:gd name="T51" fmla="*/ 315 h 346"/>
                      <a:gd name="T52" fmla="*/ 222 w 263"/>
                      <a:gd name="T53" fmla="*/ 318 h 346"/>
                      <a:gd name="T54" fmla="*/ 239 w 263"/>
                      <a:gd name="T55" fmla="*/ 325 h 346"/>
                      <a:gd name="T56" fmla="*/ 249 w 263"/>
                      <a:gd name="T57" fmla="*/ 337 h 346"/>
                      <a:gd name="T58" fmla="*/ 131 w 263"/>
                      <a:gd name="T59" fmla="*/ 239 h 346"/>
                      <a:gd name="T60" fmla="*/ 15 w 263"/>
                      <a:gd name="T61" fmla="*/ 337 h 346"/>
                      <a:gd name="T62" fmla="*/ 27 w 263"/>
                      <a:gd name="T63" fmla="*/ 325 h 346"/>
                      <a:gd name="T64" fmla="*/ 47 w 263"/>
                      <a:gd name="T65" fmla="*/ 318 h 346"/>
                      <a:gd name="T66" fmla="*/ 73 w 263"/>
                      <a:gd name="T67" fmla="*/ 270 h 346"/>
                      <a:gd name="T68" fmla="*/ 93 w 263"/>
                      <a:gd name="T69" fmla="*/ 174 h 346"/>
                      <a:gd name="T70" fmla="*/ 37 w 263"/>
                      <a:gd name="T71" fmla="*/ 162 h 346"/>
                      <a:gd name="T72" fmla="*/ 39 w 263"/>
                      <a:gd name="T73" fmla="*/ 176 h 346"/>
                      <a:gd name="T74" fmla="*/ 33 w 263"/>
                      <a:gd name="T75" fmla="*/ 191 h 346"/>
                      <a:gd name="T76" fmla="*/ 22 w 263"/>
                      <a:gd name="T77" fmla="*/ 202 h 346"/>
                      <a:gd name="T78" fmla="*/ 13 w 263"/>
                      <a:gd name="T79" fmla="*/ 203 h 346"/>
                      <a:gd name="T80" fmla="*/ 5 w 263"/>
                      <a:gd name="T81" fmla="*/ 195 h 346"/>
                      <a:gd name="T82" fmla="*/ 0 w 263"/>
                      <a:gd name="T83" fmla="*/ 183 h 346"/>
                      <a:gd name="T84" fmla="*/ 3 w 263"/>
                      <a:gd name="T85" fmla="*/ 169 h 346"/>
                      <a:gd name="T86" fmla="*/ 16 w 263"/>
                      <a:gd name="T87" fmla="*/ 159 h 346"/>
                      <a:gd name="T88" fmla="*/ 48 w 263"/>
                      <a:gd name="T89" fmla="*/ 108 h 346"/>
                      <a:gd name="T90" fmla="*/ 78 w 263"/>
                      <a:gd name="T91" fmla="*/ 70 h 34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263"/>
                      <a:gd name="T139" fmla="*/ 0 h 346"/>
                      <a:gd name="T140" fmla="*/ 263 w 263"/>
                      <a:gd name="T141" fmla="*/ 346 h 34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263" h="346">
                        <a:moveTo>
                          <a:pt x="78" y="70"/>
                        </a:moveTo>
                        <a:lnTo>
                          <a:pt x="97" y="62"/>
                        </a:lnTo>
                        <a:lnTo>
                          <a:pt x="106" y="59"/>
                        </a:lnTo>
                        <a:lnTo>
                          <a:pt x="109" y="53"/>
                        </a:lnTo>
                        <a:lnTo>
                          <a:pt x="103" y="50"/>
                        </a:lnTo>
                        <a:lnTo>
                          <a:pt x="98" y="46"/>
                        </a:lnTo>
                        <a:lnTo>
                          <a:pt x="93" y="42"/>
                        </a:lnTo>
                        <a:lnTo>
                          <a:pt x="91" y="37"/>
                        </a:lnTo>
                        <a:lnTo>
                          <a:pt x="90" y="32"/>
                        </a:lnTo>
                        <a:lnTo>
                          <a:pt x="89" y="26"/>
                        </a:lnTo>
                        <a:lnTo>
                          <a:pt x="90" y="21"/>
                        </a:lnTo>
                        <a:lnTo>
                          <a:pt x="93" y="16"/>
                        </a:lnTo>
                        <a:lnTo>
                          <a:pt x="96" y="11"/>
                        </a:lnTo>
                        <a:lnTo>
                          <a:pt x="100" y="8"/>
                        </a:lnTo>
                        <a:lnTo>
                          <a:pt x="104" y="5"/>
                        </a:lnTo>
                        <a:lnTo>
                          <a:pt x="109" y="3"/>
                        </a:lnTo>
                        <a:lnTo>
                          <a:pt x="113" y="1"/>
                        </a:lnTo>
                        <a:lnTo>
                          <a:pt x="118" y="0"/>
                        </a:lnTo>
                        <a:lnTo>
                          <a:pt x="124" y="0"/>
                        </a:lnTo>
                        <a:lnTo>
                          <a:pt x="131" y="0"/>
                        </a:lnTo>
                        <a:lnTo>
                          <a:pt x="137" y="1"/>
                        </a:lnTo>
                        <a:lnTo>
                          <a:pt x="143" y="2"/>
                        </a:lnTo>
                        <a:lnTo>
                          <a:pt x="148" y="5"/>
                        </a:lnTo>
                        <a:lnTo>
                          <a:pt x="152" y="8"/>
                        </a:lnTo>
                        <a:lnTo>
                          <a:pt x="156" y="12"/>
                        </a:lnTo>
                        <a:lnTo>
                          <a:pt x="159" y="16"/>
                        </a:lnTo>
                        <a:lnTo>
                          <a:pt x="161" y="19"/>
                        </a:lnTo>
                        <a:lnTo>
                          <a:pt x="162" y="23"/>
                        </a:lnTo>
                        <a:lnTo>
                          <a:pt x="163" y="27"/>
                        </a:lnTo>
                        <a:lnTo>
                          <a:pt x="163" y="31"/>
                        </a:lnTo>
                        <a:lnTo>
                          <a:pt x="162" y="36"/>
                        </a:lnTo>
                        <a:lnTo>
                          <a:pt x="160" y="40"/>
                        </a:lnTo>
                        <a:lnTo>
                          <a:pt x="158" y="43"/>
                        </a:lnTo>
                        <a:lnTo>
                          <a:pt x="154" y="46"/>
                        </a:lnTo>
                        <a:lnTo>
                          <a:pt x="151" y="48"/>
                        </a:lnTo>
                        <a:lnTo>
                          <a:pt x="147" y="51"/>
                        </a:lnTo>
                        <a:lnTo>
                          <a:pt x="150" y="57"/>
                        </a:lnTo>
                        <a:lnTo>
                          <a:pt x="161" y="60"/>
                        </a:lnTo>
                        <a:lnTo>
                          <a:pt x="175" y="62"/>
                        </a:lnTo>
                        <a:lnTo>
                          <a:pt x="191" y="68"/>
                        </a:lnTo>
                        <a:lnTo>
                          <a:pt x="198" y="78"/>
                        </a:lnTo>
                        <a:lnTo>
                          <a:pt x="206" y="94"/>
                        </a:lnTo>
                        <a:lnTo>
                          <a:pt x="212" y="112"/>
                        </a:lnTo>
                        <a:lnTo>
                          <a:pt x="221" y="130"/>
                        </a:lnTo>
                        <a:lnTo>
                          <a:pt x="232" y="143"/>
                        </a:lnTo>
                        <a:lnTo>
                          <a:pt x="246" y="157"/>
                        </a:lnTo>
                        <a:lnTo>
                          <a:pt x="250" y="160"/>
                        </a:lnTo>
                        <a:lnTo>
                          <a:pt x="255" y="162"/>
                        </a:lnTo>
                        <a:lnTo>
                          <a:pt x="258" y="166"/>
                        </a:lnTo>
                        <a:lnTo>
                          <a:pt x="259" y="169"/>
                        </a:lnTo>
                        <a:lnTo>
                          <a:pt x="261" y="173"/>
                        </a:lnTo>
                        <a:lnTo>
                          <a:pt x="262" y="178"/>
                        </a:lnTo>
                        <a:lnTo>
                          <a:pt x="262" y="183"/>
                        </a:lnTo>
                        <a:lnTo>
                          <a:pt x="260" y="188"/>
                        </a:lnTo>
                        <a:lnTo>
                          <a:pt x="257" y="192"/>
                        </a:lnTo>
                        <a:lnTo>
                          <a:pt x="255" y="195"/>
                        </a:lnTo>
                        <a:lnTo>
                          <a:pt x="252" y="197"/>
                        </a:lnTo>
                        <a:lnTo>
                          <a:pt x="247" y="199"/>
                        </a:lnTo>
                        <a:lnTo>
                          <a:pt x="243" y="199"/>
                        </a:lnTo>
                        <a:lnTo>
                          <a:pt x="238" y="197"/>
                        </a:lnTo>
                        <a:lnTo>
                          <a:pt x="234" y="194"/>
                        </a:lnTo>
                        <a:lnTo>
                          <a:pt x="229" y="191"/>
                        </a:lnTo>
                        <a:lnTo>
                          <a:pt x="226" y="187"/>
                        </a:lnTo>
                        <a:lnTo>
                          <a:pt x="223" y="182"/>
                        </a:lnTo>
                        <a:lnTo>
                          <a:pt x="221" y="179"/>
                        </a:lnTo>
                        <a:lnTo>
                          <a:pt x="219" y="176"/>
                        </a:lnTo>
                        <a:lnTo>
                          <a:pt x="220" y="172"/>
                        </a:lnTo>
                        <a:lnTo>
                          <a:pt x="221" y="170"/>
                        </a:lnTo>
                        <a:lnTo>
                          <a:pt x="224" y="165"/>
                        </a:lnTo>
                        <a:lnTo>
                          <a:pt x="225" y="161"/>
                        </a:lnTo>
                        <a:lnTo>
                          <a:pt x="224" y="156"/>
                        </a:lnTo>
                        <a:lnTo>
                          <a:pt x="186" y="116"/>
                        </a:lnTo>
                        <a:lnTo>
                          <a:pt x="182" y="118"/>
                        </a:lnTo>
                        <a:lnTo>
                          <a:pt x="166" y="170"/>
                        </a:lnTo>
                        <a:lnTo>
                          <a:pt x="170" y="193"/>
                        </a:lnTo>
                        <a:lnTo>
                          <a:pt x="182" y="232"/>
                        </a:lnTo>
                        <a:lnTo>
                          <a:pt x="192" y="274"/>
                        </a:lnTo>
                        <a:lnTo>
                          <a:pt x="203" y="315"/>
                        </a:lnTo>
                        <a:lnTo>
                          <a:pt x="209" y="319"/>
                        </a:lnTo>
                        <a:lnTo>
                          <a:pt x="216" y="318"/>
                        </a:lnTo>
                        <a:lnTo>
                          <a:pt x="222" y="318"/>
                        </a:lnTo>
                        <a:lnTo>
                          <a:pt x="228" y="320"/>
                        </a:lnTo>
                        <a:lnTo>
                          <a:pt x="232" y="322"/>
                        </a:lnTo>
                        <a:lnTo>
                          <a:pt x="239" y="325"/>
                        </a:lnTo>
                        <a:lnTo>
                          <a:pt x="243" y="328"/>
                        </a:lnTo>
                        <a:lnTo>
                          <a:pt x="247" y="333"/>
                        </a:lnTo>
                        <a:lnTo>
                          <a:pt x="249" y="337"/>
                        </a:lnTo>
                        <a:lnTo>
                          <a:pt x="251" y="342"/>
                        </a:lnTo>
                        <a:lnTo>
                          <a:pt x="161" y="345"/>
                        </a:lnTo>
                        <a:lnTo>
                          <a:pt x="131" y="239"/>
                        </a:lnTo>
                        <a:lnTo>
                          <a:pt x="109" y="343"/>
                        </a:lnTo>
                        <a:lnTo>
                          <a:pt x="13" y="343"/>
                        </a:lnTo>
                        <a:lnTo>
                          <a:pt x="15" y="337"/>
                        </a:lnTo>
                        <a:lnTo>
                          <a:pt x="19" y="332"/>
                        </a:lnTo>
                        <a:lnTo>
                          <a:pt x="22" y="329"/>
                        </a:lnTo>
                        <a:lnTo>
                          <a:pt x="27" y="325"/>
                        </a:lnTo>
                        <a:lnTo>
                          <a:pt x="33" y="323"/>
                        </a:lnTo>
                        <a:lnTo>
                          <a:pt x="40" y="321"/>
                        </a:lnTo>
                        <a:lnTo>
                          <a:pt x="47" y="318"/>
                        </a:lnTo>
                        <a:lnTo>
                          <a:pt x="56" y="317"/>
                        </a:lnTo>
                        <a:lnTo>
                          <a:pt x="62" y="313"/>
                        </a:lnTo>
                        <a:lnTo>
                          <a:pt x="73" y="270"/>
                        </a:lnTo>
                        <a:lnTo>
                          <a:pt x="81" y="237"/>
                        </a:lnTo>
                        <a:lnTo>
                          <a:pt x="91" y="195"/>
                        </a:lnTo>
                        <a:lnTo>
                          <a:pt x="93" y="174"/>
                        </a:lnTo>
                        <a:lnTo>
                          <a:pt x="70" y="119"/>
                        </a:lnTo>
                        <a:lnTo>
                          <a:pt x="37" y="157"/>
                        </a:lnTo>
                        <a:lnTo>
                          <a:pt x="37" y="162"/>
                        </a:lnTo>
                        <a:lnTo>
                          <a:pt x="37" y="167"/>
                        </a:lnTo>
                        <a:lnTo>
                          <a:pt x="39" y="172"/>
                        </a:lnTo>
                        <a:lnTo>
                          <a:pt x="39" y="176"/>
                        </a:lnTo>
                        <a:lnTo>
                          <a:pt x="37" y="181"/>
                        </a:lnTo>
                        <a:lnTo>
                          <a:pt x="36" y="186"/>
                        </a:lnTo>
                        <a:lnTo>
                          <a:pt x="33" y="191"/>
                        </a:lnTo>
                        <a:lnTo>
                          <a:pt x="30" y="195"/>
                        </a:lnTo>
                        <a:lnTo>
                          <a:pt x="27" y="199"/>
                        </a:lnTo>
                        <a:lnTo>
                          <a:pt x="22" y="202"/>
                        </a:lnTo>
                        <a:lnTo>
                          <a:pt x="18" y="204"/>
                        </a:lnTo>
                        <a:lnTo>
                          <a:pt x="15" y="204"/>
                        </a:lnTo>
                        <a:lnTo>
                          <a:pt x="13" y="203"/>
                        </a:lnTo>
                        <a:lnTo>
                          <a:pt x="11" y="200"/>
                        </a:lnTo>
                        <a:lnTo>
                          <a:pt x="9" y="198"/>
                        </a:lnTo>
                        <a:lnTo>
                          <a:pt x="5" y="195"/>
                        </a:lnTo>
                        <a:lnTo>
                          <a:pt x="3" y="192"/>
                        </a:lnTo>
                        <a:lnTo>
                          <a:pt x="0" y="188"/>
                        </a:lnTo>
                        <a:lnTo>
                          <a:pt x="0" y="183"/>
                        </a:lnTo>
                        <a:lnTo>
                          <a:pt x="0" y="179"/>
                        </a:lnTo>
                        <a:lnTo>
                          <a:pt x="1" y="174"/>
                        </a:lnTo>
                        <a:lnTo>
                          <a:pt x="3" y="169"/>
                        </a:lnTo>
                        <a:lnTo>
                          <a:pt x="6" y="165"/>
                        </a:lnTo>
                        <a:lnTo>
                          <a:pt x="11" y="162"/>
                        </a:lnTo>
                        <a:lnTo>
                          <a:pt x="16" y="159"/>
                        </a:lnTo>
                        <a:lnTo>
                          <a:pt x="27" y="147"/>
                        </a:lnTo>
                        <a:lnTo>
                          <a:pt x="38" y="130"/>
                        </a:lnTo>
                        <a:lnTo>
                          <a:pt x="48" y="108"/>
                        </a:lnTo>
                        <a:lnTo>
                          <a:pt x="55" y="89"/>
                        </a:lnTo>
                        <a:lnTo>
                          <a:pt x="63" y="74"/>
                        </a:lnTo>
                        <a:lnTo>
                          <a:pt x="78" y="70"/>
                        </a:lnTo>
                      </a:path>
                    </a:pathLst>
                  </a:custGeom>
                  <a:solidFill>
                    <a:srgbClr val="FF00FF"/>
                  </a:solidFill>
                  <a:ln w="12700" cap="rnd">
                    <a:solidFill>
                      <a:srgbClr val="28004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292923" name="Freeform 52"/>
                  <p:cNvSpPr>
                    <a:spLocks/>
                  </p:cNvSpPr>
                  <p:nvPr/>
                </p:nvSpPr>
                <p:spPr bwMode="auto">
                  <a:xfrm>
                    <a:off x="3099" y="2978"/>
                    <a:ext cx="263" cy="345"/>
                  </a:xfrm>
                  <a:custGeom>
                    <a:avLst/>
                    <a:gdLst>
                      <a:gd name="T0" fmla="*/ 106 w 263"/>
                      <a:gd name="T1" fmla="*/ 59 h 345"/>
                      <a:gd name="T2" fmla="*/ 98 w 263"/>
                      <a:gd name="T3" fmla="*/ 46 h 345"/>
                      <a:gd name="T4" fmla="*/ 90 w 263"/>
                      <a:gd name="T5" fmla="*/ 31 h 345"/>
                      <a:gd name="T6" fmla="*/ 93 w 263"/>
                      <a:gd name="T7" fmla="*/ 16 h 345"/>
                      <a:gd name="T8" fmla="*/ 104 w 263"/>
                      <a:gd name="T9" fmla="*/ 5 h 345"/>
                      <a:gd name="T10" fmla="*/ 118 w 263"/>
                      <a:gd name="T11" fmla="*/ 0 h 345"/>
                      <a:gd name="T12" fmla="*/ 137 w 263"/>
                      <a:gd name="T13" fmla="*/ 1 h 345"/>
                      <a:gd name="T14" fmla="*/ 152 w 263"/>
                      <a:gd name="T15" fmla="*/ 8 h 345"/>
                      <a:gd name="T16" fmla="*/ 161 w 263"/>
                      <a:gd name="T17" fmla="*/ 19 h 345"/>
                      <a:gd name="T18" fmla="*/ 163 w 263"/>
                      <a:gd name="T19" fmla="*/ 31 h 345"/>
                      <a:gd name="T20" fmla="*/ 158 w 263"/>
                      <a:gd name="T21" fmla="*/ 43 h 345"/>
                      <a:gd name="T22" fmla="*/ 147 w 263"/>
                      <a:gd name="T23" fmla="*/ 51 h 345"/>
                      <a:gd name="T24" fmla="*/ 175 w 263"/>
                      <a:gd name="T25" fmla="*/ 62 h 345"/>
                      <a:gd name="T26" fmla="*/ 206 w 263"/>
                      <a:gd name="T27" fmla="*/ 93 h 345"/>
                      <a:gd name="T28" fmla="*/ 232 w 263"/>
                      <a:gd name="T29" fmla="*/ 143 h 345"/>
                      <a:gd name="T30" fmla="*/ 255 w 263"/>
                      <a:gd name="T31" fmla="*/ 162 h 345"/>
                      <a:gd name="T32" fmla="*/ 261 w 263"/>
                      <a:gd name="T33" fmla="*/ 173 h 345"/>
                      <a:gd name="T34" fmla="*/ 260 w 263"/>
                      <a:gd name="T35" fmla="*/ 187 h 345"/>
                      <a:gd name="T36" fmla="*/ 252 w 263"/>
                      <a:gd name="T37" fmla="*/ 196 h 345"/>
                      <a:gd name="T38" fmla="*/ 238 w 263"/>
                      <a:gd name="T39" fmla="*/ 197 h 345"/>
                      <a:gd name="T40" fmla="*/ 226 w 263"/>
                      <a:gd name="T41" fmla="*/ 186 h 345"/>
                      <a:gd name="T42" fmla="*/ 219 w 263"/>
                      <a:gd name="T43" fmla="*/ 175 h 345"/>
                      <a:gd name="T44" fmla="*/ 224 w 263"/>
                      <a:gd name="T45" fmla="*/ 165 h 345"/>
                      <a:gd name="T46" fmla="*/ 186 w 263"/>
                      <a:gd name="T47" fmla="*/ 116 h 345"/>
                      <a:gd name="T48" fmla="*/ 170 w 263"/>
                      <a:gd name="T49" fmla="*/ 192 h 345"/>
                      <a:gd name="T50" fmla="*/ 203 w 263"/>
                      <a:gd name="T51" fmla="*/ 315 h 345"/>
                      <a:gd name="T52" fmla="*/ 222 w 263"/>
                      <a:gd name="T53" fmla="*/ 318 h 345"/>
                      <a:gd name="T54" fmla="*/ 239 w 263"/>
                      <a:gd name="T55" fmla="*/ 324 h 345"/>
                      <a:gd name="T56" fmla="*/ 249 w 263"/>
                      <a:gd name="T57" fmla="*/ 336 h 345"/>
                      <a:gd name="T58" fmla="*/ 131 w 263"/>
                      <a:gd name="T59" fmla="*/ 238 h 345"/>
                      <a:gd name="T60" fmla="*/ 15 w 263"/>
                      <a:gd name="T61" fmla="*/ 336 h 345"/>
                      <a:gd name="T62" fmla="*/ 27 w 263"/>
                      <a:gd name="T63" fmla="*/ 324 h 345"/>
                      <a:gd name="T64" fmla="*/ 47 w 263"/>
                      <a:gd name="T65" fmla="*/ 318 h 345"/>
                      <a:gd name="T66" fmla="*/ 73 w 263"/>
                      <a:gd name="T67" fmla="*/ 269 h 345"/>
                      <a:gd name="T68" fmla="*/ 93 w 263"/>
                      <a:gd name="T69" fmla="*/ 174 h 345"/>
                      <a:gd name="T70" fmla="*/ 37 w 263"/>
                      <a:gd name="T71" fmla="*/ 162 h 345"/>
                      <a:gd name="T72" fmla="*/ 39 w 263"/>
                      <a:gd name="T73" fmla="*/ 175 h 345"/>
                      <a:gd name="T74" fmla="*/ 33 w 263"/>
                      <a:gd name="T75" fmla="*/ 190 h 345"/>
                      <a:gd name="T76" fmla="*/ 22 w 263"/>
                      <a:gd name="T77" fmla="*/ 201 h 345"/>
                      <a:gd name="T78" fmla="*/ 13 w 263"/>
                      <a:gd name="T79" fmla="*/ 202 h 345"/>
                      <a:gd name="T80" fmla="*/ 5 w 263"/>
                      <a:gd name="T81" fmla="*/ 195 h 345"/>
                      <a:gd name="T82" fmla="*/ 0 w 263"/>
                      <a:gd name="T83" fmla="*/ 183 h 345"/>
                      <a:gd name="T84" fmla="*/ 3 w 263"/>
                      <a:gd name="T85" fmla="*/ 169 h 345"/>
                      <a:gd name="T86" fmla="*/ 16 w 263"/>
                      <a:gd name="T87" fmla="*/ 159 h 345"/>
                      <a:gd name="T88" fmla="*/ 48 w 263"/>
                      <a:gd name="T89" fmla="*/ 108 h 345"/>
                      <a:gd name="T90" fmla="*/ 78 w 263"/>
                      <a:gd name="T91" fmla="*/ 70 h 345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263"/>
                      <a:gd name="T139" fmla="*/ 0 h 345"/>
                      <a:gd name="T140" fmla="*/ 263 w 263"/>
                      <a:gd name="T141" fmla="*/ 345 h 345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263" h="345">
                        <a:moveTo>
                          <a:pt x="78" y="70"/>
                        </a:moveTo>
                        <a:lnTo>
                          <a:pt x="97" y="62"/>
                        </a:lnTo>
                        <a:lnTo>
                          <a:pt x="106" y="59"/>
                        </a:lnTo>
                        <a:lnTo>
                          <a:pt x="109" y="53"/>
                        </a:lnTo>
                        <a:lnTo>
                          <a:pt x="103" y="50"/>
                        </a:lnTo>
                        <a:lnTo>
                          <a:pt x="98" y="46"/>
                        </a:lnTo>
                        <a:lnTo>
                          <a:pt x="93" y="42"/>
                        </a:lnTo>
                        <a:lnTo>
                          <a:pt x="91" y="36"/>
                        </a:lnTo>
                        <a:lnTo>
                          <a:pt x="90" y="31"/>
                        </a:lnTo>
                        <a:lnTo>
                          <a:pt x="89" y="26"/>
                        </a:lnTo>
                        <a:lnTo>
                          <a:pt x="90" y="21"/>
                        </a:lnTo>
                        <a:lnTo>
                          <a:pt x="93" y="16"/>
                        </a:lnTo>
                        <a:lnTo>
                          <a:pt x="96" y="11"/>
                        </a:lnTo>
                        <a:lnTo>
                          <a:pt x="100" y="8"/>
                        </a:lnTo>
                        <a:lnTo>
                          <a:pt x="104" y="5"/>
                        </a:lnTo>
                        <a:lnTo>
                          <a:pt x="109" y="3"/>
                        </a:lnTo>
                        <a:lnTo>
                          <a:pt x="113" y="1"/>
                        </a:lnTo>
                        <a:lnTo>
                          <a:pt x="118" y="0"/>
                        </a:lnTo>
                        <a:lnTo>
                          <a:pt x="124" y="0"/>
                        </a:lnTo>
                        <a:lnTo>
                          <a:pt x="131" y="0"/>
                        </a:lnTo>
                        <a:lnTo>
                          <a:pt x="137" y="1"/>
                        </a:lnTo>
                        <a:lnTo>
                          <a:pt x="143" y="2"/>
                        </a:lnTo>
                        <a:lnTo>
                          <a:pt x="148" y="5"/>
                        </a:lnTo>
                        <a:lnTo>
                          <a:pt x="152" y="8"/>
                        </a:lnTo>
                        <a:lnTo>
                          <a:pt x="156" y="12"/>
                        </a:lnTo>
                        <a:lnTo>
                          <a:pt x="159" y="16"/>
                        </a:lnTo>
                        <a:lnTo>
                          <a:pt x="161" y="19"/>
                        </a:lnTo>
                        <a:lnTo>
                          <a:pt x="162" y="23"/>
                        </a:lnTo>
                        <a:lnTo>
                          <a:pt x="163" y="27"/>
                        </a:lnTo>
                        <a:lnTo>
                          <a:pt x="163" y="31"/>
                        </a:lnTo>
                        <a:lnTo>
                          <a:pt x="162" y="36"/>
                        </a:lnTo>
                        <a:lnTo>
                          <a:pt x="160" y="40"/>
                        </a:lnTo>
                        <a:lnTo>
                          <a:pt x="158" y="43"/>
                        </a:lnTo>
                        <a:lnTo>
                          <a:pt x="154" y="46"/>
                        </a:lnTo>
                        <a:lnTo>
                          <a:pt x="151" y="48"/>
                        </a:lnTo>
                        <a:lnTo>
                          <a:pt x="147" y="51"/>
                        </a:lnTo>
                        <a:lnTo>
                          <a:pt x="150" y="57"/>
                        </a:lnTo>
                        <a:lnTo>
                          <a:pt x="161" y="60"/>
                        </a:lnTo>
                        <a:lnTo>
                          <a:pt x="175" y="62"/>
                        </a:lnTo>
                        <a:lnTo>
                          <a:pt x="191" y="68"/>
                        </a:lnTo>
                        <a:lnTo>
                          <a:pt x="198" y="77"/>
                        </a:lnTo>
                        <a:lnTo>
                          <a:pt x="206" y="93"/>
                        </a:lnTo>
                        <a:lnTo>
                          <a:pt x="212" y="111"/>
                        </a:lnTo>
                        <a:lnTo>
                          <a:pt x="221" y="129"/>
                        </a:lnTo>
                        <a:lnTo>
                          <a:pt x="232" y="143"/>
                        </a:lnTo>
                        <a:lnTo>
                          <a:pt x="246" y="157"/>
                        </a:lnTo>
                        <a:lnTo>
                          <a:pt x="250" y="159"/>
                        </a:lnTo>
                        <a:lnTo>
                          <a:pt x="255" y="162"/>
                        </a:lnTo>
                        <a:lnTo>
                          <a:pt x="258" y="165"/>
                        </a:lnTo>
                        <a:lnTo>
                          <a:pt x="259" y="169"/>
                        </a:lnTo>
                        <a:lnTo>
                          <a:pt x="261" y="173"/>
                        </a:lnTo>
                        <a:lnTo>
                          <a:pt x="262" y="177"/>
                        </a:lnTo>
                        <a:lnTo>
                          <a:pt x="262" y="182"/>
                        </a:lnTo>
                        <a:lnTo>
                          <a:pt x="260" y="187"/>
                        </a:lnTo>
                        <a:lnTo>
                          <a:pt x="257" y="191"/>
                        </a:lnTo>
                        <a:lnTo>
                          <a:pt x="255" y="195"/>
                        </a:lnTo>
                        <a:lnTo>
                          <a:pt x="252" y="196"/>
                        </a:lnTo>
                        <a:lnTo>
                          <a:pt x="247" y="198"/>
                        </a:lnTo>
                        <a:lnTo>
                          <a:pt x="243" y="198"/>
                        </a:lnTo>
                        <a:lnTo>
                          <a:pt x="238" y="197"/>
                        </a:lnTo>
                        <a:lnTo>
                          <a:pt x="234" y="194"/>
                        </a:lnTo>
                        <a:lnTo>
                          <a:pt x="229" y="190"/>
                        </a:lnTo>
                        <a:lnTo>
                          <a:pt x="226" y="186"/>
                        </a:lnTo>
                        <a:lnTo>
                          <a:pt x="223" y="181"/>
                        </a:lnTo>
                        <a:lnTo>
                          <a:pt x="221" y="178"/>
                        </a:lnTo>
                        <a:lnTo>
                          <a:pt x="219" y="175"/>
                        </a:lnTo>
                        <a:lnTo>
                          <a:pt x="220" y="172"/>
                        </a:lnTo>
                        <a:lnTo>
                          <a:pt x="221" y="169"/>
                        </a:lnTo>
                        <a:lnTo>
                          <a:pt x="224" y="165"/>
                        </a:lnTo>
                        <a:lnTo>
                          <a:pt x="225" y="160"/>
                        </a:lnTo>
                        <a:lnTo>
                          <a:pt x="224" y="156"/>
                        </a:lnTo>
                        <a:lnTo>
                          <a:pt x="186" y="116"/>
                        </a:lnTo>
                        <a:lnTo>
                          <a:pt x="182" y="118"/>
                        </a:lnTo>
                        <a:lnTo>
                          <a:pt x="166" y="170"/>
                        </a:lnTo>
                        <a:lnTo>
                          <a:pt x="170" y="192"/>
                        </a:lnTo>
                        <a:lnTo>
                          <a:pt x="182" y="231"/>
                        </a:lnTo>
                        <a:lnTo>
                          <a:pt x="192" y="273"/>
                        </a:lnTo>
                        <a:lnTo>
                          <a:pt x="203" y="315"/>
                        </a:lnTo>
                        <a:lnTo>
                          <a:pt x="209" y="318"/>
                        </a:lnTo>
                        <a:lnTo>
                          <a:pt x="216" y="317"/>
                        </a:lnTo>
                        <a:lnTo>
                          <a:pt x="222" y="318"/>
                        </a:lnTo>
                        <a:lnTo>
                          <a:pt x="228" y="319"/>
                        </a:lnTo>
                        <a:lnTo>
                          <a:pt x="232" y="321"/>
                        </a:lnTo>
                        <a:lnTo>
                          <a:pt x="239" y="324"/>
                        </a:lnTo>
                        <a:lnTo>
                          <a:pt x="243" y="327"/>
                        </a:lnTo>
                        <a:lnTo>
                          <a:pt x="247" y="332"/>
                        </a:lnTo>
                        <a:lnTo>
                          <a:pt x="249" y="336"/>
                        </a:lnTo>
                        <a:lnTo>
                          <a:pt x="251" y="341"/>
                        </a:lnTo>
                        <a:lnTo>
                          <a:pt x="161" y="344"/>
                        </a:lnTo>
                        <a:lnTo>
                          <a:pt x="131" y="238"/>
                        </a:lnTo>
                        <a:lnTo>
                          <a:pt x="109" y="342"/>
                        </a:lnTo>
                        <a:lnTo>
                          <a:pt x="13" y="342"/>
                        </a:lnTo>
                        <a:lnTo>
                          <a:pt x="15" y="336"/>
                        </a:lnTo>
                        <a:lnTo>
                          <a:pt x="19" y="331"/>
                        </a:lnTo>
                        <a:lnTo>
                          <a:pt x="22" y="328"/>
                        </a:lnTo>
                        <a:lnTo>
                          <a:pt x="27" y="324"/>
                        </a:lnTo>
                        <a:lnTo>
                          <a:pt x="33" y="322"/>
                        </a:lnTo>
                        <a:lnTo>
                          <a:pt x="40" y="320"/>
                        </a:lnTo>
                        <a:lnTo>
                          <a:pt x="47" y="318"/>
                        </a:lnTo>
                        <a:lnTo>
                          <a:pt x="56" y="316"/>
                        </a:lnTo>
                        <a:lnTo>
                          <a:pt x="62" y="312"/>
                        </a:lnTo>
                        <a:lnTo>
                          <a:pt x="73" y="269"/>
                        </a:lnTo>
                        <a:lnTo>
                          <a:pt x="81" y="236"/>
                        </a:lnTo>
                        <a:lnTo>
                          <a:pt x="91" y="195"/>
                        </a:lnTo>
                        <a:lnTo>
                          <a:pt x="93" y="174"/>
                        </a:lnTo>
                        <a:lnTo>
                          <a:pt x="70" y="119"/>
                        </a:lnTo>
                        <a:lnTo>
                          <a:pt x="37" y="157"/>
                        </a:lnTo>
                        <a:lnTo>
                          <a:pt x="37" y="162"/>
                        </a:lnTo>
                        <a:lnTo>
                          <a:pt x="37" y="167"/>
                        </a:lnTo>
                        <a:lnTo>
                          <a:pt x="39" y="171"/>
                        </a:lnTo>
                        <a:lnTo>
                          <a:pt x="39" y="175"/>
                        </a:lnTo>
                        <a:lnTo>
                          <a:pt x="37" y="181"/>
                        </a:lnTo>
                        <a:lnTo>
                          <a:pt x="36" y="186"/>
                        </a:lnTo>
                        <a:lnTo>
                          <a:pt x="33" y="190"/>
                        </a:lnTo>
                        <a:lnTo>
                          <a:pt x="30" y="194"/>
                        </a:lnTo>
                        <a:lnTo>
                          <a:pt x="27" y="198"/>
                        </a:lnTo>
                        <a:lnTo>
                          <a:pt x="22" y="201"/>
                        </a:lnTo>
                        <a:lnTo>
                          <a:pt x="18" y="203"/>
                        </a:lnTo>
                        <a:lnTo>
                          <a:pt x="15" y="203"/>
                        </a:lnTo>
                        <a:lnTo>
                          <a:pt x="13" y="202"/>
                        </a:lnTo>
                        <a:lnTo>
                          <a:pt x="11" y="200"/>
                        </a:lnTo>
                        <a:lnTo>
                          <a:pt x="9" y="197"/>
                        </a:lnTo>
                        <a:lnTo>
                          <a:pt x="5" y="195"/>
                        </a:lnTo>
                        <a:lnTo>
                          <a:pt x="3" y="191"/>
                        </a:lnTo>
                        <a:lnTo>
                          <a:pt x="0" y="187"/>
                        </a:lnTo>
                        <a:lnTo>
                          <a:pt x="0" y="183"/>
                        </a:lnTo>
                        <a:lnTo>
                          <a:pt x="0" y="178"/>
                        </a:lnTo>
                        <a:lnTo>
                          <a:pt x="1" y="173"/>
                        </a:lnTo>
                        <a:lnTo>
                          <a:pt x="3" y="169"/>
                        </a:lnTo>
                        <a:lnTo>
                          <a:pt x="6" y="164"/>
                        </a:lnTo>
                        <a:lnTo>
                          <a:pt x="11" y="161"/>
                        </a:lnTo>
                        <a:lnTo>
                          <a:pt x="16" y="159"/>
                        </a:lnTo>
                        <a:lnTo>
                          <a:pt x="27" y="147"/>
                        </a:lnTo>
                        <a:lnTo>
                          <a:pt x="38" y="129"/>
                        </a:lnTo>
                        <a:lnTo>
                          <a:pt x="48" y="108"/>
                        </a:lnTo>
                        <a:lnTo>
                          <a:pt x="55" y="88"/>
                        </a:lnTo>
                        <a:lnTo>
                          <a:pt x="63" y="74"/>
                        </a:lnTo>
                        <a:lnTo>
                          <a:pt x="78" y="70"/>
                        </a:lnTo>
                      </a:path>
                    </a:pathLst>
                  </a:custGeom>
                  <a:solidFill>
                    <a:srgbClr val="FF00FF"/>
                  </a:solidFill>
                  <a:ln w="12700" cap="rnd">
                    <a:solidFill>
                      <a:srgbClr val="28004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292924" name="Freeform 53"/>
                  <p:cNvSpPr>
                    <a:spLocks/>
                  </p:cNvSpPr>
                  <p:nvPr/>
                </p:nvSpPr>
                <p:spPr bwMode="auto">
                  <a:xfrm>
                    <a:off x="3492" y="3051"/>
                    <a:ext cx="263" cy="346"/>
                  </a:xfrm>
                  <a:custGeom>
                    <a:avLst/>
                    <a:gdLst>
                      <a:gd name="T0" fmla="*/ 106 w 263"/>
                      <a:gd name="T1" fmla="*/ 59 h 346"/>
                      <a:gd name="T2" fmla="*/ 98 w 263"/>
                      <a:gd name="T3" fmla="*/ 46 h 346"/>
                      <a:gd name="T4" fmla="*/ 90 w 263"/>
                      <a:gd name="T5" fmla="*/ 32 h 346"/>
                      <a:gd name="T6" fmla="*/ 93 w 263"/>
                      <a:gd name="T7" fmla="*/ 16 h 346"/>
                      <a:gd name="T8" fmla="*/ 104 w 263"/>
                      <a:gd name="T9" fmla="*/ 5 h 346"/>
                      <a:gd name="T10" fmla="*/ 118 w 263"/>
                      <a:gd name="T11" fmla="*/ 0 h 346"/>
                      <a:gd name="T12" fmla="*/ 137 w 263"/>
                      <a:gd name="T13" fmla="*/ 1 h 346"/>
                      <a:gd name="T14" fmla="*/ 152 w 263"/>
                      <a:gd name="T15" fmla="*/ 8 h 346"/>
                      <a:gd name="T16" fmla="*/ 161 w 263"/>
                      <a:gd name="T17" fmla="*/ 19 h 346"/>
                      <a:gd name="T18" fmla="*/ 163 w 263"/>
                      <a:gd name="T19" fmla="*/ 31 h 346"/>
                      <a:gd name="T20" fmla="*/ 158 w 263"/>
                      <a:gd name="T21" fmla="*/ 43 h 346"/>
                      <a:gd name="T22" fmla="*/ 147 w 263"/>
                      <a:gd name="T23" fmla="*/ 51 h 346"/>
                      <a:gd name="T24" fmla="*/ 175 w 263"/>
                      <a:gd name="T25" fmla="*/ 62 h 346"/>
                      <a:gd name="T26" fmla="*/ 206 w 263"/>
                      <a:gd name="T27" fmla="*/ 94 h 346"/>
                      <a:gd name="T28" fmla="*/ 232 w 263"/>
                      <a:gd name="T29" fmla="*/ 143 h 346"/>
                      <a:gd name="T30" fmla="*/ 255 w 263"/>
                      <a:gd name="T31" fmla="*/ 162 h 346"/>
                      <a:gd name="T32" fmla="*/ 261 w 263"/>
                      <a:gd name="T33" fmla="*/ 173 h 346"/>
                      <a:gd name="T34" fmla="*/ 260 w 263"/>
                      <a:gd name="T35" fmla="*/ 188 h 346"/>
                      <a:gd name="T36" fmla="*/ 252 w 263"/>
                      <a:gd name="T37" fmla="*/ 197 h 346"/>
                      <a:gd name="T38" fmla="*/ 238 w 263"/>
                      <a:gd name="T39" fmla="*/ 197 h 346"/>
                      <a:gd name="T40" fmla="*/ 226 w 263"/>
                      <a:gd name="T41" fmla="*/ 187 h 346"/>
                      <a:gd name="T42" fmla="*/ 219 w 263"/>
                      <a:gd name="T43" fmla="*/ 176 h 346"/>
                      <a:gd name="T44" fmla="*/ 224 w 263"/>
                      <a:gd name="T45" fmla="*/ 165 h 346"/>
                      <a:gd name="T46" fmla="*/ 186 w 263"/>
                      <a:gd name="T47" fmla="*/ 116 h 346"/>
                      <a:gd name="T48" fmla="*/ 170 w 263"/>
                      <a:gd name="T49" fmla="*/ 193 h 346"/>
                      <a:gd name="T50" fmla="*/ 203 w 263"/>
                      <a:gd name="T51" fmla="*/ 315 h 346"/>
                      <a:gd name="T52" fmla="*/ 222 w 263"/>
                      <a:gd name="T53" fmla="*/ 318 h 346"/>
                      <a:gd name="T54" fmla="*/ 239 w 263"/>
                      <a:gd name="T55" fmla="*/ 325 h 346"/>
                      <a:gd name="T56" fmla="*/ 249 w 263"/>
                      <a:gd name="T57" fmla="*/ 337 h 346"/>
                      <a:gd name="T58" fmla="*/ 131 w 263"/>
                      <a:gd name="T59" fmla="*/ 239 h 346"/>
                      <a:gd name="T60" fmla="*/ 15 w 263"/>
                      <a:gd name="T61" fmla="*/ 337 h 346"/>
                      <a:gd name="T62" fmla="*/ 27 w 263"/>
                      <a:gd name="T63" fmla="*/ 325 h 346"/>
                      <a:gd name="T64" fmla="*/ 47 w 263"/>
                      <a:gd name="T65" fmla="*/ 318 h 346"/>
                      <a:gd name="T66" fmla="*/ 73 w 263"/>
                      <a:gd name="T67" fmla="*/ 270 h 346"/>
                      <a:gd name="T68" fmla="*/ 93 w 263"/>
                      <a:gd name="T69" fmla="*/ 174 h 346"/>
                      <a:gd name="T70" fmla="*/ 37 w 263"/>
                      <a:gd name="T71" fmla="*/ 162 h 346"/>
                      <a:gd name="T72" fmla="*/ 39 w 263"/>
                      <a:gd name="T73" fmla="*/ 176 h 346"/>
                      <a:gd name="T74" fmla="*/ 33 w 263"/>
                      <a:gd name="T75" fmla="*/ 191 h 346"/>
                      <a:gd name="T76" fmla="*/ 22 w 263"/>
                      <a:gd name="T77" fmla="*/ 202 h 346"/>
                      <a:gd name="T78" fmla="*/ 13 w 263"/>
                      <a:gd name="T79" fmla="*/ 203 h 346"/>
                      <a:gd name="T80" fmla="*/ 5 w 263"/>
                      <a:gd name="T81" fmla="*/ 195 h 346"/>
                      <a:gd name="T82" fmla="*/ 0 w 263"/>
                      <a:gd name="T83" fmla="*/ 183 h 346"/>
                      <a:gd name="T84" fmla="*/ 3 w 263"/>
                      <a:gd name="T85" fmla="*/ 169 h 346"/>
                      <a:gd name="T86" fmla="*/ 16 w 263"/>
                      <a:gd name="T87" fmla="*/ 159 h 346"/>
                      <a:gd name="T88" fmla="*/ 48 w 263"/>
                      <a:gd name="T89" fmla="*/ 108 h 346"/>
                      <a:gd name="T90" fmla="*/ 78 w 263"/>
                      <a:gd name="T91" fmla="*/ 70 h 34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263"/>
                      <a:gd name="T139" fmla="*/ 0 h 346"/>
                      <a:gd name="T140" fmla="*/ 263 w 263"/>
                      <a:gd name="T141" fmla="*/ 346 h 34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263" h="346">
                        <a:moveTo>
                          <a:pt x="78" y="70"/>
                        </a:moveTo>
                        <a:lnTo>
                          <a:pt x="97" y="62"/>
                        </a:lnTo>
                        <a:lnTo>
                          <a:pt x="106" y="59"/>
                        </a:lnTo>
                        <a:lnTo>
                          <a:pt x="109" y="53"/>
                        </a:lnTo>
                        <a:lnTo>
                          <a:pt x="103" y="50"/>
                        </a:lnTo>
                        <a:lnTo>
                          <a:pt x="98" y="46"/>
                        </a:lnTo>
                        <a:lnTo>
                          <a:pt x="93" y="42"/>
                        </a:lnTo>
                        <a:lnTo>
                          <a:pt x="91" y="37"/>
                        </a:lnTo>
                        <a:lnTo>
                          <a:pt x="90" y="32"/>
                        </a:lnTo>
                        <a:lnTo>
                          <a:pt x="89" y="26"/>
                        </a:lnTo>
                        <a:lnTo>
                          <a:pt x="90" y="21"/>
                        </a:lnTo>
                        <a:lnTo>
                          <a:pt x="93" y="16"/>
                        </a:lnTo>
                        <a:lnTo>
                          <a:pt x="96" y="11"/>
                        </a:lnTo>
                        <a:lnTo>
                          <a:pt x="100" y="8"/>
                        </a:lnTo>
                        <a:lnTo>
                          <a:pt x="104" y="5"/>
                        </a:lnTo>
                        <a:lnTo>
                          <a:pt x="109" y="3"/>
                        </a:lnTo>
                        <a:lnTo>
                          <a:pt x="113" y="1"/>
                        </a:lnTo>
                        <a:lnTo>
                          <a:pt x="118" y="0"/>
                        </a:lnTo>
                        <a:lnTo>
                          <a:pt x="124" y="0"/>
                        </a:lnTo>
                        <a:lnTo>
                          <a:pt x="131" y="0"/>
                        </a:lnTo>
                        <a:lnTo>
                          <a:pt x="137" y="1"/>
                        </a:lnTo>
                        <a:lnTo>
                          <a:pt x="143" y="2"/>
                        </a:lnTo>
                        <a:lnTo>
                          <a:pt x="148" y="5"/>
                        </a:lnTo>
                        <a:lnTo>
                          <a:pt x="152" y="8"/>
                        </a:lnTo>
                        <a:lnTo>
                          <a:pt x="156" y="12"/>
                        </a:lnTo>
                        <a:lnTo>
                          <a:pt x="159" y="16"/>
                        </a:lnTo>
                        <a:lnTo>
                          <a:pt x="161" y="19"/>
                        </a:lnTo>
                        <a:lnTo>
                          <a:pt x="162" y="23"/>
                        </a:lnTo>
                        <a:lnTo>
                          <a:pt x="163" y="27"/>
                        </a:lnTo>
                        <a:lnTo>
                          <a:pt x="163" y="31"/>
                        </a:lnTo>
                        <a:lnTo>
                          <a:pt x="162" y="36"/>
                        </a:lnTo>
                        <a:lnTo>
                          <a:pt x="160" y="40"/>
                        </a:lnTo>
                        <a:lnTo>
                          <a:pt x="158" y="43"/>
                        </a:lnTo>
                        <a:lnTo>
                          <a:pt x="154" y="46"/>
                        </a:lnTo>
                        <a:lnTo>
                          <a:pt x="151" y="48"/>
                        </a:lnTo>
                        <a:lnTo>
                          <a:pt x="147" y="51"/>
                        </a:lnTo>
                        <a:lnTo>
                          <a:pt x="150" y="57"/>
                        </a:lnTo>
                        <a:lnTo>
                          <a:pt x="161" y="60"/>
                        </a:lnTo>
                        <a:lnTo>
                          <a:pt x="175" y="62"/>
                        </a:lnTo>
                        <a:lnTo>
                          <a:pt x="191" y="68"/>
                        </a:lnTo>
                        <a:lnTo>
                          <a:pt x="198" y="78"/>
                        </a:lnTo>
                        <a:lnTo>
                          <a:pt x="206" y="94"/>
                        </a:lnTo>
                        <a:lnTo>
                          <a:pt x="212" y="112"/>
                        </a:lnTo>
                        <a:lnTo>
                          <a:pt x="221" y="130"/>
                        </a:lnTo>
                        <a:lnTo>
                          <a:pt x="232" y="143"/>
                        </a:lnTo>
                        <a:lnTo>
                          <a:pt x="246" y="157"/>
                        </a:lnTo>
                        <a:lnTo>
                          <a:pt x="250" y="160"/>
                        </a:lnTo>
                        <a:lnTo>
                          <a:pt x="255" y="162"/>
                        </a:lnTo>
                        <a:lnTo>
                          <a:pt x="258" y="166"/>
                        </a:lnTo>
                        <a:lnTo>
                          <a:pt x="259" y="169"/>
                        </a:lnTo>
                        <a:lnTo>
                          <a:pt x="261" y="173"/>
                        </a:lnTo>
                        <a:lnTo>
                          <a:pt x="262" y="178"/>
                        </a:lnTo>
                        <a:lnTo>
                          <a:pt x="262" y="183"/>
                        </a:lnTo>
                        <a:lnTo>
                          <a:pt x="260" y="188"/>
                        </a:lnTo>
                        <a:lnTo>
                          <a:pt x="257" y="192"/>
                        </a:lnTo>
                        <a:lnTo>
                          <a:pt x="255" y="195"/>
                        </a:lnTo>
                        <a:lnTo>
                          <a:pt x="252" y="197"/>
                        </a:lnTo>
                        <a:lnTo>
                          <a:pt x="247" y="199"/>
                        </a:lnTo>
                        <a:lnTo>
                          <a:pt x="243" y="199"/>
                        </a:lnTo>
                        <a:lnTo>
                          <a:pt x="238" y="197"/>
                        </a:lnTo>
                        <a:lnTo>
                          <a:pt x="234" y="194"/>
                        </a:lnTo>
                        <a:lnTo>
                          <a:pt x="229" y="191"/>
                        </a:lnTo>
                        <a:lnTo>
                          <a:pt x="226" y="187"/>
                        </a:lnTo>
                        <a:lnTo>
                          <a:pt x="223" y="182"/>
                        </a:lnTo>
                        <a:lnTo>
                          <a:pt x="221" y="179"/>
                        </a:lnTo>
                        <a:lnTo>
                          <a:pt x="219" y="176"/>
                        </a:lnTo>
                        <a:lnTo>
                          <a:pt x="220" y="172"/>
                        </a:lnTo>
                        <a:lnTo>
                          <a:pt x="221" y="170"/>
                        </a:lnTo>
                        <a:lnTo>
                          <a:pt x="224" y="165"/>
                        </a:lnTo>
                        <a:lnTo>
                          <a:pt x="225" y="161"/>
                        </a:lnTo>
                        <a:lnTo>
                          <a:pt x="224" y="156"/>
                        </a:lnTo>
                        <a:lnTo>
                          <a:pt x="186" y="116"/>
                        </a:lnTo>
                        <a:lnTo>
                          <a:pt x="182" y="118"/>
                        </a:lnTo>
                        <a:lnTo>
                          <a:pt x="166" y="170"/>
                        </a:lnTo>
                        <a:lnTo>
                          <a:pt x="170" y="193"/>
                        </a:lnTo>
                        <a:lnTo>
                          <a:pt x="182" y="232"/>
                        </a:lnTo>
                        <a:lnTo>
                          <a:pt x="192" y="274"/>
                        </a:lnTo>
                        <a:lnTo>
                          <a:pt x="203" y="315"/>
                        </a:lnTo>
                        <a:lnTo>
                          <a:pt x="209" y="319"/>
                        </a:lnTo>
                        <a:lnTo>
                          <a:pt x="216" y="318"/>
                        </a:lnTo>
                        <a:lnTo>
                          <a:pt x="222" y="318"/>
                        </a:lnTo>
                        <a:lnTo>
                          <a:pt x="228" y="320"/>
                        </a:lnTo>
                        <a:lnTo>
                          <a:pt x="232" y="322"/>
                        </a:lnTo>
                        <a:lnTo>
                          <a:pt x="239" y="325"/>
                        </a:lnTo>
                        <a:lnTo>
                          <a:pt x="243" y="328"/>
                        </a:lnTo>
                        <a:lnTo>
                          <a:pt x="247" y="333"/>
                        </a:lnTo>
                        <a:lnTo>
                          <a:pt x="249" y="337"/>
                        </a:lnTo>
                        <a:lnTo>
                          <a:pt x="251" y="342"/>
                        </a:lnTo>
                        <a:lnTo>
                          <a:pt x="161" y="345"/>
                        </a:lnTo>
                        <a:lnTo>
                          <a:pt x="131" y="239"/>
                        </a:lnTo>
                        <a:lnTo>
                          <a:pt x="109" y="343"/>
                        </a:lnTo>
                        <a:lnTo>
                          <a:pt x="13" y="343"/>
                        </a:lnTo>
                        <a:lnTo>
                          <a:pt x="15" y="337"/>
                        </a:lnTo>
                        <a:lnTo>
                          <a:pt x="19" y="332"/>
                        </a:lnTo>
                        <a:lnTo>
                          <a:pt x="22" y="329"/>
                        </a:lnTo>
                        <a:lnTo>
                          <a:pt x="27" y="325"/>
                        </a:lnTo>
                        <a:lnTo>
                          <a:pt x="33" y="323"/>
                        </a:lnTo>
                        <a:lnTo>
                          <a:pt x="40" y="321"/>
                        </a:lnTo>
                        <a:lnTo>
                          <a:pt x="47" y="318"/>
                        </a:lnTo>
                        <a:lnTo>
                          <a:pt x="56" y="317"/>
                        </a:lnTo>
                        <a:lnTo>
                          <a:pt x="62" y="313"/>
                        </a:lnTo>
                        <a:lnTo>
                          <a:pt x="73" y="270"/>
                        </a:lnTo>
                        <a:lnTo>
                          <a:pt x="81" y="237"/>
                        </a:lnTo>
                        <a:lnTo>
                          <a:pt x="91" y="195"/>
                        </a:lnTo>
                        <a:lnTo>
                          <a:pt x="93" y="174"/>
                        </a:lnTo>
                        <a:lnTo>
                          <a:pt x="70" y="119"/>
                        </a:lnTo>
                        <a:lnTo>
                          <a:pt x="37" y="157"/>
                        </a:lnTo>
                        <a:lnTo>
                          <a:pt x="37" y="162"/>
                        </a:lnTo>
                        <a:lnTo>
                          <a:pt x="37" y="167"/>
                        </a:lnTo>
                        <a:lnTo>
                          <a:pt x="39" y="172"/>
                        </a:lnTo>
                        <a:lnTo>
                          <a:pt x="39" y="176"/>
                        </a:lnTo>
                        <a:lnTo>
                          <a:pt x="37" y="181"/>
                        </a:lnTo>
                        <a:lnTo>
                          <a:pt x="36" y="186"/>
                        </a:lnTo>
                        <a:lnTo>
                          <a:pt x="33" y="191"/>
                        </a:lnTo>
                        <a:lnTo>
                          <a:pt x="30" y="195"/>
                        </a:lnTo>
                        <a:lnTo>
                          <a:pt x="27" y="199"/>
                        </a:lnTo>
                        <a:lnTo>
                          <a:pt x="22" y="202"/>
                        </a:lnTo>
                        <a:lnTo>
                          <a:pt x="18" y="204"/>
                        </a:lnTo>
                        <a:lnTo>
                          <a:pt x="15" y="204"/>
                        </a:lnTo>
                        <a:lnTo>
                          <a:pt x="13" y="203"/>
                        </a:lnTo>
                        <a:lnTo>
                          <a:pt x="11" y="200"/>
                        </a:lnTo>
                        <a:lnTo>
                          <a:pt x="9" y="198"/>
                        </a:lnTo>
                        <a:lnTo>
                          <a:pt x="5" y="195"/>
                        </a:lnTo>
                        <a:lnTo>
                          <a:pt x="3" y="192"/>
                        </a:lnTo>
                        <a:lnTo>
                          <a:pt x="0" y="188"/>
                        </a:lnTo>
                        <a:lnTo>
                          <a:pt x="0" y="183"/>
                        </a:lnTo>
                        <a:lnTo>
                          <a:pt x="0" y="179"/>
                        </a:lnTo>
                        <a:lnTo>
                          <a:pt x="1" y="174"/>
                        </a:lnTo>
                        <a:lnTo>
                          <a:pt x="3" y="169"/>
                        </a:lnTo>
                        <a:lnTo>
                          <a:pt x="6" y="165"/>
                        </a:lnTo>
                        <a:lnTo>
                          <a:pt x="11" y="162"/>
                        </a:lnTo>
                        <a:lnTo>
                          <a:pt x="16" y="159"/>
                        </a:lnTo>
                        <a:lnTo>
                          <a:pt x="27" y="147"/>
                        </a:lnTo>
                        <a:lnTo>
                          <a:pt x="38" y="130"/>
                        </a:lnTo>
                        <a:lnTo>
                          <a:pt x="48" y="108"/>
                        </a:lnTo>
                        <a:lnTo>
                          <a:pt x="55" y="89"/>
                        </a:lnTo>
                        <a:lnTo>
                          <a:pt x="63" y="74"/>
                        </a:lnTo>
                        <a:lnTo>
                          <a:pt x="78" y="70"/>
                        </a:lnTo>
                      </a:path>
                    </a:pathLst>
                  </a:custGeom>
                  <a:solidFill>
                    <a:srgbClr val="FF00FF"/>
                  </a:solidFill>
                  <a:ln w="12700" cap="rnd">
                    <a:solidFill>
                      <a:srgbClr val="28004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292925" name="Freeform 54"/>
                  <p:cNvSpPr>
                    <a:spLocks/>
                  </p:cNvSpPr>
                  <p:nvPr/>
                </p:nvSpPr>
                <p:spPr bwMode="auto">
                  <a:xfrm>
                    <a:off x="3211" y="2684"/>
                    <a:ext cx="263" cy="346"/>
                  </a:xfrm>
                  <a:custGeom>
                    <a:avLst/>
                    <a:gdLst>
                      <a:gd name="T0" fmla="*/ 106 w 263"/>
                      <a:gd name="T1" fmla="*/ 59 h 346"/>
                      <a:gd name="T2" fmla="*/ 98 w 263"/>
                      <a:gd name="T3" fmla="*/ 46 h 346"/>
                      <a:gd name="T4" fmla="*/ 90 w 263"/>
                      <a:gd name="T5" fmla="*/ 32 h 346"/>
                      <a:gd name="T6" fmla="*/ 93 w 263"/>
                      <a:gd name="T7" fmla="*/ 16 h 346"/>
                      <a:gd name="T8" fmla="*/ 104 w 263"/>
                      <a:gd name="T9" fmla="*/ 5 h 346"/>
                      <a:gd name="T10" fmla="*/ 118 w 263"/>
                      <a:gd name="T11" fmla="*/ 0 h 346"/>
                      <a:gd name="T12" fmla="*/ 137 w 263"/>
                      <a:gd name="T13" fmla="*/ 1 h 346"/>
                      <a:gd name="T14" fmla="*/ 152 w 263"/>
                      <a:gd name="T15" fmla="*/ 8 h 346"/>
                      <a:gd name="T16" fmla="*/ 161 w 263"/>
                      <a:gd name="T17" fmla="*/ 19 h 346"/>
                      <a:gd name="T18" fmla="*/ 163 w 263"/>
                      <a:gd name="T19" fmla="*/ 31 h 346"/>
                      <a:gd name="T20" fmla="*/ 158 w 263"/>
                      <a:gd name="T21" fmla="*/ 43 h 346"/>
                      <a:gd name="T22" fmla="*/ 147 w 263"/>
                      <a:gd name="T23" fmla="*/ 51 h 346"/>
                      <a:gd name="T24" fmla="*/ 175 w 263"/>
                      <a:gd name="T25" fmla="*/ 62 h 346"/>
                      <a:gd name="T26" fmla="*/ 206 w 263"/>
                      <a:gd name="T27" fmla="*/ 94 h 346"/>
                      <a:gd name="T28" fmla="*/ 232 w 263"/>
                      <a:gd name="T29" fmla="*/ 143 h 346"/>
                      <a:gd name="T30" fmla="*/ 255 w 263"/>
                      <a:gd name="T31" fmla="*/ 162 h 346"/>
                      <a:gd name="T32" fmla="*/ 261 w 263"/>
                      <a:gd name="T33" fmla="*/ 173 h 346"/>
                      <a:gd name="T34" fmla="*/ 260 w 263"/>
                      <a:gd name="T35" fmla="*/ 188 h 346"/>
                      <a:gd name="T36" fmla="*/ 252 w 263"/>
                      <a:gd name="T37" fmla="*/ 197 h 346"/>
                      <a:gd name="T38" fmla="*/ 238 w 263"/>
                      <a:gd name="T39" fmla="*/ 197 h 346"/>
                      <a:gd name="T40" fmla="*/ 226 w 263"/>
                      <a:gd name="T41" fmla="*/ 187 h 346"/>
                      <a:gd name="T42" fmla="*/ 219 w 263"/>
                      <a:gd name="T43" fmla="*/ 176 h 346"/>
                      <a:gd name="T44" fmla="*/ 224 w 263"/>
                      <a:gd name="T45" fmla="*/ 165 h 346"/>
                      <a:gd name="T46" fmla="*/ 186 w 263"/>
                      <a:gd name="T47" fmla="*/ 116 h 346"/>
                      <a:gd name="T48" fmla="*/ 170 w 263"/>
                      <a:gd name="T49" fmla="*/ 193 h 346"/>
                      <a:gd name="T50" fmla="*/ 203 w 263"/>
                      <a:gd name="T51" fmla="*/ 315 h 346"/>
                      <a:gd name="T52" fmla="*/ 222 w 263"/>
                      <a:gd name="T53" fmla="*/ 318 h 346"/>
                      <a:gd name="T54" fmla="*/ 239 w 263"/>
                      <a:gd name="T55" fmla="*/ 325 h 346"/>
                      <a:gd name="T56" fmla="*/ 249 w 263"/>
                      <a:gd name="T57" fmla="*/ 337 h 346"/>
                      <a:gd name="T58" fmla="*/ 131 w 263"/>
                      <a:gd name="T59" fmla="*/ 239 h 346"/>
                      <a:gd name="T60" fmla="*/ 15 w 263"/>
                      <a:gd name="T61" fmla="*/ 337 h 346"/>
                      <a:gd name="T62" fmla="*/ 27 w 263"/>
                      <a:gd name="T63" fmla="*/ 325 h 346"/>
                      <a:gd name="T64" fmla="*/ 47 w 263"/>
                      <a:gd name="T65" fmla="*/ 318 h 346"/>
                      <a:gd name="T66" fmla="*/ 73 w 263"/>
                      <a:gd name="T67" fmla="*/ 270 h 346"/>
                      <a:gd name="T68" fmla="*/ 93 w 263"/>
                      <a:gd name="T69" fmla="*/ 174 h 346"/>
                      <a:gd name="T70" fmla="*/ 37 w 263"/>
                      <a:gd name="T71" fmla="*/ 162 h 346"/>
                      <a:gd name="T72" fmla="*/ 39 w 263"/>
                      <a:gd name="T73" fmla="*/ 176 h 346"/>
                      <a:gd name="T74" fmla="*/ 33 w 263"/>
                      <a:gd name="T75" fmla="*/ 191 h 346"/>
                      <a:gd name="T76" fmla="*/ 22 w 263"/>
                      <a:gd name="T77" fmla="*/ 202 h 346"/>
                      <a:gd name="T78" fmla="*/ 13 w 263"/>
                      <a:gd name="T79" fmla="*/ 203 h 346"/>
                      <a:gd name="T80" fmla="*/ 5 w 263"/>
                      <a:gd name="T81" fmla="*/ 195 h 346"/>
                      <a:gd name="T82" fmla="*/ 0 w 263"/>
                      <a:gd name="T83" fmla="*/ 183 h 346"/>
                      <a:gd name="T84" fmla="*/ 3 w 263"/>
                      <a:gd name="T85" fmla="*/ 169 h 346"/>
                      <a:gd name="T86" fmla="*/ 16 w 263"/>
                      <a:gd name="T87" fmla="*/ 159 h 346"/>
                      <a:gd name="T88" fmla="*/ 48 w 263"/>
                      <a:gd name="T89" fmla="*/ 108 h 346"/>
                      <a:gd name="T90" fmla="*/ 78 w 263"/>
                      <a:gd name="T91" fmla="*/ 70 h 34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263"/>
                      <a:gd name="T139" fmla="*/ 0 h 346"/>
                      <a:gd name="T140" fmla="*/ 263 w 263"/>
                      <a:gd name="T141" fmla="*/ 346 h 34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263" h="346">
                        <a:moveTo>
                          <a:pt x="78" y="70"/>
                        </a:moveTo>
                        <a:lnTo>
                          <a:pt x="97" y="62"/>
                        </a:lnTo>
                        <a:lnTo>
                          <a:pt x="106" y="59"/>
                        </a:lnTo>
                        <a:lnTo>
                          <a:pt x="109" y="53"/>
                        </a:lnTo>
                        <a:lnTo>
                          <a:pt x="103" y="50"/>
                        </a:lnTo>
                        <a:lnTo>
                          <a:pt x="98" y="46"/>
                        </a:lnTo>
                        <a:lnTo>
                          <a:pt x="93" y="42"/>
                        </a:lnTo>
                        <a:lnTo>
                          <a:pt x="91" y="37"/>
                        </a:lnTo>
                        <a:lnTo>
                          <a:pt x="90" y="32"/>
                        </a:lnTo>
                        <a:lnTo>
                          <a:pt x="89" y="26"/>
                        </a:lnTo>
                        <a:lnTo>
                          <a:pt x="90" y="21"/>
                        </a:lnTo>
                        <a:lnTo>
                          <a:pt x="93" y="16"/>
                        </a:lnTo>
                        <a:lnTo>
                          <a:pt x="96" y="11"/>
                        </a:lnTo>
                        <a:lnTo>
                          <a:pt x="100" y="8"/>
                        </a:lnTo>
                        <a:lnTo>
                          <a:pt x="104" y="5"/>
                        </a:lnTo>
                        <a:lnTo>
                          <a:pt x="109" y="3"/>
                        </a:lnTo>
                        <a:lnTo>
                          <a:pt x="113" y="1"/>
                        </a:lnTo>
                        <a:lnTo>
                          <a:pt x="118" y="0"/>
                        </a:lnTo>
                        <a:lnTo>
                          <a:pt x="124" y="0"/>
                        </a:lnTo>
                        <a:lnTo>
                          <a:pt x="131" y="0"/>
                        </a:lnTo>
                        <a:lnTo>
                          <a:pt x="137" y="1"/>
                        </a:lnTo>
                        <a:lnTo>
                          <a:pt x="143" y="2"/>
                        </a:lnTo>
                        <a:lnTo>
                          <a:pt x="148" y="5"/>
                        </a:lnTo>
                        <a:lnTo>
                          <a:pt x="152" y="8"/>
                        </a:lnTo>
                        <a:lnTo>
                          <a:pt x="156" y="12"/>
                        </a:lnTo>
                        <a:lnTo>
                          <a:pt x="159" y="16"/>
                        </a:lnTo>
                        <a:lnTo>
                          <a:pt x="161" y="19"/>
                        </a:lnTo>
                        <a:lnTo>
                          <a:pt x="162" y="23"/>
                        </a:lnTo>
                        <a:lnTo>
                          <a:pt x="163" y="27"/>
                        </a:lnTo>
                        <a:lnTo>
                          <a:pt x="163" y="31"/>
                        </a:lnTo>
                        <a:lnTo>
                          <a:pt x="162" y="36"/>
                        </a:lnTo>
                        <a:lnTo>
                          <a:pt x="160" y="40"/>
                        </a:lnTo>
                        <a:lnTo>
                          <a:pt x="158" y="43"/>
                        </a:lnTo>
                        <a:lnTo>
                          <a:pt x="154" y="46"/>
                        </a:lnTo>
                        <a:lnTo>
                          <a:pt x="151" y="48"/>
                        </a:lnTo>
                        <a:lnTo>
                          <a:pt x="147" y="51"/>
                        </a:lnTo>
                        <a:lnTo>
                          <a:pt x="150" y="57"/>
                        </a:lnTo>
                        <a:lnTo>
                          <a:pt x="161" y="60"/>
                        </a:lnTo>
                        <a:lnTo>
                          <a:pt x="175" y="62"/>
                        </a:lnTo>
                        <a:lnTo>
                          <a:pt x="191" y="68"/>
                        </a:lnTo>
                        <a:lnTo>
                          <a:pt x="198" y="78"/>
                        </a:lnTo>
                        <a:lnTo>
                          <a:pt x="206" y="94"/>
                        </a:lnTo>
                        <a:lnTo>
                          <a:pt x="212" y="112"/>
                        </a:lnTo>
                        <a:lnTo>
                          <a:pt x="221" y="130"/>
                        </a:lnTo>
                        <a:lnTo>
                          <a:pt x="232" y="143"/>
                        </a:lnTo>
                        <a:lnTo>
                          <a:pt x="246" y="157"/>
                        </a:lnTo>
                        <a:lnTo>
                          <a:pt x="250" y="160"/>
                        </a:lnTo>
                        <a:lnTo>
                          <a:pt x="255" y="162"/>
                        </a:lnTo>
                        <a:lnTo>
                          <a:pt x="258" y="166"/>
                        </a:lnTo>
                        <a:lnTo>
                          <a:pt x="259" y="169"/>
                        </a:lnTo>
                        <a:lnTo>
                          <a:pt x="261" y="173"/>
                        </a:lnTo>
                        <a:lnTo>
                          <a:pt x="262" y="178"/>
                        </a:lnTo>
                        <a:lnTo>
                          <a:pt x="262" y="183"/>
                        </a:lnTo>
                        <a:lnTo>
                          <a:pt x="260" y="188"/>
                        </a:lnTo>
                        <a:lnTo>
                          <a:pt x="257" y="192"/>
                        </a:lnTo>
                        <a:lnTo>
                          <a:pt x="255" y="195"/>
                        </a:lnTo>
                        <a:lnTo>
                          <a:pt x="252" y="197"/>
                        </a:lnTo>
                        <a:lnTo>
                          <a:pt x="247" y="199"/>
                        </a:lnTo>
                        <a:lnTo>
                          <a:pt x="243" y="199"/>
                        </a:lnTo>
                        <a:lnTo>
                          <a:pt x="238" y="197"/>
                        </a:lnTo>
                        <a:lnTo>
                          <a:pt x="234" y="194"/>
                        </a:lnTo>
                        <a:lnTo>
                          <a:pt x="229" y="191"/>
                        </a:lnTo>
                        <a:lnTo>
                          <a:pt x="226" y="187"/>
                        </a:lnTo>
                        <a:lnTo>
                          <a:pt x="223" y="182"/>
                        </a:lnTo>
                        <a:lnTo>
                          <a:pt x="221" y="179"/>
                        </a:lnTo>
                        <a:lnTo>
                          <a:pt x="219" y="176"/>
                        </a:lnTo>
                        <a:lnTo>
                          <a:pt x="220" y="172"/>
                        </a:lnTo>
                        <a:lnTo>
                          <a:pt x="221" y="170"/>
                        </a:lnTo>
                        <a:lnTo>
                          <a:pt x="224" y="165"/>
                        </a:lnTo>
                        <a:lnTo>
                          <a:pt x="225" y="161"/>
                        </a:lnTo>
                        <a:lnTo>
                          <a:pt x="224" y="156"/>
                        </a:lnTo>
                        <a:lnTo>
                          <a:pt x="186" y="116"/>
                        </a:lnTo>
                        <a:lnTo>
                          <a:pt x="182" y="118"/>
                        </a:lnTo>
                        <a:lnTo>
                          <a:pt x="166" y="170"/>
                        </a:lnTo>
                        <a:lnTo>
                          <a:pt x="170" y="193"/>
                        </a:lnTo>
                        <a:lnTo>
                          <a:pt x="182" y="232"/>
                        </a:lnTo>
                        <a:lnTo>
                          <a:pt x="192" y="274"/>
                        </a:lnTo>
                        <a:lnTo>
                          <a:pt x="203" y="315"/>
                        </a:lnTo>
                        <a:lnTo>
                          <a:pt x="209" y="319"/>
                        </a:lnTo>
                        <a:lnTo>
                          <a:pt x="216" y="318"/>
                        </a:lnTo>
                        <a:lnTo>
                          <a:pt x="222" y="318"/>
                        </a:lnTo>
                        <a:lnTo>
                          <a:pt x="228" y="320"/>
                        </a:lnTo>
                        <a:lnTo>
                          <a:pt x="232" y="322"/>
                        </a:lnTo>
                        <a:lnTo>
                          <a:pt x="239" y="325"/>
                        </a:lnTo>
                        <a:lnTo>
                          <a:pt x="243" y="328"/>
                        </a:lnTo>
                        <a:lnTo>
                          <a:pt x="247" y="333"/>
                        </a:lnTo>
                        <a:lnTo>
                          <a:pt x="249" y="337"/>
                        </a:lnTo>
                        <a:lnTo>
                          <a:pt x="251" y="342"/>
                        </a:lnTo>
                        <a:lnTo>
                          <a:pt x="161" y="345"/>
                        </a:lnTo>
                        <a:lnTo>
                          <a:pt x="131" y="239"/>
                        </a:lnTo>
                        <a:lnTo>
                          <a:pt x="109" y="343"/>
                        </a:lnTo>
                        <a:lnTo>
                          <a:pt x="13" y="343"/>
                        </a:lnTo>
                        <a:lnTo>
                          <a:pt x="15" y="337"/>
                        </a:lnTo>
                        <a:lnTo>
                          <a:pt x="19" y="332"/>
                        </a:lnTo>
                        <a:lnTo>
                          <a:pt x="22" y="329"/>
                        </a:lnTo>
                        <a:lnTo>
                          <a:pt x="27" y="325"/>
                        </a:lnTo>
                        <a:lnTo>
                          <a:pt x="33" y="323"/>
                        </a:lnTo>
                        <a:lnTo>
                          <a:pt x="40" y="321"/>
                        </a:lnTo>
                        <a:lnTo>
                          <a:pt x="47" y="318"/>
                        </a:lnTo>
                        <a:lnTo>
                          <a:pt x="56" y="317"/>
                        </a:lnTo>
                        <a:lnTo>
                          <a:pt x="62" y="313"/>
                        </a:lnTo>
                        <a:lnTo>
                          <a:pt x="73" y="270"/>
                        </a:lnTo>
                        <a:lnTo>
                          <a:pt x="81" y="237"/>
                        </a:lnTo>
                        <a:lnTo>
                          <a:pt x="91" y="195"/>
                        </a:lnTo>
                        <a:lnTo>
                          <a:pt x="93" y="174"/>
                        </a:lnTo>
                        <a:lnTo>
                          <a:pt x="70" y="119"/>
                        </a:lnTo>
                        <a:lnTo>
                          <a:pt x="37" y="157"/>
                        </a:lnTo>
                        <a:lnTo>
                          <a:pt x="37" y="162"/>
                        </a:lnTo>
                        <a:lnTo>
                          <a:pt x="37" y="167"/>
                        </a:lnTo>
                        <a:lnTo>
                          <a:pt x="39" y="172"/>
                        </a:lnTo>
                        <a:lnTo>
                          <a:pt x="39" y="176"/>
                        </a:lnTo>
                        <a:lnTo>
                          <a:pt x="37" y="181"/>
                        </a:lnTo>
                        <a:lnTo>
                          <a:pt x="36" y="186"/>
                        </a:lnTo>
                        <a:lnTo>
                          <a:pt x="33" y="191"/>
                        </a:lnTo>
                        <a:lnTo>
                          <a:pt x="30" y="195"/>
                        </a:lnTo>
                        <a:lnTo>
                          <a:pt x="27" y="199"/>
                        </a:lnTo>
                        <a:lnTo>
                          <a:pt x="22" y="202"/>
                        </a:lnTo>
                        <a:lnTo>
                          <a:pt x="18" y="204"/>
                        </a:lnTo>
                        <a:lnTo>
                          <a:pt x="15" y="204"/>
                        </a:lnTo>
                        <a:lnTo>
                          <a:pt x="13" y="203"/>
                        </a:lnTo>
                        <a:lnTo>
                          <a:pt x="11" y="200"/>
                        </a:lnTo>
                        <a:lnTo>
                          <a:pt x="9" y="198"/>
                        </a:lnTo>
                        <a:lnTo>
                          <a:pt x="5" y="195"/>
                        </a:lnTo>
                        <a:lnTo>
                          <a:pt x="3" y="192"/>
                        </a:lnTo>
                        <a:lnTo>
                          <a:pt x="0" y="188"/>
                        </a:lnTo>
                        <a:lnTo>
                          <a:pt x="0" y="183"/>
                        </a:lnTo>
                        <a:lnTo>
                          <a:pt x="0" y="179"/>
                        </a:lnTo>
                        <a:lnTo>
                          <a:pt x="1" y="174"/>
                        </a:lnTo>
                        <a:lnTo>
                          <a:pt x="3" y="169"/>
                        </a:lnTo>
                        <a:lnTo>
                          <a:pt x="6" y="165"/>
                        </a:lnTo>
                        <a:lnTo>
                          <a:pt x="11" y="162"/>
                        </a:lnTo>
                        <a:lnTo>
                          <a:pt x="16" y="159"/>
                        </a:lnTo>
                        <a:lnTo>
                          <a:pt x="27" y="147"/>
                        </a:lnTo>
                        <a:lnTo>
                          <a:pt x="38" y="130"/>
                        </a:lnTo>
                        <a:lnTo>
                          <a:pt x="48" y="108"/>
                        </a:lnTo>
                        <a:lnTo>
                          <a:pt x="55" y="89"/>
                        </a:lnTo>
                        <a:lnTo>
                          <a:pt x="63" y="74"/>
                        </a:lnTo>
                        <a:lnTo>
                          <a:pt x="78" y="70"/>
                        </a:lnTo>
                      </a:path>
                    </a:pathLst>
                  </a:custGeom>
                  <a:solidFill>
                    <a:srgbClr val="FF00FF"/>
                  </a:solidFill>
                  <a:ln w="12700" cap="rnd">
                    <a:solidFill>
                      <a:srgbClr val="28004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292926" name="Freeform 55"/>
                  <p:cNvSpPr>
                    <a:spLocks/>
                  </p:cNvSpPr>
                  <p:nvPr/>
                </p:nvSpPr>
                <p:spPr bwMode="auto">
                  <a:xfrm>
                    <a:off x="2874" y="2684"/>
                    <a:ext cx="264" cy="346"/>
                  </a:xfrm>
                  <a:custGeom>
                    <a:avLst/>
                    <a:gdLst>
                      <a:gd name="T0" fmla="*/ 107 w 264"/>
                      <a:gd name="T1" fmla="*/ 59 h 346"/>
                      <a:gd name="T2" fmla="*/ 98 w 264"/>
                      <a:gd name="T3" fmla="*/ 46 h 346"/>
                      <a:gd name="T4" fmla="*/ 90 w 264"/>
                      <a:gd name="T5" fmla="*/ 32 h 346"/>
                      <a:gd name="T6" fmla="*/ 93 w 264"/>
                      <a:gd name="T7" fmla="*/ 16 h 346"/>
                      <a:gd name="T8" fmla="*/ 105 w 264"/>
                      <a:gd name="T9" fmla="*/ 5 h 346"/>
                      <a:gd name="T10" fmla="*/ 119 w 264"/>
                      <a:gd name="T11" fmla="*/ 0 h 346"/>
                      <a:gd name="T12" fmla="*/ 137 w 264"/>
                      <a:gd name="T13" fmla="*/ 1 h 346"/>
                      <a:gd name="T14" fmla="*/ 153 w 264"/>
                      <a:gd name="T15" fmla="*/ 8 h 346"/>
                      <a:gd name="T16" fmla="*/ 162 w 264"/>
                      <a:gd name="T17" fmla="*/ 19 h 346"/>
                      <a:gd name="T18" fmla="*/ 163 w 264"/>
                      <a:gd name="T19" fmla="*/ 31 h 346"/>
                      <a:gd name="T20" fmla="*/ 158 w 264"/>
                      <a:gd name="T21" fmla="*/ 43 h 346"/>
                      <a:gd name="T22" fmla="*/ 148 w 264"/>
                      <a:gd name="T23" fmla="*/ 51 h 346"/>
                      <a:gd name="T24" fmla="*/ 176 w 264"/>
                      <a:gd name="T25" fmla="*/ 62 h 346"/>
                      <a:gd name="T26" fmla="*/ 207 w 264"/>
                      <a:gd name="T27" fmla="*/ 94 h 346"/>
                      <a:gd name="T28" fmla="*/ 233 w 264"/>
                      <a:gd name="T29" fmla="*/ 143 h 346"/>
                      <a:gd name="T30" fmla="*/ 256 w 264"/>
                      <a:gd name="T31" fmla="*/ 162 h 346"/>
                      <a:gd name="T32" fmla="*/ 262 w 264"/>
                      <a:gd name="T33" fmla="*/ 173 h 346"/>
                      <a:gd name="T34" fmla="*/ 261 w 264"/>
                      <a:gd name="T35" fmla="*/ 188 h 346"/>
                      <a:gd name="T36" fmla="*/ 253 w 264"/>
                      <a:gd name="T37" fmla="*/ 197 h 346"/>
                      <a:gd name="T38" fmla="*/ 239 w 264"/>
                      <a:gd name="T39" fmla="*/ 197 h 346"/>
                      <a:gd name="T40" fmla="*/ 227 w 264"/>
                      <a:gd name="T41" fmla="*/ 187 h 346"/>
                      <a:gd name="T42" fmla="*/ 220 w 264"/>
                      <a:gd name="T43" fmla="*/ 176 h 346"/>
                      <a:gd name="T44" fmla="*/ 225 w 264"/>
                      <a:gd name="T45" fmla="*/ 165 h 346"/>
                      <a:gd name="T46" fmla="*/ 186 w 264"/>
                      <a:gd name="T47" fmla="*/ 116 h 346"/>
                      <a:gd name="T48" fmla="*/ 171 w 264"/>
                      <a:gd name="T49" fmla="*/ 193 h 346"/>
                      <a:gd name="T50" fmla="*/ 204 w 264"/>
                      <a:gd name="T51" fmla="*/ 315 h 346"/>
                      <a:gd name="T52" fmla="*/ 222 w 264"/>
                      <a:gd name="T53" fmla="*/ 318 h 346"/>
                      <a:gd name="T54" fmla="*/ 240 w 264"/>
                      <a:gd name="T55" fmla="*/ 325 h 346"/>
                      <a:gd name="T56" fmla="*/ 250 w 264"/>
                      <a:gd name="T57" fmla="*/ 337 h 346"/>
                      <a:gd name="T58" fmla="*/ 132 w 264"/>
                      <a:gd name="T59" fmla="*/ 239 h 346"/>
                      <a:gd name="T60" fmla="*/ 15 w 264"/>
                      <a:gd name="T61" fmla="*/ 337 h 346"/>
                      <a:gd name="T62" fmla="*/ 27 w 264"/>
                      <a:gd name="T63" fmla="*/ 325 h 346"/>
                      <a:gd name="T64" fmla="*/ 48 w 264"/>
                      <a:gd name="T65" fmla="*/ 318 h 346"/>
                      <a:gd name="T66" fmla="*/ 73 w 264"/>
                      <a:gd name="T67" fmla="*/ 270 h 346"/>
                      <a:gd name="T68" fmla="*/ 93 w 264"/>
                      <a:gd name="T69" fmla="*/ 174 h 346"/>
                      <a:gd name="T70" fmla="*/ 38 w 264"/>
                      <a:gd name="T71" fmla="*/ 162 h 346"/>
                      <a:gd name="T72" fmla="*/ 39 w 264"/>
                      <a:gd name="T73" fmla="*/ 176 h 346"/>
                      <a:gd name="T74" fmla="*/ 34 w 264"/>
                      <a:gd name="T75" fmla="*/ 191 h 346"/>
                      <a:gd name="T76" fmla="*/ 22 w 264"/>
                      <a:gd name="T77" fmla="*/ 202 h 346"/>
                      <a:gd name="T78" fmla="*/ 13 w 264"/>
                      <a:gd name="T79" fmla="*/ 203 h 346"/>
                      <a:gd name="T80" fmla="*/ 5 w 264"/>
                      <a:gd name="T81" fmla="*/ 195 h 346"/>
                      <a:gd name="T82" fmla="*/ 0 w 264"/>
                      <a:gd name="T83" fmla="*/ 183 h 346"/>
                      <a:gd name="T84" fmla="*/ 3 w 264"/>
                      <a:gd name="T85" fmla="*/ 169 h 346"/>
                      <a:gd name="T86" fmla="*/ 16 w 264"/>
                      <a:gd name="T87" fmla="*/ 159 h 346"/>
                      <a:gd name="T88" fmla="*/ 48 w 264"/>
                      <a:gd name="T89" fmla="*/ 108 h 346"/>
                      <a:gd name="T90" fmla="*/ 79 w 264"/>
                      <a:gd name="T91" fmla="*/ 70 h 34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264"/>
                      <a:gd name="T139" fmla="*/ 0 h 346"/>
                      <a:gd name="T140" fmla="*/ 264 w 264"/>
                      <a:gd name="T141" fmla="*/ 346 h 34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264" h="346">
                        <a:moveTo>
                          <a:pt x="79" y="70"/>
                        </a:moveTo>
                        <a:lnTo>
                          <a:pt x="98" y="62"/>
                        </a:lnTo>
                        <a:lnTo>
                          <a:pt x="107" y="59"/>
                        </a:lnTo>
                        <a:lnTo>
                          <a:pt x="110" y="53"/>
                        </a:lnTo>
                        <a:lnTo>
                          <a:pt x="104" y="50"/>
                        </a:lnTo>
                        <a:lnTo>
                          <a:pt x="98" y="46"/>
                        </a:lnTo>
                        <a:lnTo>
                          <a:pt x="94" y="42"/>
                        </a:lnTo>
                        <a:lnTo>
                          <a:pt x="92" y="37"/>
                        </a:lnTo>
                        <a:lnTo>
                          <a:pt x="90" y="32"/>
                        </a:lnTo>
                        <a:lnTo>
                          <a:pt x="89" y="26"/>
                        </a:lnTo>
                        <a:lnTo>
                          <a:pt x="90" y="21"/>
                        </a:lnTo>
                        <a:lnTo>
                          <a:pt x="93" y="16"/>
                        </a:lnTo>
                        <a:lnTo>
                          <a:pt x="96" y="11"/>
                        </a:lnTo>
                        <a:lnTo>
                          <a:pt x="100" y="8"/>
                        </a:lnTo>
                        <a:lnTo>
                          <a:pt x="105" y="5"/>
                        </a:lnTo>
                        <a:lnTo>
                          <a:pt x="109" y="3"/>
                        </a:lnTo>
                        <a:lnTo>
                          <a:pt x="113" y="1"/>
                        </a:lnTo>
                        <a:lnTo>
                          <a:pt x="119" y="0"/>
                        </a:lnTo>
                        <a:lnTo>
                          <a:pt x="124" y="0"/>
                        </a:lnTo>
                        <a:lnTo>
                          <a:pt x="132" y="0"/>
                        </a:lnTo>
                        <a:lnTo>
                          <a:pt x="137" y="1"/>
                        </a:lnTo>
                        <a:lnTo>
                          <a:pt x="143" y="2"/>
                        </a:lnTo>
                        <a:lnTo>
                          <a:pt x="148" y="5"/>
                        </a:lnTo>
                        <a:lnTo>
                          <a:pt x="153" y="8"/>
                        </a:lnTo>
                        <a:lnTo>
                          <a:pt x="157" y="12"/>
                        </a:lnTo>
                        <a:lnTo>
                          <a:pt x="159" y="16"/>
                        </a:lnTo>
                        <a:lnTo>
                          <a:pt x="162" y="19"/>
                        </a:lnTo>
                        <a:lnTo>
                          <a:pt x="162" y="23"/>
                        </a:lnTo>
                        <a:lnTo>
                          <a:pt x="164" y="27"/>
                        </a:lnTo>
                        <a:lnTo>
                          <a:pt x="163" y="31"/>
                        </a:lnTo>
                        <a:lnTo>
                          <a:pt x="162" y="36"/>
                        </a:lnTo>
                        <a:lnTo>
                          <a:pt x="161" y="40"/>
                        </a:lnTo>
                        <a:lnTo>
                          <a:pt x="158" y="43"/>
                        </a:lnTo>
                        <a:lnTo>
                          <a:pt x="155" y="46"/>
                        </a:lnTo>
                        <a:lnTo>
                          <a:pt x="152" y="48"/>
                        </a:lnTo>
                        <a:lnTo>
                          <a:pt x="148" y="51"/>
                        </a:lnTo>
                        <a:lnTo>
                          <a:pt x="151" y="57"/>
                        </a:lnTo>
                        <a:lnTo>
                          <a:pt x="161" y="60"/>
                        </a:lnTo>
                        <a:lnTo>
                          <a:pt x="176" y="62"/>
                        </a:lnTo>
                        <a:lnTo>
                          <a:pt x="191" y="68"/>
                        </a:lnTo>
                        <a:lnTo>
                          <a:pt x="199" y="78"/>
                        </a:lnTo>
                        <a:lnTo>
                          <a:pt x="207" y="94"/>
                        </a:lnTo>
                        <a:lnTo>
                          <a:pt x="213" y="112"/>
                        </a:lnTo>
                        <a:lnTo>
                          <a:pt x="222" y="130"/>
                        </a:lnTo>
                        <a:lnTo>
                          <a:pt x="233" y="143"/>
                        </a:lnTo>
                        <a:lnTo>
                          <a:pt x="247" y="157"/>
                        </a:lnTo>
                        <a:lnTo>
                          <a:pt x="251" y="160"/>
                        </a:lnTo>
                        <a:lnTo>
                          <a:pt x="256" y="162"/>
                        </a:lnTo>
                        <a:lnTo>
                          <a:pt x="259" y="166"/>
                        </a:lnTo>
                        <a:lnTo>
                          <a:pt x="260" y="169"/>
                        </a:lnTo>
                        <a:lnTo>
                          <a:pt x="262" y="173"/>
                        </a:lnTo>
                        <a:lnTo>
                          <a:pt x="263" y="178"/>
                        </a:lnTo>
                        <a:lnTo>
                          <a:pt x="263" y="183"/>
                        </a:lnTo>
                        <a:lnTo>
                          <a:pt x="261" y="188"/>
                        </a:lnTo>
                        <a:lnTo>
                          <a:pt x="258" y="192"/>
                        </a:lnTo>
                        <a:lnTo>
                          <a:pt x="256" y="195"/>
                        </a:lnTo>
                        <a:lnTo>
                          <a:pt x="253" y="197"/>
                        </a:lnTo>
                        <a:lnTo>
                          <a:pt x="248" y="199"/>
                        </a:lnTo>
                        <a:lnTo>
                          <a:pt x="244" y="199"/>
                        </a:lnTo>
                        <a:lnTo>
                          <a:pt x="239" y="197"/>
                        </a:lnTo>
                        <a:lnTo>
                          <a:pt x="235" y="194"/>
                        </a:lnTo>
                        <a:lnTo>
                          <a:pt x="230" y="191"/>
                        </a:lnTo>
                        <a:lnTo>
                          <a:pt x="227" y="187"/>
                        </a:lnTo>
                        <a:lnTo>
                          <a:pt x="224" y="182"/>
                        </a:lnTo>
                        <a:lnTo>
                          <a:pt x="222" y="179"/>
                        </a:lnTo>
                        <a:lnTo>
                          <a:pt x="220" y="176"/>
                        </a:lnTo>
                        <a:lnTo>
                          <a:pt x="221" y="172"/>
                        </a:lnTo>
                        <a:lnTo>
                          <a:pt x="222" y="170"/>
                        </a:lnTo>
                        <a:lnTo>
                          <a:pt x="225" y="165"/>
                        </a:lnTo>
                        <a:lnTo>
                          <a:pt x="225" y="161"/>
                        </a:lnTo>
                        <a:lnTo>
                          <a:pt x="225" y="156"/>
                        </a:lnTo>
                        <a:lnTo>
                          <a:pt x="186" y="116"/>
                        </a:lnTo>
                        <a:lnTo>
                          <a:pt x="182" y="118"/>
                        </a:lnTo>
                        <a:lnTo>
                          <a:pt x="166" y="170"/>
                        </a:lnTo>
                        <a:lnTo>
                          <a:pt x="171" y="193"/>
                        </a:lnTo>
                        <a:lnTo>
                          <a:pt x="182" y="232"/>
                        </a:lnTo>
                        <a:lnTo>
                          <a:pt x="193" y="274"/>
                        </a:lnTo>
                        <a:lnTo>
                          <a:pt x="204" y="315"/>
                        </a:lnTo>
                        <a:lnTo>
                          <a:pt x="210" y="319"/>
                        </a:lnTo>
                        <a:lnTo>
                          <a:pt x="216" y="318"/>
                        </a:lnTo>
                        <a:lnTo>
                          <a:pt x="222" y="318"/>
                        </a:lnTo>
                        <a:lnTo>
                          <a:pt x="229" y="320"/>
                        </a:lnTo>
                        <a:lnTo>
                          <a:pt x="233" y="322"/>
                        </a:lnTo>
                        <a:lnTo>
                          <a:pt x="240" y="325"/>
                        </a:lnTo>
                        <a:lnTo>
                          <a:pt x="244" y="328"/>
                        </a:lnTo>
                        <a:lnTo>
                          <a:pt x="248" y="333"/>
                        </a:lnTo>
                        <a:lnTo>
                          <a:pt x="250" y="337"/>
                        </a:lnTo>
                        <a:lnTo>
                          <a:pt x="252" y="342"/>
                        </a:lnTo>
                        <a:lnTo>
                          <a:pt x="162" y="345"/>
                        </a:lnTo>
                        <a:lnTo>
                          <a:pt x="132" y="239"/>
                        </a:lnTo>
                        <a:lnTo>
                          <a:pt x="109" y="343"/>
                        </a:lnTo>
                        <a:lnTo>
                          <a:pt x="13" y="343"/>
                        </a:lnTo>
                        <a:lnTo>
                          <a:pt x="15" y="337"/>
                        </a:lnTo>
                        <a:lnTo>
                          <a:pt x="19" y="332"/>
                        </a:lnTo>
                        <a:lnTo>
                          <a:pt x="22" y="329"/>
                        </a:lnTo>
                        <a:lnTo>
                          <a:pt x="27" y="325"/>
                        </a:lnTo>
                        <a:lnTo>
                          <a:pt x="33" y="323"/>
                        </a:lnTo>
                        <a:lnTo>
                          <a:pt x="40" y="321"/>
                        </a:lnTo>
                        <a:lnTo>
                          <a:pt x="48" y="318"/>
                        </a:lnTo>
                        <a:lnTo>
                          <a:pt x="57" y="317"/>
                        </a:lnTo>
                        <a:lnTo>
                          <a:pt x="62" y="313"/>
                        </a:lnTo>
                        <a:lnTo>
                          <a:pt x="73" y="270"/>
                        </a:lnTo>
                        <a:lnTo>
                          <a:pt x="81" y="237"/>
                        </a:lnTo>
                        <a:lnTo>
                          <a:pt x="92" y="195"/>
                        </a:lnTo>
                        <a:lnTo>
                          <a:pt x="93" y="174"/>
                        </a:lnTo>
                        <a:lnTo>
                          <a:pt x="71" y="119"/>
                        </a:lnTo>
                        <a:lnTo>
                          <a:pt x="38" y="157"/>
                        </a:lnTo>
                        <a:lnTo>
                          <a:pt x="38" y="162"/>
                        </a:lnTo>
                        <a:lnTo>
                          <a:pt x="38" y="167"/>
                        </a:lnTo>
                        <a:lnTo>
                          <a:pt x="39" y="172"/>
                        </a:lnTo>
                        <a:lnTo>
                          <a:pt x="39" y="176"/>
                        </a:lnTo>
                        <a:lnTo>
                          <a:pt x="38" y="181"/>
                        </a:lnTo>
                        <a:lnTo>
                          <a:pt x="36" y="186"/>
                        </a:lnTo>
                        <a:lnTo>
                          <a:pt x="34" y="191"/>
                        </a:lnTo>
                        <a:lnTo>
                          <a:pt x="31" y="195"/>
                        </a:lnTo>
                        <a:lnTo>
                          <a:pt x="27" y="199"/>
                        </a:lnTo>
                        <a:lnTo>
                          <a:pt x="22" y="202"/>
                        </a:lnTo>
                        <a:lnTo>
                          <a:pt x="18" y="204"/>
                        </a:lnTo>
                        <a:lnTo>
                          <a:pt x="15" y="204"/>
                        </a:lnTo>
                        <a:lnTo>
                          <a:pt x="13" y="203"/>
                        </a:lnTo>
                        <a:lnTo>
                          <a:pt x="11" y="200"/>
                        </a:lnTo>
                        <a:lnTo>
                          <a:pt x="9" y="198"/>
                        </a:lnTo>
                        <a:lnTo>
                          <a:pt x="5" y="195"/>
                        </a:lnTo>
                        <a:lnTo>
                          <a:pt x="3" y="192"/>
                        </a:lnTo>
                        <a:lnTo>
                          <a:pt x="0" y="188"/>
                        </a:lnTo>
                        <a:lnTo>
                          <a:pt x="0" y="183"/>
                        </a:lnTo>
                        <a:lnTo>
                          <a:pt x="0" y="179"/>
                        </a:lnTo>
                        <a:lnTo>
                          <a:pt x="1" y="174"/>
                        </a:lnTo>
                        <a:lnTo>
                          <a:pt x="3" y="169"/>
                        </a:lnTo>
                        <a:lnTo>
                          <a:pt x="6" y="165"/>
                        </a:lnTo>
                        <a:lnTo>
                          <a:pt x="11" y="162"/>
                        </a:lnTo>
                        <a:lnTo>
                          <a:pt x="16" y="159"/>
                        </a:lnTo>
                        <a:lnTo>
                          <a:pt x="27" y="147"/>
                        </a:lnTo>
                        <a:lnTo>
                          <a:pt x="38" y="130"/>
                        </a:lnTo>
                        <a:lnTo>
                          <a:pt x="48" y="108"/>
                        </a:lnTo>
                        <a:lnTo>
                          <a:pt x="55" y="89"/>
                        </a:lnTo>
                        <a:lnTo>
                          <a:pt x="64" y="74"/>
                        </a:lnTo>
                        <a:lnTo>
                          <a:pt x="79" y="70"/>
                        </a:lnTo>
                      </a:path>
                    </a:pathLst>
                  </a:custGeom>
                  <a:solidFill>
                    <a:srgbClr val="FF00FF"/>
                  </a:solidFill>
                  <a:ln w="12700" cap="rnd">
                    <a:solidFill>
                      <a:srgbClr val="28004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  <p:sp>
                <p:nvSpPr>
                  <p:cNvPr id="292927" name="Freeform 56"/>
                  <p:cNvSpPr>
                    <a:spLocks/>
                  </p:cNvSpPr>
                  <p:nvPr/>
                </p:nvSpPr>
                <p:spPr bwMode="auto">
                  <a:xfrm>
                    <a:off x="2818" y="3051"/>
                    <a:ext cx="263" cy="346"/>
                  </a:xfrm>
                  <a:custGeom>
                    <a:avLst/>
                    <a:gdLst>
                      <a:gd name="T0" fmla="*/ 106 w 263"/>
                      <a:gd name="T1" fmla="*/ 59 h 346"/>
                      <a:gd name="T2" fmla="*/ 98 w 263"/>
                      <a:gd name="T3" fmla="*/ 46 h 346"/>
                      <a:gd name="T4" fmla="*/ 90 w 263"/>
                      <a:gd name="T5" fmla="*/ 32 h 346"/>
                      <a:gd name="T6" fmla="*/ 93 w 263"/>
                      <a:gd name="T7" fmla="*/ 16 h 346"/>
                      <a:gd name="T8" fmla="*/ 104 w 263"/>
                      <a:gd name="T9" fmla="*/ 5 h 346"/>
                      <a:gd name="T10" fmla="*/ 118 w 263"/>
                      <a:gd name="T11" fmla="*/ 0 h 346"/>
                      <a:gd name="T12" fmla="*/ 137 w 263"/>
                      <a:gd name="T13" fmla="*/ 1 h 346"/>
                      <a:gd name="T14" fmla="*/ 152 w 263"/>
                      <a:gd name="T15" fmla="*/ 8 h 346"/>
                      <a:gd name="T16" fmla="*/ 161 w 263"/>
                      <a:gd name="T17" fmla="*/ 19 h 346"/>
                      <a:gd name="T18" fmla="*/ 163 w 263"/>
                      <a:gd name="T19" fmla="*/ 31 h 346"/>
                      <a:gd name="T20" fmla="*/ 158 w 263"/>
                      <a:gd name="T21" fmla="*/ 43 h 346"/>
                      <a:gd name="T22" fmla="*/ 147 w 263"/>
                      <a:gd name="T23" fmla="*/ 51 h 346"/>
                      <a:gd name="T24" fmla="*/ 175 w 263"/>
                      <a:gd name="T25" fmla="*/ 62 h 346"/>
                      <a:gd name="T26" fmla="*/ 206 w 263"/>
                      <a:gd name="T27" fmla="*/ 94 h 346"/>
                      <a:gd name="T28" fmla="*/ 232 w 263"/>
                      <a:gd name="T29" fmla="*/ 143 h 346"/>
                      <a:gd name="T30" fmla="*/ 255 w 263"/>
                      <a:gd name="T31" fmla="*/ 162 h 346"/>
                      <a:gd name="T32" fmla="*/ 261 w 263"/>
                      <a:gd name="T33" fmla="*/ 173 h 346"/>
                      <a:gd name="T34" fmla="*/ 260 w 263"/>
                      <a:gd name="T35" fmla="*/ 188 h 346"/>
                      <a:gd name="T36" fmla="*/ 252 w 263"/>
                      <a:gd name="T37" fmla="*/ 197 h 346"/>
                      <a:gd name="T38" fmla="*/ 238 w 263"/>
                      <a:gd name="T39" fmla="*/ 197 h 346"/>
                      <a:gd name="T40" fmla="*/ 226 w 263"/>
                      <a:gd name="T41" fmla="*/ 187 h 346"/>
                      <a:gd name="T42" fmla="*/ 219 w 263"/>
                      <a:gd name="T43" fmla="*/ 176 h 346"/>
                      <a:gd name="T44" fmla="*/ 224 w 263"/>
                      <a:gd name="T45" fmla="*/ 165 h 346"/>
                      <a:gd name="T46" fmla="*/ 186 w 263"/>
                      <a:gd name="T47" fmla="*/ 116 h 346"/>
                      <a:gd name="T48" fmla="*/ 170 w 263"/>
                      <a:gd name="T49" fmla="*/ 193 h 346"/>
                      <a:gd name="T50" fmla="*/ 203 w 263"/>
                      <a:gd name="T51" fmla="*/ 315 h 346"/>
                      <a:gd name="T52" fmla="*/ 222 w 263"/>
                      <a:gd name="T53" fmla="*/ 318 h 346"/>
                      <a:gd name="T54" fmla="*/ 239 w 263"/>
                      <a:gd name="T55" fmla="*/ 325 h 346"/>
                      <a:gd name="T56" fmla="*/ 249 w 263"/>
                      <a:gd name="T57" fmla="*/ 337 h 346"/>
                      <a:gd name="T58" fmla="*/ 131 w 263"/>
                      <a:gd name="T59" fmla="*/ 239 h 346"/>
                      <a:gd name="T60" fmla="*/ 15 w 263"/>
                      <a:gd name="T61" fmla="*/ 337 h 346"/>
                      <a:gd name="T62" fmla="*/ 27 w 263"/>
                      <a:gd name="T63" fmla="*/ 325 h 346"/>
                      <a:gd name="T64" fmla="*/ 47 w 263"/>
                      <a:gd name="T65" fmla="*/ 318 h 346"/>
                      <a:gd name="T66" fmla="*/ 73 w 263"/>
                      <a:gd name="T67" fmla="*/ 270 h 346"/>
                      <a:gd name="T68" fmla="*/ 93 w 263"/>
                      <a:gd name="T69" fmla="*/ 174 h 346"/>
                      <a:gd name="T70" fmla="*/ 37 w 263"/>
                      <a:gd name="T71" fmla="*/ 162 h 346"/>
                      <a:gd name="T72" fmla="*/ 39 w 263"/>
                      <a:gd name="T73" fmla="*/ 176 h 346"/>
                      <a:gd name="T74" fmla="*/ 33 w 263"/>
                      <a:gd name="T75" fmla="*/ 191 h 346"/>
                      <a:gd name="T76" fmla="*/ 22 w 263"/>
                      <a:gd name="T77" fmla="*/ 202 h 346"/>
                      <a:gd name="T78" fmla="*/ 13 w 263"/>
                      <a:gd name="T79" fmla="*/ 203 h 346"/>
                      <a:gd name="T80" fmla="*/ 5 w 263"/>
                      <a:gd name="T81" fmla="*/ 195 h 346"/>
                      <a:gd name="T82" fmla="*/ 0 w 263"/>
                      <a:gd name="T83" fmla="*/ 183 h 346"/>
                      <a:gd name="T84" fmla="*/ 3 w 263"/>
                      <a:gd name="T85" fmla="*/ 169 h 346"/>
                      <a:gd name="T86" fmla="*/ 16 w 263"/>
                      <a:gd name="T87" fmla="*/ 159 h 346"/>
                      <a:gd name="T88" fmla="*/ 48 w 263"/>
                      <a:gd name="T89" fmla="*/ 108 h 346"/>
                      <a:gd name="T90" fmla="*/ 78 w 263"/>
                      <a:gd name="T91" fmla="*/ 70 h 34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263"/>
                      <a:gd name="T139" fmla="*/ 0 h 346"/>
                      <a:gd name="T140" fmla="*/ 263 w 263"/>
                      <a:gd name="T141" fmla="*/ 346 h 34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263" h="346">
                        <a:moveTo>
                          <a:pt x="78" y="70"/>
                        </a:moveTo>
                        <a:lnTo>
                          <a:pt x="97" y="62"/>
                        </a:lnTo>
                        <a:lnTo>
                          <a:pt x="106" y="59"/>
                        </a:lnTo>
                        <a:lnTo>
                          <a:pt x="109" y="53"/>
                        </a:lnTo>
                        <a:lnTo>
                          <a:pt x="103" y="50"/>
                        </a:lnTo>
                        <a:lnTo>
                          <a:pt x="98" y="46"/>
                        </a:lnTo>
                        <a:lnTo>
                          <a:pt x="93" y="42"/>
                        </a:lnTo>
                        <a:lnTo>
                          <a:pt x="91" y="37"/>
                        </a:lnTo>
                        <a:lnTo>
                          <a:pt x="90" y="32"/>
                        </a:lnTo>
                        <a:lnTo>
                          <a:pt x="89" y="26"/>
                        </a:lnTo>
                        <a:lnTo>
                          <a:pt x="90" y="21"/>
                        </a:lnTo>
                        <a:lnTo>
                          <a:pt x="93" y="16"/>
                        </a:lnTo>
                        <a:lnTo>
                          <a:pt x="96" y="11"/>
                        </a:lnTo>
                        <a:lnTo>
                          <a:pt x="100" y="8"/>
                        </a:lnTo>
                        <a:lnTo>
                          <a:pt x="104" y="5"/>
                        </a:lnTo>
                        <a:lnTo>
                          <a:pt x="109" y="3"/>
                        </a:lnTo>
                        <a:lnTo>
                          <a:pt x="113" y="1"/>
                        </a:lnTo>
                        <a:lnTo>
                          <a:pt x="118" y="0"/>
                        </a:lnTo>
                        <a:lnTo>
                          <a:pt x="124" y="0"/>
                        </a:lnTo>
                        <a:lnTo>
                          <a:pt x="131" y="0"/>
                        </a:lnTo>
                        <a:lnTo>
                          <a:pt x="137" y="1"/>
                        </a:lnTo>
                        <a:lnTo>
                          <a:pt x="143" y="2"/>
                        </a:lnTo>
                        <a:lnTo>
                          <a:pt x="148" y="5"/>
                        </a:lnTo>
                        <a:lnTo>
                          <a:pt x="152" y="8"/>
                        </a:lnTo>
                        <a:lnTo>
                          <a:pt x="156" y="12"/>
                        </a:lnTo>
                        <a:lnTo>
                          <a:pt x="159" y="16"/>
                        </a:lnTo>
                        <a:lnTo>
                          <a:pt x="161" y="19"/>
                        </a:lnTo>
                        <a:lnTo>
                          <a:pt x="162" y="23"/>
                        </a:lnTo>
                        <a:lnTo>
                          <a:pt x="163" y="27"/>
                        </a:lnTo>
                        <a:lnTo>
                          <a:pt x="163" y="31"/>
                        </a:lnTo>
                        <a:lnTo>
                          <a:pt x="162" y="36"/>
                        </a:lnTo>
                        <a:lnTo>
                          <a:pt x="160" y="40"/>
                        </a:lnTo>
                        <a:lnTo>
                          <a:pt x="158" y="43"/>
                        </a:lnTo>
                        <a:lnTo>
                          <a:pt x="154" y="46"/>
                        </a:lnTo>
                        <a:lnTo>
                          <a:pt x="151" y="48"/>
                        </a:lnTo>
                        <a:lnTo>
                          <a:pt x="147" y="51"/>
                        </a:lnTo>
                        <a:lnTo>
                          <a:pt x="150" y="57"/>
                        </a:lnTo>
                        <a:lnTo>
                          <a:pt x="161" y="60"/>
                        </a:lnTo>
                        <a:lnTo>
                          <a:pt x="175" y="62"/>
                        </a:lnTo>
                        <a:lnTo>
                          <a:pt x="191" y="68"/>
                        </a:lnTo>
                        <a:lnTo>
                          <a:pt x="198" y="78"/>
                        </a:lnTo>
                        <a:lnTo>
                          <a:pt x="206" y="94"/>
                        </a:lnTo>
                        <a:lnTo>
                          <a:pt x="212" y="112"/>
                        </a:lnTo>
                        <a:lnTo>
                          <a:pt x="221" y="130"/>
                        </a:lnTo>
                        <a:lnTo>
                          <a:pt x="232" y="143"/>
                        </a:lnTo>
                        <a:lnTo>
                          <a:pt x="246" y="157"/>
                        </a:lnTo>
                        <a:lnTo>
                          <a:pt x="250" y="160"/>
                        </a:lnTo>
                        <a:lnTo>
                          <a:pt x="255" y="162"/>
                        </a:lnTo>
                        <a:lnTo>
                          <a:pt x="258" y="166"/>
                        </a:lnTo>
                        <a:lnTo>
                          <a:pt x="259" y="169"/>
                        </a:lnTo>
                        <a:lnTo>
                          <a:pt x="261" y="173"/>
                        </a:lnTo>
                        <a:lnTo>
                          <a:pt x="262" y="178"/>
                        </a:lnTo>
                        <a:lnTo>
                          <a:pt x="262" y="183"/>
                        </a:lnTo>
                        <a:lnTo>
                          <a:pt x="260" y="188"/>
                        </a:lnTo>
                        <a:lnTo>
                          <a:pt x="257" y="192"/>
                        </a:lnTo>
                        <a:lnTo>
                          <a:pt x="255" y="195"/>
                        </a:lnTo>
                        <a:lnTo>
                          <a:pt x="252" y="197"/>
                        </a:lnTo>
                        <a:lnTo>
                          <a:pt x="247" y="199"/>
                        </a:lnTo>
                        <a:lnTo>
                          <a:pt x="243" y="199"/>
                        </a:lnTo>
                        <a:lnTo>
                          <a:pt x="238" y="197"/>
                        </a:lnTo>
                        <a:lnTo>
                          <a:pt x="234" y="194"/>
                        </a:lnTo>
                        <a:lnTo>
                          <a:pt x="229" y="191"/>
                        </a:lnTo>
                        <a:lnTo>
                          <a:pt x="226" y="187"/>
                        </a:lnTo>
                        <a:lnTo>
                          <a:pt x="223" y="182"/>
                        </a:lnTo>
                        <a:lnTo>
                          <a:pt x="221" y="179"/>
                        </a:lnTo>
                        <a:lnTo>
                          <a:pt x="219" y="176"/>
                        </a:lnTo>
                        <a:lnTo>
                          <a:pt x="220" y="172"/>
                        </a:lnTo>
                        <a:lnTo>
                          <a:pt x="221" y="170"/>
                        </a:lnTo>
                        <a:lnTo>
                          <a:pt x="224" y="165"/>
                        </a:lnTo>
                        <a:lnTo>
                          <a:pt x="225" y="161"/>
                        </a:lnTo>
                        <a:lnTo>
                          <a:pt x="224" y="156"/>
                        </a:lnTo>
                        <a:lnTo>
                          <a:pt x="186" y="116"/>
                        </a:lnTo>
                        <a:lnTo>
                          <a:pt x="182" y="118"/>
                        </a:lnTo>
                        <a:lnTo>
                          <a:pt x="166" y="170"/>
                        </a:lnTo>
                        <a:lnTo>
                          <a:pt x="170" y="193"/>
                        </a:lnTo>
                        <a:lnTo>
                          <a:pt x="182" y="232"/>
                        </a:lnTo>
                        <a:lnTo>
                          <a:pt x="192" y="274"/>
                        </a:lnTo>
                        <a:lnTo>
                          <a:pt x="203" y="315"/>
                        </a:lnTo>
                        <a:lnTo>
                          <a:pt x="209" y="319"/>
                        </a:lnTo>
                        <a:lnTo>
                          <a:pt x="216" y="318"/>
                        </a:lnTo>
                        <a:lnTo>
                          <a:pt x="222" y="318"/>
                        </a:lnTo>
                        <a:lnTo>
                          <a:pt x="228" y="320"/>
                        </a:lnTo>
                        <a:lnTo>
                          <a:pt x="232" y="322"/>
                        </a:lnTo>
                        <a:lnTo>
                          <a:pt x="239" y="325"/>
                        </a:lnTo>
                        <a:lnTo>
                          <a:pt x="243" y="328"/>
                        </a:lnTo>
                        <a:lnTo>
                          <a:pt x="247" y="333"/>
                        </a:lnTo>
                        <a:lnTo>
                          <a:pt x="249" y="337"/>
                        </a:lnTo>
                        <a:lnTo>
                          <a:pt x="251" y="342"/>
                        </a:lnTo>
                        <a:lnTo>
                          <a:pt x="161" y="345"/>
                        </a:lnTo>
                        <a:lnTo>
                          <a:pt x="131" y="239"/>
                        </a:lnTo>
                        <a:lnTo>
                          <a:pt x="109" y="343"/>
                        </a:lnTo>
                        <a:lnTo>
                          <a:pt x="13" y="343"/>
                        </a:lnTo>
                        <a:lnTo>
                          <a:pt x="15" y="337"/>
                        </a:lnTo>
                        <a:lnTo>
                          <a:pt x="19" y="332"/>
                        </a:lnTo>
                        <a:lnTo>
                          <a:pt x="22" y="329"/>
                        </a:lnTo>
                        <a:lnTo>
                          <a:pt x="27" y="325"/>
                        </a:lnTo>
                        <a:lnTo>
                          <a:pt x="33" y="323"/>
                        </a:lnTo>
                        <a:lnTo>
                          <a:pt x="40" y="321"/>
                        </a:lnTo>
                        <a:lnTo>
                          <a:pt x="47" y="318"/>
                        </a:lnTo>
                        <a:lnTo>
                          <a:pt x="56" y="317"/>
                        </a:lnTo>
                        <a:lnTo>
                          <a:pt x="62" y="313"/>
                        </a:lnTo>
                        <a:lnTo>
                          <a:pt x="73" y="270"/>
                        </a:lnTo>
                        <a:lnTo>
                          <a:pt x="81" y="237"/>
                        </a:lnTo>
                        <a:lnTo>
                          <a:pt x="91" y="195"/>
                        </a:lnTo>
                        <a:lnTo>
                          <a:pt x="93" y="174"/>
                        </a:lnTo>
                        <a:lnTo>
                          <a:pt x="70" y="119"/>
                        </a:lnTo>
                        <a:lnTo>
                          <a:pt x="37" y="157"/>
                        </a:lnTo>
                        <a:lnTo>
                          <a:pt x="37" y="162"/>
                        </a:lnTo>
                        <a:lnTo>
                          <a:pt x="37" y="167"/>
                        </a:lnTo>
                        <a:lnTo>
                          <a:pt x="39" y="172"/>
                        </a:lnTo>
                        <a:lnTo>
                          <a:pt x="39" y="176"/>
                        </a:lnTo>
                        <a:lnTo>
                          <a:pt x="37" y="181"/>
                        </a:lnTo>
                        <a:lnTo>
                          <a:pt x="36" y="186"/>
                        </a:lnTo>
                        <a:lnTo>
                          <a:pt x="33" y="191"/>
                        </a:lnTo>
                        <a:lnTo>
                          <a:pt x="30" y="195"/>
                        </a:lnTo>
                        <a:lnTo>
                          <a:pt x="27" y="199"/>
                        </a:lnTo>
                        <a:lnTo>
                          <a:pt x="22" y="202"/>
                        </a:lnTo>
                        <a:lnTo>
                          <a:pt x="18" y="204"/>
                        </a:lnTo>
                        <a:lnTo>
                          <a:pt x="15" y="204"/>
                        </a:lnTo>
                        <a:lnTo>
                          <a:pt x="13" y="203"/>
                        </a:lnTo>
                        <a:lnTo>
                          <a:pt x="11" y="200"/>
                        </a:lnTo>
                        <a:lnTo>
                          <a:pt x="9" y="198"/>
                        </a:lnTo>
                        <a:lnTo>
                          <a:pt x="5" y="195"/>
                        </a:lnTo>
                        <a:lnTo>
                          <a:pt x="3" y="192"/>
                        </a:lnTo>
                        <a:lnTo>
                          <a:pt x="0" y="188"/>
                        </a:lnTo>
                        <a:lnTo>
                          <a:pt x="0" y="183"/>
                        </a:lnTo>
                        <a:lnTo>
                          <a:pt x="0" y="179"/>
                        </a:lnTo>
                        <a:lnTo>
                          <a:pt x="1" y="174"/>
                        </a:lnTo>
                        <a:lnTo>
                          <a:pt x="3" y="169"/>
                        </a:lnTo>
                        <a:lnTo>
                          <a:pt x="6" y="165"/>
                        </a:lnTo>
                        <a:lnTo>
                          <a:pt x="11" y="162"/>
                        </a:lnTo>
                        <a:lnTo>
                          <a:pt x="16" y="159"/>
                        </a:lnTo>
                        <a:lnTo>
                          <a:pt x="27" y="147"/>
                        </a:lnTo>
                        <a:lnTo>
                          <a:pt x="38" y="130"/>
                        </a:lnTo>
                        <a:lnTo>
                          <a:pt x="48" y="108"/>
                        </a:lnTo>
                        <a:lnTo>
                          <a:pt x="55" y="89"/>
                        </a:lnTo>
                        <a:lnTo>
                          <a:pt x="63" y="74"/>
                        </a:lnTo>
                        <a:lnTo>
                          <a:pt x="78" y="70"/>
                        </a:lnTo>
                      </a:path>
                    </a:pathLst>
                  </a:custGeom>
                  <a:solidFill>
                    <a:srgbClr val="FF00FF"/>
                  </a:solidFill>
                  <a:ln w="12700" cap="rnd">
                    <a:solidFill>
                      <a:srgbClr val="28004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CA"/>
                  </a:p>
                </p:txBody>
              </p:sp>
            </p:grpSp>
            <p:sp>
              <p:nvSpPr>
                <p:cNvPr id="292910" name="Freeform 57"/>
                <p:cNvSpPr>
                  <a:spLocks/>
                </p:cNvSpPr>
                <p:nvPr/>
              </p:nvSpPr>
              <p:spPr bwMode="auto">
                <a:xfrm>
                  <a:off x="4093" y="2938"/>
                  <a:ext cx="263" cy="345"/>
                </a:xfrm>
                <a:custGeom>
                  <a:avLst/>
                  <a:gdLst>
                    <a:gd name="T0" fmla="*/ 106 w 263"/>
                    <a:gd name="T1" fmla="*/ 59 h 345"/>
                    <a:gd name="T2" fmla="*/ 98 w 263"/>
                    <a:gd name="T3" fmla="*/ 46 h 345"/>
                    <a:gd name="T4" fmla="*/ 90 w 263"/>
                    <a:gd name="T5" fmla="*/ 31 h 345"/>
                    <a:gd name="T6" fmla="*/ 93 w 263"/>
                    <a:gd name="T7" fmla="*/ 16 h 345"/>
                    <a:gd name="T8" fmla="*/ 104 w 263"/>
                    <a:gd name="T9" fmla="*/ 5 h 345"/>
                    <a:gd name="T10" fmla="*/ 118 w 263"/>
                    <a:gd name="T11" fmla="*/ 0 h 345"/>
                    <a:gd name="T12" fmla="*/ 137 w 263"/>
                    <a:gd name="T13" fmla="*/ 1 h 345"/>
                    <a:gd name="T14" fmla="*/ 152 w 263"/>
                    <a:gd name="T15" fmla="*/ 8 h 345"/>
                    <a:gd name="T16" fmla="*/ 161 w 263"/>
                    <a:gd name="T17" fmla="*/ 19 h 345"/>
                    <a:gd name="T18" fmla="*/ 163 w 263"/>
                    <a:gd name="T19" fmla="*/ 31 h 345"/>
                    <a:gd name="T20" fmla="*/ 158 w 263"/>
                    <a:gd name="T21" fmla="*/ 43 h 345"/>
                    <a:gd name="T22" fmla="*/ 147 w 263"/>
                    <a:gd name="T23" fmla="*/ 51 h 345"/>
                    <a:gd name="T24" fmla="*/ 175 w 263"/>
                    <a:gd name="T25" fmla="*/ 62 h 345"/>
                    <a:gd name="T26" fmla="*/ 206 w 263"/>
                    <a:gd name="T27" fmla="*/ 93 h 345"/>
                    <a:gd name="T28" fmla="*/ 232 w 263"/>
                    <a:gd name="T29" fmla="*/ 143 h 345"/>
                    <a:gd name="T30" fmla="*/ 255 w 263"/>
                    <a:gd name="T31" fmla="*/ 162 h 345"/>
                    <a:gd name="T32" fmla="*/ 261 w 263"/>
                    <a:gd name="T33" fmla="*/ 173 h 345"/>
                    <a:gd name="T34" fmla="*/ 260 w 263"/>
                    <a:gd name="T35" fmla="*/ 187 h 345"/>
                    <a:gd name="T36" fmla="*/ 252 w 263"/>
                    <a:gd name="T37" fmla="*/ 196 h 345"/>
                    <a:gd name="T38" fmla="*/ 238 w 263"/>
                    <a:gd name="T39" fmla="*/ 197 h 345"/>
                    <a:gd name="T40" fmla="*/ 226 w 263"/>
                    <a:gd name="T41" fmla="*/ 186 h 345"/>
                    <a:gd name="T42" fmla="*/ 219 w 263"/>
                    <a:gd name="T43" fmla="*/ 175 h 345"/>
                    <a:gd name="T44" fmla="*/ 224 w 263"/>
                    <a:gd name="T45" fmla="*/ 165 h 345"/>
                    <a:gd name="T46" fmla="*/ 186 w 263"/>
                    <a:gd name="T47" fmla="*/ 116 h 345"/>
                    <a:gd name="T48" fmla="*/ 170 w 263"/>
                    <a:gd name="T49" fmla="*/ 192 h 345"/>
                    <a:gd name="T50" fmla="*/ 203 w 263"/>
                    <a:gd name="T51" fmla="*/ 315 h 345"/>
                    <a:gd name="T52" fmla="*/ 222 w 263"/>
                    <a:gd name="T53" fmla="*/ 318 h 345"/>
                    <a:gd name="T54" fmla="*/ 239 w 263"/>
                    <a:gd name="T55" fmla="*/ 324 h 345"/>
                    <a:gd name="T56" fmla="*/ 249 w 263"/>
                    <a:gd name="T57" fmla="*/ 336 h 345"/>
                    <a:gd name="T58" fmla="*/ 131 w 263"/>
                    <a:gd name="T59" fmla="*/ 238 h 345"/>
                    <a:gd name="T60" fmla="*/ 15 w 263"/>
                    <a:gd name="T61" fmla="*/ 336 h 345"/>
                    <a:gd name="T62" fmla="*/ 27 w 263"/>
                    <a:gd name="T63" fmla="*/ 324 h 345"/>
                    <a:gd name="T64" fmla="*/ 47 w 263"/>
                    <a:gd name="T65" fmla="*/ 318 h 345"/>
                    <a:gd name="T66" fmla="*/ 73 w 263"/>
                    <a:gd name="T67" fmla="*/ 269 h 345"/>
                    <a:gd name="T68" fmla="*/ 93 w 263"/>
                    <a:gd name="T69" fmla="*/ 174 h 345"/>
                    <a:gd name="T70" fmla="*/ 37 w 263"/>
                    <a:gd name="T71" fmla="*/ 162 h 345"/>
                    <a:gd name="T72" fmla="*/ 39 w 263"/>
                    <a:gd name="T73" fmla="*/ 175 h 345"/>
                    <a:gd name="T74" fmla="*/ 33 w 263"/>
                    <a:gd name="T75" fmla="*/ 190 h 345"/>
                    <a:gd name="T76" fmla="*/ 22 w 263"/>
                    <a:gd name="T77" fmla="*/ 201 h 345"/>
                    <a:gd name="T78" fmla="*/ 13 w 263"/>
                    <a:gd name="T79" fmla="*/ 202 h 345"/>
                    <a:gd name="T80" fmla="*/ 5 w 263"/>
                    <a:gd name="T81" fmla="*/ 195 h 345"/>
                    <a:gd name="T82" fmla="*/ 0 w 263"/>
                    <a:gd name="T83" fmla="*/ 183 h 345"/>
                    <a:gd name="T84" fmla="*/ 3 w 263"/>
                    <a:gd name="T85" fmla="*/ 169 h 345"/>
                    <a:gd name="T86" fmla="*/ 16 w 263"/>
                    <a:gd name="T87" fmla="*/ 159 h 345"/>
                    <a:gd name="T88" fmla="*/ 48 w 263"/>
                    <a:gd name="T89" fmla="*/ 108 h 345"/>
                    <a:gd name="T90" fmla="*/ 78 w 263"/>
                    <a:gd name="T91" fmla="*/ 70 h 34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5"/>
                    <a:gd name="T140" fmla="*/ 263 w 263"/>
                    <a:gd name="T141" fmla="*/ 345 h 345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5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6"/>
                      </a:lnTo>
                      <a:lnTo>
                        <a:pt x="90" y="31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7"/>
                      </a:lnTo>
                      <a:lnTo>
                        <a:pt x="206" y="93"/>
                      </a:lnTo>
                      <a:lnTo>
                        <a:pt x="212" y="111"/>
                      </a:lnTo>
                      <a:lnTo>
                        <a:pt x="221" y="129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59"/>
                      </a:lnTo>
                      <a:lnTo>
                        <a:pt x="255" y="162"/>
                      </a:lnTo>
                      <a:lnTo>
                        <a:pt x="258" y="165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7"/>
                      </a:lnTo>
                      <a:lnTo>
                        <a:pt x="262" y="182"/>
                      </a:lnTo>
                      <a:lnTo>
                        <a:pt x="260" y="187"/>
                      </a:lnTo>
                      <a:lnTo>
                        <a:pt x="257" y="191"/>
                      </a:lnTo>
                      <a:lnTo>
                        <a:pt x="255" y="195"/>
                      </a:lnTo>
                      <a:lnTo>
                        <a:pt x="252" y="196"/>
                      </a:lnTo>
                      <a:lnTo>
                        <a:pt x="247" y="198"/>
                      </a:lnTo>
                      <a:lnTo>
                        <a:pt x="243" y="198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0"/>
                      </a:lnTo>
                      <a:lnTo>
                        <a:pt x="226" y="186"/>
                      </a:lnTo>
                      <a:lnTo>
                        <a:pt x="223" y="181"/>
                      </a:lnTo>
                      <a:lnTo>
                        <a:pt x="221" y="178"/>
                      </a:lnTo>
                      <a:lnTo>
                        <a:pt x="219" y="175"/>
                      </a:lnTo>
                      <a:lnTo>
                        <a:pt x="220" y="172"/>
                      </a:lnTo>
                      <a:lnTo>
                        <a:pt x="221" y="169"/>
                      </a:lnTo>
                      <a:lnTo>
                        <a:pt x="224" y="165"/>
                      </a:lnTo>
                      <a:lnTo>
                        <a:pt x="225" y="160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2"/>
                      </a:lnTo>
                      <a:lnTo>
                        <a:pt x="182" y="231"/>
                      </a:lnTo>
                      <a:lnTo>
                        <a:pt x="192" y="273"/>
                      </a:lnTo>
                      <a:lnTo>
                        <a:pt x="203" y="315"/>
                      </a:lnTo>
                      <a:lnTo>
                        <a:pt x="209" y="318"/>
                      </a:lnTo>
                      <a:lnTo>
                        <a:pt x="216" y="317"/>
                      </a:lnTo>
                      <a:lnTo>
                        <a:pt x="222" y="318"/>
                      </a:lnTo>
                      <a:lnTo>
                        <a:pt x="228" y="319"/>
                      </a:lnTo>
                      <a:lnTo>
                        <a:pt x="232" y="321"/>
                      </a:lnTo>
                      <a:lnTo>
                        <a:pt x="239" y="324"/>
                      </a:lnTo>
                      <a:lnTo>
                        <a:pt x="243" y="327"/>
                      </a:lnTo>
                      <a:lnTo>
                        <a:pt x="247" y="332"/>
                      </a:lnTo>
                      <a:lnTo>
                        <a:pt x="249" y="336"/>
                      </a:lnTo>
                      <a:lnTo>
                        <a:pt x="251" y="341"/>
                      </a:lnTo>
                      <a:lnTo>
                        <a:pt x="161" y="344"/>
                      </a:lnTo>
                      <a:lnTo>
                        <a:pt x="131" y="238"/>
                      </a:lnTo>
                      <a:lnTo>
                        <a:pt x="109" y="342"/>
                      </a:lnTo>
                      <a:lnTo>
                        <a:pt x="13" y="342"/>
                      </a:lnTo>
                      <a:lnTo>
                        <a:pt x="15" y="336"/>
                      </a:lnTo>
                      <a:lnTo>
                        <a:pt x="19" y="331"/>
                      </a:lnTo>
                      <a:lnTo>
                        <a:pt x="22" y="328"/>
                      </a:lnTo>
                      <a:lnTo>
                        <a:pt x="27" y="324"/>
                      </a:lnTo>
                      <a:lnTo>
                        <a:pt x="33" y="322"/>
                      </a:lnTo>
                      <a:lnTo>
                        <a:pt x="40" y="320"/>
                      </a:lnTo>
                      <a:lnTo>
                        <a:pt x="47" y="318"/>
                      </a:lnTo>
                      <a:lnTo>
                        <a:pt x="56" y="316"/>
                      </a:lnTo>
                      <a:lnTo>
                        <a:pt x="62" y="312"/>
                      </a:lnTo>
                      <a:lnTo>
                        <a:pt x="73" y="269"/>
                      </a:lnTo>
                      <a:lnTo>
                        <a:pt x="81" y="236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1"/>
                      </a:lnTo>
                      <a:lnTo>
                        <a:pt x="39" y="175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0"/>
                      </a:lnTo>
                      <a:lnTo>
                        <a:pt x="30" y="194"/>
                      </a:lnTo>
                      <a:lnTo>
                        <a:pt x="27" y="198"/>
                      </a:lnTo>
                      <a:lnTo>
                        <a:pt x="22" y="201"/>
                      </a:lnTo>
                      <a:lnTo>
                        <a:pt x="18" y="203"/>
                      </a:lnTo>
                      <a:lnTo>
                        <a:pt x="15" y="203"/>
                      </a:lnTo>
                      <a:lnTo>
                        <a:pt x="13" y="202"/>
                      </a:lnTo>
                      <a:lnTo>
                        <a:pt x="11" y="200"/>
                      </a:lnTo>
                      <a:lnTo>
                        <a:pt x="9" y="197"/>
                      </a:lnTo>
                      <a:lnTo>
                        <a:pt x="5" y="195"/>
                      </a:lnTo>
                      <a:lnTo>
                        <a:pt x="3" y="191"/>
                      </a:lnTo>
                      <a:lnTo>
                        <a:pt x="0" y="187"/>
                      </a:lnTo>
                      <a:lnTo>
                        <a:pt x="0" y="183"/>
                      </a:lnTo>
                      <a:lnTo>
                        <a:pt x="0" y="178"/>
                      </a:lnTo>
                      <a:lnTo>
                        <a:pt x="1" y="173"/>
                      </a:lnTo>
                      <a:lnTo>
                        <a:pt x="3" y="169"/>
                      </a:lnTo>
                      <a:lnTo>
                        <a:pt x="6" y="164"/>
                      </a:lnTo>
                      <a:lnTo>
                        <a:pt x="11" y="161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29"/>
                      </a:lnTo>
                      <a:lnTo>
                        <a:pt x="48" y="108"/>
                      </a:lnTo>
                      <a:lnTo>
                        <a:pt x="55" y="88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1" name="Freeform 58"/>
                <p:cNvSpPr>
                  <a:spLocks/>
                </p:cNvSpPr>
                <p:nvPr/>
              </p:nvSpPr>
              <p:spPr bwMode="auto">
                <a:xfrm>
                  <a:off x="4574" y="2819"/>
                  <a:ext cx="263" cy="347"/>
                </a:xfrm>
                <a:custGeom>
                  <a:avLst/>
                  <a:gdLst>
                    <a:gd name="T0" fmla="*/ 106 w 263"/>
                    <a:gd name="T1" fmla="*/ 60 h 347"/>
                    <a:gd name="T2" fmla="*/ 98 w 263"/>
                    <a:gd name="T3" fmla="*/ 47 h 347"/>
                    <a:gd name="T4" fmla="*/ 90 w 263"/>
                    <a:gd name="T5" fmla="*/ 32 h 347"/>
                    <a:gd name="T6" fmla="*/ 93 w 263"/>
                    <a:gd name="T7" fmla="*/ 16 h 347"/>
                    <a:gd name="T8" fmla="*/ 104 w 263"/>
                    <a:gd name="T9" fmla="*/ 5 h 347"/>
                    <a:gd name="T10" fmla="*/ 118 w 263"/>
                    <a:gd name="T11" fmla="*/ 0 h 347"/>
                    <a:gd name="T12" fmla="*/ 137 w 263"/>
                    <a:gd name="T13" fmla="*/ 1 h 347"/>
                    <a:gd name="T14" fmla="*/ 152 w 263"/>
                    <a:gd name="T15" fmla="*/ 8 h 347"/>
                    <a:gd name="T16" fmla="*/ 161 w 263"/>
                    <a:gd name="T17" fmla="*/ 19 h 347"/>
                    <a:gd name="T18" fmla="*/ 163 w 263"/>
                    <a:gd name="T19" fmla="*/ 31 h 347"/>
                    <a:gd name="T20" fmla="*/ 158 w 263"/>
                    <a:gd name="T21" fmla="*/ 43 h 347"/>
                    <a:gd name="T22" fmla="*/ 147 w 263"/>
                    <a:gd name="T23" fmla="*/ 51 h 347"/>
                    <a:gd name="T24" fmla="*/ 175 w 263"/>
                    <a:gd name="T25" fmla="*/ 62 h 347"/>
                    <a:gd name="T26" fmla="*/ 206 w 263"/>
                    <a:gd name="T27" fmla="*/ 94 h 347"/>
                    <a:gd name="T28" fmla="*/ 232 w 263"/>
                    <a:gd name="T29" fmla="*/ 144 h 347"/>
                    <a:gd name="T30" fmla="*/ 255 w 263"/>
                    <a:gd name="T31" fmla="*/ 163 h 347"/>
                    <a:gd name="T32" fmla="*/ 261 w 263"/>
                    <a:gd name="T33" fmla="*/ 174 h 347"/>
                    <a:gd name="T34" fmla="*/ 260 w 263"/>
                    <a:gd name="T35" fmla="*/ 188 h 347"/>
                    <a:gd name="T36" fmla="*/ 252 w 263"/>
                    <a:gd name="T37" fmla="*/ 197 h 347"/>
                    <a:gd name="T38" fmla="*/ 238 w 263"/>
                    <a:gd name="T39" fmla="*/ 198 h 347"/>
                    <a:gd name="T40" fmla="*/ 226 w 263"/>
                    <a:gd name="T41" fmla="*/ 187 h 347"/>
                    <a:gd name="T42" fmla="*/ 219 w 263"/>
                    <a:gd name="T43" fmla="*/ 176 h 347"/>
                    <a:gd name="T44" fmla="*/ 224 w 263"/>
                    <a:gd name="T45" fmla="*/ 166 h 347"/>
                    <a:gd name="T46" fmla="*/ 186 w 263"/>
                    <a:gd name="T47" fmla="*/ 117 h 347"/>
                    <a:gd name="T48" fmla="*/ 170 w 263"/>
                    <a:gd name="T49" fmla="*/ 193 h 347"/>
                    <a:gd name="T50" fmla="*/ 203 w 263"/>
                    <a:gd name="T51" fmla="*/ 316 h 347"/>
                    <a:gd name="T52" fmla="*/ 222 w 263"/>
                    <a:gd name="T53" fmla="*/ 319 h 347"/>
                    <a:gd name="T54" fmla="*/ 239 w 263"/>
                    <a:gd name="T55" fmla="*/ 326 h 347"/>
                    <a:gd name="T56" fmla="*/ 249 w 263"/>
                    <a:gd name="T57" fmla="*/ 338 h 347"/>
                    <a:gd name="T58" fmla="*/ 131 w 263"/>
                    <a:gd name="T59" fmla="*/ 240 h 347"/>
                    <a:gd name="T60" fmla="*/ 15 w 263"/>
                    <a:gd name="T61" fmla="*/ 338 h 347"/>
                    <a:gd name="T62" fmla="*/ 27 w 263"/>
                    <a:gd name="T63" fmla="*/ 326 h 347"/>
                    <a:gd name="T64" fmla="*/ 47 w 263"/>
                    <a:gd name="T65" fmla="*/ 319 h 347"/>
                    <a:gd name="T66" fmla="*/ 73 w 263"/>
                    <a:gd name="T67" fmla="*/ 270 h 347"/>
                    <a:gd name="T68" fmla="*/ 93 w 263"/>
                    <a:gd name="T69" fmla="*/ 175 h 347"/>
                    <a:gd name="T70" fmla="*/ 37 w 263"/>
                    <a:gd name="T71" fmla="*/ 163 h 347"/>
                    <a:gd name="T72" fmla="*/ 39 w 263"/>
                    <a:gd name="T73" fmla="*/ 176 h 347"/>
                    <a:gd name="T74" fmla="*/ 33 w 263"/>
                    <a:gd name="T75" fmla="*/ 191 h 347"/>
                    <a:gd name="T76" fmla="*/ 22 w 263"/>
                    <a:gd name="T77" fmla="*/ 202 h 347"/>
                    <a:gd name="T78" fmla="*/ 13 w 263"/>
                    <a:gd name="T79" fmla="*/ 203 h 347"/>
                    <a:gd name="T80" fmla="*/ 5 w 263"/>
                    <a:gd name="T81" fmla="*/ 196 h 347"/>
                    <a:gd name="T82" fmla="*/ 0 w 263"/>
                    <a:gd name="T83" fmla="*/ 184 h 347"/>
                    <a:gd name="T84" fmla="*/ 3 w 263"/>
                    <a:gd name="T85" fmla="*/ 170 h 347"/>
                    <a:gd name="T86" fmla="*/ 16 w 263"/>
                    <a:gd name="T87" fmla="*/ 160 h 347"/>
                    <a:gd name="T88" fmla="*/ 48 w 263"/>
                    <a:gd name="T89" fmla="*/ 109 h 347"/>
                    <a:gd name="T90" fmla="*/ 78 w 263"/>
                    <a:gd name="T91" fmla="*/ 70 h 34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7"/>
                    <a:gd name="T140" fmla="*/ 263 w 263"/>
                    <a:gd name="T141" fmla="*/ 347 h 34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7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60"/>
                      </a:lnTo>
                      <a:lnTo>
                        <a:pt x="109" y="53"/>
                      </a:lnTo>
                      <a:lnTo>
                        <a:pt x="103" y="51"/>
                      </a:lnTo>
                      <a:lnTo>
                        <a:pt x="98" y="47"/>
                      </a:lnTo>
                      <a:lnTo>
                        <a:pt x="93" y="42"/>
                      </a:lnTo>
                      <a:lnTo>
                        <a:pt x="91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9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8"/>
                      </a:lnTo>
                      <a:lnTo>
                        <a:pt x="206" y="94"/>
                      </a:lnTo>
                      <a:lnTo>
                        <a:pt x="212" y="112"/>
                      </a:lnTo>
                      <a:lnTo>
                        <a:pt x="221" y="130"/>
                      </a:lnTo>
                      <a:lnTo>
                        <a:pt x="232" y="144"/>
                      </a:lnTo>
                      <a:lnTo>
                        <a:pt x="246" y="158"/>
                      </a:lnTo>
                      <a:lnTo>
                        <a:pt x="250" y="160"/>
                      </a:lnTo>
                      <a:lnTo>
                        <a:pt x="255" y="163"/>
                      </a:lnTo>
                      <a:lnTo>
                        <a:pt x="258" y="166"/>
                      </a:lnTo>
                      <a:lnTo>
                        <a:pt x="259" y="170"/>
                      </a:lnTo>
                      <a:lnTo>
                        <a:pt x="261" y="174"/>
                      </a:lnTo>
                      <a:lnTo>
                        <a:pt x="262" y="178"/>
                      </a:lnTo>
                      <a:lnTo>
                        <a:pt x="262" y="183"/>
                      </a:lnTo>
                      <a:lnTo>
                        <a:pt x="260" y="188"/>
                      </a:lnTo>
                      <a:lnTo>
                        <a:pt x="257" y="192"/>
                      </a:lnTo>
                      <a:lnTo>
                        <a:pt x="255" y="196"/>
                      </a:lnTo>
                      <a:lnTo>
                        <a:pt x="252" y="197"/>
                      </a:lnTo>
                      <a:lnTo>
                        <a:pt x="247" y="199"/>
                      </a:lnTo>
                      <a:lnTo>
                        <a:pt x="243" y="199"/>
                      </a:lnTo>
                      <a:lnTo>
                        <a:pt x="238" y="198"/>
                      </a:lnTo>
                      <a:lnTo>
                        <a:pt x="234" y="195"/>
                      </a:lnTo>
                      <a:lnTo>
                        <a:pt x="229" y="191"/>
                      </a:lnTo>
                      <a:lnTo>
                        <a:pt x="226" y="187"/>
                      </a:lnTo>
                      <a:lnTo>
                        <a:pt x="223" y="182"/>
                      </a:lnTo>
                      <a:lnTo>
                        <a:pt x="221" y="179"/>
                      </a:lnTo>
                      <a:lnTo>
                        <a:pt x="219" y="176"/>
                      </a:lnTo>
                      <a:lnTo>
                        <a:pt x="220" y="173"/>
                      </a:lnTo>
                      <a:lnTo>
                        <a:pt x="221" y="170"/>
                      </a:lnTo>
                      <a:lnTo>
                        <a:pt x="224" y="166"/>
                      </a:lnTo>
                      <a:lnTo>
                        <a:pt x="225" y="161"/>
                      </a:lnTo>
                      <a:lnTo>
                        <a:pt x="224" y="157"/>
                      </a:lnTo>
                      <a:lnTo>
                        <a:pt x="186" y="117"/>
                      </a:lnTo>
                      <a:lnTo>
                        <a:pt x="182" y="118"/>
                      </a:lnTo>
                      <a:lnTo>
                        <a:pt x="166" y="171"/>
                      </a:lnTo>
                      <a:lnTo>
                        <a:pt x="170" y="193"/>
                      </a:lnTo>
                      <a:lnTo>
                        <a:pt x="182" y="233"/>
                      </a:lnTo>
                      <a:lnTo>
                        <a:pt x="192" y="275"/>
                      </a:lnTo>
                      <a:lnTo>
                        <a:pt x="203" y="316"/>
                      </a:lnTo>
                      <a:lnTo>
                        <a:pt x="209" y="320"/>
                      </a:lnTo>
                      <a:lnTo>
                        <a:pt x="216" y="319"/>
                      </a:lnTo>
                      <a:lnTo>
                        <a:pt x="222" y="319"/>
                      </a:lnTo>
                      <a:lnTo>
                        <a:pt x="228" y="321"/>
                      </a:lnTo>
                      <a:lnTo>
                        <a:pt x="232" y="323"/>
                      </a:lnTo>
                      <a:lnTo>
                        <a:pt x="239" y="326"/>
                      </a:lnTo>
                      <a:lnTo>
                        <a:pt x="243" y="329"/>
                      </a:lnTo>
                      <a:lnTo>
                        <a:pt x="247" y="334"/>
                      </a:lnTo>
                      <a:lnTo>
                        <a:pt x="249" y="338"/>
                      </a:lnTo>
                      <a:lnTo>
                        <a:pt x="251" y="343"/>
                      </a:lnTo>
                      <a:lnTo>
                        <a:pt x="161" y="346"/>
                      </a:lnTo>
                      <a:lnTo>
                        <a:pt x="131" y="240"/>
                      </a:lnTo>
                      <a:lnTo>
                        <a:pt x="109" y="344"/>
                      </a:lnTo>
                      <a:lnTo>
                        <a:pt x="13" y="344"/>
                      </a:lnTo>
                      <a:lnTo>
                        <a:pt x="15" y="338"/>
                      </a:lnTo>
                      <a:lnTo>
                        <a:pt x="19" y="333"/>
                      </a:lnTo>
                      <a:lnTo>
                        <a:pt x="22" y="330"/>
                      </a:lnTo>
                      <a:lnTo>
                        <a:pt x="27" y="326"/>
                      </a:lnTo>
                      <a:lnTo>
                        <a:pt x="33" y="324"/>
                      </a:lnTo>
                      <a:lnTo>
                        <a:pt x="40" y="322"/>
                      </a:lnTo>
                      <a:lnTo>
                        <a:pt x="47" y="319"/>
                      </a:lnTo>
                      <a:lnTo>
                        <a:pt x="56" y="318"/>
                      </a:lnTo>
                      <a:lnTo>
                        <a:pt x="62" y="314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1" y="196"/>
                      </a:lnTo>
                      <a:lnTo>
                        <a:pt x="93" y="175"/>
                      </a:lnTo>
                      <a:lnTo>
                        <a:pt x="70" y="120"/>
                      </a:lnTo>
                      <a:lnTo>
                        <a:pt x="37" y="158"/>
                      </a:lnTo>
                      <a:lnTo>
                        <a:pt x="37" y="163"/>
                      </a:lnTo>
                      <a:lnTo>
                        <a:pt x="37" y="168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7" y="182"/>
                      </a:lnTo>
                      <a:lnTo>
                        <a:pt x="36" y="187"/>
                      </a:lnTo>
                      <a:lnTo>
                        <a:pt x="33" y="191"/>
                      </a:lnTo>
                      <a:lnTo>
                        <a:pt x="30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1"/>
                      </a:lnTo>
                      <a:lnTo>
                        <a:pt x="9" y="198"/>
                      </a:lnTo>
                      <a:lnTo>
                        <a:pt x="5" y="196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70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60"/>
                      </a:lnTo>
                      <a:lnTo>
                        <a:pt x="27" y="148"/>
                      </a:lnTo>
                      <a:lnTo>
                        <a:pt x="38" y="130"/>
                      </a:lnTo>
                      <a:lnTo>
                        <a:pt x="48" y="109"/>
                      </a:lnTo>
                      <a:lnTo>
                        <a:pt x="55" y="89"/>
                      </a:lnTo>
                      <a:lnTo>
                        <a:pt x="63" y="75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2" name="Freeform 59"/>
                <p:cNvSpPr>
                  <a:spLocks/>
                </p:cNvSpPr>
                <p:nvPr/>
              </p:nvSpPr>
              <p:spPr bwMode="auto">
                <a:xfrm>
                  <a:off x="3756" y="3011"/>
                  <a:ext cx="263" cy="347"/>
                </a:xfrm>
                <a:custGeom>
                  <a:avLst/>
                  <a:gdLst>
                    <a:gd name="T0" fmla="*/ 106 w 263"/>
                    <a:gd name="T1" fmla="*/ 60 h 347"/>
                    <a:gd name="T2" fmla="*/ 98 w 263"/>
                    <a:gd name="T3" fmla="*/ 47 h 347"/>
                    <a:gd name="T4" fmla="*/ 90 w 263"/>
                    <a:gd name="T5" fmla="*/ 32 h 347"/>
                    <a:gd name="T6" fmla="*/ 93 w 263"/>
                    <a:gd name="T7" fmla="*/ 16 h 347"/>
                    <a:gd name="T8" fmla="*/ 104 w 263"/>
                    <a:gd name="T9" fmla="*/ 5 h 347"/>
                    <a:gd name="T10" fmla="*/ 118 w 263"/>
                    <a:gd name="T11" fmla="*/ 0 h 347"/>
                    <a:gd name="T12" fmla="*/ 137 w 263"/>
                    <a:gd name="T13" fmla="*/ 1 h 347"/>
                    <a:gd name="T14" fmla="*/ 152 w 263"/>
                    <a:gd name="T15" fmla="*/ 8 h 347"/>
                    <a:gd name="T16" fmla="*/ 161 w 263"/>
                    <a:gd name="T17" fmla="*/ 19 h 347"/>
                    <a:gd name="T18" fmla="*/ 163 w 263"/>
                    <a:gd name="T19" fmla="*/ 31 h 347"/>
                    <a:gd name="T20" fmla="*/ 158 w 263"/>
                    <a:gd name="T21" fmla="*/ 43 h 347"/>
                    <a:gd name="T22" fmla="*/ 147 w 263"/>
                    <a:gd name="T23" fmla="*/ 51 h 347"/>
                    <a:gd name="T24" fmla="*/ 175 w 263"/>
                    <a:gd name="T25" fmla="*/ 62 h 347"/>
                    <a:gd name="T26" fmla="*/ 206 w 263"/>
                    <a:gd name="T27" fmla="*/ 94 h 347"/>
                    <a:gd name="T28" fmla="*/ 232 w 263"/>
                    <a:gd name="T29" fmla="*/ 144 h 347"/>
                    <a:gd name="T30" fmla="*/ 255 w 263"/>
                    <a:gd name="T31" fmla="*/ 163 h 347"/>
                    <a:gd name="T32" fmla="*/ 261 w 263"/>
                    <a:gd name="T33" fmla="*/ 174 h 347"/>
                    <a:gd name="T34" fmla="*/ 260 w 263"/>
                    <a:gd name="T35" fmla="*/ 188 h 347"/>
                    <a:gd name="T36" fmla="*/ 252 w 263"/>
                    <a:gd name="T37" fmla="*/ 197 h 347"/>
                    <a:gd name="T38" fmla="*/ 238 w 263"/>
                    <a:gd name="T39" fmla="*/ 198 h 347"/>
                    <a:gd name="T40" fmla="*/ 226 w 263"/>
                    <a:gd name="T41" fmla="*/ 187 h 347"/>
                    <a:gd name="T42" fmla="*/ 219 w 263"/>
                    <a:gd name="T43" fmla="*/ 176 h 347"/>
                    <a:gd name="T44" fmla="*/ 224 w 263"/>
                    <a:gd name="T45" fmla="*/ 166 h 347"/>
                    <a:gd name="T46" fmla="*/ 186 w 263"/>
                    <a:gd name="T47" fmla="*/ 117 h 347"/>
                    <a:gd name="T48" fmla="*/ 170 w 263"/>
                    <a:gd name="T49" fmla="*/ 193 h 347"/>
                    <a:gd name="T50" fmla="*/ 203 w 263"/>
                    <a:gd name="T51" fmla="*/ 316 h 347"/>
                    <a:gd name="T52" fmla="*/ 222 w 263"/>
                    <a:gd name="T53" fmla="*/ 319 h 347"/>
                    <a:gd name="T54" fmla="*/ 239 w 263"/>
                    <a:gd name="T55" fmla="*/ 326 h 347"/>
                    <a:gd name="T56" fmla="*/ 249 w 263"/>
                    <a:gd name="T57" fmla="*/ 338 h 347"/>
                    <a:gd name="T58" fmla="*/ 131 w 263"/>
                    <a:gd name="T59" fmla="*/ 240 h 347"/>
                    <a:gd name="T60" fmla="*/ 15 w 263"/>
                    <a:gd name="T61" fmla="*/ 338 h 347"/>
                    <a:gd name="T62" fmla="*/ 27 w 263"/>
                    <a:gd name="T63" fmla="*/ 326 h 347"/>
                    <a:gd name="T64" fmla="*/ 47 w 263"/>
                    <a:gd name="T65" fmla="*/ 319 h 347"/>
                    <a:gd name="T66" fmla="*/ 73 w 263"/>
                    <a:gd name="T67" fmla="*/ 270 h 347"/>
                    <a:gd name="T68" fmla="*/ 93 w 263"/>
                    <a:gd name="T69" fmla="*/ 175 h 347"/>
                    <a:gd name="T70" fmla="*/ 37 w 263"/>
                    <a:gd name="T71" fmla="*/ 163 h 347"/>
                    <a:gd name="T72" fmla="*/ 39 w 263"/>
                    <a:gd name="T73" fmla="*/ 176 h 347"/>
                    <a:gd name="T74" fmla="*/ 33 w 263"/>
                    <a:gd name="T75" fmla="*/ 191 h 347"/>
                    <a:gd name="T76" fmla="*/ 22 w 263"/>
                    <a:gd name="T77" fmla="*/ 202 h 347"/>
                    <a:gd name="T78" fmla="*/ 13 w 263"/>
                    <a:gd name="T79" fmla="*/ 203 h 347"/>
                    <a:gd name="T80" fmla="*/ 5 w 263"/>
                    <a:gd name="T81" fmla="*/ 196 h 347"/>
                    <a:gd name="T82" fmla="*/ 0 w 263"/>
                    <a:gd name="T83" fmla="*/ 184 h 347"/>
                    <a:gd name="T84" fmla="*/ 3 w 263"/>
                    <a:gd name="T85" fmla="*/ 170 h 347"/>
                    <a:gd name="T86" fmla="*/ 16 w 263"/>
                    <a:gd name="T87" fmla="*/ 160 h 347"/>
                    <a:gd name="T88" fmla="*/ 48 w 263"/>
                    <a:gd name="T89" fmla="*/ 109 h 347"/>
                    <a:gd name="T90" fmla="*/ 78 w 263"/>
                    <a:gd name="T91" fmla="*/ 70 h 34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7"/>
                    <a:gd name="T140" fmla="*/ 263 w 263"/>
                    <a:gd name="T141" fmla="*/ 347 h 34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7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60"/>
                      </a:lnTo>
                      <a:lnTo>
                        <a:pt x="109" y="53"/>
                      </a:lnTo>
                      <a:lnTo>
                        <a:pt x="103" y="51"/>
                      </a:lnTo>
                      <a:lnTo>
                        <a:pt x="98" y="47"/>
                      </a:lnTo>
                      <a:lnTo>
                        <a:pt x="93" y="42"/>
                      </a:lnTo>
                      <a:lnTo>
                        <a:pt x="91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9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8"/>
                      </a:lnTo>
                      <a:lnTo>
                        <a:pt x="206" y="94"/>
                      </a:lnTo>
                      <a:lnTo>
                        <a:pt x="212" y="112"/>
                      </a:lnTo>
                      <a:lnTo>
                        <a:pt x="221" y="130"/>
                      </a:lnTo>
                      <a:lnTo>
                        <a:pt x="232" y="144"/>
                      </a:lnTo>
                      <a:lnTo>
                        <a:pt x="246" y="158"/>
                      </a:lnTo>
                      <a:lnTo>
                        <a:pt x="250" y="160"/>
                      </a:lnTo>
                      <a:lnTo>
                        <a:pt x="255" y="163"/>
                      </a:lnTo>
                      <a:lnTo>
                        <a:pt x="258" y="166"/>
                      </a:lnTo>
                      <a:lnTo>
                        <a:pt x="259" y="170"/>
                      </a:lnTo>
                      <a:lnTo>
                        <a:pt x="261" y="174"/>
                      </a:lnTo>
                      <a:lnTo>
                        <a:pt x="262" y="178"/>
                      </a:lnTo>
                      <a:lnTo>
                        <a:pt x="262" y="183"/>
                      </a:lnTo>
                      <a:lnTo>
                        <a:pt x="260" y="188"/>
                      </a:lnTo>
                      <a:lnTo>
                        <a:pt x="257" y="192"/>
                      </a:lnTo>
                      <a:lnTo>
                        <a:pt x="255" y="196"/>
                      </a:lnTo>
                      <a:lnTo>
                        <a:pt x="252" y="197"/>
                      </a:lnTo>
                      <a:lnTo>
                        <a:pt x="247" y="199"/>
                      </a:lnTo>
                      <a:lnTo>
                        <a:pt x="243" y="199"/>
                      </a:lnTo>
                      <a:lnTo>
                        <a:pt x="238" y="198"/>
                      </a:lnTo>
                      <a:lnTo>
                        <a:pt x="234" y="195"/>
                      </a:lnTo>
                      <a:lnTo>
                        <a:pt x="229" y="191"/>
                      </a:lnTo>
                      <a:lnTo>
                        <a:pt x="226" y="187"/>
                      </a:lnTo>
                      <a:lnTo>
                        <a:pt x="223" y="182"/>
                      </a:lnTo>
                      <a:lnTo>
                        <a:pt x="221" y="179"/>
                      </a:lnTo>
                      <a:lnTo>
                        <a:pt x="219" y="176"/>
                      </a:lnTo>
                      <a:lnTo>
                        <a:pt x="220" y="173"/>
                      </a:lnTo>
                      <a:lnTo>
                        <a:pt x="221" y="170"/>
                      </a:lnTo>
                      <a:lnTo>
                        <a:pt x="224" y="166"/>
                      </a:lnTo>
                      <a:lnTo>
                        <a:pt x="225" y="161"/>
                      </a:lnTo>
                      <a:lnTo>
                        <a:pt x="224" y="157"/>
                      </a:lnTo>
                      <a:lnTo>
                        <a:pt x="186" y="117"/>
                      </a:lnTo>
                      <a:lnTo>
                        <a:pt x="182" y="118"/>
                      </a:lnTo>
                      <a:lnTo>
                        <a:pt x="166" y="171"/>
                      </a:lnTo>
                      <a:lnTo>
                        <a:pt x="170" y="193"/>
                      </a:lnTo>
                      <a:lnTo>
                        <a:pt x="182" y="233"/>
                      </a:lnTo>
                      <a:lnTo>
                        <a:pt x="192" y="275"/>
                      </a:lnTo>
                      <a:lnTo>
                        <a:pt x="203" y="316"/>
                      </a:lnTo>
                      <a:lnTo>
                        <a:pt x="209" y="320"/>
                      </a:lnTo>
                      <a:lnTo>
                        <a:pt x="216" y="319"/>
                      </a:lnTo>
                      <a:lnTo>
                        <a:pt x="222" y="319"/>
                      </a:lnTo>
                      <a:lnTo>
                        <a:pt x="228" y="321"/>
                      </a:lnTo>
                      <a:lnTo>
                        <a:pt x="232" y="323"/>
                      </a:lnTo>
                      <a:lnTo>
                        <a:pt x="239" y="326"/>
                      </a:lnTo>
                      <a:lnTo>
                        <a:pt x="243" y="329"/>
                      </a:lnTo>
                      <a:lnTo>
                        <a:pt x="247" y="334"/>
                      </a:lnTo>
                      <a:lnTo>
                        <a:pt x="249" y="338"/>
                      </a:lnTo>
                      <a:lnTo>
                        <a:pt x="251" y="343"/>
                      </a:lnTo>
                      <a:lnTo>
                        <a:pt x="161" y="346"/>
                      </a:lnTo>
                      <a:lnTo>
                        <a:pt x="131" y="240"/>
                      </a:lnTo>
                      <a:lnTo>
                        <a:pt x="109" y="344"/>
                      </a:lnTo>
                      <a:lnTo>
                        <a:pt x="13" y="344"/>
                      </a:lnTo>
                      <a:lnTo>
                        <a:pt x="15" y="338"/>
                      </a:lnTo>
                      <a:lnTo>
                        <a:pt x="19" y="333"/>
                      </a:lnTo>
                      <a:lnTo>
                        <a:pt x="22" y="330"/>
                      </a:lnTo>
                      <a:lnTo>
                        <a:pt x="27" y="326"/>
                      </a:lnTo>
                      <a:lnTo>
                        <a:pt x="33" y="324"/>
                      </a:lnTo>
                      <a:lnTo>
                        <a:pt x="40" y="322"/>
                      </a:lnTo>
                      <a:lnTo>
                        <a:pt x="47" y="319"/>
                      </a:lnTo>
                      <a:lnTo>
                        <a:pt x="56" y="318"/>
                      </a:lnTo>
                      <a:lnTo>
                        <a:pt x="62" y="314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1" y="196"/>
                      </a:lnTo>
                      <a:lnTo>
                        <a:pt x="93" y="175"/>
                      </a:lnTo>
                      <a:lnTo>
                        <a:pt x="70" y="120"/>
                      </a:lnTo>
                      <a:lnTo>
                        <a:pt x="37" y="158"/>
                      </a:lnTo>
                      <a:lnTo>
                        <a:pt x="37" y="163"/>
                      </a:lnTo>
                      <a:lnTo>
                        <a:pt x="37" y="168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7" y="182"/>
                      </a:lnTo>
                      <a:lnTo>
                        <a:pt x="36" y="187"/>
                      </a:lnTo>
                      <a:lnTo>
                        <a:pt x="33" y="191"/>
                      </a:lnTo>
                      <a:lnTo>
                        <a:pt x="30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1"/>
                      </a:lnTo>
                      <a:lnTo>
                        <a:pt x="9" y="198"/>
                      </a:lnTo>
                      <a:lnTo>
                        <a:pt x="5" y="196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70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60"/>
                      </a:lnTo>
                      <a:lnTo>
                        <a:pt x="27" y="148"/>
                      </a:lnTo>
                      <a:lnTo>
                        <a:pt x="38" y="130"/>
                      </a:lnTo>
                      <a:lnTo>
                        <a:pt x="48" y="109"/>
                      </a:lnTo>
                      <a:lnTo>
                        <a:pt x="55" y="89"/>
                      </a:lnTo>
                      <a:lnTo>
                        <a:pt x="63" y="75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3" name="Freeform 60"/>
                <p:cNvSpPr>
                  <a:spLocks/>
                </p:cNvSpPr>
                <p:nvPr/>
              </p:nvSpPr>
              <p:spPr bwMode="auto">
                <a:xfrm>
                  <a:off x="4406" y="3199"/>
                  <a:ext cx="263" cy="346"/>
                </a:xfrm>
                <a:custGeom>
                  <a:avLst/>
                  <a:gdLst>
                    <a:gd name="T0" fmla="*/ 106 w 263"/>
                    <a:gd name="T1" fmla="*/ 59 h 346"/>
                    <a:gd name="T2" fmla="*/ 98 w 263"/>
                    <a:gd name="T3" fmla="*/ 46 h 346"/>
                    <a:gd name="T4" fmla="*/ 90 w 263"/>
                    <a:gd name="T5" fmla="*/ 32 h 346"/>
                    <a:gd name="T6" fmla="*/ 93 w 263"/>
                    <a:gd name="T7" fmla="*/ 16 h 346"/>
                    <a:gd name="T8" fmla="*/ 104 w 263"/>
                    <a:gd name="T9" fmla="*/ 5 h 346"/>
                    <a:gd name="T10" fmla="*/ 118 w 263"/>
                    <a:gd name="T11" fmla="*/ 0 h 346"/>
                    <a:gd name="T12" fmla="*/ 137 w 263"/>
                    <a:gd name="T13" fmla="*/ 1 h 346"/>
                    <a:gd name="T14" fmla="*/ 152 w 263"/>
                    <a:gd name="T15" fmla="*/ 8 h 346"/>
                    <a:gd name="T16" fmla="*/ 161 w 263"/>
                    <a:gd name="T17" fmla="*/ 19 h 346"/>
                    <a:gd name="T18" fmla="*/ 163 w 263"/>
                    <a:gd name="T19" fmla="*/ 31 h 346"/>
                    <a:gd name="T20" fmla="*/ 158 w 263"/>
                    <a:gd name="T21" fmla="*/ 43 h 346"/>
                    <a:gd name="T22" fmla="*/ 147 w 263"/>
                    <a:gd name="T23" fmla="*/ 51 h 346"/>
                    <a:gd name="T24" fmla="*/ 175 w 263"/>
                    <a:gd name="T25" fmla="*/ 62 h 346"/>
                    <a:gd name="T26" fmla="*/ 206 w 263"/>
                    <a:gd name="T27" fmla="*/ 94 h 346"/>
                    <a:gd name="T28" fmla="*/ 232 w 263"/>
                    <a:gd name="T29" fmla="*/ 143 h 346"/>
                    <a:gd name="T30" fmla="*/ 255 w 263"/>
                    <a:gd name="T31" fmla="*/ 162 h 346"/>
                    <a:gd name="T32" fmla="*/ 261 w 263"/>
                    <a:gd name="T33" fmla="*/ 173 h 346"/>
                    <a:gd name="T34" fmla="*/ 260 w 263"/>
                    <a:gd name="T35" fmla="*/ 188 h 346"/>
                    <a:gd name="T36" fmla="*/ 252 w 263"/>
                    <a:gd name="T37" fmla="*/ 197 h 346"/>
                    <a:gd name="T38" fmla="*/ 238 w 263"/>
                    <a:gd name="T39" fmla="*/ 197 h 346"/>
                    <a:gd name="T40" fmla="*/ 226 w 263"/>
                    <a:gd name="T41" fmla="*/ 187 h 346"/>
                    <a:gd name="T42" fmla="*/ 219 w 263"/>
                    <a:gd name="T43" fmla="*/ 176 h 346"/>
                    <a:gd name="T44" fmla="*/ 224 w 263"/>
                    <a:gd name="T45" fmla="*/ 165 h 346"/>
                    <a:gd name="T46" fmla="*/ 186 w 263"/>
                    <a:gd name="T47" fmla="*/ 116 h 346"/>
                    <a:gd name="T48" fmla="*/ 170 w 263"/>
                    <a:gd name="T49" fmla="*/ 193 h 346"/>
                    <a:gd name="T50" fmla="*/ 203 w 263"/>
                    <a:gd name="T51" fmla="*/ 315 h 346"/>
                    <a:gd name="T52" fmla="*/ 222 w 263"/>
                    <a:gd name="T53" fmla="*/ 318 h 346"/>
                    <a:gd name="T54" fmla="*/ 239 w 263"/>
                    <a:gd name="T55" fmla="*/ 325 h 346"/>
                    <a:gd name="T56" fmla="*/ 249 w 263"/>
                    <a:gd name="T57" fmla="*/ 337 h 346"/>
                    <a:gd name="T58" fmla="*/ 131 w 263"/>
                    <a:gd name="T59" fmla="*/ 239 h 346"/>
                    <a:gd name="T60" fmla="*/ 15 w 263"/>
                    <a:gd name="T61" fmla="*/ 337 h 346"/>
                    <a:gd name="T62" fmla="*/ 27 w 263"/>
                    <a:gd name="T63" fmla="*/ 325 h 346"/>
                    <a:gd name="T64" fmla="*/ 47 w 263"/>
                    <a:gd name="T65" fmla="*/ 318 h 346"/>
                    <a:gd name="T66" fmla="*/ 73 w 263"/>
                    <a:gd name="T67" fmla="*/ 270 h 346"/>
                    <a:gd name="T68" fmla="*/ 93 w 263"/>
                    <a:gd name="T69" fmla="*/ 174 h 346"/>
                    <a:gd name="T70" fmla="*/ 37 w 263"/>
                    <a:gd name="T71" fmla="*/ 162 h 346"/>
                    <a:gd name="T72" fmla="*/ 39 w 263"/>
                    <a:gd name="T73" fmla="*/ 176 h 346"/>
                    <a:gd name="T74" fmla="*/ 33 w 263"/>
                    <a:gd name="T75" fmla="*/ 191 h 346"/>
                    <a:gd name="T76" fmla="*/ 22 w 263"/>
                    <a:gd name="T77" fmla="*/ 202 h 346"/>
                    <a:gd name="T78" fmla="*/ 13 w 263"/>
                    <a:gd name="T79" fmla="*/ 203 h 346"/>
                    <a:gd name="T80" fmla="*/ 5 w 263"/>
                    <a:gd name="T81" fmla="*/ 195 h 346"/>
                    <a:gd name="T82" fmla="*/ 0 w 263"/>
                    <a:gd name="T83" fmla="*/ 183 h 346"/>
                    <a:gd name="T84" fmla="*/ 3 w 263"/>
                    <a:gd name="T85" fmla="*/ 169 h 346"/>
                    <a:gd name="T86" fmla="*/ 16 w 263"/>
                    <a:gd name="T87" fmla="*/ 159 h 346"/>
                    <a:gd name="T88" fmla="*/ 48 w 263"/>
                    <a:gd name="T89" fmla="*/ 108 h 346"/>
                    <a:gd name="T90" fmla="*/ 78 w 263"/>
                    <a:gd name="T91" fmla="*/ 70 h 34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6"/>
                    <a:gd name="T140" fmla="*/ 263 w 263"/>
                    <a:gd name="T141" fmla="*/ 346 h 34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6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8"/>
                      </a:lnTo>
                      <a:lnTo>
                        <a:pt x="206" y="94"/>
                      </a:lnTo>
                      <a:lnTo>
                        <a:pt x="212" y="112"/>
                      </a:lnTo>
                      <a:lnTo>
                        <a:pt x="221" y="130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60"/>
                      </a:lnTo>
                      <a:lnTo>
                        <a:pt x="255" y="162"/>
                      </a:lnTo>
                      <a:lnTo>
                        <a:pt x="258" y="166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8"/>
                      </a:lnTo>
                      <a:lnTo>
                        <a:pt x="262" y="183"/>
                      </a:lnTo>
                      <a:lnTo>
                        <a:pt x="260" y="188"/>
                      </a:lnTo>
                      <a:lnTo>
                        <a:pt x="257" y="192"/>
                      </a:lnTo>
                      <a:lnTo>
                        <a:pt x="255" y="195"/>
                      </a:lnTo>
                      <a:lnTo>
                        <a:pt x="252" y="197"/>
                      </a:lnTo>
                      <a:lnTo>
                        <a:pt x="247" y="199"/>
                      </a:lnTo>
                      <a:lnTo>
                        <a:pt x="243" y="199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1"/>
                      </a:lnTo>
                      <a:lnTo>
                        <a:pt x="226" y="187"/>
                      </a:lnTo>
                      <a:lnTo>
                        <a:pt x="223" y="182"/>
                      </a:lnTo>
                      <a:lnTo>
                        <a:pt x="221" y="179"/>
                      </a:lnTo>
                      <a:lnTo>
                        <a:pt x="219" y="176"/>
                      </a:lnTo>
                      <a:lnTo>
                        <a:pt x="220" y="172"/>
                      </a:lnTo>
                      <a:lnTo>
                        <a:pt x="221" y="170"/>
                      </a:lnTo>
                      <a:lnTo>
                        <a:pt x="224" y="165"/>
                      </a:lnTo>
                      <a:lnTo>
                        <a:pt x="225" y="161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3"/>
                      </a:lnTo>
                      <a:lnTo>
                        <a:pt x="182" y="232"/>
                      </a:lnTo>
                      <a:lnTo>
                        <a:pt x="192" y="274"/>
                      </a:lnTo>
                      <a:lnTo>
                        <a:pt x="203" y="315"/>
                      </a:lnTo>
                      <a:lnTo>
                        <a:pt x="209" y="319"/>
                      </a:lnTo>
                      <a:lnTo>
                        <a:pt x="216" y="318"/>
                      </a:lnTo>
                      <a:lnTo>
                        <a:pt x="222" y="318"/>
                      </a:lnTo>
                      <a:lnTo>
                        <a:pt x="228" y="320"/>
                      </a:lnTo>
                      <a:lnTo>
                        <a:pt x="232" y="322"/>
                      </a:lnTo>
                      <a:lnTo>
                        <a:pt x="239" y="325"/>
                      </a:lnTo>
                      <a:lnTo>
                        <a:pt x="243" y="328"/>
                      </a:lnTo>
                      <a:lnTo>
                        <a:pt x="247" y="333"/>
                      </a:lnTo>
                      <a:lnTo>
                        <a:pt x="249" y="337"/>
                      </a:lnTo>
                      <a:lnTo>
                        <a:pt x="251" y="342"/>
                      </a:lnTo>
                      <a:lnTo>
                        <a:pt x="161" y="345"/>
                      </a:lnTo>
                      <a:lnTo>
                        <a:pt x="131" y="239"/>
                      </a:lnTo>
                      <a:lnTo>
                        <a:pt x="109" y="343"/>
                      </a:lnTo>
                      <a:lnTo>
                        <a:pt x="13" y="343"/>
                      </a:lnTo>
                      <a:lnTo>
                        <a:pt x="15" y="337"/>
                      </a:lnTo>
                      <a:lnTo>
                        <a:pt x="19" y="332"/>
                      </a:lnTo>
                      <a:lnTo>
                        <a:pt x="22" y="329"/>
                      </a:lnTo>
                      <a:lnTo>
                        <a:pt x="27" y="325"/>
                      </a:lnTo>
                      <a:lnTo>
                        <a:pt x="33" y="323"/>
                      </a:lnTo>
                      <a:lnTo>
                        <a:pt x="40" y="321"/>
                      </a:lnTo>
                      <a:lnTo>
                        <a:pt x="47" y="318"/>
                      </a:lnTo>
                      <a:lnTo>
                        <a:pt x="56" y="317"/>
                      </a:lnTo>
                      <a:lnTo>
                        <a:pt x="62" y="313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1"/>
                      </a:lnTo>
                      <a:lnTo>
                        <a:pt x="30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0"/>
                      </a:lnTo>
                      <a:lnTo>
                        <a:pt x="9" y="198"/>
                      </a:lnTo>
                      <a:lnTo>
                        <a:pt x="5" y="195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3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69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30"/>
                      </a:lnTo>
                      <a:lnTo>
                        <a:pt x="48" y="108"/>
                      </a:lnTo>
                      <a:lnTo>
                        <a:pt x="55" y="89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4" name="Freeform 61"/>
                <p:cNvSpPr>
                  <a:spLocks/>
                </p:cNvSpPr>
                <p:nvPr/>
              </p:nvSpPr>
              <p:spPr bwMode="auto">
                <a:xfrm>
                  <a:off x="4045" y="3379"/>
                  <a:ext cx="263" cy="346"/>
                </a:xfrm>
                <a:custGeom>
                  <a:avLst/>
                  <a:gdLst>
                    <a:gd name="T0" fmla="*/ 106 w 263"/>
                    <a:gd name="T1" fmla="*/ 59 h 346"/>
                    <a:gd name="T2" fmla="*/ 98 w 263"/>
                    <a:gd name="T3" fmla="*/ 46 h 346"/>
                    <a:gd name="T4" fmla="*/ 90 w 263"/>
                    <a:gd name="T5" fmla="*/ 32 h 346"/>
                    <a:gd name="T6" fmla="*/ 93 w 263"/>
                    <a:gd name="T7" fmla="*/ 16 h 346"/>
                    <a:gd name="T8" fmla="*/ 104 w 263"/>
                    <a:gd name="T9" fmla="*/ 5 h 346"/>
                    <a:gd name="T10" fmla="*/ 118 w 263"/>
                    <a:gd name="T11" fmla="*/ 0 h 346"/>
                    <a:gd name="T12" fmla="*/ 137 w 263"/>
                    <a:gd name="T13" fmla="*/ 1 h 346"/>
                    <a:gd name="T14" fmla="*/ 152 w 263"/>
                    <a:gd name="T15" fmla="*/ 8 h 346"/>
                    <a:gd name="T16" fmla="*/ 161 w 263"/>
                    <a:gd name="T17" fmla="*/ 19 h 346"/>
                    <a:gd name="T18" fmla="*/ 163 w 263"/>
                    <a:gd name="T19" fmla="*/ 31 h 346"/>
                    <a:gd name="T20" fmla="*/ 158 w 263"/>
                    <a:gd name="T21" fmla="*/ 43 h 346"/>
                    <a:gd name="T22" fmla="*/ 147 w 263"/>
                    <a:gd name="T23" fmla="*/ 51 h 346"/>
                    <a:gd name="T24" fmla="*/ 175 w 263"/>
                    <a:gd name="T25" fmla="*/ 62 h 346"/>
                    <a:gd name="T26" fmla="*/ 206 w 263"/>
                    <a:gd name="T27" fmla="*/ 94 h 346"/>
                    <a:gd name="T28" fmla="*/ 232 w 263"/>
                    <a:gd name="T29" fmla="*/ 143 h 346"/>
                    <a:gd name="T30" fmla="*/ 255 w 263"/>
                    <a:gd name="T31" fmla="*/ 162 h 346"/>
                    <a:gd name="T32" fmla="*/ 261 w 263"/>
                    <a:gd name="T33" fmla="*/ 173 h 346"/>
                    <a:gd name="T34" fmla="*/ 260 w 263"/>
                    <a:gd name="T35" fmla="*/ 188 h 346"/>
                    <a:gd name="T36" fmla="*/ 252 w 263"/>
                    <a:gd name="T37" fmla="*/ 197 h 346"/>
                    <a:gd name="T38" fmla="*/ 238 w 263"/>
                    <a:gd name="T39" fmla="*/ 197 h 346"/>
                    <a:gd name="T40" fmla="*/ 226 w 263"/>
                    <a:gd name="T41" fmla="*/ 187 h 346"/>
                    <a:gd name="T42" fmla="*/ 219 w 263"/>
                    <a:gd name="T43" fmla="*/ 176 h 346"/>
                    <a:gd name="T44" fmla="*/ 224 w 263"/>
                    <a:gd name="T45" fmla="*/ 165 h 346"/>
                    <a:gd name="T46" fmla="*/ 186 w 263"/>
                    <a:gd name="T47" fmla="*/ 116 h 346"/>
                    <a:gd name="T48" fmla="*/ 170 w 263"/>
                    <a:gd name="T49" fmla="*/ 193 h 346"/>
                    <a:gd name="T50" fmla="*/ 203 w 263"/>
                    <a:gd name="T51" fmla="*/ 315 h 346"/>
                    <a:gd name="T52" fmla="*/ 222 w 263"/>
                    <a:gd name="T53" fmla="*/ 318 h 346"/>
                    <a:gd name="T54" fmla="*/ 239 w 263"/>
                    <a:gd name="T55" fmla="*/ 325 h 346"/>
                    <a:gd name="T56" fmla="*/ 249 w 263"/>
                    <a:gd name="T57" fmla="*/ 337 h 346"/>
                    <a:gd name="T58" fmla="*/ 131 w 263"/>
                    <a:gd name="T59" fmla="*/ 239 h 346"/>
                    <a:gd name="T60" fmla="*/ 15 w 263"/>
                    <a:gd name="T61" fmla="*/ 337 h 346"/>
                    <a:gd name="T62" fmla="*/ 27 w 263"/>
                    <a:gd name="T63" fmla="*/ 325 h 346"/>
                    <a:gd name="T64" fmla="*/ 47 w 263"/>
                    <a:gd name="T65" fmla="*/ 318 h 346"/>
                    <a:gd name="T66" fmla="*/ 73 w 263"/>
                    <a:gd name="T67" fmla="*/ 270 h 346"/>
                    <a:gd name="T68" fmla="*/ 93 w 263"/>
                    <a:gd name="T69" fmla="*/ 174 h 346"/>
                    <a:gd name="T70" fmla="*/ 37 w 263"/>
                    <a:gd name="T71" fmla="*/ 162 h 346"/>
                    <a:gd name="T72" fmla="*/ 39 w 263"/>
                    <a:gd name="T73" fmla="*/ 176 h 346"/>
                    <a:gd name="T74" fmla="*/ 33 w 263"/>
                    <a:gd name="T75" fmla="*/ 191 h 346"/>
                    <a:gd name="T76" fmla="*/ 22 w 263"/>
                    <a:gd name="T77" fmla="*/ 202 h 346"/>
                    <a:gd name="T78" fmla="*/ 13 w 263"/>
                    <a:gd name="T79" fmla="*/ 203 h 346"/>
                    <a:gd name="T80" fmla="*/ 5 w 263"/>
                    <a:gd name="T81" fmla="*/ 195 h 346"/>
                    <a:gd name="T82" fmla="*/ 0 w 263"/>
                    <a:gd name="T83" fmla="*/ 183 h 346"/>
                    <a:gd name="T84" fmla="*/ 3 w 263"/>
                    <a:gd name="T85" fmla="*/ 169 h 346"/>
                    <a:gd name="T86" fmla="*/ 16 w 263"/>
                    <a:gd name="T87" fmla="*/ 159 h 346"/>
                    <a:gd name="T88" fmla="*/ 48 w 263"/>
                    <a:gd name="T89" fmla="*/ 108 h 346"/>
                    <a:gd name="T90" fmla="*/ 78 w 263"/>
                    <a:gd name="T91" fmla="*/ 70 h 34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6"/>
                    <a:gd name="T140" fmla="*/ 263 w 263"/>
                    <a:gd name="T141" fmla="*/ 346 h 34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6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8"/>
                      </a:lnTo>
                      <a:lnTo>
                        <a:pt x="206" y="94"/>
                      </a:lnTo>
                      <a:lnTo>
                        <a:pt x="212" y="112"/>
                      </a:lnTo>
                      <a:lnTo>
                        <a:pt x="221" y="130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60"/>
                      </a:lnTo>
                      <a:lnTo>
                        <a:pt x="255" y="162"/>
                      </a:lnTo>
                      <a:lnTo>
                        <a:pt x="258" y="166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8"/>
                      </a:lnTo>
                      <a:lnTo>
                        <a:pt x="262" y="183"/>
                      </a:lnTo>
                      <a:lnTo>
                        <a:pt x="260" y="188"/>
                      </a:lnTo>
                      <a:lnTo>
                        <a:pt x="257" y="192"/>
                      </a:lnTo>
                      <a:lnTo>
                        <a:pt x="255" y="195"/>
                      </a:lnTo>
                      <a:lnTo>
                        <a:pt x="252" y="197"/>
                      </a:lnTo>
                      <a:lnTo>
                        <a:pt x="247" y="199"/>
                      </a:lnTo>
                      <a:lnTo>
                        <a:pt x="243" y="199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1"/>
                      </a:lnTo>
                      <a:lnTo>
                        <a:pt x="226" y="187"/>
                      </a:lnTo>
                      <a:lnTo>
                        <a:pt x="223" y="182"/>
                      </a:lnTo>
                      <a:lnTo>
                        <a:pt x="221" y="179"/>
                      </a:lnTo>
                      <a:lnTo>
                        <a:pt x="219" y="176"/>
                      </a:lnTo>
                      <a:lnTo>
                        <a:pt x="220" y="172"/>
                      </a:lnTo>
                      <a:lnTo>
                        <a:pt x="221" y="170"/>
                      </a:lnTo>
                      <a:lnTo>
                        <a:pt x="224" y="165"/>
                      </a:lnTo>
                      <a:lnTo>
                        <a:pt x="225" y="161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3"/>
                      </a:lnTo>
                      <a:lnTo>
                        <a:pt x="182" y="232"/>
                      </a:lnTo>
                      <a:lnTo>
                        <a:pt x="192" y="274"/>
                      </a:lnTo>
                      <a:lnTo>
                        <a:pt x="203" y="315"/>
                      </a:lnTo>
                      <a:lnTo>
                        <a:pt x="209" y="319"/>
                      </a:lnTo>
                      <a:lnTo>
                        <a:pt x="216" y="318"/>
                      </a:lnTo>
                      <a:lnTo>
                        <a:pt x="222" y="318"/>
                      </a:lnTo>
                      <a:lnTo>
                        <a:pt x="228" y="320"/>
                      </a:lnTo>
                      <a:lnTo>
                        <a:pt x="232" y="322"/>
                      </a:lnTo>
                      <a:lnTo>
                        <a:pt x="239" y="325"/>
                      </a:lnTo>
                      <a:lnTo>
                        <a:pt x="243" y="328"/>
                      </a:lnTo>
                      <a:lnTo>
                        <a:pt x="247" y="333"/>
                      </a:lnTo>
                      <a:lnTo>
                        <a:pt x="249" y="337"/>
                      </a:lnTo>
                      <a:lnTo>
                        <a:pt x="251" y="342"/>
                      </a:lnTo>
                      <a:lnTo>
                        <a:pt x="161" y="345"/>
                      </a:lnTo>
                      <a:lnTo>
                        <a:pt x="131" y="239"/>
                      </a:lnTo>
                      <a:lnTo>
                        <a:pt x="109" y="343"/>
                      </a:lnTo>
                      <a:lnTo>
                        <a:pt x="13" y="343"/>
                      </a:lnTo>
                      <a:lnTo>
                        <a:pt x="15" y="337"/>
                      </a:lnTo>
                      <a:lnTo>
                        <a:pt x="19" y="332"/>
                      </a:lnTo>
                      <a:lnTo>
                        <a:pt x="22" y="329"/>
                      </a:lnTo>
                      <a:lnTo>
                        <a:pt x="27" y="325"/>
                      </a:lnTo>
                      <a:lnTo>
                        <a:pt x="33" y="323"/>
                      </a:lnTo>
                      <a:lnTo>
                        <a:pt x="40" y="321"/>
                      </a:lnTo>
                      <a:lnTo>
                        <a:pt x="47" y="318"/>
                      </a:lnTo>
                      <a:lnTo>
                        <a:pt x="56" y="317"/>
                      </a:lnTo>
                      <a:lnTo>
                        <a:pt x="62" y="313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1"/>
                      </a:lnTo>
                      <a:lnTo>
                        <a:pt x="30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0"/>
                      </a:lnTo>
                      <a:lnTo>
                        <a:pt x="9" y="198"/>
                      </a:lnTo>
                      <a:lnTo>
                        <a:pt x="5" y="195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3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69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30"/>
                      </a:lnTo>
                      <a:lnTo>
                        <a:pt x="48" y="108"/>
                      </a:lnTo>
                      <a:lnTo>
                        <a:pt x="55" y="89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5" name="Freeform 62"/>
                <p:cNvSpPr>
                  <a:spLocks/>
                </p:cNvSpPr>
                <p:nvPr/>
              </p:nvSpPr>
              <p:spPr bwMode="auto">
                <a:xfrm>
                  <a:off x="3813" y="3417"/>
                  <a:ext cx="263" cy="345"/>
                </a:xfrm>
                <a:custGeom>
                  <a:avLst/>
                  <a:gdLst>
                    <a:gd name="T0" fmla="*/ 106 w 263"/>
                    <a:gd name="T1" fmla="*/ 59 h 345"/>
                    <a:gd name="T2" fmla="*/ 98 w 263"/>
                    <a:gd name="T3" fmla="*/ 46 h 345"/>
                    <a:gd name="T4" fmla="*/ 90 w 263"/>
                    <a:gd name="T5" fmla="*/ 31 h 345"/>
                    <a:gd name="T6" fmla="*/ 93 w 263"/>
                    <a:gd name="T7" fmla="*/ 16 h 345"/>
                    <a:gd name="T8" fmla="*/ 104 w 263"/>
                    <a:gd name="T9" fmla="*/ 5 h 345"/>
                    <a:gd name="T10" fmla="*/ 118 w 263"/>
                    <a:gd name="T11" fmla="*/ 0 h 345"/>
                    <a:gd name="T12" fmla="*/ 137 w 263"/>
                    <a:gd name="T13" fmla="*/ 1 h 345"/>
                    <a:gd name="T14" fmla="*/ 152 w 263"/>
                    <a:gd name="T15" fmla="*/ 8 h 345"/>
                    <a:gd name="T16" fmla="*/ 161 w 263"/>
                    <a:gd name="T17" fmla="*/ 19 h 345"/>
                    <a:gd name="T18" fmla="*/ 163 w 263"/>
                    <a:gd name="T19" fmla="*/ 31 h 345"/>
                    <a:gd name="T20" fmla="*/ 158 w 263"/>
                    <a:gd name="T21" fmla="*/ 43 h 345"/>
                    <a:gd name="T22" fmla="*/ 147 w 263"/>
                    <a:gd name="T23" fmla="*/ 51 h 345"/>
                    <a:gd name="T24" fmla="*/ 175 w 263"/>
                    <a:gd name="T25" fmla="*/ 62 h 345"/>
                    <a:gd name="T26" fmla="*/ 206 w 263"/>
                    <a:gd name="T27" fmla="*/ 93 h 345"/>
                    <a:gd name="T28" fmla="*/ 232 w 263"/>
                    <a:gd name="T29" fmla="*/ 143 h 345"/>
                    <a:gd name="T30" fmla="*/ 255 w 263"/>
                    <a:gd name="T31" fmla="*/ 162 h 345"/>
                    <a:gd name="T32" fmla="*/ 261 w 263"/>
                    <a:gd name="T33" fmla="*/ 173 h 345"/>
                    <a:gd name="T34" fmla="*/ 260 w 263"/>
                    <a:gd name="T35" fmla="*/ 187 h 345"/>
                    <a:gd name="T36" fmla="*/ 252 w 263"/>
                    <a:gd name="T37" fmla="*/ 196 h 345"/>
                    <a:gd name="T38" fmla="*/ 238 w 263"/>
                    <a:gd name="T39" fmla="*/ 197 h 345"/>
                    <a:gd name="T40" fmla="*/ 226 w 263"/>
                    <a:gd name="T41" fmla="*/ 186 h 345"/>
                    <a:gd name="T42" fmla="*/ 219 w 263"/>
                    <a:gd name="T43" fmla="*/ 175 h 345"/>
                    <a:gd name="T44" fmla="*/ 224 w 263"/>
                    <a:gd name="T45" fmla="*/ 165 h 345"/>
                    <a:gd name="T46" fmla="*/ 186 w 263"/>
                    <a:gd name="T47" fmla="*/ 116 h 345"/>
                    <a:gd name="T48" fmla="*/ 170 w 263"/>
                    <a:gd name="T49" fmla="*/ 192 h 345"/>
                    <a:gd name="T50" fmla="*/ 203 w 263"/>
                    <a:gd name="T51" fmla="*/ 315 h 345"/>
                    <a:gd name="T52" fmla="*/ 222 w 263"/>
                    <a:gd name="T53" fmla="*/ 318 h 345"/>
                    <a:gd name="T54" fmla="*/ 239 w 263"/>
                    <a:gd name="T55" fmla="*/ 324 h 345"/>
                    <a:gd name="T56" fmla="*/ 249 w 263"/>
                    <a:gd name="T57" fmla="*/ 336 h 345"/>
                    <a:gd name="T58" fmla="*/ 131 w 263"/>
                    <a:gd name="T59" fmla="*/ 238 h 345"/>
                    <a:gd name="T60" fmla="*/ 15 w 263"/>
                    <a:gd name="T61" fmla="*/ 336 h 345"/>
                    <a:gd name="T62" fmla="*/ 27 w 263"/>
                    <a:gd name="T63" fmla="*/ 324 h 345"/>
                    <a:gd name="T64" fmla="*/ 47 w 263"/>
                    <a:gd name="T65" fmla="*/ 318 h 345"/>
                    <a:gd name="T66" fmla="*/ 73 w 263"/>
                    <a:gd name="T67" fmla="*/ 269 h 345"/>
                    <a:gd name="T68" fmla="*/ 93 w 263"/>
                    <a:gd name="T69" fmla="*/ 174 h 345"/>
                    <a:gd name="T70" fmla="*/ 37 w 263"/>
                    <a:gd name="T71" fmla="*/ 162 h 345"/>
                    <a:gd name="T72" fmla="*/ 39 w 263"/>
                    <a:gd name="T73" fmla="*/ 175 h 345"/>
                    <a:gd name="T74" fmla="*/ 33 w 263"/>
                    <a:gd name="T75" fmla="*/ 190 h 345"/>
                    <a:gd name="T76" fmla="*/ 22 w 263"/>
                    <a:gd name="T77" fmla="*/ 201 h 345"/>
                    <a:gd name="T78" fmla="*/ 13 w 263"/>
                    <a:gd name="T79" fmla="*/ 202 h 345"/>
                    <a:gd name="T80" fmla="*/ 5 w 263"/>
                    <a:gd name="T81" fmla="*/ 195 h 345"/>
                    <a:gd name="T82" fmla="*/ 0 w 263"/>
                    <a:gd name="T83" fmla="*/ 183 h 345"/>
                    <a:gd name="T84" fmla="*/ 3 w 263"/>
                    <a:gd name="T85" fmla="*/ 169 h 345"/>
                    <a:gd name="T86" fmla="*/ 16 w 263"/>
                    <a:gd name="T87" fmla="*/ 159 h 345"/>
                    <a:gd name="T88" fmla="*/ 48 w 263"/>
                    <a:gd name="T89" fmla="*/ 108 h 345"/>
                    <a:gd name="T90" fmla="*/ 78 w 263"/>
                    <a:gd name="T91" fmla="*/ 70 h 34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5"/>
                    <a:gd name="T140" fmla="*/ 263 w 263"/>
                    <a:gd name="T141" fmla="*/ 345 h 345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5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6"/>
                      </a:lnTo>
                      <a:lnTo>
                        <a:pt x="90" y="31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7"/>
                      </a:lnTo>
                      <a:lnTo>
                        <a:pt x="206" y="93"/>
                      </a:lnTo>
                      <a:lnTo>
                        <a:pt x="212" y="111"/>
                      </a:lnTo>
                      <a:lnTo>
                        <a:pt x="221" y="129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59"/>
                      </a:lnTo>
                      <a:lnTo>
                        <a:pt x="255" y="162"/>
                      </a:lnTo>
                      <a:lnTo>
                        <a:pt x="258" y="165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7"/>
                      </a:lnTo>
                      <a:lnTo>
                        <a:pt x="262" y="182"/>
                      </a:lnTo>
                      <a:lnTo>
                        <a:pt x="260" y="187"/>
                      </a:lnTo>
                      <a:lnTo>
                        <a:pt x="257" y="191"/>
                      </a:lnTo>
                      <a:lnTo>
                        <a:pt x="255" y="195"/>
                      </a:lnTo>
                      <a:lnTo>
                        <a:pt x="252" y="196"/>
                      </a:lnTo>
                      <a:lnTo>
                        <a:pt x="247" y="198"/>
                      </a:lnTo>
                      <a:lnTo>
                        <a:pt x="243" y="198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0"/>
                      </a:lnTo>
                      <a:lnTo>
                        <a:pt x="226" y="186"/>
                      </a:lnTo>
                      <a:lnTo>
                        <a:pt x="223" y="181"/>
                      </a:lnTo>
                      <a:lnTo>
                        <a:pt x="221" y="178"/>
                      </a:lnTo>
                      <a:lnTo>
                        <a:pt x="219" y="175"/>
                      </a:lnTo>
                      <a:lnTo>
                        <a:pt x="220" y="172"/>
                      </a:lnTo>
                      <a:lnTo>
                        <a:pt x="221" y="169"/>
                      </a:lnTo>
                      <a:lnTo>
                        <a:pt x="224" y="165"/>
                      </a:lnTo>
                      <a:lnTo>
                        <a:pt x="225" y="160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2"/>
                      </a:lnTo>
                      <a:lnTo>
                        <a:pt x="182" y="231"/>
                      </a:lnTo>
                      <a:lnTo>
                        <a:pt x="192" y="273"/>
                      </a:lnTo>
                      <a:lnTo>
                        <a:pt x="203" y="315"/>
                      </a:lnTo>
                      <a:lnTo>
                        <a:pt x="209" y="318"/>
                      </a:lnTo>
                      <a:lnTo>
                        <a:pt x="216" y="317"/>
                      </a:lnTo>
                      <a:lnTo>
                        <a:pt x="222" y="318"/>
                      </a:lnTo>
                      <a:lnTo>
                        <a:pt x="228" y="319"/>
                      </a:lnTo>
                      <a:lnTo>
                        <a:pt x="232" y="321"/>
                      </a:lnTo>
                      <a:lnTo>
                        <a:pt x="239" y="324"/>
                      </a:lnTo>
                      <a:lnTo>
                        <a:pt x="243" y="327"/>
                      </a:lnTo>
                      <a:lnTo>
                        <a:pt x="247" y="332"/>
                      </a:lnTo>
                      <a:lnTo>
                        <a:pt x="249" y="336"/>
                      </a:lnTo>
                      <a:lnTo>
                        <a:pt x="251" y="341"/>
                      </a:lnTo>
                      <a:lnTo>
                        <a:pt x="161" y="344"/>
                      </a:lnTo>
                      <a:lnTo>
                        <a:pt x="131" y="238"/>
                      </a:lnTo>
                      <a:lnTo>
                        <a:pt x="109" y="342"/>
                      </a:lnTo>
                      <a:lnTo>
                        <a:pt x="13" y="342"/>
                      </a:lnTo>
                      <a:lnTo>
                        <a:pt x="15" y="336"/>
                      </a:lnTo>
                      <a:lnTo>
                        <a:pt x="19" y="331"/>
                      </a:lnTo>
                      <a:lnTo>
                        <a:pt x="22" y="328"/>
                      </a:lnTo>
                      <a:lnTo>
                        <a:pt x="27" y="324"/>
                      </a:lnTo>
                      <a:lnTo>
                        <a:pt x="33" y="322"/>
                      </a:lnTo>
                      <a:lnTo>
                        <a:pt x="40" y="320"/>
                      </a:lnTo>
                      <a:lnTo>
                        <a:pt x="47" y="318"/>
                      </a:lnTo>
                      <a:lnTo>
                        <a:pt x="56" y="316"/>
                      </a:lnTo>
                      <a:lnTo>
                        <a:pt x="62" y="312"/>
                      </a:lnTo>
                      <a:lnTo>
                        <a:pt x="73" y="269"/>
                      </a:lnTo>
                      <a:lnTo>
                        <a:pt x="81" y="236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1"/>
                      </a:lnTo>
                      <a:lnTo>
                        <a:pt x="39" y="175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0"/>
                      </a:lnTo>
                      <a:lnTo>
                        <a:pt x="30" y="194"/>
                      </a:lnTo>
                      <a:lnTo>
                        <a:pt x="27" y="198"/>
                      </a:lnTo>
                      <a:lnTo>
                        <a:pt x="22" y="201"/>
                      </a:lnTo>
                      <a:lnTo>
                        <a:pt x="18" y="203"/>
                      </a:lnTo>
                      <a:lnTo>
                        <a:pt x="15" y="203"/>
                      </a:lnTo>
                      <a:lnTo>
                        <a:pt x="13" y="202"/>
                      </a:lnTo>
                      <a:lnTo>
                        <a:pt x="11" y="200"/>
                      </a:lnTo>
                      <a:lnTo>
                        <a:pt x="9" y="197"/>
                      </a:lnTo>
                      <a:lnTo>
                        <a:pt x="5" y="195"/>
                      </a:lnTo>
                      <a:lnTo>
                        <a:pt x="3" y="191"/>
                      </a:lnTo>
                      <a:lnTo>
                        <a:pt x="0" y="187"/>
                      </a:lnTo>
                      <a:lnTo>
                        <a:pt x="0" y="183"/>
                      </a:lnTo>
                      <a:lnTo>
                        <a:pt x="0" y="178"/>
                      </a:lnTo>
                      <a:lnTo>
                        <a:pt x="1" y="173"/>
                      </a:lnTo>
                      <a:lnTo>
                        <a:pt x="3" y="169"/>
                      </a:lnTo>
                      <a:lnTo>
                        <a:pt x="6" y="164"/>
                      </a:lnTo>
                      <a:lnTo>
                        <a:pt x="11" y="161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29"/>
                      </a:lnTo>
                      <a:lnTo>
                        <a:pt x="48" y="108"/>
                      </a:lnTo>
                      <a:lnTo>
                        <a:pt x="55" y="88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6" name="Freeform 63"/>
                <p:cNvSpPr>
                  <a:spLocks/>
                </p:cNvSpPr>
                <p:nvPr/>
              </p:nvSpPr>
              <p:spPr bwMode="auto">
                <a:xfrm>
                  <a:off x="4751" y="3181"/>
                  <a:ext cx="263" cy="346"/>
                </a:xfrm>
                <a:custGeom>
                  <a:avLst/>
                  <a:gdLst>
                    <a:gd name="T0" fmla="*/ 106 w 263"/>
                    <a:gd name="T1" fmla="*/ 59 h 346"/>
                    <a:gd name="T2" fmla="*/ 98 w 263"/>
                    <a:gd name="T3" fmla="*/ 46 h 346"/>
                    <a:gd name="T4" fmla="*/ 90 w 263"/>
                    <a:gd name="T5" fmla="*/ 32 h 346"/>
                    <a:gd name="T6" fmla="*/ 93 w 263"/>
                    <a:gd name="T7" fmla="*/ 16 h 346"/>
                    <a:gd name="T8" fmla="*/ 104 w 263"/>
                    <a:gd name="T9" fmla="*/ 5 h 346"/>
                    <a:gd name="T10" fmla="*/ 118 w 263"/>
                    <a:gd name="T11" fmla="*/ 0 h 346"/>
                    <a:gd name="T12" fmla="*/ 137 w 263"/>
                    <a:gd name="T13" fmla="*/ 1 h 346"/>
                    <a:gd name="T14" fmla="*/ 152 w 263"/>
                    <a:gd name="T15" fmla="*/ 8 h 346"/>
                    <a:gd name="T16" fmla="*/ 161 w 263"/>
                    <a:gd name="T17" fmla="*/ 19 h 346"/>
                    <a:gd name="T18" fmla="*/ 163 w 263"/>
                    <a:gd name="T19" fmla="*/ 31 h 346"/>
                    <a:gd name="T20" fmla="*/ 158 w 263"/>
                    <a:gd name="T21" fmla="*/ 43 h 346"/>
                    <a:gd name="T22" fmla="*/ 147 w 263"/>
                    <a:gd name="T23" fmla="*/ 51 h 346"/>
                    <a:gd name="T24" fmla="*/ 175 w 263"/>
                    <a:gd name="T25" fmla="*/ 62 h 346"/>
                    <a:gd name="T26" fmla="*/ 206 w 263"/>
                    <a:gd name="T27" fmla="*/ 94 h 346"/>
                    <a:gd name="T28" fmla="*/ 232 w 263"/>
                    <a:gd name="T29" fmla="*/ 143 h 346"/>
                    <a:gd name="T30" fmla="*/ 255 w 263"/>
                    <a:gd name="T31" fmla="*/ 162 h 346"/>
                    <a:gd name="T32" fmla="*/ 261 w 263"/>
                    <a:gd name="T33" fmla="*/ 173 h 346"/>
                    <a:gd name="T34" fmla="*/ 260 w 263"/>
                    <a:gd name="T35" fmla="*/ 188 h 346"/>
                    <a:gd name="T36" fmla="*/ 252 w 263"/>
                    <a:gd name="T37" fmla="*/ 197 h 346"/>
                    <a:gd name="T38" fmla="*/ 238 w 263"/>
                    <a:gd name="T39" fmla="*/ 197 h 346"/>
                    <a:gd name="T40" fmla="*/ 226 w 263"/>
                    <a:gd name="T41" fmla="*/ 187 h 346"/>
                    <a:gd name="T42" fmla="*/ 219 w 263"/>
                    <a:gd name="T43" fmla="*/ 176 h 346"/>
                    <a:gd name="T44" fmla="*/ 224 w 263"/>
                    <a:gd name="T45" fmla="*/ 165 h 346"/>
                    <a:gd name="T46" fmla="*/ 186 w 263"/>
                    <a:gd name="T47" fmla="*/ 116 h 346"/>
                    <a:gd name="T48" fmla="*/ 170 w 263"/>
                    <a:gd name="T49" fmla="*/ 193 h 346"/>
                    <a:gd name="T50" fmla="*/ 203 w 263"/>
                    <a:gd name="T51" fmla="*/ 315 h 346"/>
                    <a:gd name="T52" fmla="*/ 222 w 263"/>
                    <a:gd name="T53" fmla="*/ 318 h 346"/>
                    <a:gd name="T54" fmla="*/ 239 w 263"/>
                    <a:gd name="T55" fmla="*/ 325 h 346"/>
                    <a:gd name="T56" fmla="*/ 249 w 263"/>
                    <a:gd name="T57" fmla="*/ 337 h 346"/>
                    <a:gd name="T58" fmla="*/ 131 w 263"/>
                    <a:gd name="T59" fmla="*/ 239 h 346"/>
                    <a:gd name="T60" fmla="*/ 15 w 263"/>
                    <a:gd name="T61" fmla="*/ 337 h 346"/>
                    <a:gd name="T62" fmla="*/ 27 w 263"/>
                    <a:gd name="T63" fmla="*/ 325 h 346"/>
                    <a:gd name="T64" fmla="*/ 47 w 263"/>
                    <a:gd name="T65" fmla="*/ 318 h 346"/>
                    <a:gd name="T66" fmla="*/ 73 w 263"/>
                    <a:gd name="T67" fmla="*/ 270 h 346"/>
                    <a:gd name="T68" fmla="*/ 93 w 263"/>
                    <a:gd name="T69" fmla="*/ 174 h 346"/>
                    <a:gd name="T70" fmla="*/ 37 w 263"/>
                    <a:gd name="T71" fmla="*/ 162 h 346"/>
                    <a:gd name="T72" fmla="*/ 39 w 263"/>
                    <a:gd name="T73" fmla="*/ 176 h 346"/>
                    <a:gd name="T74" fmla="*/ 33 w 263"/>
                    <a:gd name="T75" fmla="*/ 191 h 346"/>
                    <a:gd name="T76" fmla="*/ 22 w 263"/>
                    <a:gd name="T77" fmla="*/ 202 h 346"/>
                    <a:gd name="T78" fmla="*/ 13 w 263"/>
                    <a:gd name="T79" fmla="*/ 203 h 346"/>
                    <a:gd name="T80" fmla="*/ 5 w 263"/>
                    <a:gd name="T81" fmla="*/ 195 h 346"/>
                    <a:gd name="T82" fmla="*/ 0 w 263"/>
                    <a:gd name="T83" fmla="*/ 183 h 346"/>
                    <a:gd name="T84" fmla="*/ 3 w 263"/>
                    <a:gd name="T85" fmla="*/ 169 h 346"/>
                    <a:gd name="T86" fmla="*/ 16 w 263"/>
                    <a:gd name="T87" fmla="*/ 159 h 346"/>
                    <a:gd name="T88" fmla="*/ 48 w 263"/>
                    <a:gd name="T89" fmla="*/ 108 h 346"/>
                    <a:gd name="T90" fmla="*/ 78 w 263"/>
                    <a:gd name="T91" fmla="*/ 70 h 34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6"/>
                    <a:gd name="T140" fmla="*/ 263 w 263"/>
                    <a:gd name="T141" fmla="*/ 346 h 34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6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8"/>
                      </a:lnTo>
                      <a:lnTo>
                        <a:pt x="206" y="94"/>
                      </a:lnTo>
                      <a:lnTo>
                        <a:pt x="212" y="112"/>
                      </a:lnTo>
                      <a:lnTo>
                        <a:pt x="221" y="130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60"/>
                      </a:lnTo>
                      <a:lnTo>
                        <a:pt x="255" y="162"/>
                      </a:lnTo>
                      <a:lnTo>
                        <a:pt x="258" y="166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8"/>
                      </a:lnTo>
                      <a:lnTo>
                        <a:pt x="262" y="183"/>
                      </a:lnTo>
                      <a:lnTo>
                        <a:pt x="260" y="188"/>
                      </a:lnTo>
                      <a:lnTo>
                        <a:pt x="257" y="192"/>
                      </a:lnTo>
                      <a:lnTo>
                        <a:pt x="255" y="195"/>
                      </a:lnTo>
                      <a:lnTo>
                        <a:pt x="252" y="197"/>
                      </a:lnTo>
                      <a:lnTo>
                        <a:pt x="247" y="199"/>
                      </a:lnTo>
                      <a:lnTo>
                        <a:pt x="243" y="199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1"/>
                      </a:lnTo>
                      <a:lnTo>
                        <a:pt x="226" y="187"/>
                      </a:lnTo>
                      <a:lnTo>
                        <a:pt x="223" y="182"/>
                      </a:lnTo>
                      <a:lnTo>
                        <a:pt x="221" y="179"/>
                      </a:lnTo>
                      <a:lnTo>
                        <a:pt x="219" y="176"/>
                      </a:lnTo>
                      <a:lnTo>
                        <a:pt x="220" y="172"/>
                      </a:lnTo>
                      <a:lnTo>
                        <a:pt x="221" y="170"/>
                      </a:lnTo>
                      <a:lnTo>
                        <a:pt x="224" y="165"/>
                      </a:lnTo>
                      <a:lnTo>
                        <a:pt x="225" y="161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3"/>
                      </a:lnTo>
                      <a:lnTo>
                        <a:pt x="182" y="232"/>
                      </a:lnTo>
                      <a:lnTo>
                        <a:pt x="192" y="274"/>
                      </a:lnTo>
                      <a:lnTo>
                        <a:pt x="203" y="315"/>
                      </a:lnTo>
                      <a:lnTo>
                        <a:pt x="209" y="319"/>
                      </a:lnTo>
                      <a:lnTo>
                        <a:pt x="216" y="318"/>
                      </a:lnTo>
                      <a:lnTo>
                        <a:pt x="222" y="318"/>
                      </a:lnTo>
                      <a:lnTo>
                        <a:pt x="228" y="320"/>
                      </a:lnTo>
                      <a:lnTo>
                        <a:pt x="232" y="322"/>
                      </a:lnTo>
                      <a:lnTo>
                        <a:pt x="239" y="325"/>
                      </a:lnTo>
                      <a:lnTo>
                        <a:pt x="243" y="328"/>
                      </a:lnTo>
                      <a:lnTo>
                        <a:pt x="247" y="333"/>
                      </a:lnTo>
                      <a:lnTo>
                        <a:pt x="249" y="337"/>
                      </a:lnTo>
                      <a:lnTo>
                        <a:pt x="251" y="342"/>
                      </a:lnTo>
                      <a:lnTo>
                        <a:pt x="161" y="345"/>
                      </a:lnTo>
                      <a:lnTo>
                        <a:pt x="131" y="239"/>
                      </a:lnTo>
                      <a:lnTo>
                        <a:pt x="109" y="343"/>
                      </a:lnTo>
                      <a:lnTo>
                        <a:pt x="13" y="343"/>
                      </a:lnTo>
                      <a:lnTo>
                        <a:pt x="15" y="337"/>
                      </a:lnTo>
                      <a:lnTo>
                        <a:pt x="19" y="332"/>
                      </a:lnTo>
                      <a:lnTo>
                        <a:pt x="22" y="329"/>
                      </a:lnTo>
                      <a:lnTo>
                        <a:pt x="27" y="325"/>
                      </a:lnTo>
                      <a:lnTo>
                        <a:pt x="33" y="323"/>
                      </a:lnTo>
                      <a:lnTo>
                        <a:pt x="40" y="321"/>
                      </a:lnTo>
                      <a:lnTo>
                        <a:pt x="47" y="318"/>
                      </a:lnTo>
                      <a:lnTo>
                        <a:pt x="56" y="317"/>
                      </a:lnTo>
                      <a:lnTo>
                        <a:pt x="62" y="313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1"/>
                      </a:lnTo>
                      <a:lnTo>
                        <a:pt x="30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0"/>
                      </a:lnTo>
                      <a:lnTo>
                        <a:pt x="9" y="198"/>
                      </a:lnTo>
                      <a:lnTo>
                        <a:pt x="5" y="195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3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69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30"/>
                      </a:lnTo>
                      <a:lnTo>
                        <a:pt x="48" y="108"/>
                      </a:lnTo>
                      <a:lnTo>
                        <a:pt x="55" y="89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7" name="Freeform 64"/>
                <p:cNvSpPr>
                  <a:spLocks/>
                </p:cNvSpPr>
                <p:nvPr/>
              </p:nvSpPr>
              <p:spPr bwMode="auto">
                <a:xfrm>
                  <a:off x="4037" y="2533"/>
                  <a:ext cx="263" cy="345"/>
                </a:xfrm>
                <a:custGeom>
                  <a:avLst/>
                  <a:gdLst>
                    <a:gd name="T0" fmla="*/ 106 w 263"/>
                    <a:gd name="T1" fmla="*/ 59 h 345"/>
                    <a:gd name="T2" fmla="*/ 98 w 263"/>
                    <a:gd name="T3" fmla="*/ 46 h 345"/>
                    <a:gd name="T4" fmla="*/ 90 w 263"/>
                    <a:gd name="T5" fmla="*/ 31 h 345"/>
                    <a:gd name="T6" fmla="*/ 93 w 263"/>
                    <a:gd name="T7" fmla="*/ 16 h 345"/>
                    <a:gd name="T8" fmla="*/ 104 w 263"/>
                    <a:gd name="T9" fmla="*/ 5 h 345"/>
                    <a:gd name="T10" fmla="*/ 118 w 263"/>
                    <a:gd name="T11" fmla="*/ 0 h 345"/>
                    <a:gd name="T12" fmla="*/ 137 w 263"/>
                    <a:gd name="T13" fmla="*/ 1 h 345"/>
                    <a:gd name="T14" fmla="*/ 152 w 263"/>
                    <a:gd name="T15" fmla="*/ 8 h 345"/>
                    <a:gd name="T16" fmla="*/ 161 w 263"/>
                    <a:gd name="T17" fmla="*/ 19 h 345"/>
                    <a:gd name="T18" fmla="*/ 163 w 263"/>
                    <a:gd name="T19" fmla="*/ 31 h 345"/>
                    <a:gd name="T20" fmla="*/ 158 w 263"/>
                    <a:gd name="T21" fmla="*/ 43 h 345"/>
                    <a:gd name="T22" fmla="*/ 147 w 263"/>
                    <a:gd name="T23" fmla="*/ 51 h 345"/>
                    <a:gd name="T24" fmla="*/ 175 w 263"/>
                    <a:gd name="T25" fmla="*/ 62 h 345"/>
                    <a:gd name="T26" fmla="*/ 206 w 263"/>
                    <a:gd name="T27" fmla="*/ 93 h 345"/>
                    <a:gd name="T28" fmla="*/ 232 w 263"/>
                    <a:gd name="T29" fmla="*/ 143 h 345"/>
                    <a:gd name="T30" fmla="*/ 255 w 263"/>
                    <a:gd name="T31" fmla="*/ 162 h 345"/>
                    <a:gd name="T32" fmla="*/ 261 w 263"/>
                    <a:gd name="T33" fmla="*/ 173 h 345"/>
                    <a:gd name="T34" fmla="*/ 260 w 263"/>
                    <a:gd name="T35" fmla="*/ 187 h 345"/>
                    <a:gd name="T36" fmla="*/ 252 w 263"/>
                    <a:gd name="T37" fmla="*/ 196 h 345"/>
                    <a:gd name="T38" fmla="*/ 238 w 263"/>
                    <a:gd name="T39" fmla="*/ 197 h 345"/>
                    <a:gd name="T40" fmla="*/ 226 w 263"/>
                    <a:gd name="T41" fmla="*/ 186 h 345"/>
                    <a:gd name="T42" fmla="*/ 219 w 263"/>
                    <a:gd name="T43" fmla="*/ 175 h 345"/>
                    <a:gd name="T44" fmla="*/ 224 w 263"/>
                    <a:gd name="T45" fmla="*/ 165 h 345"/>
                    <a:gd name="T46" fmla="*/ 186 w 263"/>
                    <a:gd name="T47" fmla="*/ 116 h 345"/>
                    <a:gd name="T48" fmla="*/ 170 w 263"/>
                    <a:gd name="T49" fmla="*/ 192 h 345"/>
                    <a:gd name="T50" fmla="*/ 203 w 263"/>
                    <a:gd name="T51" fmla="*/ 315 h 345"/>
                    <a:gd name="T52" fmla="*/ 222 w 263"/>
                    <a:gd name="T53" fmla="*/ 318 h 345"/>
                    <a:gd name="T54" fmla="*/ 239 w 263"/>
                    <a:gd name="T55" fmla="*/ 324 h 345"/>
                    <a:gd name="T56" fmla="*/ 249 w 263"/>
                    <a:gd name="T57" fmla="*/ 336 h 345"/>
                    <a:gd name="T58" fmla="*/ 131 w 263"/>
                    <a:gd name="T59" fmla="*/ 238 h 345"/>
                    <a:gd name="T60" fmla="*/ 15 w 263"/>
                    <a:gd name="T61" fmla="*/ 336 h 345"/>
                    <a:gd name="T62" fmla="*/ 27 w 263"/>
                    <a:gd name="T63" fmla="*/ 324 h 345"/>
                    <a:gd name="T64" fmla="*/ 47 w 263"/>
                    <a:gd name="T65" fmla="*/ 318 h 345"/>
                    <a:gd name="T66" fmla="*/ 73 w 263"/>
                    <a:gd name="T67" fmla="*/ 269 h 345"/>
                    <a:gd name="T68" fmla="*/ 93 w 263"/>
                    <a:gd name="T69" fmla="*/ 174 h 345"/>
                    <a:gd name="T70" fmla="*/ 37 w 263"/>
                    <a:gd name="T71" fmla="*/ 162 h 345"/>
                    <a:gd name="T72" fmla="*/ 39 w 263"/>
                    <a:gd name="T73" fmla="*/ 175 h 345"/>
                    <a:gd name="T74" fmla="*/ 33 w 263"/>
                    <a:gd name="T75" fmla="*/ 190 h 345"/>
                    <a:gd name="T76" fmla="*/ 22 w 263"/>
                    <a:gd name="T77" fmla="*/ 201 h 345"/>
                    <a:gd name="T78" fmla="*/ 13 w 263"/>
                    <a:gd name="T79" fmla="*/ 202 h 345"/>
                    <a:gd name="T80" fmla="*/ 5 w 263"/>
                    <a:gd name="T81" fmla="*/ 195 h 345"/>
                    <a:gd name="T82" fmla="*/ 0 w 263"/>
                    <a:gd name="T83" fmla="*/ 183 h 345"/>
                    <a:gd name="T84" fmla="*/ 3 w 263"/>
                    <a:gd name="T85" fmla="*/ 169 h 345"/>
                    <a:gd name="T86" fmla="*/ 16 w 263"/>
                    <a:gd name="T87" fmla="*/ 159 h 345"/>
                    <a:gd name="T88" fmla="*/ 48 w 263"/>
                    <a:gd name="T89" fmla="*/ 108 h 345"/>
                    <a:gd name="T90" fmla="*/ 78 w 263"/>
                    <a:gd name="T91" fmla="*/ 70 h 34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5"/>
                    <a:gd name="T140" fmla="*/ 263 w 263"/>
                    <a:gd name="T141" fmla="*/ 345 h 345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5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6"/>
                      </a:lnTo>
                      <a:lnTo>
                        <a:pt x="90" y="31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7"/>
                      </a:lnTo>
                      <a:lnTo>
                        <a:pt x="206" y="93"/>
                      </a:lnTo>
                      <a:lnTo>
                        <a:pt x="212" y="111"/>
                      </a:lnTo>
                      <a:lnTo>
                        <a:pt x="221" y="129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59"/>
                      </a:lnTo>
                      <a:lnTo>
                        <a:pt x="255" y="162"/>
                      </a:lnTo>
                      <a:lnTo>
                        <a:pt x="258" y="165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7"/>
                      </a:lnTo>
                      <a:lnTo>
                        <a:pt x="262" y="182"/>
                      </a:lnTo>
                      <a:lnTo>
                        <a:pt x="260" y="187"/>
                      </a:lnTo>
                      <a:lnTo>
                        <a:pt x="257" y="191"/>
                      </a:lnTo>
                      <a:lnTo>
                        <a:pt x="255" y="195"/>
                      </a:lnTo>
                      <a:lnTo>
                        <a:pt x="252" y="196"/>
                      </a:lnTo>
                      <a:lnTo>
                        <a:pt x="247" y="198"/>
                      </a:lnTo>
                      <a:lnTo>
                        <a:pt x="243" y="198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0"/>
                      </a:lnTo>
                      <a:lnTo>
                        <a:pt x="226" y="186"/>
                      </a:lnTo>
                      <a:lnTo>
                        <a:pt x="223" y="181"/>
                      </a:lnTo>
                      <a:lnTo>
                        <a:pt x="221" y="178"/>
                      </a:lnTo>
                      <a:lnTo>
                        <a:pt x="219" y="175"/>
                      </a:lnTo>
                      <a:lnTo>
                        <a:pt x="220" y="172"/>
                      </a:lnTo>
                      <a:lnTo>
                        <a:pt x="221" y="169"/>
                      </a:lnTo>
                      <a:lnTo>
                        <a:pt x="224" y="165"/>
                      </a:lnTo>
                      <a:lnTo>
                        <a:pt x="225" y="160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2"/>
                      </a:lnTo>
                      <a:lnTo>
                        <a:pt x="182" y="231"/>
                      </a:lnTo>
                      <a:lnTo>
                        <a:pt x="192" y="273"/>
                      </a:lnTo>
                      <a:lnTo>
                        <a:pt x="203" y="315"/>
                      </a:lnTo>
                      <a:lnTo>
                        <a:pt x="209" y="318"/>
                      </a:lnTo>
                      <a:lnTo>
                        <a:pt x="216" y="317"/>
                      </a:lnTo>
                      <a:lnTo>
                        <a:pt x="222" y="318"/>
                      </a:lnTo>
                      <a:lnTo>
                        <a:pt x="228" y="319"/>
                      </a:lnTo>
                      <a:lnTo>
                        <a:pt x="232" y="321"/>
                      </a:lnTo>
                      <a:lnTo>
                        <a:pt x="239" y="324"/>
                      </a:lnTo>
                      <a:lnTo>
                        <a:pt x="243" y="327"/>
                      </a:lnTo>
                      <a:lnTo>
                        <a:pt x="247" y="332"/>
                      </a:lnTo>
                      <a:lnTo>
                        <a:pt x="249" y="336"/>
                      </a:lnTo>
                      <a:lnTo>
                        <a:pt x="251" y="341"/>
                      </a:lnTo>
                      <a:lnTo>
                        <a:pt x="161" y="344"/>
                      </a:lnTo>
                      <a:lnTo>
                        <a:pt x="131" y="238"/>
                      </a:lnTo>
                      <a:lnTo>
                        <a:pt x="109" y="342"/>
                      </a:lnTo>
                      <a:lnTo>
                        <a:pt x="13" y="342"/>
                      </a:lnTo>
                      <a:lnTo>
                        <a:pt x="15" y="336"/>
                      </a:lnTo>
                      <a:lnTo>
                        <a:pt x="19" y="331"/>
                      </a:lnTo>
                      <a:lnTo>
                        <a:pt x="22" y="328"/>
                      </a:lnTo>
                      <a:lnTo>
                        <a:pt x="27" y="324"/>
                      </a:lnTo>
                      <a:lnTo>
                        <a:pt x="33" y="322"/>
                      </a:lnTo>
                      <a:lnTo>
                        <a:pt x="40" y="320"/>
                      </a:lnTo>
                      <a:lnTo>
                        <a:pt x="47" y="318"/>
                      </a:lnTo>
                      <a:lnTo>
                        <a:pt x="56" y="316"/>
                      </a:lnTo>
                      <a:lnTo>
                        <a:pt x="62" y="312"/>
                      </a:lnTo>
                      <a:lnTo>
                        <a:pt x="73" y="269"/>
                      </a:lnTo>
                      <a:lnTo>
                        <a:pt x="81" y="236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1"/>
                      </a:lnTo>
                      <a:lnTo>
                        <a:pt x="39" y="175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0"/>
                      </a:lnTo>
                      <a:lnTo>
                        <a:pt x="30" y="194"/>
                      </a:lnTo>
                      <a:lnTo>
                        <a:pt x="27" y="198"/>
                      </a:lnTo>
                      <a:lnTo>
                        <a:pt x="22" y="201"/>
                      </a:lnTo>
                      <a:lnTo>
                        <a:pt x="18" y="203"/>
                      </a:lnTo>
                      <a:lnTo>
                        <a:pt x="15" y="203"/>
                      </a:lnTo>
                      <a:lnTo>
                        <a:pt x="13" y="202"/>
                      </a:lnTo>
                      <a:lnTo>
                        <a:pt x="11" y="200"/>
                      </a:lnTo>
                      <a:lnTo>
                        <a:pt x="9" y="197"/>
                      </a:lnTo>
                      <a:lnTo>
                        <a:pt x="5" y="195"/>
                      </a:lnTo>
                      <a:lnTo>
                        <a:pt x="3" y="191"/>
                      </a:lnTo>
                      <a:lnTo>
                        <a:pt x="0" y="187"/>
                      </a:lnTo>
                      <a:lnTo>
                        <a:pt x="0" y="183"/>
                      </a:lnTo>
                      <a:lnTo>
                        <a:pt x="0" y="178"/>
                      </a:lnTo>
                      <a:lnTo>
                        <a:pt x="1" y="173"/>
                      </a:lnTo>
                      <a:lnTo>
                        <a:pt x="3" y="169"/>
                      </a:lnTo>
                      <a:lnTo>
                        <a:pt x="6" y="164"/>
                      </a:lnTo>
                      <a:lnTo>
                        <a:pt x="11" y="161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29"/>
                      </a:lnTo>
                      <a:lnTo>
                        <a:pt x="48" y="108"/>
                      </a:lnTo>
                      <a:lnTo>
                        <a:pt x="55" y="88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8" name="Freeform 65"/>
                <p:cNvSpPr>
                  <a:spLocks/>
                </p:cNvSpPr>
                <p:nvPr/>
              </p:nvSpPr>
              <p:spPr bwMode="auto">
                <a:xfrm>
                  <a:off x="4317" y="2680"/>
                  <a:ext cx="263" cy="346"/>
                </a:xfrm>
                <a:custGeom>
                  <a:avLst/>
                  <a:gdLst>
                    <a:gd name="T0" fmla="*/ 106 w 263"/>
                    <a:gd name="T1" fmla="*/ 59 h 346"/>
                    <a:gd name="T2" fmla="*/ 98 w 263"/>
                    <a:gd name="T3" fmla="*/ 46 h 346"/>
                    <a:gd name="T4" fmla="*/ 90 w 263"/>
                    <a:gd name="T5" fmla="*/ 32 h 346"/>
                    <a:gd name="T6" fmla="*/ 93 w 263"/>
                    <a:gd name="T7" fmla="*/ 16 h 346"/>
                    <a:gd name="T8" fmla="*/ 104 w 263"/>
                    <a:gd name="T9" fmla="*/ 5 h 346"/>
                    <a:gd name="T10" fmla="*/ 118 w 263"/>
                    <a:gd name="T11" fmla="*/ 0 h 346"/>
                    <a:gd name="T12" fmla="*/ 137 w 263"/>
                    <a:gd name="T13" fmla="*/ 1 h 346"/>
                    <a:gd name="T14" fmla="*/ 152 w 263"/>
                    <a:gd name="T15" fmla="*/ 8 h 346"/>
                    <a:gd name="T16" fmla="*/ 161 w 263"/>
                    <a:gd name="T17" fmla="*/ 19 h 346"/>
                    <a:gd name="T18" fmla="*/ 163 w 263"/>
                    <a:gd name="T19" fmla="*/ 31 h 346"/>
                    <a:gd name="T20" fmla="*/ 158 w 263"/>
                    <a:gd name="T21" fmla="*/ 43 h 346"/>
                    <a:gd name="T22" fmla="*/ 147 w 263"/>
                    <a:gd name="T23" fmla="*/ 51 h 346"/>
                    <a:gd name="T24" fmla="*/ 175 w 263"/>
                    <a:gd name="T25" fmla="*/ 62 h 346"/>
                    <a:gd name="T26" fmla="*/ 206 w 263"/>
                    <a:gd name="T27" fmla="*/ 94 h 346"/>
                    <a:gd name="T28" fmla="*/ 232 w 263"/>
                    <a:gd name="T29" fmla="*/ 143 h 346"/>
                    <a:gd name="T30" fmla="*/ 255 w 263"/>
                    <a:gd name="T31" fmla="*/ 162 h 346"/>
                    <a:gd name="T32" fmla="*/ 261 w 263"/>
                    <a:gd name="T33" fmla="*/ 173 h 346"/>
                    <a:gd name="T34" fmla="*/ 260 w 263"/>
                    <a:gd name="T35" fmla="*/ 188 h 346"/>
                    <a:gd name="T36" fmla="*/ 252 w 263"/>
                    <a:gd name="T37" fmla="*/ 197 h 346"/>
                    <a:gd name="T38" fmla="*/ 238 w 263"/>
                    <a:gd name="T39" fmla="*/ 197 h 346"/>
                    <a:gd name="T40" fmla="*/ 226 w 263"/>
                    <a:gd name="T41" fmla="*/ 187 h 346"/>
                    <a:gd name="T42" fmla="*/ 219 w 263"/>
                    <a:gd name="T43" fmla="*/ 176 h 346"/>
                    <a:gd name="T44" fmla="*/ 224 w 263"/>
                    <a:gd name="T45" fmla="*/ 165 h 346"/>
                    <a:gd name="T46" fmla="*/ 186 w 263"/>
                    <a:gd name="T47" fmla="*/ 116 h 346"/>
                    <a:gd name="T48" fmla="*/ 170 w 263"/>
                    <a:gd name="T49" fmla="*/ 193 h 346"/>
                    <a:gd name="T50" fmla="*/ 203 w 263"/>
                    <a:gd name="T51" fmla="*/ 315 h 346"/>
                    <a:gd name="T52" fmla="*/ 222 w 263"/>
                    <a:gd name="T53" fmla="*/ 318 h 346"/>
                    <a:gd name="T54" fmla="*/ 239 w 263"/>
                    <a:gd name="T55" fmla="*/ 325 h 346"/>
                    <a:gd name="T56" fmla="*/ 249 w 263"/>
                    <a:gd name="T57" fmla="*/ 337 h 346"/>
                    <a:gd name="T58" fmla="*/ 131 w 263"/>
                    <a:gd name="T59" fmla="*/ 239 h 346"/>
                    <a:gd name="T60" fmla="*/ 15 w 263"/>
                    <a:gd name="T61" fmla="*/ 337 h 346"/>
                    <a:gd name="T62" fmla="*/ 27 w 263"/>
                    <a:gd name="T63" fmla="*/ 325 h 346"/>
                    <a:gd name="T64" fmla="*/ 47 w 263"/>
                    <a:gd name="T65" fmla="*/ 318 h 346"/>
                    <a:gd name="T66" fmla="*/ 73 w 263"/>
                    <a:gd name="T67" fmla="*/ 270 h 346"/>
                    <a:gd name="T68" fmla="*/ 93 w 263"/>
                    <a:gd name="T69" fmla="*/ 174 h 346"/>
                    <a:gd name="T70" fmla="*/ 37 w 263"/>
                    <a:gd name="T71" fmla="*/ 162 h 346"/>
                    <a:gd name="T72" fmla="*/ 39 w 263"/>
                    <a:gd name="T73" fmla="*/ 176 h 346"/>
                    <a:gd name="T74" fmla="*/ 33 w 263"/>
                    <a:gd name="T75" fmla="*/ 191 h 346"/>
                    <a:gd name="T76" fmla="*/ 22 w 263"/>
                    <a:gd name="T77" fmla="*/ 202 h 346"/>
                    <a:gd name="T78" fmla="*/ 13 w 263"/>
                    <a:gd name="T79" fmla="*/ 203 h 346"/>
                    <a:gd name="T80" fmla="*/ 5 w 263"/>
                    <a:gd name="T81" fmla="*/ 195 h 346"/>
                    <a:gd name="T82" fmla="*/ 0 w 263"/>
                    <a:gd name="T83" fmla="*/ 183 h 346"/>
                    <a:gd name="T84" fmla="*/ 3 w 263"/>
                    <a:gd name="T85" fmla="*/ 169 h 346"/>
                    <a:gd name="T86" fmla="*/ 16 w 263"/>
                    <a:gd name="T87" fmla="*/ 159 h 346"/>
                    <a:gd name="T88" fmla="*/ 48 w 263"/>
                    <a:gd name="T89" fmla="*/ 108 h 346"/>
                    <a:gd name="T90" fmla="*/ 78 w 263"/>
                    <a:gd name="T91" fmla="*/ 70 h 34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6"/>
                    <a:gd name="T140" fmla="*/ 263 w 263"/>
                    <a:gd name="T141" fmla="*/ 346 h 34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6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8"/>
                      </a:lnTo>
                      <a:lnTo>
                        <a:pt x="206" y="94"/>
                      </a:lnTo>
                      <a:lnTo>
                        <a:pt x="212" y="112"/>
                      </a:lnTo>
                      <a:lnTo>
                        <a:pt x="221" y="130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60"/>
                      </a:lnTo>
                      <a:lnTo>
                        <a:pt x="255" y="162"/>
                      </a:lnTo>
                      <a:lnTo>
                        <a:pt x="258" y="166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8"/>
                      </a:lnTo>
                      <a:lnTo>
                        <a:pt x="262" y="183"/>
                      </a:lnTo>
                      <a:lnTo>
                        <a:pt x="260" y="188"/>
                      </a:lnTo>
                      <a:lnTo>
                        <a:pt x="257" y="192"/>
                      </a:lnTo>
                      <a:lnTo>
                        <a:pt x="255" y="195"/>
                      </a:lnTo>
                      <a:lnTo>
                        <a:pt x="252" y="197"/>
                      </a:lnTo>
                      <a:lnTo>
                        <a:pt x="247" y="199"/>
                      </a:lnTo>
                      <a:lnTo>
                        <a:pt x="243" y="199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1"/>
                      </a:lnTo>
                      <a:lnTo>
                        <a:pt x="226" y="187"/>
                      </a:lnTo>
                      <a:lnTo>
                        <a:pt x="223" y="182"/>
                      </a:lnTo>
                      <a:lnTo>
                        <a:pt x="221" y="179"/>
                      </a:lnTo>
                      <a:lnTo>
                        <a:pt x="219" y="176"/>
                      </a:lnTo>
                      <a:lnTo>
                        <a:pt x="220" y="172"/>
                      </a:lnTo>
                      <a:lnTo>
                        <a:pt x="221" y="170"/>
                      </a:lnTo>
                      <a:lnTo>
                        <a:pt x="224" y="165"/>
                      </a:lnTo>
                      <a:lnTo>
                        <a:pt x="225" y="161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3"/>
                      </a:lnTo>
                      <a:lnTo>
                        <a:pt x="182" y="232"/>
                      </a:lnTo>
                      <a:lnTo>
                        <a:pt x="192" y="274"/>
                      </a:lnTo>
                      <a:lnTo>
                        <a:pt x="203" y="315"/>
                      </a:lnTo>
                      <a:lnTo>
                        <a:pt x="209" y="319"/>
                      </a:lnTo>
                      <a:lnTo>
                        <a:pt x="216" y="318"/>
                      </a:lnTo>
                      <a:lnTo>
                        <a:pt x="222" y="318"/>
                      </a:lnTo>
                      <a:lnTo>
                        <a:pt x="228" y="320"/>
                      </a:lnTo>
                      <a:lnTo>
                        <a:pt x="232" y="322"/>
                      </a:lnTo>
                      <a:lnTo>
                        <a:pt x="239" y="325"/>
                      </a:lnTo>
                      <a:lnTo>
                        <a:pt x="243" y="328"/>
                      </a:lnTo>
                      <a:lnTo>
                        <a:pt x="247" y="333"/>
                      </a:lnTo>
                      <a:lnTo>
                        <a:pt x="249" y="337"/>
                      </a:lnTo>
                      <a:lnTo>
                        <a:pt x="251" y="342"/>
                      </a:lnTo>
                      <a:lnTo>
                        <a:pt x="161" y="345"/>
                      </a:lnTo>
                      <a:lnTo>
                        <a:pt x="131" y="239"/>
                      </a:lnTo>
                      <a:lnTo>
                        <a:pt x="109" y="343"/>
                      </a:lnTo>
                      <a:lnTo>
                        <a:pt x="13" y="343"/>
                      </a:lnTo>
                      <a:lnTo>
                        <a:pt x="15" y="337"/>
                      </a:lnTo>
                      <a:lnTo>
                        <a:pt x="19" y="332"/>
                      </a:lnTo>
                      <a:lnTo>
                        <a:pt x="22" y="329"/>
                      </a:lnTo>
                      <a:lnTo>
                        <a:pt x="27" y="325"/>
                      </a:lnTo>
                      <a:lnTo>
                        <a:pt x="33" y="323"/>
                      </a:lnTo>
                      <a:lnTo>
                        <a:pt x="40" y="321"/>
                      </a:lnTo>
                      <a:lnTo>
                        <a:pt x="47" y="318"/>
                      </a:lnTo>
                      <a:lnTo>
                        <a:pt x="56" y="317"/>
                      </a:lnTo>
                      <a:lnTo>
                        <a:pt x="62" y="313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1"/>
                      </a:lnTo>
                      <a:lnTo>
                        <a:pt x="30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0"/>
                      </a:lnTo>
                      <a:lnTo>
                        <a:pt x="9" y="198"/>
                      </a:lnTo>
                      <a:lnTo>
                        <a:pt x="5" y="195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3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69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30"/>
                      </a:lnTo>
                      <a:lnTo>
                        <a:pt x="48" y="108"/>
                      </a:lnTo>
                      <a:lnTo>
                        <a:pt x="55" y="89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19" name="Freeform 66"/>
                <p:cNvSpPr>
                  <a:spLocks/>
                </p:cNvSpPr>
                <p:nvPr/>
              </p:nvSpPr>
              <p:spPr bwMode="auto">
                <a:xfrm>
                  <a:off x="3371" y="2437"/>
                  <a:ext cx="264" cy="345"/>
                </a:xfrm>
                <a:custGeom>
                  <a:avLst/>
                  <a:gdLst>
                    <a:gd name="T0" fmla="*/ 107 w 264"/>
                    <a:gd name="T1" fmla="*/ 59 h 345"/>
                    <a:gd name="T2" fmla="*/ 98 w 264"/>
                    <a:gd name="T3" fmla="*/ 46 h 345"/>
                    <a:gd name="T4" fmla="*/ 90 w 264"/>
                    <a:gd name="T5" fmla="*/ 31 h 345"/>
                    <a:gd name="T6" fmla="*/ 93 w 264"/>
                    <a:gd name="T7" fmla="*/ 16 h 345"/>
                    <a:gd name="T8" fmla="*/ 105 w 264"/>
                    <a:gd name="T9" fmla="*/ 5 h 345"/>
                    <a:gd name="T10" fmla="*/ 119 w 264"/>
                    <a:gd name="T11" fmla="*/ 0 h 345"/>
                    <a:gd name="T12" fmla="*/ 137 w 264"/>
                    <a:gd name="T13" fmla="*/ 1 h 345"/>
                    <a:gd name="T14" fmla="*/ 153 w 264"/>
                    <a:gd name="T15" fmla="*/ 8 h 345"/>
                    <a:gd name="T16" fmla="*/ 162 w 264"/>
                    <a:gd name="T17" fmla="*/ 19 h 345"/>
                    <a:gd name="T18" fmla="*/ 163 w 264"/>
                    <a:gd name="T19" fmla="*/ 31 h 345"/>
                    <a:gd name="T20" fmla="*/ 158 w 264"/>
                    <a:gd name="T21" fmla="*/ 43 h 345"/>
                    <a:gd name="T22" fmla="*/ 148 w 264"/>
                    <a:gd name="T23" fmla="*/ 51 h 345"/>
                    <a:gd name="T24" fmla="*/ 176 w 264"/>
                    <a:gd name="T25" fmla="*/ 62 h 345"/>
                    <a:gd name="T26" fmla="*/ 207 w 264"/>
                    <a:gd name="T27" fmla="*/ 93 h 345"/>
                    <a:gd name="T28" fmla="*/ 233 w 264"/>
                    <a:gd name="T29" fmla="*/ 143 h 345"/>
                    <a:gd name="T30" fmla="*/ 256 w 264"/>
                    <a:gd name="T31" fmla="*/ 162 h 345"/>
                    <a:gd name="T32" fmla="*/ 262 w 264"/>
                    <a:gd name="T33" fmla="*/ 173 h 345"/>
                    <a:gd name="T34" fmla="*/ 261 w 264"/>
                    <a:gd name="T35" fmla="*/ 187 h 345"/>
                    <a:gd name="T36" fmla="*/ 253 w 264"/>
                    <a:gd name="T37" fmla="*/ 196 h 345"/>
                    <a:gd name="T38" fmla="*/ 239 w 264"/>
                    <a:gd name="T39" fmla="*/ 197 h 345"/>
                    <a:gd name="T40" fmla="*/ 227 w 264"/>
                    <a:gd name="T41" fmla="*/ 186 h 345"/>
                    <a:gd name="T42" fmla="*/ 220 w 264"/>
                    <a:gd name="T43" fmla="*/ 175 h 345"/>
                    <a:gd name="T44" fmla="*/ 225 w 264"/>
                    <a:gd name="T45" fmla="*/ 165 h 345"/>
                    <a:gd name="T46" fmla="*/ 186 w 264"/>
                    <a:gd name="T47" fmla="*/ 116 h 345"/>
                    <a:gd name="T48" fmla="*/ 171 w 264"/>
                    <a:gd name="T49" fmla="*/ 192 h 345"/>
                    <a:gd name="T50" fmla="*/ 204 w 264"/>
                    <a:gd name="T51" fmla="*/ 315 h 345"/>
                    <a:gd name="T52" fmla="*/ 222 w 264"/>
                    <a:gd name="T53" fmla="*/ 318 h 345"/>
                    <a:gd name="T54" fmla="*/ 240 w 264"/>
                    <a:gd name="T55" fmla="*/ 324 h 345"/>
                    <a:gd name="T56" fmla="*/ 250 w 264"/>
                    <a:gd name="T57" fmla="*/ 336 h 345"/>
                    <a:gd name="T58" fmla="*/ 132 w 264"/>
                    <a:gd name="T59" fmla="*/ 238 h 345"/>
                    <a:gd name="T60" fmla="*/ 15 w 264"/>
                    <a:gd name="T61" fmla="*/ 336 h 345"/>
                    <a:gd name="T62" fmla="*/ 27 w 264"/>
                    <a:gd name="T63" fmla="*/ 324 h 345"/>
                    <a:gd name="T64" fmla="*/ 48 w 264"/>
                    <a:gd name="T65" fmla="*/ 318 h 345"/>
                    <a:gd name="T66" fmla="*/ 73 w 264"/>
                    <a:gd name="T67" fmla="*/ 269 h 345"/>
                    <a:gd name="T68" fmla="*/ 93 w 264"/>
                    <a:gd name="T69" fmla="*/ 174 h 345"/>
                    <a:gd name="T70" fmla="*/ 38 w 264"/>
                    <a:gd name="T71" fmla="*/ 162 h 345"/>
                    <a:gd name="T72" fmla="*/ 39 w 264"/>
                    <a:gd name="T73" fmla="*/ 175 h 345"/>
                    <a:gd name="T74" fmla="*/ 34 w 264"/>
                    <a:gd name="T75" fmla="*/ 190 h 345"/>
                    <a:gd name="T76" fmla="*/ 22 w 264"/>
                    <a:gd name="T77" fmla="*/ 201 h 345"/>
                    <a:gd name="T78" fmla="*/ 13 w 264"/>
                    <a:gd name="T79" fmla="*/ 202 h 345"/>
                    <a:gd name="T80" fmla="*/ 5 w 264"/>
                    <a:gd name="T81" fmla="*/ 195 h 345"/>
                    <a:gd name="T82" fmla="*/ 0 w 264"/>
                    <a:gd name="T83" fmla="*/ 183 h 345"/>
                    <a:gd name="T84" fmla="*/ 3 w 264"/>
                    <a:gd name="T85" fmla="*/ 169 h 345"/>
                    <a:gd name="T86" fmla="*/ 16 w 264"/>
                    <a:gd name="T87" fmla="*/ 159 h 345"/>
                    <a:gd name="T88" fmla="*/ 48 w 264"/>
                    <a:gd name="T89" fmla="*/ 108 h 345"/>
                    <a:gd name="T90" fmla="*/ 79 w 264"/>
                    <a:gd name="T91" fmla="*/ 70 h 34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4"/>
                    <a:gd name="T139" fmla="*/ 0 h 345"/>
                    <a:gd name="T140" fmla="*/ 264 w 264"/>
                    <a:gd name="T141" fmla="*/ 345 h 345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4" h="345">
                      <a:moveTo>
                        <a:pt x="79" y="70"/>
                      </a:moveTo>
                      <a:lnTo>
                        <a:pt x="98" y="62"/>
                      </a:lnTo>
                      <a:lnTo>
                        <a:pt x="107" y="59"/>
                      </a:lnTo>
                      <a:lnTo>
                        <a:pt x="110" y="53"/>
                      </a:lnTo>
                      <a:lnTo>
                        <a:pt x="104" y="50"/>
                      </a:lnTo>
                      <a:lnTo>
                        <a:pt x="98" y="46"/>
                      </a:lnTo>
                      <a:lnTo>
                        <a:pt x="94" y="42"/>
                      </a:lnTo>
                      <a:lnTo>
                        <a:pt x="92" y="36"/>
                      </a:lnTo>
                      <a:lnTo>
                        <a:pt x="90" y="31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5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9" y="0"/>
                      </a:lnTo>
                      <a:lnTo>
                        <a:pt x="124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3" y="8"/>
                      </a:lnTo>
                      <a:lnTo>
                        <a:pt x="157" y="12"/>
                      </a:lnTo>
                      <a:lnTo>
                        <a:pt x="159" y="16"/>
                      </a:lnTo>
                      <a:lnTo>
                        <a:pt x="162" y="19"/>
                      </a:lnTo>
                      <a:lnTo>
                        <a:pt x="162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1" y="40"/>
                      </a:lnTo>
                      <a:lnTo>
                        <a:pt x="158" y="43"/>
                      </a:lnTo>
                      <a:lnTo>
                        <a:pt x="155" y="46"/>
                      </a:lnTo>
                      <a:lnTo>
                        <a:pt x="152" y="48"/>
                      </a:lnTo>
                      <a:lnTo>
                        <a:pt x="148" y="51"/>
                      </a:lnTo>
                      <a:lnTo>
                        <a:pt x="151" y="57"/>
                      </a:lnTo>
                      <a:lnTo>
                        <a:pt x="161" y="60"/>
                      </a:lnTo>
                      <a:lnTo>
                        <a:pt x="176" y="62"/>
                      </a:lnTo>
                      <a:lnTo>
                        <a:pt x="191" y="68"/>
                      </a:lnTo>
                      <a:lnTo>
                        <a:pt x="199" y="77"/>
                      </a:lnTo>
                      <a:lnTo>
                        <a:pt x="207" y="93"/>
                      </a:lnTo>
                      <a:lnTo>
                        <a:pt x="213" y="111"/>
                      </a:lnTo>
                      <a:lnTo>
                        <a:pt x="222" y="129"/>
                      </a:lnTo>
                      <a:lnTo>
                        <a:pt x="233" y="143"/>
                      </a:lnTo>
                      <a:lnTo>
                        <a:pt x="247" y="157"/>
                      </a:lnTo>
                      <a:lnTo>
                        <a:pt x="251" y="159"/>
                      </a:lnTo>
                      <a:lnTo>
                        <a:pt x="256" y="162"/>
                      </a:lnTo>
                      <a:lnTo>
                        <a:pt x="259" y="165"/>
                      </a:lnTo>
                      <a:lnTo>
                        <a:pt x="260" y="169"/>
                      </a:lnTo>
                      <a:lnTo>
                        <a:pt x="262" y="173"/>
                      </a:lnTo>
                      <a:lnTo>
                        <a:pt x="263" y="177"/>
                      </a:lnTo>
                      <a:lnTo>
                        <a:pt x="263" y="182"/>
                      </a:lnTo>
                      <a:lnTo>
                        <a:pt x="261" y="187"/>
                      </a:lnTo>
                      <a:lnTo>
                        <a:pt x="258" y="191"/>
                      </a:lnTo>
                      <a:lnTo>
                        <a:pt x="256" y="195"/>
                      </a:lnTo>
                      <a:lnTo>
                        <a:pt x="253" y="196"/>
                      </a:lnTo>
                      <a:lnTo>
                        <a:pt x="248" y="198"/>
                      </a:lnTo>
                      <a:lnTo>
                        <a:pt x="244" y="198"/>
                      </a:lnTo>
                      <a:lnTo>
                        <a:pt x="239" y="197"/>
                      </a:lnTo>
                      <a:lnTo>
                        <a:pt x="235" y="194"/>
                      </a:lnTo>
                      <a:lnTo>
                        <a:pt x="230" y="190"/>
                      </a:lnTo>
                      <a:lnTo>
                        <a:pt x="227" y="186"/>
                      </a:lnTo>
                      <a:lnTo>
                        <a:pt x="224" y="181"/>
                      </a:lnTo>
                      <a:lnTo>
                        <a:pt x="222" y="178"/>
                      </a:lnTo>
                      <a:lnTo>
                        <a:pt x="220" y="175"/>
                      </a:lnTo>
                      <a:lnTo>
                        <a:pt x="221" y="172"/>
                      </a:lnTo>
                      <a:lnTo>
                        <a:pt x="222" y="169"/>
                      </a:lnTo>
                      <a:lnTo>
                        <a:pt x="225" y="165"/>
                      </a:lnTo>
                      <a:lnTo>
                        <a:pt x="225" y="160"/>
                      </a:lnTo>
                      <a:lnTo>
                        <a:pt x="225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1" y="192"/>
                      </a:lnTo>
                      <a:lnTo>
                        <a:pt x="182" y="231"/>
                      </a:lnTo>
                      <a:lnTo>
                        <a:pt x="193" y="273"/>
                      </a:lnTo>
                      <a:lnTo>
                        <a:pt x="204" y="315"/>
                      </a:lnTo>
                      <a:lnTo>
                        <a:pt x="210" y="318"/>
                      </a:lnTo>
                      <a:lnTo>
                        <a:pt x="216" y="317"/>
                      </a:lnTo>
                      <a:lnTo>
                        <a:pt x="222" y="318"/>
                      </a:lnTo>
                      <a:lnTo>
                        <a:pt x="229" y="319"/>
                      </a:lnTo>
                      <a:lnTo>
                        <a:pt x="233" y="321"/>
                      </a:lnTo>
                      <a:lnTo>
                        <a:pt x="240" y="324"/>
                      </a:lnTo>
                      <a:lnTo>
                        <a:pt x="244" y="327"/>
                      </a:lnTo>
                      <a:lnTo>
                        <a:pt x="248" y="332"/>
                      </a:lnTo>
                      <a:lnTo>
                        <a:pt x="250" y="336"/>
                      </a:lnTo>
                      <a:lnTo>
                        <a:pt x="252" y="341"/>
                      </a:lnTo>
                      <a:lnTo>
                        <a:pt x="162" y="344"/>
                      </a:lnTo>
                      <a:lnTo>
                        <a:pt x="132" y="238"/>
                      </a:lnTo>
                      <a:lnTo>
                        <a:pt x="109" y="342"/>
                      </a:lnTo>
                      <a:lnTo>
                        <a:pt x="13" y="342"/>
                      </a:lnTo>
                      <a:lnTo>
                        <a:pt x="15" y="336"/>
                      </a:lnTo>
                      <a:lnTo>
                        <a:pt x="19" y="331"/>
                      </a:lnTo>
                      <a:lnTo>
                        <a:pt x="22" y="328"/>
                      </a:lnTo>
                      <a:lnTo>
                        <a:pt x="27" y="324"/>
                      </a:lnTo>
                      <a:lnTo>
                        <a:pt x="33" y="322"/>
                      </a:lnTo>
                      <a:lnTo>
                        <a:pt x="40" y="320"/>
                      </a:lnTo>
                      <a:lnTo>
                        <a:pt x="48" y="318"/>
                      </a:lnTo>
                      <a:lnTo>
                        <a:pt x="57" y="316"/>
                      </a:lnTo>
                      <a:lnTo>
                        <a:pt x="62" y="312"/>
                      </a:lnTo>
                      <a:lnTo>
                        <a:pt x="73" y="269"/>
                      </a:lnTo>
                      <a:lnTo>
                        <a:pt x="81" y="236"/>
                      </a:lnTo>
                      <a:lnTo>
                        <a:pt x="92" y="195"/>
                      </a:lnTo>
                      <a:lnTo>
                        <a:pt x="93" y="174"/>
                      </a:lnTo>
                      <a:lnTo>
                        <a:pt x="71" y="119"/>
                      </a:lnTo>
                      <a:lnTo>
                        <a:pt x="38" y="157"/>
                      </a:lnTo>
                      <a:lnTo>
                        <a:pt x="38" y="162"/>
                      </a:lnTo>
                      <a:lnTo>
                        <a:pt x="38" y="167"/>
                      </a:lnTo>
                      <a:lnTo>
                        <a:pt x="39" y="171"/>
                      </a:lnTo>
                      <a:lnTo>
                        <a:pt x="39" y="175"/>
                      </a:lnTo>
                      <a:lnTo>
                        <a:pt x="38" y="181"/>
                      </a:lnTo>
                      <a:lnTo>
                        <a:pt x="36" y="186"/>
                      </a:lnTo>
                      <a:lnTo>
                        <a:pt x="34" y="190"/>
                      </a:lnTo>
                      <a:lnTo>
                        <a:pt x="31" y="194"/>
                      </a:lnTo>
                      <a:lnTo>
                        <a:pt x="27" y="198"/>
                      </a:lnTo>
                      <a:lnTo>
                        <a:pt x="22" y="201"/>
                      </a:lnTo>
                      <a:lnTo>
                        <a:pt x="18" y="203"/>
                      </a:lnTo>
                      <a:lnTo>
                        <a:pt x="15" y="203"/>
                      </a:lnTo>
                      <a:lnTo>
                        <a:pt x="13" y="202"/>
                      </a:lnTo>
                      <a:lnTo>
                        <a:pt x="11" y="200"/>
                      </a:lnTo>
                      <a:lnTo>
                        <a:pt x="9" y="197"/>
                      </a:lnTo>
                      <a:lnTo>
                        <a:pt x="5" y="195"/>
                      </a:lnTo>
                      <a:lnTo>
                        <a:pt x="3" y="191"/>
                      </a:lnTo>
                      <a:lnTo>
                        <a:pt x="0" y="187"/>
                      </a:lnTo>
                      <a:lnTo>
                        <a:pt x="0" y="183"/>
                      </a:lnTo>
                      <a:lnTo>
                        <a:pt x="0" y="178"/>
                      </a:lnTo>
                      <a:lnTo>
                        <a:pt x="1" y="173"/>
                      </a:lnTo>
                      <a:lnTo>
                        <a:pt x="3" y="169"/>
                      </a:lnTo>
                      <a:lnTo>
                        <a:pt x="6" y="164"/>
                      </a:lnTo>
                      <a:lnTo>
                        <a:pt x="11" y="161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29"/>
                      </a:lnTo>
                      <a:lnTo>
                        <a:pt x="48" y="108"/>
                      </a:lnTo>
                      <a:lnTo>
                        <a:pt x="55" y="88"/>
                      </a:lnTo>
                      <a:lnTo>
                        <a:pt x="64" y="74"/>
                      </a:lnTo>
                      <a:lnTo>
                        <a:pt x="79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20" name="Freeform 67"/>
                <p:cNvSpPr>
                  <a:spLocks/>
                </p:cNvSpPr>
                <p:nvPr/>
              </p:nvSpPr>
              <p:spPr bwMode="auto">
                <a:xfrm>
                  <a:off x="3756" y="2570"/>
                  <a:ext cx="263" cy="345"/>
                </a:xfrm>
                <a:custGeom>
                  <a:avLst/>
                  <a:gdLst>
                    <a:gd name="T0" fmla="*/ 106 w 263"/>
                    <a:gd name="T1" fmla="*/ 59 h 345"/>
                    <a:gd name="T2" fmla="*/ 98 w 263"/>
                    <a:gd name="T3" fmla="*/ 46 h 345"/>
                    <a:gd name="T4" fmla="*/ 90 w 263"/>
                    <a:gd name="T5" fmla="*/ 31 h 345"/>
                    <a:gd name="T6" fmla="*/ 93 w 263"/>
                    <a:gd name="T7" fmla="*/ 16 h 345"/>
                    <a:gd name="T8" fmla="*/ 104 w 263"/>
                    <a:gd name="T9" fmla="*/ 5 h 345"/>
                    <a:gd name="T10" fmla="*/ 118 w 263"/>
                    <a:gd name="T11" fmla="*/ 0 h 345"/>
                    <a:gd name="T12" fmla="*/ 137 w 263"/>
                    <a:gd name="T13" fmla="*/ 1 h 345"/>
                    <a:gd name="T14" fmla="*/ 152 w 263"/>
                    <a:gd name="T15" fmla="*/ 8 h 345"/>
                    <a:gd name="T16" fmla="*/ 161 w 263"/>
                    <a:gd name="T17" fmla="*/ 19 h 345"/>
                    <a:gd name="T18" fmla="*/ 163 w 263"/>
                    <a:gd name="T19" fmla="*/ 31 h 345"/>
                    <a:gd name="T20" fmla="*/ 158 w 263"/>
                    <a:gd name="T21" fmla="*/ 43 h 345"/>
                    <a:gd name="T22" fmla="*/ 147 w 263"/>
                    <a:gd name="T23" fmla="*/ 51 h 345"/>
                    <a:gd name="T24" fmla="*/ 175 w 263"/>
                    <a:gd name="T25" fmla="*/ 62 h 345"/>
                    <a:gd name="T26" fmla="*/ 206 w 263"/>
                    <a:gd name="T27" fmla="*/ 93 h 345"/>
                    <a:gd name="T28" fmla="*/ 232 w 263"/>
                    <a:gd name="T29" fmla="*/ 143 h 345"/>
                    <a:gd name="T30" fmla="*/ 255 w 263"/>
                    <a:gd name="T31" fmla="*/ 162 h 345"/>
                    <a:gd name="T32" fmla="*/ 261 w 263"/>
                    <a:gd name="T33" fmla="*/ 173 h 345"/>
                    <a:gd name="T34" fmla="*/ 260 w 263"/>
                    <a:gd name="T35" fmla="*/ 187 h 345"/>
                    <a:gd name="T36" fmla="*/ 252 w 263"/>
                    <a:gd name="T37" fmla="*/ 196 h 345"/>
                    <a:gd name="T38" fmla="*/ 238 w 263"/>
                    <a:gd name="T39" fmla="*/ 197 h 345"/>
                    <a:gd name="T40" fmla="*/ 226 w 263"/>
                    <a:gd name="T41" fmla="*/ 186 h 345"/>
                    <a:gd name="T42" fmla="*/ 219 w 263"/>
                    <a:gd name="T43" fmla="*/ 175 h 345"/>
                    <a:gd name="T44" fmla="*/ 224 w 263"/>
                    <a:gd name="T45" fmla="*/ 165 h 345"/>
                    <a:gd name="T46" fmla="*/ 186 w 263"/>
                    <a:gd name="T47" fmla="*/ 116 h 345"/>
                    <a:gd name="T48" fmla="*/ 170 w 263"/>
                    <a:gd name="T49" fmla="*/ 192 h 345"/>
                    <a:gd name="T50" fmla="*/ 203 w 263"/>
                    <a:gd name="T51" fmla="*/ 315 h 345"/>
                    <a:gd name="T52" fmla="*/ 222 w 263"/>
                    <a:gd name="T53" fmla="*/ 318 h 345"/>
                    <a:gd name="T54" fmla="*/ 239 w 263"/>
                    <a:gd name="T55" fmla="*/ 324 h 345"/>
                    <a:gd name="T56" fmla="*/ 249 w 263"/>
                    <a:gd name="T57" fmla="*/ 336 h 345"/>
                    <a:gd name="T58" fmla="*/ 131 w 263"/>
                    <a:gd name="T59" fmla="*/ 238 h 345"/>
                    <a:gd name="T60" fmla="*/ 15 w 263"/>
                    <a:gd name="T61" fmla="*/ 336 h 345"/>
                    <a:gd name="T62" fmla="*/ 27 w 263"/>
                    <a:gd name="T63" fmla="*/ 324 h 345"/>
                    <a:gd name="T64" fmla="*/ 47 w 263"/>
                    <a:gd name="T65" fmla="*/ 318 h 345"/>
                    <a:gd name="T66" fmla="*/ 73 w 263"/>
                    <a:gd name="T67" fmla="*/ 269 h 345"/>
                    <a:gd name="T68" fmla="*/ 93 w 263"/>
                    <a:gd name="T69" fmla="*/ 174 h 345"/>
                    <a:gd name="T70" fmla="*/ 37 w 263"/>
                    <a:gd name="T71" fmla="*/ 162 h 345"/>
                    <a:gd name="T72" fmla="*/ 39 w 263"/>
                    <a:gd name="T73" fmla="*/ 175 h 345"/>
                    <a:gd name="T74" fmla="*/ 33 w 263"/>
                    <a:gd name="T75" fmla="*/ 190 h 345"/>
                    <a:gd name="T76" fmla="*/ 22 w 263"/>
                    <a:gd name="T77" fmla="*/ 201 h 345"/>
                    <a:gd name="T78" fmla="*/ 13 w 263"/>
                    <a:gd name="T79" fmla="*/ 202 h 345"/>
                    <a:gd name="T80" fmla="*/ 5 w 263"/>
                    <a:gd name="T81" fmla="*/ 195 h 345"/>
                    <a:gd name="T82" fmla="*/ 0 w 263"/>
                    <a:gd name="T83" fmla="*/ 183 h 345"/>
                    <a:gd name="T84" fmla="*/ 3 w 263"/>
                    <a:gd name="T85" fmla="*/ 169 h 345"/>
                    <a:gd name="T86" fmla="*/ 16 w 263"/>
                    <a:gd name="T87" fmla="*/ 159 h 345"/>
                    <a:gd name="T88" fmla="*/ 48 w 263"/>
                    <a:gd name="T89" fmla="*/ 108 h 345"/>
                    <a:gd name="T90" fmla="*/ 78 w 263"/>
                    <a:gd name="T91" fmla="*/ 70 h 34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3"/>
                    <a:gd name="T139" fmla="*/ 0 h 345"/>
                    <a:gd name="T140" fmla="*/ 263 w 263"/>
                    <a:gd name="T141" fmla="*/ 345 h 345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3" h="345">
                      <a:moveTo>
                        <a:pt x="78" y="70"/>
                      </a:moveTo>
                      <a:lnTo>
                        <a:pt x="97" y="62"/>
                      </a:lnTo>
                      <a:lnTo>
                        <a:pt x="106" y="59"/>
                      </a:lnTo>
                      <a:lnTo>
                        <a:pt x="109" y="53"/>
                      </a:lnTo>
                      <a:lnTo>
                        <a:pt x="103" y="50"/>
                      </a:lnTo>
                      <a:lnTo>
                        <a:pt x="98" y="46"/>
                      </a:lnTo>
                      <a:lnTo>
                        <a:pt x="93" y="42"/>
                      </a:lnTo>
                      <a:lnTo>
                        <a:pt x="91" y="36"/>
                      </a:lnTo>
                      <a:lnTo>
                        <a:pt x="90" y="31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4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8" y="0"/>
                      </a:lnTo>
                      <a:lnTo>
                        <a:pt x="124" y="0"/>
                      </a:lnTo>
                      <a:lnTo>
                        <a:pt x="131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9" y="16"/>
                      </a:lnTo>
                      <a:lnTo>
                        <a:pt x="161" y="19"/>
                      </a:lnTo>
                      <a:lnTo>
                        <a:pt x="162" y="23"/>
                      </a:lnTo>
                      <a:lnTo>
                        <a:pt x="163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0" y="40"/>
                      </a:lnTo>
                      <a:lnTo>
                        <a:pt x="158" y="43"/>
                      </a:lnTo>
                      <a:lnTo>
                        <a:pt x="154" y="46"/>
                      </a:lnTo>
                      <a:lnTo>
                        <a:pt x="151" y="48"/>
                      </a:lnTo>
                      <a:lnTo>
                        <a:pt x="147" y="51"/>
                      </a:lnTo>
                      <a:lnTo>
                        <a:pt x="150" y="57"/>
                      </a:lnTo>
                      <a:lnTo>
                        <a:pt x="161" y="60"/>
                      </a:lnTo>
                      <a:lnTo>
                        <a:pt x="175" y="62"/>
                      </a:lnTo>
                      <a:lnTo>
                        <a:pt x="191" y="68"/>
                      </a:lnTo>
                      <a:lnTo>
                        <a:pt x="198" y="77"/>
                      </a:lnTo>
                      <a:lnTo>
                        <a:pt x="206" y="93"/>
                      </a:lnTo>
                      <a:lnTo>
                        <a:pt x="212" y="111"/>
                      </a:lnTo>
                      <a:lnTo>
                        <a:pt x="221" y="129"/>
                      </a:lnTo>
                      <a:lnTo>
                        <a:pt x="232" y="143"/>
                      </a:lnTo>
                      <a:lnTo>
                        <a:pt x="246" y="157"/>
                      </a:lnTo>
                      <a:lnTo>
                        <a:pt x="250" y="159"/>
                      </a:lnTo>
                      <a:lnTo>
                        <a:pt x="255" y="162"/>
                      </a:lnTo>
                      <a:lnTo>
                        <a:pt x="258" y="165"/>
                      </a:lnTo>
                      <a:lnTo>
                        <a:pt x="259" y="169"/>
                      </a:lnTo>
                      <a:lnTo>
                        <a:pt x="261" y="173"/>
                      </a:lnTo>
                      <a:lnTo>
                        <a:pt x="262" y="177"/>
                      </a:lnTo>
                      <a:lnTo>
                        <a:pt x="262" y="182"/>
                      </a:lnTo>
                      <a:lnTo>
                        <a:pt x="260" y="187"/>
                      </a:lnTo>
                      <a:lnTo>
                        <a:pt x="257" y="191"/>
                      </a:lnTo>
                      <a:lnTo>
                        <a:pt x="255" y="195"/>
                      </a:lnTo>
                      <a:lnTo>
                        <a:pt x="252" y="196"/>
                      </a:lnTo>
                      <a:lnTo>
                        <a:pt x="247" y="198"/>
                      </a:lnTo>
                      <a:lnTo>
                        <a:pt x="243" y="198"/>
                      </a:lnTo>
                      <a:lnTo>
                        <a:pt x="238" y="197"/>
                      </a:lnTo>
                      <a:lnTo>
                        <a:pt x="234" y="194"/>
                      </a:lnTo>
                      <a:lnTo>
                        <a:pt x="229" y="190"/>
                      </a:lnTo>
                      <a:lnTo>
                        <a:pt x="226" y="186"/>
                      </a:lnTo>
                      <a:lnTo>
                        <a:pt x="223" y="181"/>
                      </a:lnTo>
                      <a:lnTo>
                        <a:pt x="221" y="178"/>
                      </a:lnTo>
                      <a:lnTo>
                        <a:pt x="219" y="175"/>
                      </a:lnTo>
                      <a:lnTo>
                        <a:pt x="220" y="172"/>
                      </a:lnTo>
                      <a:lnTo>
                        <a:pt x="221" y="169"/>
                      </a:lnTo>
                      <a:lnTo>
                        <a:pt x="224" y="165"/>
                      </a:lnTo>
                      <a:lnTo>
                        <a:pt x="225" y="160"/>
                      </a:lnTo>
                      <a:lnTo>
                        <a:pt x="224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0" y="192"/>
                      </a:lnTo>
                      <a:lnTo>
                        <a:pt x="182" y="231"/>
                      </a:lnTo>
                      <a:lnTo>
                        <a:pt x="192" y="273"/>
                      </a:lnTo>
                      <a:lnTo>
                        <a:pt x="203" y="315"/>
                      </a:lnTo>
                      <a:lnTo>
                        <a:pt x="209" y="318"/>
                      </a:lnTo>
                      <a:lnTo>
                        <a:pt x="216" y="317"/>
                      </a:lnTo>
                      <a:lnTo>
                        <a:pt x="222" y="318"/>
                      </a:lnTo>
                      <a:lnTo>
                        <a:pt x="228" y="319"/>
                      </a:lnTo>
                      <a:lnTo>
                        <a:pt x="232" y="321"/>
                      </a:lnTo>
                      <a:lnTo>
                        <a:pt x="239" y="324"/>
                      </a:lnTo>
                      <a:lnTo>
                        <a:pt x="243" y="327"/>
                      </a:lnTo>
                      <a:lnTo>
                        <a:pt x="247" y="332"/>
                      </a:lnTo>
                      <a:lnTo>
                        <a:pt x="249" y="336"/>
                      </a:lnTo>
                      <a:lnTo>
                        <a:pt x="251" y="341"/>
                      </a:lnTo>
                      <a:lnTo>
                        <a:pt x="161" y="344"/>
                      </a:lnTo>
                      <a:lnTo>
                        <a:pt x="131" y="238"/>
                      </a:lnTo>
                      <a:lnTo>
                        <a:pt x="109" y="342"/>
                      </a:lnTo>
                      <a:lnTo>
                        <a:pt x="13" y="342"/>
                      </a:lnTo>
                      <a:lnTo>
                        <a:pt x="15" y="336"/>
                      </a:lnTo>
                      <a:lnTo>
                        <a:pt x="19" y="331"/>
                      </a:lnTo>
                      <a:lnTo>
                        <a:pt x="22" y="328"/>
                      </a:lnTo>
                      <a:lnTo>
                        <a:pt x="27" y="324"/>
                      </a:lnTo>
                      <a:lnTo>
                        <a:pt x="33" y="322"/>
                      </a:lnTo>
                      <a:lnTo>
                        <a:pt x="40" y="320"/>
                      </a:lnTo>
                      <a:lnTo>
                        <a:pt x="47" y="318"/>
                      </a:lnTo>
                      <a:lnTo>
                        <a:pt x="56" y="316"/>
                      </a:lnTo>
                      <a:lnTo>
                        <a:pt x="62" y="312"/>
                      </a:lnTo>
                      <a:lnTo>
                        <a:pt x="73" y="269"/>
                      </a:lnTo>
                      <a:lnTo>
                        <a:pt x="81" y="236"/>
                      </a:lnTo>
                      <a:lnTo>
                        <a:pt x="91" y="195"/>
                      </a:lnTo>
                      <a:lnTo>
                        <a:pt x="93" y="174"/>
                      </a:lnTo>
                      <a:lnTo>
                        <a:pt x="70" y="119"/>
                      </a:lnTo>
                      <a:lnTo>
                        <a:pt x="37" y="157"/>
                      </a:lnTo>
                      <a:lnTo>
                        <a:pt x="37" y="162"/>
                      </a:lnTo>
                      <a:lnTo>
                        <a:pt x="37" y="167"/>
                      </a:lnTo>
                      <a:lnTo>
                        <a:pt x="39" y="171"/>
                      </a:lnTo>
                      <a:lnTo>
                        <a:pt x="39" y="175"/>
                      </a:lnTo>
                      <a:lnTo>
                        <a:pt x="37" y="181"/>
                      </a:lnTo>
                      <a:lnTo>
                        <a:pt x="36" y="186"/>
                      </a:lnTo>
                      <a:lnTo>
                        <a:pt x="33" y="190"/>
                      </a:lnTo>
                      <a:lnTo>
                        <a:pt x="30" y="194"/>
                      </a:lnTo>
                      <a:lnTo>
                        <a:pt x="27" y="198"/>
                      </a:lnTo>
                      <a:lnTo>
                        <a:pt x="22" y="201"/>
                      </a:lnTo>
                      <a:lnTo>
                        <a:pt x="18" y="203"/>
                      </a:lnTo>
                      <a:lnTo>
                        <a:pt x="15" y="203"/>
                      </a:lnTo>
                      <a:lnTo>
                        <a:pt x="13" y="202"/>
                      </a:lnTo>
                      <a:lnTo>
                        <a:pt x="11" y="200"/>
                      </a:lnTo>
                      <a:lnTo>
                        <a:pt x="9" y="197"/>
                      </a:lnTo>
                      <a:lnTo>
                        <a:pt x="5" y="195"/>
                      </a:lnTo>
                      <a:lnTo>
                        <a:pt x="3" y="191"/>
                      </a:lnTo>
                      <a:lnTo>
                        <a:pt x="0" y="187"/>
                      </a:lnTo>
                      <a:lnTo>
                        <a:pt x="0" y="183"/>
                      </a:lnTo>
                      <a:lnTo>
                        <a:pt x="0" y="178"/>
                      </a:lnTo>
                      <a:lnTo>
                        <a:pt x="1" y="173"/>
                      </a:lnTo>
                      <a:lnTo>
                        <a:pt x="3" y="169"/>
                      </a:lnTo>
                      <a:lnTo>
                        <a:pt x="6" y="164"/>
                      </a:lnTo>
                      <a:lnTo>
                        <a:pt x="11" y="161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29"/>
                      </a:lnTo>
                      <a:lnTo>
                        <a:pt x="48" y="108"/>
                      </a:lnTo>
                      <a:lnTo>
                        <a:pt x="55" y="88"/>
                      </a:lnTo>
                      <a:lnTo>
                        <a:pt x="63" y="74"/>
                      </a:lnTo>
                      <a:lnTo>
                        <a:pt x="78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292921" name="Freeform 68"/>
                <p:cNvSpPr>
                  <a:spLocks/>
                </p:cNvSpPr>
                <p:nvPr/>
              </p:nvSpPr>
              <p:spPr bwMode="auto">
                <a:xfrm>
                  <a:off x="3275" y="3331"/>
                  <a:ext cx="264" cy="346"/>
                </a:xfrm>
                <a:custGeom>
                  <a:avLst/>
                  <a:gdLst>
                    <a:gd name="T0" fmla="*/ 107 w 264"/>
                    <a:gd name="T1" fmla="*/ 59 h 346"/>
                    <a:gd name="T2" fmla="*/ 98 w 264"/>
                    <a:gd name="T3" fmla="*/ 46 h 346"/>
                    <a:gd name="T4" fmla="*/ 90 w 264"/>
                    <a:gd name="T5" fmla="*/ 32 h 346"/>
                    <a:gd name="T6" fmla="*/ 93 w 264"/>
                    <a:gd name="T7" fmla="*/ 16 h 346"/>
                    <a:gd name="T8" fmla="*/ 105 w 264"/>
                    <a:gd name="T9" fmla="*/ 5 h 346"/>
                    <a:gd name="T10" fmla="*/ 119 w 264"/>
                    <a:gd name="T11" fmla="*/ 0 h 346"/>
                    <a:gd name="T12" fmla="*/ 137 w 264"/>
                    <a:gd name="T13" fmla="*/ 1 h 346"/>
                    <a:gd name="T14" fmla="*/ 153 w 264"/>
                    <a:gd name="T15" fmla="*/ 8 h 346"/>
                    <a:gd name="T16" fmla="*/ 162 w 264"/>
                    <a:gd name="T17" fmla="*/ 19 h 346"/>
                    <a:gd name="T18" fmla="*/ 163 w 264"/>
                    <a:gd name="T19" fmla="*/ 31 h 346"/>
                    <a:gd name="T20" fmla="*/ 158 w 264"/>
                    <a:gd name="T21" fmla="*/ 43 h 346"/>
                    <a:gd name="T22" fmla="*/ 148 w 264"/>
                    <a:gd name="T23" fmla="*/ 51 h 346"/>
                    <a:gd name="T24" fmla="*/ 176 w 264"/>
                    <a:gd name="T25" fmla="*/ 62 h 346"/>
                    <a:gd name="T26" fmla="*/ 207 w 264"/>
                    <a:gd name="T27" fmla="*/ 94 h 346"/>
                    <a:gd name="T28" fmla="*/ 233 w 264"/>
                    <a:gd name="T29" fmla="*/ 143 h 346"/>
                    <a:gd name="T30" fmla="*/ 256 w 264"/>
                    <a:gd name="T31" fmla="*/ 162 h 346"/>
                    <a:gd name="T32" fmla="*/ 262 w 264"/>
                    <a:gd name="T33" fmla="*/ 173 h 346"/>
                    <a:gd name="T34" fmla="*/ 261 w 264"/>
                    <a:gd name="T35" fmla="*/ 188 h 346"/>
                    <a:gd name="T36" fmla="*/ 253 w 264"/>
                    <a:gd name="T37" fmla="*/ 197 h 346"/>
                    <a:gd name="T38" fmla="*/ 239 w 264"/>
                    <a:gd name="T39" fmla="*/ 197 h 346"/>
                    <a:gd name="T40" fmla="*/ 227 w 264"/>
                    <a:gd name="T41" fmla="*/ 187 h 346"/>
                    <a:gd name="T42" fmla="*/ 220 w 264"/>
                    <a:gd name="T43" fmla="*/ 176 h 346"/>
                    <a:gd name="T44" fmla="*/ 225 w 264"/>
                    <a:gd name="T45" fmla="*/ 165 h 346"/>
                    <a:gd name="T46" fmla="*/ 186 w 264"/>
                    <a:gd name="T47" fmla="*/ 116 h 346"/>
                    <a:gd name="T48" fmla="*/ 171 w 264"/>
                    <a:gd name="T49" fmla="*/ 193 h 346"/>
                    <a:gd name="T50" fmla="*/ 204 w 264"/>
                    <a:gd name="T51" fmla="*/ 315 h 346"/>
                    <a:gd name="T52" fmla="*/ 222 w 264"/>
                    <a:gd name="T53" fmla="*/ 318 h 346"/>
                    <a:gd name="T54" fmla="*/ 240 w 264"/>
                    <a:gd name="T55" fmla="*/ 325 h 346"/>
                    <a:gd name="T56" fmla="*/ 250 w 264"/>
                    <a:gd name="T57" fmla="*/ 337 h 346"/>
                    <a:gd name="T58" fmla="*/ 132 w 264"/>
                    <a:gd name="T59" fmla="*/ 239 h 346"/>
                    <a:gd name="T60" fmla="*/ 15 w 264"/>
                    <a:gd name="T61" fmla="*/ 337 h 346"/>
                    <a:gd name="T62" fmla="*/ 27 w 264"/>
                    <a:gd name="T63" fmla="*/ 325 h 346"/>
                    <a:gd name="T64" fmla="*/ 48 w 264"/>
                    <a:gd name="T65" fmla="*/ 318 h 346"/>
                    <a:gd name="T66" fmla="*/ 73 w 264"/>
                    <a:gd name="T67" fmla="*/ 270 h 346"/>
                    <a:gd name="T68" fmla="*/ 93 w 264"/>
                    <a:gd name="T69" fmla="*/ 174 h 346"/>
                    <a:gd name="T70" fmla="*/ 38 w 264"/>
                    <a:gd name="T71" fmla="*/ 162 h 346"/>
                    <a:gd name="T72" fmla="*/ 39 w 264"/>
                    <a:gd name="T73" fmla="*/ 176 h 346"/>
                    <a:gd name="T74" fmla="*/ 34 w 264"/>
                    <a:gd name="T75" fmla="*/ 191 h 346"/>
                    <a:gd name="T76" fmla="*/ 22 w 264"/>
                    <a:gd name="T77" fmla="*/ 202 h 346"/>
                    <a:gd name="T78" fmla="*/ 13 w 264"/>
                    <a:gd name="T79" fmla="*/ 203 h 346"/>
                    <a:gd name="T80" fmla="*/ 5 w 264"/>
                    <a:gd name="T81" fmla="*/ 195 h 346"/>
                    <a:gd name="T82" fmla="*/ 0 w 264"/>
                    <a:gd name="T83" fmla="*/ 183 h 346"/>
                    <a:gd name="T84" fmla="*/ 3 w 264"/>
                    <a:gd name="T85" fmla="*/ 169 h 346"/>
                    <a:gd name="T86" fmla="*/ 16 w 264"/>
                    <a:gd name="T87" fmla="*/ 159 h 346"/>
                    <a:gd name="T88" fmla="*/ 48 w 264"/>
                    <a:gd name="T89" fmla="*/ 108 h 346"/>
                    <a:gd name="T90" fmla="*/ 79 w 264"/>
                    <a:gd name="T91" fmla="*/ 70 h 34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264"/>
                    <a:gd name="T139" fmla="*/ 0 h 346"/>
                    <a:gd name="T140" fmla="*/ 264 w 264"/>
                    <a:gd name="T141" fmla="*/ 346 h 34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264" h="346">
                      <a:moveTo>
                        <a:pt x="79" y="70"/>
                      </a:moveTo>
                      <a:lnTo>
                        <a:pt x="98" y="62"/>
                      </a:lnTo>
                      <a:lnTo>
                        <a:pt x="107" y="59"/>
                      </a:lnTo>
                      <a:lnTo>
                        <a:pt x="110" y="53"/>
                      </a:lnTo>
                      <a:lnTo>
                        <a:pt x="104" y="50"/>
                      </a:lnTo>
                      <a:lnTo>
                        <a:pt x="98" y="46"/>
                      </a:lnTo>
                      <a:lnTo>
                        <a:pt x="94" y="42"/>
                      </a:lnTo>
                      <a:lnTo>
                        <a:pt x="92" y="37"/>
                      </a:lnTo>
                      <a:lnTo>
                        <a:pt x="90" y="32"/>
                      </a:lnTo>
                      <a:lnTo>
                        <a:pt x="89" y="26"/>
                      </a:lnTo>
                      <a:lnTo>
                        <a:pt x="90" y="21"/>
                      </a:lnTo>
                      <a:lnTo>
                        <a:pt x="93" y="16"/>
                      </a:lnTo>
                      <a:lnTo>
                        <a:pt x="96" y="11"/>
                      </a:lnTo>
                      <a:lnTo>
                        <a:pt x="100" y="8"/>
                      </a:lnTo>
                      <a:lnTo>
                        <a:pt x="105" y="5"/>
                      </a:lnTo>
                      <a:lnTo>
                        <a:pt x="109" y="3"/>
                      </a:lnTo>
                      <a:lnTo>
                        <a:pt x="113" y="1"/>
                      </a:lnTo>
                      <a:lnTo>
                        <a:pt x="119" y="0"/>
                      </a:lnTo>
                      <a:lnTo>
                        <a:pt x="124" y="0"/>
                      </a:lnTo>
                      <a:lnTo>
                        <a:pt x="132" y="0"/>
                      </a:lnTo>
                      <a:lnTo>
                        <a:pt x="137" y="1"/>
                      </a:lnTo>
                      <a:lnTo>
                        <a:pt x="143" y="2"/>
                      </a:lnTo>
                      <a:lnTo>
                        <a:pt x="148" y="5"/>
                      </a:lnTo>
                      <a:lnTo>
                        <a:pt x="153" y="8"/>
                      </a:lnTo>
                      <a:lnTo>
                        <a:pt x="157" y="12"/>
                      </a:lnTo>
                      <a:lnTo>
                        <a:pt x="159" y="16"/>
                      </a:lnTo>
                      <a:lnTo>
                        <a:pt x="162" y="19"/>
                      </a:lnTo>
                      <a:lnTo>
                        <a:pt x="162" y="23"/>
                      </a:lnTo>
                      <a:lnTo>
                        <a:pt x="164" y="27"/>
                      </a:lnTo>
                      <a:lnTo>
                        <a:pt x="163" y="31"/>
                      </a:lnTo>
                      <a:lnTo>
                        <a:pt x="162" y="36"/>
                      </a:lnTo>
                      <a:lnTo>
                        <a:pt x="161" y="40"/>
                      </a:lnTo>
                      <a:lnTo>
                        <a:pt x="158" y="43"/>
                      </a:lnTo>
                      <a:lnTo>
                        <a:pt x="155" y="46"/>
                      </a:lnTo>
                      <a:lnTo>
                        <a:pt x="152" y="48"/>
                      </a:lnTo>
                      <a:lnTo>
                        <a:pt x="148" y="51"/>
                      </a:lnTo>
                      <a:lnTo>
                        <a:pt x="151" y="57"/>
                      </a:lnTo>
                      <a:lnTo>
                        <a:pt x="161" y="60"/>
                      </a:lnTo>
                      <a:lnTo>
                        <a:pt x="176" y="62"/>
                      </a:lnTo>
                      <a:lnTo>
                        <a:pt x="191" y="68"/>
                      </a:lnTo>
                      <a:lnTo>
                        <a:pt x="199" y="78"/>
                      </a:lnTo>
                      <a:lnTo>
                        <a:pt x="207" y="94"/>
                      </a:lnTo>
                      <a:lnTo>
                        <a:pt x="213" y="112"/>
                      </a:lnTo>
                      <a:lnTo>
                        <a:pt x="222" y="130"/>
                      </a:lnTo>
                      <a:lnTo>
                        <a:pt x="233" y="143"/>
                      </a:lnTo>
                      <a:lnTo>
                        <a:pt x="247" y="157"/>
                      </a:lnTo>
                      <a:lnTo>
                        <a:pt x="251" y="160"/>
                      </a:lnTo>
                      <a:lnTo>
                        <a:pt x="256" y="162"/>
                      </a:lnTo>
                      <a:lnTo>
                        <a:pt x="259" y="166"/>
                      </a:lnTo>
                      <a:lnTo>
                        <a:pt x="260" y="169"/>
                      </a:lnTo>
                      <a:lnTo>
                        <a:pt x="262" y="173"/>
                      </a:lnTo>
                      <a:lnTo>
                        <a:pt x="263" y="178"/>
                      </a:lnTo>
                      <a:lnTo>
                        <a:pt x="263" y="183"/>
                      </a:lnTo>
                      <a:lnTo>
                        <a:pt x="261" y="188"/>
                      </a:lnTo>
                      <a:lnTo>
                        <a:pt x="258" y="192"/>
                      </a:lnTo>
                      <a:lnTo>
                        <a:pt x="256" y="195"/>
                      </a:lnTo>
                      <a:lnTo>
                        <a:pt x="253" y="197"/>
                      </a:lnTo>
                      <a:lnTo>
                        <a:pt x="248" y="199"/>
                      </a:lnTo>
                      <a:lnTo>
                        <a:pt x="244" y="199"/>
                      </a:lnTo>
                      <a:lnTo>
                        <a:pt x="239" y="197"/>
                      </a:lnTo>
                      <a:lnTo>
                        <a:pt x="235" y="194"/>
                      </a:lnTo>
                      <a:lnTo>
                        <a:pt x="230" y="191"/>
                      </a:lnTo>
                      <a:lnTo>
                        <a:pt x="227" y="187"/>
                      </a:lnTo>
                      <a:lnTo>
                        <a:pt x="224" y="182"/>
                      </a:lnTo>
                      <a:lnTo>
                        <a:pt x="222" y="179"/>
                      </a:lnTo>
                      <a:lnTo>
                        <a:pt x="220" y="176"/>
                      </a:lnTo>
                      <a:lnTo>
                        <a:pt x="221" y="172"/>
                      </a:lnTo>
                      <a:lnTo>
                        <a:pt x="222" y="170"/>
                      </a:lnTo>
                      <a:lnTo>
                        <a:pt x="225" y="165"/>
                      </a:lnTo>
                      <a:lnTo>
                        <a:pt x="225" y="161"/>
                      </a:lnTo>
                      <a:lnTo>
                        <a:pt x="225" y="156"/>
                      </a:lnTo>
                      <a:lnTo>
                        <a:pt x="186" y="116"/>
                      </a:lnTo>
                      <a:lnTo>
                        <a:pt x="182" y="118"/>
                      </a:lnTo>
                      <a:lnTo>
                        <a:pt x="166" y="170"/>
                      </a:lnTo>
                      <a:lnTo>
                        <a:pt x="171" y="193"/>
                      </a:lnTo>
                      <a:lnTo>
                        <a:pt x="182" y="232"/>
                      </a:lnTo>
                      <a:lnTo>
                        <a:pt x="193" y="274"/>
                      </a:lnTo>
                      <a:lnTo>
                        <a:pt x="204" y="315"/>
                      </a:lnTo>
                      <a:lnTo>
                        <a:pt x="210" y="319"/>
                      </a:lnTo>
                      <a:lnTo>
                        <a:pt x="216" y="318"/>
                      </a:lnTo>
                      <a:lnTo>
                        <a:pt x="222" y="318"/>
                      </a:lnTo>
                      <a:lnTo>
                        <a:pt x="229" y="320"/>
                      </a:lnTo>
                      <a:lnTo>
                        <a:pt x="233" y="322"/>
                      </a:lnTo>
                      <a:lnTo>
                        <a:pt x="240" y="325"/>
                      </a:lnTo>
                      <a:lnTo>
                        <a:pt x="244" y="328"/>
                      </a:lnTo>
                      <a:lnTo>
                        <a:pt x="248" y="333"/>
                      </a:lnTo>
                      <a:lnTo>
                        <a:pt x="250" y="337"/>
                      </a:lnTo>
                      <a:lnTo>
                        <a:pt x="252" y="342"/>
                      </a:lnTo>
                      <a:lnTo>
                        <a:pt x="162" y="345"/>
                      </a:lnTo>
                      <a:lnTo>
                        <a:pt x="132" y="239"/>
                      </a:lnTo>
                      <a:lnTo>
                        <a:pt x="109" y="343"/>
                      </a:lnTo>
                      <a:lnTo>
                        <a:pt x="13" y="343"/>
                      </a:lnTo>
                      <a:lnTo>
                        <a:pt x="15" y="337"/>
                      </a:lnTo>
                      <a:lnTo>
                        <a:pt x="19" y="332"/>
                      </a:lnTo>
                      <a:lnTo>
                        <a:pt x="22" y="329"/>
                      </a:lnTo>
                      <a:lnTo>
                        <a:pt x="27" y="325"/>
                      </a:lnTo>
                      <a:lnTo>
                        <a:pt x="33" y="323"/>
                      </a:lnTo>
                      <a:lnTo>
                        <a:pt x="40" y="321"/>
                      </a:lnTo>
                      <a:lnTo>
                        <a:pt x="48" y="318"/>
                      </a:lnTo>
                      <a:lnTo>
                        <a:pt x="57" y="317"/>
                      </a:lnTo>
                      <a:lnTo>
                        <a:pt x="62" y="313"/>
                      </a:lnTo>
                      <a:lnTo>
                        <a:pt x="73" y="270"/>
                      </a:lnTo>
                      <a:lnTo>
                        <a:pt x="81" y="237"/>
                      </a:lnTo>
                      <a:lnTo>
                        <a:pt x="92" y="195"/>
                      </a:lnTo>
                      <a:lnTo>
                        <a:pt x="93" y="174"/>
                      </a:lnTo>
                      <a:lnTo>
                        <a:pt x="71" y="119"/>
                      </a:lnTo>
                      <a:lnTo>
                        <a:pt x="38" y="157"/>
                      </a:lnTo>
                      <a:lnTo>
                        <a:pt x="38" y="162"/>
                      </a:lnTo>
                      <a:lnTo>
                        <a:pt x="38" y="167"/>
                      </a:lnTo>
                      <a:lnTo>
                        <a:pt x="39" y="172"/>
                      </a:lnTo>
                      <a:lnTo>
                        <a:pt x="39" y="176"/>
                      </a:lnTo>
                      <a:lnTo>
                        <a:pt x="38" y="181"/>
                      </a:lnTo>
                      <a:lnTo>
                        <a:pt x="36" y="186"/>
                      </a:lnTo>
                      <a:lnTo>
                        <a:pt x="34" y="191"/>
                      </a:lnTo>
                      <a:lnTo>
                        <a:pt x="31" y="195"/>
                      </a:lnTo>
                      <a:lnTo>
                        <a:pt x="27" y="199"/>
                      </a:lnTo>
                      <a:lnTo>
                        <a:pt x="22" y="202"/>
                      </a:lnTo>
                      <a:lnTo>
                        <a:pt x="18" y="204"/>
                      </a:lnTo>
                      <a:lnTo>
                        <a:pt x="15" y="204"/>
                      </a:lnTo>
                      <a:lnTo>
                        <a:pt x="13" y="203"/>
                      </a:lnTo>
                      <a:lnTo>
                        <a:pt x="11" y="200"/>
                      </a:lnTo>
                      <a:lnTo>
                        <a:pt x="9" y="198"/>
                      </a:lnTo>
                      <a:lnTo>
                        <a:pt x="5" y="195"/>
                      </a:lnTo>
                      <a:lnTo>
                        <a:pt x="3" y="192"/>
                      </a:lnTo>
                      <a:lnTo>
                        <a:pt x="0" y="188"/>
                      </a:lnTo>
                      <a:lnTo>
                        <a:pt x="0" y="183"/>
                      </a:lnTo>
                      <a:lnTo>
                        <a:pt x="0" y="179"/>
                      </a:lnTo>
                      <a:lnTo>
                        <a:pt x="1" y="174"/>
                      </a:lnTo>
                      <a:lnTo>
                        <a:pt x="3" y="169"/>
                      </a:lnTo>
                      <a:lnTo>
                        <a:pt x="6" y="165"/>
                      </a:lnTo>
                      <a:lnTo>
                        <a:pt x="11" y="162"/>
                      </a:lnTo>
                      <a:lnTo>
                        <a:pt x="16" y="159"/>
                      </a:lnTo>
                      <a:lnTo>
                        <a:pt x="27" y="147"/>
                      </a:lnTo>
                      <a:lnTo>
                        <a:pt x="38" y="130"/>
                      </a:lnTo>
                      <a:lnTo>
                        <a:pt x="48" y="108"/>
                      </a:lnTo>
                      <a:lnTo>
                        <a:pt x="55" y="89"/>
                      </a:lnTo>
                      <a:lnTo>
                        <a:pt x="64" y="74"/>
                      </a:lnTo>
                      <a:lnTo>
                        <a:pt x="79" y="70"/>
                      </a:lnTo>
                    </a:path>
                  </a:pathLst>
                </a:custGeom>
                <a:solidFill>
                  <a:srgbClr val="FF00FF"/>
                </a:solidFill>
                <a:ln w="12700" cap="rnd">
                  <a:solidFill>
                    <a:srgbClr val="28004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</p:grpSp>
          <p:sp>
            <p:nvSpPr>
              <p:cNvPr id="292904" name="Freeform 69"/>
              <p:cNvSpPr>
                <a:spLocks/>
              </p:cNvSpPr>
              <p:nvPr/>
            </p:nvSpPr>
            <p:spPr bwMode="auto">
              <a:xfrm>
                <a:off x="4128" y="3360"/>
                <a:ext cx="145" cy="241"/>
              </a:xfrm>
              <a:custGeom>
                <a:avLst/>
                <a:gdLst>
                  <a:gd name="T0" fmla="*/ 16 w 145"/>
                  <a:gd name="T1" fmla="*/ 112 h 241"/>
                  <a:gd name="T2" fmla="*/ 0 w 145"/>
                  <a:gd name="T3" fmla="*/ 177 h 241"/>
                  <a:gd name="T4" fmla="*/ 55 w 145"/>
                  <a:gd name="T5" fmla="*/ 240 h 241"/>
                  <a:gd name="T6" fmla="*/ 144 w 145"/>
                  <a:gd name="T7" fmla="*/ 28 h 241"/>
                  <a:gd name="T8" fmla="*/ 144 w 145"/>
                  <a:gd name="T9" fmla="*/ 0 h 241"/>
                  <a:gd name="T10" fmla="*/ 45 w 145"/>
                  <a:gd name="T11" fmla="*/ 179 h 241"/>
                  <a:gd name="T12" fmla="*/ 16 w 145"/>
                  <a:gd name="T13" fmla="*/ 112 h 2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5"/>
                  <a:gd name="T22" fmla="*/ 0 h 241"/>
                  <a:gd name="T23" fmla="*/ 145 w 145"/>
                  <a:gd name="T24" fmla="*/ 241 h 2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5" h="241">
                    <a:moveTo>
                      <a:pt x="16" y="112"/>
                    </a:moveTo>
                    <a:lnTo>
                      <a:pt x="0" y="177"/>
                    </a:lnTo>
                    <a:lnTo>
                      <a:pt x="55" y="240"/>
                    </a:lnTo>
                    <a:lnTo>
                      <a:pt x="144" y="28"/>
                    </a:lnTo>
                    <a:lnTo>
                      <a:pt x="144" y="0"/>
                    </a:lnTo>
                    <a:lnTo>
                      <a:pt x="45" y="179"/>
                    </a:lnTo>
                    <a:lnTo>
                      <a:pt x="16" y="112"/>
                    </a:lnTo>
                  </a:path>
                </a:pathLst>
              </a:custGeom>
              <a:solidFill>
                <a:srgbClr val="2029F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92905" name="Freeform 70"/>
              <p:cNvSpPr>
                <a:spLocks/>
              </p:cNvSpPr>
              <p:nvPr/>
            </p:nvSpPr>
            <p:spPr bwMode="auto">
              <a:xfrm>
                <a:off x="2976" y="2640"/>
                <a:ext cx="145" cy="241"/>
              </a:xfrm>
              <a:custGeom>
                <a:avLst/>
                <a:gdLst>
                  <a:gd name="T0" fmla="*/ 16 w 145"/>
                  <a:gd name="T1" fmla="*/ 112 h 241"/>
                  <a:gd name="T2" fmla="*/ 0 w 145"/>
                  <a:gd name="T3" fmla="*/ 177 h 241"/>
                  <a:gd name="T4" fmla="*/ 55 w 145"/>
                  <a:gd name="T5" fmla="*/ 240 h 241"/>
                  <a:gd name="T6" fmla="*/ 144 w 145"/>
                  <a:gd name="T7" fmla="*/ 28 h 241"/>
                  <a:gd name="T8" fmla="*/ 144 w 145"/>
                  <a:gd name="T9" fmla="*/ 0 h 241"/>
                  <a:gd name="T10" fmla="*/ 45 w 145"/>
                  <a:gd name="T11" fmla="*/ 179 h 241"/>
                  <a:gd name="T12" fmla="*/ 16 w 145"/>
                  <a:gd name="T13" fmla="*/ 112 h 2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5"/>
                  <a:gd name="T22" fmla="*/ 0 h 241"/>
                  <a:gd name="T23" fmla="*/ 145 w 145"/>
                  <a:gd name="T24" fmla="*/ 241 h 2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5" h="241">
                    <a:moveTo>
                      <a:pt x="16" y="112"/>
                    </a:moveTo>
                    <a:lnTo>
                      <a:pt x="0" y="177"/>
                    </a:lnTo>
                    <a:lnTo>
                      <a:pt x="55" y="240"/>
                    </a:lnTo>
                    <a:lnTo>
                      <a:pt x="144" y="28"/>
                    </a:lnTo>
                    <a:lnTo>
                      <a:pt x="144" y="0"/>
                    </a:lnTo>
                    <a:lnTo>
                      <a:pt x="45" y="179"/>
                    </a:lnTo>
                    <a:lnTo>
                      <a:pt x="16" y="112"/>
                    </a:lnTo>
                  </a:path>
                </a:pathLst>
              </a:custGeom>
              <a:solidFill>
                <a:srgbClr val="2029F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92906" name="Freeform 71"/>
              <p:cNvSpPr>
                <a:spLocks/>
              </p:cNvSpPr>
              <p:nvPr/>
            </p:nvSpPr>
            <p:spPr bwMode="auto">
              <a:xfrm>
                <a:off x="4416" y="2640"/>
                <a:ext cx="145" cy="241"/>
              </a:xfrm>
              <a:custGeom>
                <a:avLst/>
                <a:gdLst>
                  <a:gd name="T0" fmla="*/ 16 w 145"/>
                  <a:gd name="T1" fmla="*/ 112 h 241"/>
                  <a:gd name="T2" fmla="*/ 0 w 145"/>
                  <a:gd name="T3" fmla="*/ 177 h 241"/>
                  <a:gd name="T4" fmla="*/ 55 w 145"/>
                  <a:gd name="T5" fmla="*/ 240 h 241"/>
                  <a:gd name="T6" fmla="*/ 144 w 145"/>
                  <a:gd name="T7" fmla="*/ 28 h 241"/>
                  <a:gd name="T8" fmla="*/ 144 w 145"/>
                  <a:gd name="T9" fmla="*/ 0 h 241"/>
                  <a:gd name="T10" fmla="*/ 45 w 145"/>
                  <a:gd name="T11" fmla="*/ 179 h 241"/>
                  <a:gd name="T12" fmla="*/ 16 w 145"/>
                  <a:gd name="T13" fmla="*/ 112 h 2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5"/>
                  <a:gd name="T22" fmla="*/ 0 h 241"/>
                  <a:gd name="T23" fmla="*/ 145 w 145"/>
                  <a:gd name="T24" fmla="*/ 241 h 2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5" h="241">
                    <a:moveTo>
                      <a:pt x="16" y="112"/>
                    </a:moveTo>
                    <a:lnTo>
                      <a:pt x="0" y="177"/>
                    </a:lnTo>
                    <a:lnTo>
                      <a:pt x="55" y="240"/>
                    </a:lnTo>
                    <a:lnTo>
                      <a:pt x="144" y="28"/>
                    </a:lnTo>
                    <a:lnTo>
                      <a:pt x="144" y="0"/>
                    </a:lnTo>
                    <a:lnTo>
                      <a:pt x="45" y="179"/>
                    </a:lnTo>
                    <a:lnTo>
                      <a:pt x="16" y="112"/>
                    </a:lnTo>
                  </a:path>
                </a:pathLst>
              </a:custGeom>
              <a:solidFill>
                <a:srgbClr val="2029F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92907" name="Freeform 72"/>
              <p:cNvSpPr>
                <a:spLocks/>
              </p:cNvSpPr>
              <p:nvPr/>
            </p:nvSpPr>
            <p:spPr bwMode="auto">
              <a:xfrm>
                <a:off x="3840" y="2976"/>
                <a:ext cx="145" cy="241"/>
              </a:xfrm>
              <a:custGeom>
                <a:avLst/>
                <a:gdLst>
                  <a:gd name="T0" fmla="*/ 16 w 145"/>
                  <a:gd name="T1" fmla="*/ 112 h 241"/>
                  <a:gd name="T2" fmla="*/ 0 w 145"/>
                  <a:gd name="T3" fmla="*/ 177 h 241"/>
                  <a:gd name="T4" fmla="*/ 55 w 145"/>
                  <a:gd name="T5" fmla="*/ 240 h 241"/>
                  <a:gd name="T6" fmla="*/ 144 w 145"/>
                  <a:gd name="T7" fmla="*/ 28 h 241"/>
                  <a:gd name="T8" fmla="*/ 144 w 145"/>
                  <a:gd name="T9" fmla="*/ 0 h 241"/>
                  <a:gd name="T10" fmla="*/ 45 w 145"/>
                  <a:gd name="T11" fmla="*/ 179 h 241"/>
                  <a:gd name="T12" fmla="*/ 16 w 145"/>
                  <a:gd name="T13" fmla="*/ 112 h 2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5"/>
                  <a:gd name="T22" fmla="*/ 0 h 241"/>
                  <a:gd name="T23" fmla="*/ 145 w 145"/>
                  <a:gd name="T24" fmla="*/ 241 h 2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5" h="241">
                    <a:moveTo>
                      <a:pt x="16" y="112"/>
                    </a:moveTo>
                    <a:lnTo>
                      <a:pt x="0" y="177"/>
                    </a:lnTo>
                    <a:lnTo>
                      <a:pt x="55" y="240"/>
                    </a:lnTo>
                    <a:lnTo>
                      <a:pt x="144" y="28"/>
                    </a:lnTo>
                    <a:lnTo>
                      <a:pt x="144" y="0"/>
                    </a:lnTo>
                    <a:lnTo>
                      <a:pt x="45" y="179"/>
                    </a:lnTo>
                    <a:lnTo>
                      <a:pt x="16" y="112"/>
                    </a:lnTo>
                  </a:path>
                </a:pathLst>
              </a:custGeom>
              <a:solidFill>
                <a:srgbClr val="2029F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292908" name="Freeform 73"/>
              <p:cNvSpPr>
                <a:spLocks/>
              </p:cNvSpPr>
              <p:nvPr/>
            </p:nvSpPr>
            <p:spPr bwMode="auto">
              <a:xfrm>
                <a:off x="3456" y="2352"/>
                <a:ext cx="145" cy="241"/>
              </a:xfrm>
              <a:custGeom>
                <a:avLst/>
                <a:gdLst>
                  <a:gd name="T0" fmla="*/ 16 w 145"/>
                  <a:gd name="T1" fmla="*/ 112 h 241"/>
                  <a:gd name="T2" fmla="*/ 0 w 145"/>
                  <a:gd name="T3" fmla="*/ 177 h 241"/>
                  <a:gd name="T4" fmla="*/ 55 w 145"/>
                  <a:gd name="T5" fmla="*/ 240 h 241"/>
                  <a:gd name="T6" fmla="*/ 144 w 145"/>
                  <a:gd name="T7" fmla="*/ 28 h 241"/>
                  <a:gd name="T8" fmla="*/ 144 w 145"/>
                  <a:gd name="T9" fmla="*/ 0 h 241"/>
                  <a:gd name="T10" fmla="*/ 45 w 145"/>
                  <a:gd name="T11" fmla="*/ 179 h 241"/>
                  <a:gd name="T12" fmla="*/ 16 w 145"/>
                  <a:gd name="T13" fmla="*/ 112 h 2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5"/>
                  <a:gd name="T22" fmla="*/ 0 h 241"/>
                  <a:gd name="T23" fmla="*/ 145 w 145"/>
                  <a:gd name="T24" fmla="*/ 241 h 2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5" h="241">
                    <a:moveTo>
                      <a:pt x="16" y="112"/>
                    </a:moveTo>
                    <a:lnTo>
                      <a:pt x="0" y="177"/>
                    </a:lnTo>
                    <a:lnTo>
                      <a:pt x="55" y="240"/>
                    </a:lnTo>
                    <a:lnTo>
                      <a:pt x="144" y="28"/>
                    </a:lnTo>
                    <a:lnTo>
                      <a:pt x="144" y="0"/>
                    </a:lnTo>
                    <a:lnTo>
                      <a:pt x="45" y="179"/>
                    </a:lnTo>
                    <a:lnTo>
                      <a:pt x="16" y="112"/>
                    </a:lnTo>
                  </a:path>
                </a:pathLst>
              </a:custGeom>
              <a:solidFill>
                <a:srgbClr val="2029F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</p:grpSp>
      <p:sp>
        <p:nvSpPr>
          <p:cNvPr id="292870" name="Freeform 76"/>
          <p:cNvSpPr>
            <a:spLocks/>
          </p:cNvSpPr>
          <p:nvPr/>
        </p:nvSpPr>
        <p:spPr bwMode="auto">
          <a:xfrm>
            <a:off x="1219200" y="1600200"/>
            <a:ext cx="3851275" cy="2332038"/>
          </a:xfrm>
          <a:custGeom>
            <a:avLst/>
            <a:gdLst>
              <a:gd name="T0" fmla="*/ 2147483647 w 2426"/>
              <a:gd name="T1" fmla="*/ 0 h 1469"/>
              <a:gd name="T2" fmla="*/ 2147483647 w 2426"/>
              <a:gd name="T3" fmla="*/ 0 h 1469"/>
              <a:gd name="T4" fmla="*/ 2147483647 w 2426"/>
              <a:gd name="T5" fmla="*/ 2147483647 h 1469"/>
              <a:gd name="T6" fmla="*/ 2147483647 w 2426"/>
              <a:gd name="T7" fmla="*/ 2147483647 h 1469"/>
              <a:gd name="T8" fmla="*/ 2147483647 w 2426"/>
              <a:gd name="T9" fmla="*/ 2147483647 h 1469"/>
              <a:gd name="T10" fmla="*/ 2147483647 w 2426"/>
              <a:gd name="T11" fmla="*/ 2147483647 h 1469"/>
              <a:gd name="T12" fmla="*/ 2147483647 w 2426"/>
              <a:gd name="T13" fmla="*/ 2147483647 h 1469"/>
              <a:gd name="T14" fmla="*/ 2147483647 w 2426"/>
              <a:gd name="T15" fmla="*/ 2147483647 h 1469"/>
              <a:gd name="T16" fmla="*/ 2147483647 w 2426"/>
              <a:gd name="T17" fmla="*/ 2147483647 h 1469"/>
              <a:gd name="T18" fmla="*/ 2147483647 w 2426"/>
              <a:gd name="T19" fmla="*/ 2147483647 h 1469"/>
              <a:gd name="T20" fmla="*/ 2147483647 w 2426"/>
              <a:gd name="T21" fmla="*/ 2147483647 h 1469"/>
              <a:gd name="T22" fmla="*/ 2147483647 w 2426"/>
              <a:gd name="T23" fmla="*/ 2147483647 h 1469"/>
              <a:gd name="T24" fmla="*/ 2147483647 w 2426"/>
              <a:gd name="T25" fmla="*/ 2147483647 h 1469"/>
              <a:gd name="T26" fmla="*/ 2147483647 w 2426"/>
              <a:gd name="T27" fmla="*/ 2147483647 h 1469"/>
              <a:gd name="T28" fmla="*/ 2147483647 w 2426"/>
              <a:gd name="T29" fmla="*/ 2147483647 h 1469"/>
              <a:gd name="T30" fmla="*/ 2147483647 w 2426"/>
              <a:gd name="T31" fmla="*/ 2147483647 h 1469"/>
              <a:gd name="T32" fmla="*/ 2147483647 w 2426"/>
              <a:gd name="T33" fmla="*/ 2147483647 h 1469"/>
              <a:gd name="T34" fmla="*/ 2147483647 w 2426"/>
              <a:gd name="T35" fmla="*/ 2147483647 h 1469"/>
              <a:gd name="T36" fmla="*/ 2147483647 w 2426"/>
              <a:gd name="T37" fmla="*/ 2147483647 h 1469"/>
              <a:gd name="T38" fmla="*/ 2147483647 w 2426"/>
              <a:gd name="T39" fmla="*/ 2147483647 h 1469"/>
              <a:gd name="T40" fmla="*/ 2147483647 w 2426"/>
              <a:gd name="T41" fmla="*/ 2147483647 h 1469"/>
              <a:gd name="T42" fmla="*/ 2147483647 w 2426"/>
              <a:gd name="T43" fmla="*/ 2147483647 h 1469"/>
              <a:gd name="T44" fmla="*/ 2147483647 w 2426"/>
              <a:gd name="T45" fmla="*/ 2147483647 h 1469"/>
              <a:gd name="T46" fmla="*/ 2147483647 w 2426"/>
              <a:gd name="T47" fmla="*/ 2147483647 h 1469"/>
              <a:gd name="T48" fmla="*/ 2147483647 w 2426"/>
              <a:gd name="T49" fmla="*/ 2147483647 h 1469"/>
              <a:gd name="T50" fmla="*/ 2147483647 w 2426"/>
              <a:gd name="T51" fmla="*/ 2147483647 h 1469"/>
              <a:gd name="T52" fmla="*/ 2147483647 w 2426"/>
              <a:gd name="T53" fmla="*/ 2147483647 h 1469"/>
              <a:gd name="T54" fmla="*/ 2147483647 w 2426"/>
              <a:gd name="T55" fmla="*/ 2147483647 h 1469"/>
              <a:gd name="T56" fmla="*/ 2147483647 w 2426"/>
              <a:gd name="T57" fmla="*/ 2147483647 h 1469"/>
              <a:gd name="T58" fmla="*/ 2147483647 w 2426"/>
              <a:gd name="T59" fmla="*/ 2147483647 h 1469"/>
              <a:gd name="T60" fmla="*/ 2147483647 w 2426"/>
              <a:gd name="T61" fmla="*/ 2147483647 h 1469"/>
              <a:gd name="T62" fmla="*/ 2147483647 w 2426"/>
              <a:gd name="T63" fmla="*/ 2147483647 h 1469"/>
              <a:gd name="T64" fmla="*/ 2147483647 w 2426"/>
              <a:gd name="T65" fmla="*/ 2147483647 h 1469"/>
              <a:gd name="T66" fmla="*/ 2147483647 w 2426"/>
              <a:gd name="T67" fmla="*/ 2147483647 h 1469"/>
              <a:gd name="T68" fmla="*/ 2147483647 w 2426"/>
              <a:gd name="T69" fmla="*/ 2147483647 h 1469"/>
              <a:gd name="T70" fmla="*/ 2147483647 w 2426"/>
              <a:gd name="T71" fmla="*/ 2147483647 h 1469"/>
              <a:gd name="T72" fmla="*/ 2147483647 w 2426"/>
              <a:gd name="T73" fmla="*/ 2147483647 h 1469"/>
              <a:gd name="T74" fmla="*/ 2147483647 w 2426"/>
              <a:gd name="T75" fmla="*/ 2147483647 h 1469"/>
              <a:gd name="T76" fmla="*/ 2147483647 w 2426"/>
              <a:gd name="T77" fmla="*/ 2147483647 h 1469"/>
              <a:gd name="T78" fmla="*/ 2147483647 w 2426"/>
              <a:gd name="T79" fmla="*/ 2147483647 h 1469"/>
              <a:gd name="T80" fmla="*/ 2147483647 w 2426"/>
              <a:gd name="T81" fmla="*/ 2147483647 h 1469"/>
              <a:gd name="T82" fmla="*/ 2147483647 w 2426"/>
              <a:gd name="T83" fmla="*/ 2147483647 h 1469"/>
              <a:gd name="T84" fmla="*/ 2147483647 w 2426"/>
              <a:gd name="T85" fmla="*/ 2147483647 h 1469"/>
              <a:gd name="T86" fmla="*/ 0 w 2426"/>
              <a:gd name="T87" fmla="*/ 2147483647 h 1469"/>
              <a:gd name="T88" fmla="*/ 0 w 2426"/>
              <a:gd name="T89" fmla="*/ 2147483647 h 1469"/>
              <a:gd name="T90" fmla="*/ 2147483647 w 2426"/>
              <a:gd name="T91" fmla="*/ 2147483647 h 1469"/>
              <a:gd name="T92" fmla="*/ 2147483647 w 2426"/>
              <a:gd name="T93" fmla="*/ 2147483647 h 1469"/>
              <a:gd name="T94" fmla="*/ 2147483647 w 2426"/>
              <a:gd name="T95" fmla="*/ 2147483647 h 1469"/>
              <a:gd name="T96" fmla="*/ 2147483647 w 2426"/>
              <a:gd name="T97" fmla="*/ 2147483647 h 146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426"/>
              <a:gd name="T148" fmla="*/ 0 h 1469"/>
              <a:gd name="T149" fmla="*/ 2426 w 2426"/>
              <a:gd name="T150" fmla="*/ 1469 h 146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426" h="1469">
                <a:moveTo>
                  <a:pt x="226" y="8"/>
                </a:moveTo>
                <a:lnTo>
                  <a:pt x="261" y="0"/>
                </a:lnTo>
                <a:lnTo>
                  <a:pt x="296" y="0"/>
                </a:lnTo>
                <a:lnTo>
                  <a:pt x="322" y="0"/>
                </a:lnTo>
                <a:lnTo>
                  <a:pt x="357" y="0"/>
                </a:lnTo>
                <a:lnTo>
                  <a:pt x="401" y="0"/>
                </a:lnTo>
                <a:lnTo>
                  <a:pt x="446" y="0"/>
                </a:lnTo>
                <a:lnTo>
                  <a:pt x="483" y="0"/>
                </a:lnTo>
                <a:lnTo>
                  <a:pt x="528" y="0"/>
                </a:lnTo>
                <a:lnTo>
                  <a:pt x="553" y="0"/>
                </a:lnTo>
                <a:lnTo>
                  <a:pt x="607" y="6"/>
                </a:lnTo>
                <a:lnTo>
                  <a:pt x="653" y="6"/>
                </a:lnTo>
                <a:lnTo>
                  <a:pt x="707" y="12"/>
                </a:lnTo>
                <a:lnTo>
                  <a:pt x="831" y="18"/>
                </a:lnTo>
                <a:lnTo>
                  <a:pt x="884" y="23"/>
                </a:lnTo>
                <a:lnTo>
                  <a:pt x="919" y="29"/>
                </a:lnTo>
                <a:lnTo>
                  <a:pt x="945" y="29"/>
                </a:lnTo>
                <a:lnTo>
                  <a:pt x="990" y="35"/>
                </a:lnTo>
                <a:lnTo>
                  <a:pt x="1151" y="41"/>
                </a:lnTo>
                <a:lnTo>
                  <a:pt x="1197" y="48"/>
                </a:lnTo>
                <a:lnTo>
                  <a:pt x="1222" y="52"/>
                </a:lnTo>
                <a:lnTo>
                  <a:pt x="1258" y="52"/>
                </a:lnTo>
                <a:lnTo>
                  <a:pt x="1286" y="52"/>
                </a:lnTo>
                <a:lnTo>
                  <a:pt x="1330" y="52"/>
                </a:lnTo>
                <a:lnTo>
                  <a:pt x="1365" y="58"/>
                </a:lnTo>
                <a:lnTo>
                  <a:pt x="1391" y="64"/>
                </a:lnTo>
                <a:lnTo>
                  <a:pt x="1426" y="77"/>
                </a:lnTo>
                <a:lnTo>
                  <a:pt x="1454" y="77"/>
                </a:lnTo>
                <a:lnTo>
                  <a:pt x="1480" y="81"/>
                </a:lnTo>
                <a:lnTo>
                  <a:pt x="1508" y="87"/>
                </a:lnTo>
                <a:lnTo>
                  <a:pt x="1534" y="94"/>
                </a:lnTo>
                <a:lnTo>
                  <a:pt x="1589" y="94"/>
                </a:lnTo>
                <a:lnTo>
                  <a:pt x="1614" y="100"/>
                </a:lnTo>
                <a:lnTo>
                  <a:pt x="1642" y="100"/>
                </a:lnTo>
                <a:lnTo>
                  <a:pt x="1642" y="117"/>
                </a:lnTo>
                <a:lnTo>
                  <a:pt x="1642" y="135"/>
                </a:lnTo>
                <a:lnTo>
                  <a:pt x="1649" y="152"/>
                </a:lnTo>
                <a:lnTo>
                  <a:pt x="1659" y="170"/>
                </a:lnTo>
                <a:lnTo>
                  <a:pt x="1687" y="193"/>
                </a:lnTo>
                <a:lnTo>
                  <a:pt x="1694" y="211"/>
                </a:lnTo>
                <a:lnTo>
                  <a:pt x="1722" y="234"/>
                </a:lnTo>
                <a:lnTo>
                  <a:pt x="1731" y="252"/>
                </a:lnTo>
                <a:lnTo>
                  <a:pt x="1748" y="269"/>
                </a:lnTo>
                <a:lnTo>
                  <a:pt x="1757" y="286"/>
                </a:lnTo>
                <a:lnTo>
                  <a:pt x="1776" y="305"/>
                </a:lnTo>
                <a:lnTo>
                  <a:pt x="1792" y="322"/>
                </a:lnTo>
                <a:lnTo>
                  <a:pt x="1801" y="340"/>
                </a:lnTo>
                <a:lnTo>
                  <a:pt x="1820" y="363"/>
                </a:lnTo>
                <a:lnTo>
                  <a:pt x="1846" y="392"/>
                </a:lnTo>
                <a:lnTo>
                  <a:pt x="1855" y="415"/>
                </a:lnTo>
                <a:lnTo>
                  <a:pt x="1872" y="438"/>
                </a:lnTo>
                <a:lnTo>
                  <a:pt x="1881" y="462"/>
                </a:lnTo>
                <a:lnTo>
                  <a:pt x="1900" y="491"/>
                </a:lnTo>
                <a:lnTo>
                  <a:pt x="1909" y="520"/>
                </a:lnTo>
                <a:lnTo>
                  <a:pt x="1916" y="545"/>
                </a:lnTo>
                <a:lnTo>
                  <a:pt x="1925" y="568"/>
                </a:lnTo>
                <a:lnTo>
                  <a:pt x="1935" y="585"/>
                </a:lnTo>
                <a:lnTo>
                  <a:pt x="1954" y="614"/>
                </a:lnTo>
                <a:lnTo>
                  <a:pt x="1962" y="632"/>
                </a:lnTo>
                <a:lnTo>
                  <a:pt x="1979" y="655"/>
                </a:lnTo>
                <a:lnTo>
                  <a:pt x="1989" y="672"/>
                </a:lnTo>
                <a:lnTo>
                  <a:pt x="2006" y="701"/>
                </a:lnTo>
                <a:lnTo>
                  <a:pt x="2016" y="720"/>
                </a:lnTo>
                <a:lnTo>
                  <a:pt x="2025" y="749"/>
                </a:lnTo>
                <a:lnTo>
                  <a:pt x="2042" y="772"/>
                </a:lnTo>
                <a:lnTo>
                  <a:pt x="2051" y="796"/>
                </a:lnTo>
                <a:lnTo>
                  <a:pt x="2069" y="825"/>
                </a:lnTo>
                <a:lnTo>
                  <a:pt x="2079" y="842"/>
                </a:lnTo>
                <a:lnTo>
                  <a:pt x="2087" y="871"/>
                </a:lnTo>
                <a:lnTo>
                  <a:pt x="2095" y="889"/>
                </a:lnTo>
                <a:lnTo>
                  <a:pt x="2104" y="906"/>
                </a:lnTo>
                <a:lnTo>
                  <a:pt x="2114" y="942"/>
                </a:lnTo>
                <a:lnTo>
                  <a:pt x="2133" y="965"/>
                </a:lnTo>
                <a:lnTo>
                  <a:pt x="2149" y="988"/>
                </a:lnTo>
                <a:lnTo>
                  <a:pt x="2158" y="1006"/>
                </a:lnTo>
                <a:lnTo>
                  <a:pt x="2177" y="1029"/>
                </a:lnTo>
                <a:lnTo>
                  <a:pt x="2193" y="1058"/>
                </a:lnTo>
                <a:lnTo>
                  <a:pt x="2221" y="1082"/>
                </a:lnTo>
                <a:lnTo>
                  <a:pt x="2238" y="1100"/>
                </a:lnTo>
                <a:lnTo>
                  <a:pt x="2247" y="1123"/>
                </a:lnTo>
                <a:lnTo>
                  <a:pt x="2266" y="1146"/>
                </a:lnTo>
                <a:lnTo>
                  <a:pt x="2282" y="1169"/>
                </a:lnTo>
                <a:lnTo>
                  <a:pt x="2301" y="1193"/>
                </a:lnTo>
                <a:lnTo>
                  <a:pt x="2327" y="1222"/>
                </a:lnTo>
                <a:lnTo>
                  <a:pt x="2336" y="1240"/>
                </a:lnTo>
                <a:lnTo>
                  <a:pt x="2355" y="1269"/>
                </a:lnTo>
                <a:lnTo>
                  <a:pt x="2381" y="1298"/>
                </a:lnTo>
                <a:lnTo>
                  <a:pt x="2399" y="1328"/>
                </a:lnTo>
                <a:lnTo>
                  <a:pt x="2407" y="1344"/>
                </a:lnTo>
                <a:lnTo>
                  <a:pt x="2416" y="1368"/>
                </a:lnTo>
                <a:lnTo>
                  <a:pt x="2425" y="1392"/>
                </a:lnTo>
                <a:lnTo>
                  <a:pt x="2425" y="1410"/>
                </a:lnTo>
                <a:lnTo>
                  <a:pt x="2399" y="1410"/>
                </a:lnTo>
                <a:lnTo>
                  <a:pt x="2362" y="1410"/>
                </a:lnTo>
                <a:lnTo>
                  <a:pt x="2336" y="1410"/>
                </a:lnTo>
                <a:lnTo>
                  <a:pt x="2310" y="1410"/>
                </a:lnTo>
                <a:lnTo>
                  <a:pt x="2247" y="1410"/>
                </a:lnTo>
                <a:lnTo>
                  <a:pt x="2203" y="1404"/>
                </a:lnTo>
                <a:lnTo>
                  <a:pt x="2177" y="1404"/>
                </a:lnTo>
                <a:lnTo>
                  <a:pt x="2149" y="1397"/>
                </a:lnTo>
                <a:lnTo>
                  <a:pt x="2114" y="1392"/>
                </a:lnTo>
                <a:lnTo>
                  <a:pt x="2079" y="1392"/>
                </a:lnTo>
                <a:lnTo>
                  <a:pt x="2042" y="1386"/>
                </a:lnTo>
                <a:lnTo>
                  <a:pt x="2006" y="1380"/>
                </a:lnTo>
                <a:lnTo>
                  <a:pt x="1979" y="1374"/>
                </a:lnTo>
                <a:lnTo>
                  <a:pt x="1944" y="1368"/>
                </a:lnTo>
                <a:lnTo>
                  <a:pt x="1909" y="1368"/>
                </a:lnTo>
                <a:lnTo>
                  <a:pt x="1872" y="1363"/>
                </a:lnTo>
                <a:lnTo>
                  <a:pt x="1837" y="1363"/>
                </a:lnTo>
                <a:lnTo>
                  <a:pt x="1801" y="1363"/>
                </a:lnTo>
                <a:lnTo>
                  <a:pt x="1776" y="1363"/>
                </a:lnTo>
                <a:lnTo>
                  <a:pt x="1738" y="1363"/>
                </a:lnTo>
                <a:lnTo>
                  <a:pt x="1703" y="1363"/>
                </a:lnTo>
                <a:lnTo>
                  <a:pt x="1677" y="1363"/>
                </a:lnTo>
                <a:lnTo>
                  <a:pt x="1642" y="1363"/>
                </a:lnTo>
                <a:lnTo>
                  <a:pt x="1597" y="1363"/>
                </a:lnTo>
                <a:lnTo>
                  <a:pt x="1561" y="1363"/>
                </a:lnTo>
                <a:lnTo>
                  <a:pt x="1534" y="1374"/>
                </a:lnTo>
                <a:lnTo>
                  <a:pt x="1508" y="1392"/>
                </a:lnTo>
                <a:lnTo>
                  <a:pt x="1489" y="1421"/>
                </a:lnTo>
                <a:lnTo>
                  <a:pt x="1472" y="1445"/>
                </a:lnTo>
                <a:lnTo>
                  <a:pt x="1454" y="1462"/>
                </a:lnTo>
                <a:lnTo>
                  <a:pt x="1426" y="1468"/>
                </a:lnTo>
                <a:lnTo>
                  <a:pt x="1382" y="1468"/>
                </a:lnTo>
                <a:lnTo>
                  <a:pt x="1356" y="1468"/>
                </a:lnTo>
                <a:lnTo>
                  <a:pt x="1330" y="1468"/>
                </a:lnTo>
                <a:lnTo>
                  <a:pt x="1293" y="1468"/>
                </a:lnTo>
                <a:lnTo>
                  <a:pt x="1258" y="1462"/>
                </a:lnTo>
                <a:lnTo>
                  <a:pt x="1232" y="1462"/>
                </a:lnTo>
                <a:lnTo>
                  <a:pt x="1204" y="1456"/>
                </a:lnTo>
                <a:lnTo>
                  <a:pt x="1178" y="1450"/>
                </a:lnTo>
                <a:lnTo>
                  <a:pt x="1143" y="1439"/>
                </a:lnTo>
                <a:lnTo>
                  <a:pt x="1089" y="1421"/>
                </a:lnTo>
                <a:lnTo>
                  <a:pt x="1062" y="1415"/>
                </a:lnTo>
                <a:lnTo>
                  <a:pt x="1018" y="1404"/>
                </a:lnTo>
                <a:lnTo>
                  <a:pt x="980" y="1397"/>
                </a:lnTo>
                <a:lnTo>
                  <a:pt x="936" y="1392"/>
                </a:lnTo>
                <a:lnTo>
                  <a:pt x="910" y="1386"/>
                </a:lnTo>
                <a:lnTo>
                  <a:pt x="884" y="1380"/>
                </a:lnTo>
                <a:lnTo>
                  <a:pt x="856" y="1380"/>
                </a:lnTo>
                <a:lnTo>
                  <a:pt x="831" y="1374"/>
                </a:lnTo>
                <a:lnTo>
                  <a:pt x="795" y="1374"/>
                </a:lnTo>
                <a:lnTo>
                  <a:pt x="751" y="1368"/>
                </a:lnTo>
                <a:lnTo>
                  <a:pt x="697" y="1368"/>
                </a:lnTo>
                <a:lnTo>
                  <a:pt x="653" y="1363"/>
                </a:lnTo>
                <a:lnTo>
                  <a:pt x="625" y="1363"/>
                </a:lnTo>
                <a:lnTo>
                  <a:pt x="590" y="1363"/>
                </a:lnTo>
                <a:lnTo>
                  <a:pt x="544" y="1363"/>
                </a:lnTo>
                <a:lnTo>
                  <a:pt x="490" y="1363"/>
                </a:lnTo>
                <a:lnTo>
                  <a:pt x="439" y="1368"/>
                </a:lnTo>
                <a:lnTo>
                  <a:pt x="401" y="1368"/>
                </a:lnTo>
                <a:lnTo>
                  <a:pt x="376" y="1368"/>
                </a:lnTo>
                <a:lnTo>
                  <a:pt x="331" y="1368"/>
                </a:lnTo>
                <a:lnTo>
                  <a:pt x="207" y="1368"/>
                </a:lnTo>
                <a:lnTo>
                  <a:pt x="153" y="1363"/>
                </a:lnTo>
                <a:lnTo>
                  <a:pt x="98" y="1344"/>
                </a:lnTo>
                <a:lnTo>
                  <a:pt x="54" y="1334"/>
                </a:lnTo>
                <a:lnTo>
                  <a:pt x="44" y="1309"/>
                </a:lnTo>
                <a:lnTo>
                  <a:pt x="37" y="1286"/>
                </a:lnTo>
                <a:lnTo>
                  <a:pt x="37" y="1263"/>
                </a:lnTo>
                <a:lnTo>
                  <a:pt x="37" y="1246"/>
                </a:lnTo>
                <a:lnTo>
                  <a:pt x="37" y="1222"/>
                </a:lnTo>
                <a:lnTo>
                  <a:pt x="37" y="1193"/>
                </a:lnTo>
                <a:lnTo>
                  <a:pt x="37" y="1100"/>
                </a:lnTo>
                <a:lnTo>
                  <a:pt x="37" y="1017"/>
                </a:lnTo>
                <a:lnTo>
                  <a:pt x="37" y="994"/>
                </a:lnTo>
                <a:lnTo>
                  <a:pt x="37" y="958"/>
                </a:lnTo>
                <a:lnTo>
                  <a:pt x="37" y="929"/>
                </a:lnTo>
                <a:lnTo>
                  <a:pt x="37" y="906"/>
                </a:lnTo>
                <a:lnTo>
                  <a:pt x="37" y="871"/>
                </a:lnTo>
                <a:lnTo>
                  <a:pt x="28" y="836"/>
                </a:lnTo>
                <a:lnTo>
                  <a:pt x="28" y="807"/>
                </a:lnTo>
                <a:lnTo>
                  <a:pt x="19" y="778"/>
                </a:lnTo>
                <a:lnTo>
                  <a:pt x="9" y="743"/>
                </a:lnTo>
                <a:lnTo>
                  <a:pt x="0" y="661"/>
                </a:lnTo>
                <a:lnTo>
                  <a:pt x="0" y="626"/>
                </a:lnTo>
                <a:lnTo>
                  <a:pt x="0" y="597"/>
                </a:lnTo>
                <a:lnTo>
                  <a:pt x="0" y="562"/>
                </a:lnTo>
                <a:lnTo>
                  <a:pt x="0" y="533"/>
                </a:lnTo>
                <a:lnTo>
                  <a:pt x="0" y="497"/>
                </a:lnTo>
                <a:lnTo>
                  <a:pt x="9" y="462"/>
                </a:lnTo>
                <a:lnTo>
                  <a:pt x="9" y="438"/>
                </a:lnTo>
                <a:lnTo>
                  <a:pt x="9" y="403"/>
                </a:lnTo>
                <a:lnTo>
                  <a:pt x="19" y="374"/>
                </a:lnTo>
                <a:lnTo>
                  <a:pt x="37" y="292"/>
                </a:lnTo>
                <a:lnTo>
                  <a:pt x="54" y="257"/>
                </a:lnTo>
                <a:lnTo>
                  <a:pt x="73" y="223"/>
                </a:lnTo>
                <a:lnTo>
                  <a:pt x="90" y="193"/>
                </a:lnTo>
                <a:lnTo>
                  <a:pt x="108" y="170"/>
                </a:lnTo>
                <a:lnTo>
                  <a:pt x="117" y="152"/>
                </a:lnTo>
                <a:lnTo>
                  <a:pt x="144" y="123"/>
                </a:lnTo>
                <a:lnTo>
                  <a:pt x="153" y="106"/>
                </a:lnTo>
                <a:lnTo>
                  <a:pt x="161" y="87"/>
                </a:lnTo>
                <a:lnTo>
                  <a:pt x="179" y="71"/>
                </a:lnTo>
                <a:lnTo>
                  <a:pt x="188" y="52"/>
                </a:lnTo>
                <a:lnTo>
                  <a:pt x="207" y="35"/>
                </a:lnTo>
                <a:lnTo>
                  <a:pt x="223" y="18"/>
                </a:lnTo>
                <a:lnTo>
                  <a:pt x="242" y="0"/>
                </a:lnTo>
                <a:lnTo>
                  <a:pt x="226" y="8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1" name="Freeform 77"/>
          <p:cNvSpPr>
            <a:spLocks/>
          </p:cNvSpPr>
          <p:nvPr/>
        </p:nvSpPr>
        <p:spPr bwMode="auto">
          <a:xfrm>
            <a:off x="3505200" y="19050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2" name="Freeform 78"/>
          <p:cNvSpPr>
            <a:spLocks/>
          </p:cNvSpPr>
          <p:nvPr/>
        </p:nvSpPr>
        <p:spPr bwMode="auto">
          <a:xfrm>
            <a:off x="3048000" y="25146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3" name="Freeform 79"/>
          <p:cNvSpPr>
            <a:spLocks/>
          </p:cNvSpPr>
          <p:nvPr/>
        </p:nvSpPr>
        <p:spPr bwMode="auto">
          <a:xfrm>
            <a:off x="2514600" y="16002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4" name="Freeform 80"/>
          <p:cNvSpPr>
            <a:spLocks/>
          </p:cNvSpPr>
          <p:nvPr/>
        </p:nvSpPr>
        <p:spPr bwMode="auto">
          <a:xfrm>
            <a:off x="1600200" y="30480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5" name="Freeform 81"/>
          <p:cNvSpPr>
            <a:spLocks/>
          </p:cNvSpPr>
          <p:nvPr/>
        </p:nvSpPr>
        <p:spPr bwMode="auto">
          <a:xfrm>
            <a:off x="2286000" y="30480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6" name="Freeform 82"/>
          <p:cNvSpPr>
            <a:spLocks/>
          </p:cNvSpPr>
          <p:nvPr/>
        </p:nvSpPr>
        <p:spPr bwMode="auto">
          <a:xfrm>
            <a:off x="2590800" y="22860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7" name="Freeform 83"/>
          <p:cNvSpPr>
            <a:spLocks/>
          </p:cNvSpPr>
          <p:nvPr/>
        </p:nvSpPr>
        <p:spPr bwMode="auto">
          <a:xfrm>
            <a:off x="3962400" y="25146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8" name="Freeform 84"/>
          <p:cNvSpPr>
            <a:spLocks/>
          </p:cNvSpPr>
          <p:nvPr/>
        </p:nvSpPr>
        <p:spPr bwMode="auto">
          <a:xfrm>
            <a:off x="1600200" y="20574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AFD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79" name="Freeform 89"/>
          <p:cNvSpPr>
            <a:spLocks/>
          </p:cNvSpPr>
          <p:nvPr/>
        </p:nvSpPr>
        <p:spPr bwMode="auto">
          <a:xfrm>
            <a:off x="5675313" y="2336800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0" name="Freeform 90"/>
          <p:cNvSpPr>
            <a:spLocks/>
          </p:cNvSpPr>
          <p:nvPr/>
        </p:nvSpPr>
        <p:spPr bwMode="auto">
          <a:xfrm>
            <a:off x="5473700" y="2997200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1" name="Freeform 91"/>
          <p:cNvSpPr>
            <a:spLocks/>
          </p:cNvSpPr>
          <p:nvPr/>
        </p:nvSpPr>
        <p:spPr bwMode="auto">
          <a:xfrm>
            <a:off x="6184900" y="2355850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2" name="Freeform 92"/>
          <p:cNvSpPr>
            <a:spLocks/>
          </p:cNvSpPr>
          <p:nvPr/>
        </p:nvSpPr>
        <p:spPr bwMode="auto">
          <a:xfrm>
            <a:off x="4365625" y="1789113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3" name="Freeform 93"/>
          <p:cNvSpPr>
            <a:spLocks/>
          </p:cNvSpPr>
          <p:nvPr/>
        </p:nvSpPr>
        <p:spPr bwMode="auto">
          <a:xfrm>
            <a:off x="4899025" y="1747838"/>
            <a:ext cx="411163" cy="555625"/>
          </a:xfrm>
          <a:custGeom>
            <a:avLst/>
            <a:gdLst>
              <a:gd name="T0" fmla="*/ 2147483647 w 259"/>
              <a:gd name="T1" fmla="*/ 2147483647 h 350"/>
              <a:gd name="T2" fmla="*/ 2147483647 w 259"/>
              <a:gd name="T3" fmla="*/ 2147483647 h 350"/>
              <a:gd name="T4" fmla="*/ 2147483647 w 259"/>
              <a:gd name="T5" fmla="*/ 2147483647 h 350"/>
              <a:gd name="T6" fmla="*/ 2147483647 w 259"/>
              <a:gd name="T7" fmla="*/ 2147483647 h 350"/>
              <a:gd name="T8" fmla="*/ 2147483647 w 259"/>
              <a:gd name="T9" fmla="*/ 2147483647 h 350"/>
              <a:gd name="T10" fmla="*/ 2147483647 w 259"/>
              <a:gd name="T11" fmla="*/ 2147483647 h 350"/>
              <a:gd name="T12" fmla="*/ 2147483647 w 259"/>
              <a:gd name="T13" fmla="*/ 0 h 350"/>
              <a:gd name="T14" fmla="*/ 2147483647 w 259"/>
              <a:gd name="T15" fmla="*/ 2147483647 h 350"/>
              <a:gd name="T16" fmla="*/ 2147483647 w 259"/>
              <a:gd name="T17" fmla="*/ 2147483647 h 350"/>
              <a:gd name="T18" fmla="*/ 2147483647 w 259"/>
              <a:gd name="T19" fmla="*/ 2147483647 h 350"/>
              <a:gd name="T20" fmla="*/ 2147483647 w 259"/>
              <a:gd name="T21" fmla="*/ 2147483647 h 350"/>
              <a:gd name="T22" fmla="*/ 2147483647 w 259"/>
              <a:gd name="T23" fmla="*/ 2147483647 h 350"/>
              <a:gd name="T24" fmla="*/ 2147483647 w 259"/>
              <a:gd name="T25" fmla="*/ 2147483647 h 350"/>
              <a:gd name="T26" fmla="*/ 2147483647 w 259"/>
              <a:gd name="T27" fmla="*/ 2147483647 h 350"/>
              <a:gd name="T28" fmla="*/ 2147483647 w 259"/>
              <a:gd name="T29" fmla="*/ 2147483647 h 350"/>
              <a:gd name="T30" fmla="*/ 2147483647 w 259"/>
              <a:gd name="T31" fmla="*/ 2147483647 h 350"/>
              <a:gd name="T32" fmla="*/ 2147483647 w 259"/>
              <a:gd name="T33" fmla="*/ 2147483647 h 350"/>
              <a:gd name="T34" fmla="*/ 2147483647 w 259"/>
              <a:gd name="T35" fmla="*/ 2147483647 h 350"/>
              <a:gd name="T36" fmla="*/ 2147483647 w 259"/>
              <a:gd name="T37" fmla="*/ 2147483647 h 350"/>
              <a:gd name="T38" fmla="*/ 2147483647 w 259"/>
              <a:gd name="T39" fmla="*/ 2147483647 h 350"/>
              <a:gd name="T40" fmla="*/ 2147483647 w 259"/>
              <a:gd name="T41" fmla="*/ 2147483647 h 350"/>
              <a:gd name="T42" fmla="*/ 2147483647 w 259"/>
              <a:gd name="T43" fmla="*/ 2147483647 h 350"/>
              <a:gd name="T44" fmla="*/ 2147483647 w 259"/>
              <a:gd name="T45" fmla="*/ 2147483647 h 350"/>
              <a:gd name="T46" fmla="*/ 2147483647 w 259"/>
              <a:gd name="T47" fmla="*/ 2147483647 h 350"/>
              <a:gd name="T48" fmla="*/ 2147483647 w 259"/>
              <a:gd name="T49" fmla="*/ 2147483647 h 350"/>
              <a:gd name="T50" fmla="*/ 2147483647 w 259"/>
              <a:gd name="T51" fmla="*/ 2147483647 h 350"/>
              <a:gd name="T52" fmla="*/ 2147483647 w 259"/>
              <a:gd name="T53" fmla="*/ 2147483647 h 350"/>
              <a:gd name="T54" fmla="*/ 2147483647 w 259"/>
              <a:gd name="T55" fmla="*/ 2147483647 h 350"/>
              <a:gd name="T56" fmla="*/ 2147483647 w 259"/>
              <a:gd name="T57" fmla="*/ 2147483647 h 350"/>
              <a:gd name="T58" fmla="*/ 2147483647 w 259"/>
              <a:gd name="T59" fmla="*/ 2147483647 h 350"/>
              <a:gd name="T60" fmla="*/ 2147483647 w 259"/>
              <a:gd name="T61" fmla="*/ 2147483647 h 350"/>
              <a:gd name="T62" fmla="*/ 2147483647 w 259"/>
              <a:gd name="T63" fmla="*/ 2147483647 h 350"/>
              <a:gd name="T64" fmla="*/ 2147483647 w 259"/>
              <a:gd name="T65" fmla="*/ 2147483647 h 350"/>
              <a:gd name="T66" fmla="*/ 2147483647 w 259"/>
              <a:gd name="T67" fmla="*/ 2147483647 h 350"/>
              <a:gd name="T68" fmla="*/ 2147483647 w 259"/>
              <a:gd name="T69" fmla="*/ 2147483647 h 350"/>
              <a:gd name="T70" fmla="*/ 2147483647 w 259"/>
              <a:gd name="T71" fmla="*/ 2147483647 h 350"/>
              <a:gd name="T72" fmla="*/ 2147483647 w 259"/>
              <a:gd name="T73" fmla="*/ 2147483647 h 350"/>
              <a:gd name="T74" fmla="*/ 2147483647 w 259"/>
              <a:gd name="T75" fmla="*/ 2147483647 h 350"/>
              <a:gd name="T76" fmla="*/ 2147483647 w 259"/>
              <a:gd name="T77" fmla="*/ 2147483647 h 350"/>
              <a:gd name="T78" fmla="*/ 2147483647 w 259"/>
              <a:gd name="T79" fmla="*/ 2147483647 h 350"/>
              <a:gd name="T80" fmla="*/ 2147483647 w 259"/>
              <a:gd name="T81" fmla="*/ 2147483647 h 350"/>
              <a:gd name="T82" fmla="*/ 2147483647 w 259"/>
              <a:gd name="T83" fmla="*/ 2147483647 h 350"/>
              <a:gd name="T84" fmla="*/ 2147483647 w 259"/>
              <a:gd name="T85" fmla="*/ 2147483647 h 350"/>
              <a:gd name="T86" fmla="*/ 2147483647 w 259"/>
              <a:gd name="T87" fmla="*/ 2147483647 h 350"/>
              <a:gd name="T88" fmla="*/ 2147483647 w 259"/>
              <a:gd name="T89" fmla="*/ 2147483647 h 350"/>
              <a:gd name="T90" fmla="*/ 2147483647 w 259"/>
              <a:gd name="T91" fmla="*/ 2147483647 h 350"/>
              <a:gd name="T92" fmla="*/ 2147483647 w 259"/>
              <a:gd name="T93" fmla="*/ 2147483647 h 350"/>
              <a:gd name="T94" fmla="*/ 0 w 259"/>
              <a:gd name="T95" fmla="*/ 2147483647 h 350"/>
              <a:gd name="T96" fmla="*/ 2147483647 w 259"/>
              <a:gd name="T97" fmla="*/ 2147483647 h 350"/>
              <a:gd name="T98" fmla="*/ 2147483647 w 259"/>
              <a:gd name="T99" fmla="*/ 2147483647 h 350"/>
              <a:gd name="T100" fmla="*/ 2147483647 w 259"/>
              <a:gd name="T101" fmla="*/ 2147483647 h 350"/>
              <a:gd name="T102" fmla="*/ 2147483647 w 259"/>
              <a:gd name="T103" fmla="*/ 2147483647 h 350"/>
              <a:gd name="T104" fmla="*/ 2147483647 w 259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9"/>
              <a:gd name="T160" fmla="*/ 0 h 350"/>
              <a:gd name="T161" fmla="*/ 259 w 259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9" h="350">
                <a:moveTo>
                  <a:pt x="113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2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3"/>
                </a:lnTo>
                <a:lnTo>
                  <a:pt x="148" y="5"/>
                </a:lnTo>
                <a:lnTo>
                  <a:pt x="152" y="7"/>
                </a:lnTo>
                <a:lnTo>
                  <a:pt x="155" y="10"/>
                </a:lnTo>
                <a:lnTo>
                  <a:pt x="158" y="12"/>
                </a:lnTo>
                <a:lnTo>
                  <a:pt x="161" y="16"/>
                </a:lnTo>
                <a:lnTo>
                  <a:pt x="163" y="19"/>
                </a:lnTo>
                <a:lnTo>
                  <a:pt x="164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2" y="39"/>
                </a:lnTo>
                <a:lnTo>
                  <a:pt x="160" y="42"/>
                </a:lnTo>
                <a:lnTo>
                  <a:pt x="158" y="45"/>
                </a:lnTo>
                <a:lnTo>
                  <a:pt x="155" y="47"/>
                </a:lnTo>
                <a:lnTo>
                  <a:pt x="152" y="50"/>
                </a:lnTo>
                <a:lnTo>
                  <a:pt x="149" y="52"/>
                </a:lnTo>
                <a:lnTo>
                  <a:pt x="145" y="53"/>
                </a:lnTo>
                <a:lnTo>
                  <a:pt x="150" y="61"/>
                </a:lnTo>
                <a:lnTo>
                  <a:pt x="157" y="67"/>
                </a:lnTo>
                <a:lnTo>
                  <a:pt x="175" y="70"/>
                </a:lnTo>
                <a:lnTo>
                  <a:pt x="189" y="75"/>
                </a:lnTo>
                <a:lnTo>
                  <a:pt x="197" y="84"/>
                </a:lnTo>
                <a:lnTo>
                  <a:pt x="204" y="99"/>
                </a:lnTo>
                <a:lnTo>
                  <a:pt x="209" y="113"/>
                </a:lnTo>
                <a:lnTo>
                  <a:pt x="215" y="128"/>
                </a:lnTo>
                <a:lnTo>
                  <a:pt x="220" y="137"/>
                </a:lnTo>
                <a:lnTo>
                  <a:pt x="231" y="151"/>
                </a:lnTo>
                <a:lnTo>
                  <a:pt x="242" y="164"/>
                </a:lnTo>
                <a:lnTo>
                  <a:pt x="252" y="170"/>
                </a:lnTo>
                <a:lnTo>
                  <a:pt x="255" y="172"/>
                </a:lnTo>
                <a:lnTo>
                  <a:pt x="257" y="175"/>
                </a:lnTo>
                <a:lnTo>
                  <a:pt x="258" y="179"/>
                </a:lnTo>
                <a:lnTo>
                  <a:pt x="258" y="185"/>
                </a:lnTo>
                <a:lnTo>
                  <a:pt x="258" y="190"/>
                </a:lnTo>
                <a:lnTo>
                  <a:pt x="257" y="193"/>
                </a:lnTo>
                <a:lnTo>
                  <a:pt x="255" y="198"/>
                </a:lnTo>
                <a:lnTo>
                  <a:pt x="253" y="201"/>
                </a:lnTo>
                <a:lnTo>
                  <a:pt x="249" y="203"/>
                </a:lnTo>
                <a:lnTo>
                  <a:pt x="247" y="204"/>
                </a:lnTo>
                <a:lnTo>
                  <a:pt x="245" y="207"/>
                </a:lnTo>
                <a:lnTo>
                  <a:pt x="243" y="208"/>
                </a:lnTo>
                <a:lnTo>
                  <a:pt x="241" y="208"/>
                </a:lnTo>
                <a:lnTo>
                  <a:pt x="237" y="207"/>
                </a:lnTo>
                <a:lnTo>
                  <a:pt x="233" y="205"/>
                </a:lnTo>
                <a:lnTo>
                  <a:pt x="229" y="202"/>
                </a:lnTo>
                <a:lnTo>
                  <a:pt x="226" y="198"/>
                </a:lnTo>
                <a:lnTo>
                  <a:pt x="224" y="194"/>
                </a:lnTo>
                <a:lnTo>
                  <a:pt x="222" y="190"/>
                </a:lnTo>
                <a:lnTo>
                  <a:pt x="221" y="186"/>
                </a:lnTo>
                <a:lnTo>
                  <a:pt x="220" y="181"/>
                </a:lnTo>
                <a:lnTo>
                  <a:pt x="220" y="176"/>
                </a:lnTo>
                <a:lnTo>
                  <a:pt x="221" y="172"/>
                </a:lnTo>
                <a:lnTo>
                  <a:pt x="221" y="167"/>
                </a:lnTo>
                <a:lnTo>
                  <a:pt x="220" y="163"/>
                </a:lnTo>
                <a:lnTo>
                  <a:pt x="204" y="145"/>
                </a:lnTo>
                <a:lnTo>
                  <a:pt x="191" y="132"/>
                </a:lnTo>
                <a:lnTo>
                  <a:pt x="184" y="123"/>
                </a:lnTo>
                <a:lnTo>
                  <a:pt x="181" y="124"/>
                </a:lnTo>
                <a:lnTo>
                  <a:pt x="172" y="157"/>
                </a:lnTo>
                <a:lnTo>
                  <a:pt x="166" y="183"/>
                </a:lnTo>
                <a:lnTo>
                  <a:pt x="175" y="220"/>
                </a:lnTo>
                <a:lnTo>
                  <a:pt x="181" y="246"/>
                </a:lnTo>
                <a:lnTo>
                  <a:pt x="192" y="288"/>
                </a:lnTo>
                <a:lnTo>
                  <a:pt x="199" y="320"/>
                </a:lnTo>
                <a:lnTo>
                  <a:pt x="202" y="323"/>
                </a:lnTo>
                <a:lnTo>
                  <a:pt x="208" y="324"/>
                </a:lnTo>
                <a:lnTo>
                  <a:pt x="215" y="325"/>
                </a:lnTo>
                <a:lnTo>
                  <a:pt x="223" y="327"/>
                </a:lnTo>
                <a:lnTo>
                  <a:pt x="229" y="329"/>
                </a:lnTo>
                <a:lnTo>
                  <a:pt x="235" y="333"/>
                </a:lnTo>
                <a:lnTo>
                  <a:pt x="240" y="336"/>
                </a:lnTo>
                <a:lnTo>
                  <a:pt x="243" y="340"/>
                </a:lnTo>
                <a:lnTo>
                  <a:pt x="245" y="344"/>
                </a:lnTo>
                <a:lnTo>
                  <a:pt x="246" y="349"/>
                </a:lnTo>
                <a:lnTo>
                  <a:pt x="161" y="349"/>
                </a:lnTo>
                <a:lnTo>
                  <a:pt x="141" y="288"/>
                </a:lnTo>
                <a:lnTo>
                  <a:pt x="130" y="258"/>
                </a:lnTo>
                <a:lnTo>
                  <a:pt x="120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6" y="324"/>
                </a:lnTo>
                <a:lnTo>
                  <a:pt x="55" y="323"/>
                </a:lnTo>
                <a:lnTo>
                  <a:pt x="61" y="318"/>
                </a:lnTo>
                <a:lnTo>
                  <a:pt x="69" y="288"/>
                </a:lnTo>
                <a:lnTo>
                  <a:pt x="79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5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9" y="202"/>
                </a:lnTo>
                <a:lnTo>
                  <a:pt x="26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2" y="67"/>
                </a:lnTo>
                <a:lnTo>
                  <a:pt x="109" y="61"/>
                </a:lnTo>
                <a:lnTo>
                  <a:pt x="113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4" name="Freeform 94"/>
          <p:cNvSpPr>
            <a:spLocks/>
          </p:cNvSpPr>
          <p:nvPr/>
        </p:nvSpPr>
        <p:spPr bwMode="auto">
          <a:xfrm>
            <a:off x="5103813" y="2386013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5" name="Freeform 95"/>
          <p:cNvSpPr>
            <a:spLocks/>
          </p:cNvSpPr>
          <p:nvPr/>
        </p:nvSpPr>
        <p:spPr bwMode="auto">
          <a:xfrm>
            <a:off x="5397500" y="1789113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6" name="Freeform 96"/>
          <p:cNvSpPr>
            <a:spLocks/>
          </p:cNvSpPr>
          <p:nvPr/>
        </p:nvSpPr>
        <p:spPr bwMode="auto">
          <a:xfrm>
            <a:off x="4657725" y="2390775"/>
            <a:ext cx="411163" cy="555625"/>
          </a:xfrm>
          <a:custGeom>
            <a:avLst/>
            <a:gdLst>
              <a:gd name="T0" fmla="*/ 2147483647 w 259"/>
              <a:gd name="T1" fmla="*/ 2147483647 h 350"/>
              <a:gd name="T2" fmla="*/ 2147483647 w 259"/>
              <a:gd name="T3" fmla="*/ 2147483647 h 350"/>
              <a:gd name="T4" fmla="*/ 2147483647 w 259"/>
              <a:gd name="T5" fmla="*/ 2147483647 h 350"/>
              <a:gd name="T6" fmla="*/ 2147483647 w 259"/>
              <a:gd name="T7" fmla="*/ 2147483647 h 350"/>
              <a:gd name="T8" fmla="*/ 2147483647 w 259"/>
              <a:gd name="T9" fmla="*/ 2147483647 h 350"/>
              <a:gd name="T10" fmla="*/ 2147483647 w 259"/>
              <a:gd name="T11" fmla="*/ 2147483647 h 350"/>
              <a:gd name="T12" fmla="*/ 2147483647 w 259"/>
              <a:gd name="T13" fmla="*/ 0 h 350"/>
              <a:gd name="T14" fmla="*/ 2147483647 w 259"/>
              <a:gd name="T15" fmla="*/ 2147483647 h 350"/>
              <a:gd name="T16" fmla="*/ 2147483647 w 259"/>
              <a:gd name="T17" fmla="*/ 2147483647 h 350"/>
              <a:gd name="T18" fmla="*/ 2147483647 w 259"/>
              <a:gd name="T19" fmla="*/ 2147483647 h 350"/>
              <a:gd name="T20" fmla="*/ 2147483647 w 259"/>
              <a:gd name="T21" fmla="*/ 2147483647 h 350"/>
              <a:gd name="T22" fmla="*/ 2147483647 w 259"/>
              <a:gd name="T23" fmla="*/ 2147483647 h 350"/>
              <a:gd name="T24" fmla="*/ 2147483647 w 259"/>
              <a:gd name="T25" fmla="*/ 2147483647 h 350"/>
              <a:gd name="T26" fmla="*/ 2147483647 w 259"/>
              <a:gd name="T27" fmla="*/ 2147483647 h 350"/>
              <a:gd name="T28" fmla="*/ 2147483647 w 259"/>
              <a:gd name="T29" fmla="*/ 2147483647 h 350"/>
              <a:gd name="T30" fmla="*/ 2147483647 w 259"/>
              <a:gd name="T31" fmla="*/ 2147483647 h 350"/>
              <a:gd name="T32" fmla="*/ 2147483647 w 259"/>
              <a:gd name="T33" fmla="*/ 2147483647 h 350"/>
              <a:gd name="T34" fmla="*/ 2147483647 w 259"/>
              <a:gd name="T35" fmla="*/ 2147483647 h 350"/>
              <a:gd name="T36" fmla="*/ 2147483647 w 259"/>
              <a:gd name="T37" fmla="*/ 2147483647 h 350"/>
              <a:gd name="T38" fmla="*/ 2147483647 w 259"/>
              <a:gd name="T39" fmla="*/ 2147483647 h 350"/>
              <a:gd name="T40" fmla="*/ 2147483647 w 259"/>
              <a:gd name="T41" fmla="*/ 2147483647 h 350"/>
              <a:gd name="T42" fmla="*/ 2147483647 w 259"/>
              <a:gd name="T43" fmla="*/ 2147483647 h 350"/>
              <a:gd name="T44" fmla="*/ 2147483647 w 259"/>
              <a:gd name="T45" fmla="*/ 2147483647 h 350"/>
              <a:gd name="T46" fmla="*/ 2147483647 w 259"/>
              <a:gd name="T47" fmla="*/ 2147483647 h 350"/>
              <a:gd name="T48" fmla="*/ 2147483647 w 259"/>
              <a:gd name="T49" fmla="*/ 2147483647 h 350"/>
              <a:gd name="T50" fmla="*/ 2147483647 w 259"/>
              <a:gd name="T51" fmla="*/ 2147483647 h 350"/>
              <a:gd name="T52" fmla="*/ 2147483647 w 259"/>
              <a:gd name="T53" fmla="*/ 2147483647 h 350"/>
              <a:gd name="T54" fmla="*/ 2147483647 w 259"/>
              <a:gd name="T55" fmla="*/ 2147483647 h 350"/>
              <a:gd name="T56" fmla="*/ 2147483647 w 259"/>
              <a:gd name="T57" fmla="*/ 2147483647 h 350"/>
              <a:gd name="T58" fmla="*/ 2147483647 w 259"/>
              <a:gd name="T59" fmla="*/ 2147483647 h 350"/>
              <a:gd name="T60" fmla="*/ 2147483647 w 259"/>
              <a:gd name="T61" fmla="*/ 2147483647 h 350"/>
              <a:gd name="T62" fmla="*/ 2147483647 w 259"/>
              <a:gd name="T63" fmla="*/ 2147483647 h 350"/>
              <a:gd name="T64" fmla="*/ 2147483647 w 259"/>
              <a:gd name="T65" fmla="*/ 2147483647 h 350"/>
              <a:gd name="T66" fmla="*/ 2147483647 w 259"/>
              <a:gd name="T67" fmla="*/ 2147483647 h 350"/>
              <a:gd name="T68" fmla="*/ 2147483647 w 259"/>
              <a:gd name="T69" fmla="*/ 2147483647 h 350"/>
              <a:gd name="T70" fmla="*/ 2147483647 w 259"/>
              <a:gd name="T71" fmla="*/ 2147483647 h 350"/>
              <a:gd name="T72" fmla="*/ 2147483647 w 259"/>
              <a:gd name="T73" fmla="*/ 2147483647 h 350"/>
              <a:gd name="T74" fmla="*/ 2147483647 w 259"/>
              <a:gd name="T75" fmla="*/ 2147483647 h 350"/>
              <a:gd name="T76" fmla="*/ 2147483647 w 259"/>
              <a:gd name="T77" fmla="*/ 2147483647 h 350"/>
              <a:gd name="T78" fmla="*/ 2147483647 w 259"/>
              <a:gd name="T79" fmla="*/ 2147483647 h 350"/>
              <a:gd name="T80" fmla="*/ 2147483647 w 259"/>
              <a:gd name="T81" fmla="*/ 2147483647 h 350"/>
              <a:gd name="T82" fmla="*/ 2147483647 w 259"/>
              <a:gd name="T83" fmla="*/ 2147483647 h 350"/>
              <a:gd name="T84" fmla="*/ 2147483647 w 259"/>
              <a:gd name="T85" fmla="*/ 2147483647 h 350"/>
              <a:gd name="T86" fmla="*/ 2147483647 w 259"/>
              <a:gd name="T87" fmla="*/ 2147483647 h 350"/>
              <a:gd name="T88" fmla="*/ 2147483647 w 259"/>
              <a:gd name="T89" fmla="*/ 2147483647 h 350"/>
              <a:gd name="T90" fmla="*/ 2147483647 w 259"/>
              <a:gd name="T91" fmla="*/ 2147483647 h 350"/>
              <a:gd name="T92" fmla="*/ 2147483647 w 259"/>
              <a:gd name="T93" fmla="*/ 2147483647 h 350"/>
              <a:gd name="T94" fmla="*/ 0 w 259"/>
              <a:gd name="T95" fmla="*/ 2147483647 h 350"/>
              <a:gd name="T96" fmla="*/ 2147483647 w 259"/>
              <a:gd name="T97" fmla="*/ 2147483647 h 350"/>
              <a:gd name="T98" fmla="*/ 2147483647 w 259"/>
              <a:gd name="T99" fmla="*/ 2147483647 h 350"/>
              <a:gd name="T100" fmla="*/ 2147483647 w 259"/>
              <a:gd name="T101" fmla="*/ 2147483647 h 350"/>
              <a:gd name="T102" fmla="*/ 2147483647 w 259"/>
              <a:gd name="T103" fmla="*/ 2147483647 h 350"/>
              <a:gd name="T104" fmla="*/ 2147483647 w 259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9"/>
              <a:gd name="T160" fmla="*/ 0 h 350"/>
              <a:gd name="T161" fmla="*/ 259 w 259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9" h="350">
                <a:moveTo>
                  <a:pt x="113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2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3"/>
                </a:lnTo>
                <a:lnTo>
                  <a:pt x="148" y="5"/>
                </a:lnTo>
                <a:lnTo>
                  <a:pt x="152" y="7"/>
                </a:lnTo>
                <a:lnTo>
                  <a:pt x="155" y="10"/>
                </a:lnTo>
                <a:lnTo>
                  <a:pt x="158" y="12"/>
                </a:lnTo>
                <a:lnTo>
                  <a:pt x="161" y="16"/>
                </a:lnTo>
                <a:lnTo>
                  <a:pt x="163" y="19"/>
                </a:lnTo>
                <a:lnTo>
                  <a:pt x="164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2" y="39"/>
                </a:lnTo>
                <a:lnTo>
                  <a:pt x="160" y="42"/>
                </a:lnTo>
                <a:lnTo>
                  <a:pt x="158" y="45"/>
                </a:lnTo>
                <a:lnTo>
                  <a:pt x="155" y="47"/>
                </a:lnTo>
                <a:lnTo>
                  <a:pt x="152" y="50"/>
                </a:lnTo>
                <a:lnTo>
                  <a:pt x="149" y="52"/>
                </a:lnTo>
                <a:lnTo>
                  <a:pt x="145" y="53"/>
                </a:lnTo>
                <a:lnTo>
                  <a:pt x="150" y="61"/>
                </a:lnTo>
                <a:lnTo>
                  <a:pt x="157" y="67"/>
                </a:lnTo>
                <a:lnTo>
                  <a:pt x="175" y="70"/>
                </a:lnTo>
                <a:lnTo>
                  <a:pt x="189" y="75"/>
                </a:lnTo>
                <a:lnTo>
                  <a:pt x="197" y="84"/>
                </a:lnTo>
                <a:lnTo>
                  <a:pt x="204" y="99"/>
                </a:lnTo>
                <a:lnTo>
                  <a:pt x="209" y="113"/>
                </a:lnTo>
                <a:lnTo>
                  <a:pt x="215" y="128"/>
                </a:lnTo>
                <a:lnTo>
                  <a:pt x="220" y="137"/>
                </a:lnTo>
                <a:lnTo>
                  <a:pt x="231" y="151"/>
                </a:lnTo>
                <a:lnTo>
                  <a:pt x="242" y="164"/>
                </a:lnTo>
                <a:lnTo>
                  <a:pt x="252" y="170"/>
                </a:lnTo>
                <a:lnTo>
                  <a:pt x="255" y="172"/>
                </a:lnTo>
                <a:lnTo>
                  <a:pt x="257" y="175"/>
                </a:lnTo>
                <a:lnTo>
                  <a:pt x="258" y="179"/>
                </a:lnTo>
                <a:lnTo>
                  <a:pt x="258" y="185"/>
                </a:lnTo>
                <a:lnTo>
                  <a:pt x="258" y="190"/>
                </a:lnTo>
                <a:lnTo>
                  <a:pt x="257" y="193"/>
                </a:lnTo>
                <a:lnTo>
                  <a:pt x="255" y="198"/>
                </a:lnTo>
                <a:lnTo>
                  <a:pt x="253" y="201"/>
                </a:lnTo>
                <a:lnTo>
                  <a:pt x="249" y="203"/>
                </a:lnTo>
                <a:lnTo>
                  <a:pt x="247" y="204"/>
                </a:lnTo>
                <a:lnTo>
                  <a:pt x="245" y="207"/>
                </a:lnTo>
                <a:lnTo>
                  <a:pt x="243" y="208"/>
                </a:lnTo>
                <a:lnTo>
                  <a:pt x="241" y="208"/>
                </a:lnTo>
                <a:lnTo>
                  <a:pt x="237" y="207"/>
                </a:lnTo>
                <a:lnTo>
                  <a:pt x="233" y="205"/>
                </a:lnTo>
                <a:lnTo>
                  <a:pt x="229" y="202"/>
                </a:lnTo>
                <a:lnTo>
                  <a:pt x="226" y="198"/>
                </a:lnTo>
                <a:lnTo>
                  <a:pt x="224" y="194"/>
                </a:lnTo>
                <a:lnTo>
                  <a:pt x="222" y="190"/>
                </a:lnTo>
                <a:lnTo>
                  <a:pt x="221" y="186"/>
                </a:lnTo>
                <a:lnTo>
                  <a:pt x="220" y="181"/>
                </a:lnTo>
                <a:lnTo>
                  <a:pt x="220" y="176"/>
                </a:lnTo>
                <a:lnTo>
                  <a:pt x="221" y="172"/>
                </a:lnTo>
                <a:lnTo>
                  <a:pt x="221" y="167"/>
                </a:lnTo>
                <a:lnTo>
                  <a:pt x="220" y="163"/>
                </a:lnTo>
                <a:lnTo>
                  <a:pt x="204" y="145"/>
                </a:lnTo>
                <a:lnTo>
                  <a:pt x="191" y="132"/>
                </a:lnTo>
                <a:lnTo>
                  <a:pt x="184" y="123"/>
                </a:lnTo>
                <a:lnTo>
                  <a:pt x="181" y="124"/>
                </a:lnTo>
                <a:lnTo>
                  <a:pt x="172" y="157"/>
                </a:lnTo>
                <a:lnTo>
                  <a:pt x="166" y="183"/>
                </a:lnTo>
                <a:lnTo>
                  <a:pt x="175" y="220"/>
                </a:lnTo>
                <a:lnTo>
                  <a:pt x="181" y="246"/>
                </a:lnTo>
                <a:lnTo>
                  <a:pt x="192" y="288"/>
                </a:lnTo>
                <a:lnTo>
                  <a:pt x="199" y="320"/>
                </a:lnTo>
                <a:lnTo>
                  <a:pt x="202" y="323"/>
                </a:lnTo>
                <a:lnTo>
                  <a:pt x="208" y="324"/>
                </a:lnTo>
                <a:lnTo>
                  <a:pt x="215" y="325"/>
                </a:lnTo>
                <a:lnTo>
                  <a:pt x="223" y="327"/>
                </a:lnTo>
                <a:lnTo>
                  <a:pt x="229" y="329"/>
                </a:lnTo>
                <a:lnTo>
                  <a:pt x="235" y="333"/>
                </a:lnTo>
                <a:lnTo>
                  <a:pt x="240" y="336"/>
                </a:lnTo>
                <a:lnTo>
                  <a:pt x="243" y="340"/>
                </a:lnTo>
                <a:lnTo>
                  <a:pt x="245" y="344"/>
                </a:lnTo>
                <a:lnTo>
                  <a:pt x="246" y="349"/>
                </a:lnTo>
                <a:lnTo>
                  <a:pt x="161" y="349"/>
                </a:lnTo>
                <a:lnTo>
                  <a:pt x="141" y="288"/>
                </a:lnTo>
                <a:lnTo>
                  <a:pt x="130" y="258"/>
                </a:lnTo>
                <a:lnTo>
                  <a:pt x="120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6" y="324"/>
                </a:lnTo>
                <a:lnTo>
                  <a:pt x="55" y="323"/>
                </a:lnTo>
                <a:lnTo>
                  <a:pt x="61" y="318"/>
                </a:lnTo>
                <a:lnTo>
                  <a:pt x="69" y="288"/>
                </a:lnTo>
                <a:lnTo>
                  <a:pt x="79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5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9" y="202"/>
                </a:lnTo>
                <a:lnTo>
                  <a:pt x="26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2" y="67"/>
                </a:lnTo>
                <a:lnTo>
                  <a:pt x="109" y="61"/>
                </a:lnTo>
                <a:lnTo>
                  <a:pt x="113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7" name="Freeform 97"/>
          <p:cNvSpPr>
            <a:spLocks/>
          </p:cNvSpPr>
          <p:nvPr/>
        </p:nvSpPr>
        <p:spPr bwMode="auto">
          <a:xfrm>
            <a:off x="4951413" y="2997200"/>
            <a:ext cx="409575" cy="555625"/>
          </a:xfrm>
          <a:custGeom>
            <a:avLst/>
            <a:gdLst>
              <a:gd name="T0" fmla="*/ 2147483647 w 258"/>
              <a:gd name="T1" fmla="*/ 2147483647 h 350"/>
              <a:gd name="T2" fmla="*/ 2147483647 w 258"/>
              <a:gd name="T3" fmla="*/ 2147483647 h 350"/>
              <a:gd name="T4" fmla="*/ 2147483647 w 258"/>
              <a:gd name="T5" fmla="*/ 2147483647 h 350"/>
              <a:gd name="T6" fmla="*/ 2147483647 w 258"/>
              <a:gd name="T7" fmla="*/ 2147483647 h 350"/>
              <a:gd name="T8" fmla="*/ 2147483647 w 258"/>
              <a:gd name="T9" fmla="*/ 2147483647 h 350"/>
              <a:gd name="T10" fmla="*/ 2147483647 w 258"/>
              <a:gd name="T11" fmla="*/ 2147483647 h 350"/>
              <a:gd name="T12" fmla="*/ 2147483647 w 258"/>
              <a:gd name="T13" fmla="*/ 0 h 350"/>
              <a:gd name="T14" fmla="*/ 2147483647 w 258"/>
              <a:gd name="T15" fmla="*/ 2147483647 h 350"/>
              <a:gd name="T16" fmla="*/ 2147483647 w 258"/>
              <a:gd name="T17" fmla="*/ 2147483647 h 350"/>
              <a:gd name="T18" fmla="*/ 2147483647 w 258"/>
              <a:gd name="T19" fmla="*/ 2147483647 h 350"/>
              <a:gd name="T20" fmla="*/ 2147483647 w 258"/>
              <a:gd name="T21" fmla="*/ 2147483647 h 350"/>
              <a:gd name="T22" fmla="*/ 2147483647 w 258"/>
              <a:gd name="T23" fmla="*/ 2147483647 h 350"/>
              <a:gd name="T24" fmla="*/ 2147483647 w 258"/>
              <a:gd name="T25" fmla="*/ 2147483647 h 350"/>
              <a:gd name="T26" fmla="*/ 2147483647 w 258"/>
              <a:gd name="T27" fmla="*/ 2147483647 h 350"/>
              <a:gd name="T28" fmla="*/ 2147483647 w 258"/>
              <a:gd name="T29" fmla="*/ 2147483647 h 350"/>
              <a:gd name="T30" fmla="*/ 2147483647 w 258"/>
              <a:gd name="T31" fmla="*/ 2147483647 h 350"/>
              <a:gd name="T32" fmla="*/ 2147483647 w 258"/>
              <a:gd name="T33" fmla="*/ 2147483647 h 350"/>
              <a:gd name="T34" fmla="*/ 2147483647 w 258"/>
              <a:gd name="T35" fmla="*/ 2147483647 h 350"/>
              <a:gd name="T36" fmla="*/ 2147483647 w 258"/>
              <a:gd name="T37" fmla="*/ 2147483647 h 350"/>
              <a:gd name="T38" fmla="*/ 2147483647 w 258"/>
              <a:gd name="T39" fmla="*/ 2147483647 h 350"/>
              <a:gd name="T40" fmla="*/ 2147483647 w 258"/>
              <a:gd name="T41" fmla="*/ 2147483647 h 350"/>
              <a:gd name="T42" fmla="*/ 2147483647 w 258"/>
              <a:gd name="T43" fmla="*/ 2147483647 h 350"/>
              <a:gd name="T44" fmla="*/ 2147483647 w 258"/>
              <a:gd name="T45" fmla="*/ 2147483647 h 350"/>
              <a:gd name="T46" fmla="*/ 2147483647 w 258"/>
              <a:gd name="T47" fmla="*/ 2147483647 h 350"/>
              <a:gd name="T48" fmla="*/ 2147483647 w 258"/>
              <a:gd name="T49" fmla="*/ 2147483647 h 350"/>
              <a:gd name="T50" fmla="*/ 2147483647 w 258"/>
              <a:gd name="T51" fmla="*/ 2147483647 h 350"/>
              <a:gd name="T52" fmla="*/ 2147483647 w 258"/>
              <a:gd name="T53" fmla="*/ 2147483647 h 350"/>
              <a:gd name="T54" fmla="*/ 2147483647 w 258"/>
              <a:gd name="T55" fmla="*/ 2147483647 h 350"/>
              <a:gd name="T56" fmla="*/ 2147483647 w 258"/>
              <a:gd name="T57" fmla="*/ 2147483647 h 350"/>
              <a:gd name="T58" fmla="*/ 2147483647 w 258"/>
              <a:gd name="T59" fmla="*/ 2147483647 h 350"/>
              <a:gd name="T60" fmla="*/ 2147483647 w 258"/>
              <a:gd name="T61" fmla="*/ 2147483647 h 350"/>
              <a:gd name="T62" fmla="*/ 2147483647 w 258"/>
              <a:gd name="T63" fmla="*/ 2147483647 h 350"/>
              <a:gd name="T64" fmla="*/ 2147483647 w 258"/>
              <a:gd name="T65" fmla="*/ 2147483647 h 350"/>
              <a:gd name="T66" fmla="*/ 2147483647 w 258"/>
              <a:gd name="T67" fmla="*/ 2147483647 h 350"/>
              <a:gd name="T68" fmla="*/ 2147483647 w 258"/>
              <a:gd name="T69" fmla="*/ 2147483647 h 350"/>
              <a:gd name="T70" fmla="*/ 2147483647 w 258"/>
              <a:gd name="T71" fmla="*/ 2147483647 h 350"/>
              <a:gd name="T72" fmla="*/ 2147483647 w 258"/>
              <a:gd name="T73" fmla="*/ 2147483647 h 350"/>
              <a:gd name="T74" fmla="*/ 2147483647 w 258"/>
              <a:gd name="T75" fmla="*/ 2147483647 h 350"/>
              <a:gd name="T76" fmla="*/ 2147483647 w 258"/>
              <a:gd name="T77" fmla="*/ 2147483647 h 350"/>
              <a:gd name="T78" fmla="*/ 2147483647 w 258"/>
              <a:gd name="T79" fmla="*/ 2147483647 h 350"/>
              <a:gd name="T80" fmla="*/ 2147483647 w 258"/>
              <a:gd name="T81" fmla="*/ 2147483647 h 350"/>
              <a:gd name="T82" fmla="*/ 2147483647 w 258"/>
              <a:gd name="T83" fmla="*/ 2147483647 h 350"/>
              <a:gd name="T84" fmla="*/ 2147483647 w 258"/>
              <a:gd name="T85" fmla="*/ 2147483647 h 350"/>
              <a:gd name="T86" fmla="*/ 2147483647 w 258"/>
              <a:gd name="T87" fmla="*/ 2147483647 h 350"/>
              <a:gd name="T88" fmla="*/ 2147483647 w 258"/>
              <a:gd name="T89" fmla="*/ 2147483647 h 350"/>
              <a:gd name="T90" fmla="*/ 2147483647 w 258"/>
              <a:gd name="T91" fmla="*/ 2147483647 h 350"/>
              <a:gd name="T92" fmla="*/ 2147483647 w 258"/>
              <a:gd name="T93" fmla="*/ 2147483647 h 350"/>
              <a:gd name="T94" fmla="*/ 0 w 258"/>
              <a:gd name="T95" fmla="*/ 2147483647 h 350"/>
              <a:gd name="T96" fmla="*/ 2147483647 w 258"/>
              <a:gd name="T97" fmla="*/ 2147483647 h 350"/>
              <a:gd name="T98" fmla="*/ 2147483647 w 258"/>
              <a:gd name="T99" fmla="*/ 2147483647 h 350"/>
              <a:gd name="T100" fmla="*/ 2147483647 w 258"/>
              <a:gd name="T101" fmla="*/ 2147483647 h 350"/>
              <a:gd name="T102" fmla="*/ 2147483647 w 258"/>
              <a:gd name="T103" fmla="*/ 2147483647 h 350"/>
              <a:gd name="T104" fmla="*/ 2147483647 w 258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8"/>
              <a:gd name="T160" fmla="*/ 0 h 350"/>
              <a:gd name="T161" fmla="*/ 258 w 258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8" h="350">
                <a:moveTo>
                  <a:pt x="112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1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3" y="3"/>
                </a:lnTo>
                <a:lnTo>
                  <a:pt x="147" y="5"/>
                </a:lnTo>
                <a:lnTo>
                  <a:pt x="151" y="7"/>
                </a:lnTo>
                <a:lnTo>
                  <a:pt x="154" y="10"/>
                </a:lnTo>
                <a:lnTo>
                  <a:pt x="157" y="12"/>
                </a:lnTo>
                <a:lnTo>
                  <a:pt x="160" y="16"/>
                </a:lnTo>
                <a:lnTo>
                  <a:pt x="162" y="19"/>
                </a:lnTo>
                <a:lnTo>
                  <a:pt x="163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1" y="39"/>
                </a:lnTo>
                <a:lnTo>
                  <a:pt x="159" y="42"/>
                </a:lnTo>
                <a:lnTo>
                  <a:pt x="157" y="45"/>
                </a:lnTo>
                <a:lnTo>
                  <a:pt x="154" y="47"/>
                </a:lnTo>
                <a:lnTo>
                  <a:pt x="151" y="50"/>
                </a:lnTo>
                <a:lnTo>
                  <a:pt x="148" y="52"/>
                </a:lnTo>
                <a:lnTo>
                  <a:pt x="144" y="53"/>
                </a:lnTo>
                <a:lnTo>
                  <a:pt x="149" y="61"/>
                </a:lnTo>
                <a:lnTo>
                  <a:pt x="156" y="67"/>
                </a:lnTo>
                <a:lnTo>
                  <a:pt x="175" y="70"/>
                </a:lnTo>
                <a:lnTo>
                  <a:pt x="189" y="75"/>
                </a:lnTo>
                <a:lnTo>
                  <a:pt x="196" y="84"/>
                </a:lnTo>
                <a:lnTo>
                  <a:pt x="203" y="99"/>
                </a:lnTo>
                <a:lnTo>
                  <a:pt x="209" y="113"/>
                </a:lnTo>
                <a:lnTo>
                  <a:pt x="214" y="128"/>
                </a:lnTo>
                <a:lnTo>
                  <a:pt x="219" y="137"/>
                </a:lnTo>
                <a:lnTo>
                  <a:pt x="230" y="151"/>
                </a:lnTo>
                <a:lnTo>
                  <a:pt x="241" y="164"/>
                </a:lnTo>
                <a:lnTo>
                  <a:pt x="251" y="170"/>
                </a:lnTo>
                <a:lnTo>
                  <a:pt x="254" y="172"/>
                </a:lnTo>
                <a:lnTo>
                  <a:pt x="256" y="175"/>
                </a:lnTo>
                <a:lnTo>
                  <a:pt x="257" y="179"/>
                </a:lnTo>
                <a:lnTo>
                  <a:pt x="257" y="185"/>
                </a:lnTo>
                <a:lnTo>
                  <a:pt x="257" y="190"/>
                </a:lnTo>
                <a:lnTo>
                  <a:pt x="256" y="193"/>
                </a:lnTo>
                <a:lnTo>
                  <a:pt x="254" y="198"/>
                </a:lnTo>
                <a:lnTo>
                  <a:pt x="252" y="201"/>
                </a:lnTo>
                <a:lnTo>
                  <a:pt x="249" y="203"/>
                </a:lnTo>
                <a:lnTo>
                  <a:pt x="246" y="204"/>
                </a:lnTo>
                <a:lnTo>
                  <a:pt x="244" y="207"/>
                </a:lnTo>
                <a:lnTo>
                  <a:pt x="242" y="208"/>
                </a:lnTo>
                <a:lnTo>
                  <a:pt x="240" y="208"/>
                </a:lnTo>
                <a:lnTo>
                  <a:pt x="236" y="207"/>
                </a:lnTo>
                <a:lnTo>
                  <a:pt x="232" y="205"/>
                </a:lnTo>
                <a:lnTo>
                  <a:pt x="228" y="202"/>
                </a:lnTo>
                <a:lnTo>
                  <a:pt x="225" y="198"/>
                </a:lnTo>
                <a:lnTo>
                  <a:pt x="223" y="194"/>
                </a:lnTo>
                <a:lnTo>
                  <a:pt x="221" y="190"/>
                </a:lnTo>
                <a:lnTo>
                  <a:pt x="221" y="186"/>
                </a:lnTo>
                <a:lnTo>
                  <a:pt x="219" y="181"/>
                </a:lnTo>
                <a:lnTo>
                  <a:pt x="219" y="176"/>
                </a:lnTo>
                <a:lnTo>
                  <a:pt x="220" y="172"/>
                </a:lnTo>
                <a:lnTo>
                  <a:pt x="220" y="167"/>
                </a:lnTo>
                <a:lnTo>
                  <a:pt x="219" y="163"/>
                </a:lnTo>
                <a:lnTo>
                  <a:pt x="203" y="145"/>
                </a:lnTo>
                <a:lnTo>
                  <a:pt x="190" y="132"/>
                </a:lnTo>
                <a:lnTo>
                  <a:pt x="183" y="123"/>
                </a:lnTo>
                <a:lnTo>
                  <a:pt x="180" y="124"/>
                </a:lnTo>
                <a:lnTo>
                  <a:pt x="172" y="157"/>
                </a:lnTo>
                <a:lnTo>
                  <a:pt x="166" y="183"/>
                </a:lnTo>
                <a:lnTo>
                  <a:pt x="174" y="220"/>
                </a:lnTo>
                <a:lnTo>
                  <a:pt x="181" y="246"/>
                </a:lnTo>
                <a:lnTo>
                  <a:pt x="191" y="288"/>
                </a:lnTo>
                <a:lnTo>
                  <a:pt x="198" y="320"/>
                </a:lnTo>
                <a:lnTo>
                  <a:pt x="201" y="323"/>
                </a:lnTo>
                <a:lnTo>
                  <a:pt x="207" y="324"/>
                </a:lnTo>
                <a:lnTo>
                  <a:pt x="215" y="325"/>
                </a:lnTo>
                <a:lnTo>
                  <a:pt x="222" y="327"/>
                </a:lnTo>
                <a:lnTo>
                  <a:pt x="228" y="329"/>
                </a:lnTo>
                <a:lnTo>
                  <a:pt x="234" y="333"/>
                </a:lnTo>
                <a:lnTo>
                  <a:pt x="239" y="336"/>
                </a:lnTo>
                <a:lnTo>
                  <a:pt x="242" y="340"/>
                </a:lnTo>
                <a:lnTo>
                  <a:pt x="244" y="344"/>
                </a:lnTo>
                <a:lnTo>
                  <a:pt x="245" y="349"/>
                </a:lnTo>
                <a:lnTo>
                  <a:pt x="160" y="349"/>
                </a:lnTo>
                <a:lnTo>
                  <a:pt x="140" y="288"/>
                </a:lnTo>
                <a:lnTo>
                  <a:pt x="129" y="258"/>
                </a:lnTo>
                <a:lnTo>
                  <a:pt x="119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5" y="324"/>
                </a:lnTo>
                <a:lnTo>
                  <a:pt x="55" y="323"/>
                </a:lnTo>
                <a:lnTo>
                  <a:pt x="61" y="318"/>
                </a:lnTo>
                <a:lnTo>
                  <a:pt x="68" y="288"/>
                </a:lnTo>
                <a:lnTo>
                  <a:pt x="78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4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8" y="202"/>
                </a:lnTo>
                <a:lnTo>
                  <a:pt x="25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1" y="67"/>
                </a:lnTo>
                <a:lnTo>
                  <a:pt x="109" y="61"/>
                </a:lnTo>
                <a:lnTo>
                  <a:pt x="112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8" name="Freeform 98"/>
          <p:cNvSpPr>
            <a:spLocks/>
          </p:cNvSpPr>
          <p:nvPr/>
        </p:nvSpPr>
        <p:spPr bwMode="auto">
          <a:xfrm>
            <a:off x="6696075" y="2355850"/>
            <a:ext cx="411163" cy="555625"/>
          </a:xfrm>
          <a:custGeom>
            <a:avLst/>
            <a:gdLst>
              <a:gd name="T0" fmla="*/ 2147483647 w 259"/>
              <a:gd name="T1" fmla="*/ 2147483647 h 350"/>
              <a:gd name="T2" fmla="*/ 2147483647 w 259"/>
              <a:gd name="T3" fmla="*/ 2147483647 h 350"/>
              <a:gd name="T4" fmla="*/ 2147483647 w 259"/>
              <a:gd name="T5" fmla="*/ 2147483647 h 350"/>
              <a:gd name="T6" fmla="*/ 2147483647 w 259"/>
              <a:gd name="T7" fmla="*/ 2147483647 h 350"/>
              <a:gd name="T8" fmla="*/ 2147483647 w 259"/>
              <a:gd name="T9" fmla="*/ 2147483647 h 350"/>
              <a:gd name="T10" fmla="*/ 2147483647 w 259"/>
              <a:gd name="T11" fmla="*/ 2147483647 h 350"/>
              <a:gd name="T12" fmla="*/ 2147483647 w 259"/>
              <a:gd name="T13" fmla="*/ 0 h 350"/>
              <a:gd name="T14" fmla="*/ 2147483647 w 259"/>
              <a:gd name="T15" fmla="*/ 2147483647 h 350"/>
              <a:gd name="T16" fmla="*/ 2147483647 w 259"/>
              <a:gd name="T17" fmla="*/ 2147483647 h 350"/>
              <a:gd name="T18" fmla="*/ 2147483647 w 259"/>
              <a:gd name="T19" fmla="*/ 2147483647 h 350"/>
              <a:gd name="T20" fmla="*/ 2147483647 w 259"/>
              <a:gd name="T21" fmla="*/ 2147483647 h 350"/>
              <a:gd name="T22" fmla="*/ 2147483647 w 259"/>
              <a:gd name="T23" fmla="*/ 2147483647 h 350"/>
              <a:gd name="T24" fmla="*/ 2147483647 w 259"/>
              <a:gd name="T25" fmla="*/ 2147483647 h 350"/>
              <a:gd name="T26" fmla="*/ 2147483647 w 259"/>
              <a:gd name="T27" fmla="*/ 2147483647 h 350"/>
              <a:gd name="T28" fmla="*/ 2147483647 w 259"/>
              <a:gd name="T29" fmla="*/ 2147483647 h 350"/>
              <a:gd name="T30" fmla="*/ 2147483647 w 259"/>
              <a:gd name="T31" fmla="*/ 2147483647 h 350"/>
              <a:gd name="T32" fmla="*/ 2147483647 w 259"/>
              <a:gd name="T33" fmla="*/ 2147483647 h 350"/>
              <a:gd name="T34" fmla="*/ 2147483647 w 259"/>
              <a:gd name="T35" fmla="*/ 2147483647 h 350"/>
              <a:gd name="T36" fmla="*/ 2147483647 w 259"/>
              <a:gd name="T37" fmla="*/ 2147483647 h 350"/>
              <a:gd name="T38" fmla="*/ 2147483647 w 259"/>
              <a:gd name="T39" fmla="*/ 2147483647 h 350"/>
              <a:gd name="T40" fmla="*/ 2147483647 w 259"/>
              <a:gd name="T41" fmla="*/ 2147483647 h 350"/>
              <a:gd name="T42" fmla="*/ 2147483647 w 259"/>
              <a:gd name="T43" fmla="*/ 2147483647 h 350"/>
              <a:gd name="T44" fmla="*/ 2147483647 w 259"/>
              <a:gd name="T45" fmla="*/ 2147483647 h 350"/>
              <a:gd name="T46" fmla="*/ 2147483647 w 259"/>
              <a:gd name="T47" fmla="*/ 2147483647 h 350"/>
              <a:gd name="T48" fmla="*/ 2147483647 w 259"/>
              <a:gd name="T49" fmla="*/ 2147483647 h 350"/>
              <a:gd name="T50" fmla="*/ 2147483647 w 259"/>
              <a:gd name="T51" fmla="*/ 2147483647 h 350"/>
              <a:gd name="T52" fmla="*/ 2147483647 w 259"/>
              <a:gd name="T53" fmla="*/ 2147483647 h 350"/>
              <a:gd name="T54" fmla="*/ 2147483647 w 259"/>
              <a:gd name="T55" fmla="*/ 2147483647 h 350"/>
              <a:gd name="T56" fmla="*/ 2147483647 w 259"/>
              <a:gd name="T57" fmla="*/ 2147483647 h 350"/>
              <a:gd name="T58" fmla="*/ 2147483647 w 259"/>
              <a:gd name="T59" fmla="*/ 2147483647 h 350"/>
              <a:gd name="T60" fmla="*/ 2147483647 w 259"/>
              <a:gd name="T61" fmla="*/ 2147483647 h 350"/>
              <a:gd name="T62" fmla="*/ 2147483647 w 259"/>
              <a:gd name="T63" fmla="*/ 2147483647 h 350"/>
              <a:gd name="T64" fmla="*/ 2147483647 w 259"/>
              <a:gd name="T65" fmla="*/ 2147483647 h 350"/>
              <a:gd name="T66" fmla="*/ 2147483647 w 259"/>
              <a:gd name="T67" fmla="*/ 2147483647 h 350"/>
              <a:gd name="T68" fmla="*/ 2147483647 w 259"/>
              <a:gd name="T69" fmla="*/ 2147483647 h 350"/>
              <a:gd name="T70" fmla="*/ 2147483647 w 259"/>
              <a:gd name="T71" fmla="*/ 2147483647 h 350"/>
              <a:gd name="T72" fmla="*/ 2147483647 w 259"/>
              <a:gd name="T73" fmla="*/ 2147483647 h 350"/>
              <a:gd name="T74" fmla="*/ 2147483647 w 259"/>
              <a:gd name="T75" fmla="*/ 2147483647 h 350"/>
              <a:gd name="T76" fmla="*/ 2147483647 w 259"/>
              <a:gd name="T77" fmla="*/ 2147483647 h 350"/>
              <a:gd name="T78" fmla="*/ 2147483647 w 259"/>
              <a:gd name="T79" fmla="*/ 2147483647 h 350"/>
              <a:gd name="T80" fmla="*/ 2147483647 w 259"/>
              <a:gd name="T81" fmla="*/ 2147483647 h 350"/>
              <a:gd name="T82" fmla="*/ 2147483647 w 259"/>
              <a:gd name="T83" fmla="*/ 2147483647 h 350"/>
              <a:gd name="T84" fmla="*/ 2147483647 w 259"/>
              <a:gd name="T85" fmla="*/ 2147483647 h 350"/>
              <a:gd name="T86" fmla="*/ 2147483647 w 259"/>
              <a:gd name="T87" fmla="*/ 2147483647 h 350"/>
              <a:gd name="T88" fmla="*/ 2147483647 w 259"/>
              <a:gd name="T89" fmla="*/ 2147483647 h 350"/>
              <a:gd name="T90" fmla="*/ 2147483647 w 259"/>
              <a:gd name="T91" fmla="*/ 2147483647 h 350"/>
              <a:gd name="T92" fmla="*/ 2147483647 w 259"/>
              <a:gd name="T93" fmla="*/ 2147483647 h 350"/>
              <a:gd name="T94" fmla="*/ 0 w 259"/>
              <a:gd name="T95" fmla="*/ 2147483647 h 350"/>
              <a:gd name="T96" fmla="*/ 2147483647 w 259"/>
              <a:gd name="T97" fmla="*/ 2147483647 h 350"/>
              <a:gd name="T98" fmla="*/ 2147483647 w 259"/>
              <a:gd name="T99" fmla="*/ 2147483647 h 350"/>
              <a:gd name="T100" fmla="*/ 2147483647 w 259"/>
              <a:gd name="T101" fmla="*/ 2147483647 h 350"/>
              <a:gd name="T102" fmla="*/ 2147483647 w 259"/>
              <a:gd name="T103" fmla="*/ 2147483647 h 350"/>
              <a:gd name="T104" fmla="*/ 2147483647 w 259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9"/>
              <a:gd name="T160" fmla="*/ 0 h 350"/>
              <a:gd name="T161" fmla="*/ 259 w 259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9" h="350">
                <a:moveTo>
                  <a:pt x="113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9"/>
                </a:lnTo>
                <a:lnTo>
                  <a:pt x="92" y="36"/>
                </a:lnTo>
                <a:lnTo>
                  <a:pt x="92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2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3"/>
                </a:lnTo>
                <a:lnTo>
                  <a:pt x="148" y="5"/>
                </a:lnTo>
                <a:lnTo>
                  <a:pt x="152" y="7"/>
                </a:lnTo>
                <a:lnTo>
                  <a:pt x="155" y="10"/>
                </a:lnTo>
                <a:lnTo>
                  <a:pt x="158" y="12"/>
                </a:lnTo>
                <a:lnTo>
                  <a:pt x="161" y="16"/>
                </a:lnTo>
                <a:lnTo>
                  <a:pt x="163" y="19"/>
                </a:lnTo>
                <a:lnTo>
                  <a:pt x="164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2" y="39"/>
                </a:lnTo>
                <a:lnTo>
                  <a:pt x="160" y="42"/>
                </a:lnTo>
                <a:lnTo>
                  <a:pt x="158" y="45"/>
                </a:lnTo>
                <a:lnTo>
                  <a:pt x="155" y="47"/>
                </a:lnTo>
                <a:lnTo>
                  <a:pt x="152" y="50"/>
                </a:lnTo>
                <a:lnTo>
                  <a:pt x="149" y="52"/>
                </a:lnTo>
                <a:lnTo>
                  <a:pt x="145" y="53"/>
                </a:lnTo>
                <a:lnTo>
                  <a:pt x="150" y="61"/>
                </a:lnTo>
                <a:lnTo>
                  <a:pt x="157" y="67"/>
                </a:lnTo>
                <a:lnTo>
                  <a:pt x="175" y="70"/>
                </a:lnTo>
                <a:lnTo>
                  <a:pt x="189" y="75"/>
                </a:lnTo>
                <a:lnTo>
                  <a:pt x="197" y="84"/>
                </a:lnTo>
                <a:lnTo>
                  <a:pt x="204" y="99"/>
                </a:lnTo>
                <a:lnTo>
                  <a:pt x="209" y="113"/>
                </a:lnTo>
                <a:lnTo>
                  <a:pt x="215" y="128"/>
                </a:lnTo>
                <a:lnTo>
                  <a:pt x="220" y="137"/>
                </a:lnTo>
                <a:lnTo>
                  <a:pt x="231" y="151"/>
                </a:lnTo>
                <a:lnTo>
                  <a:pt x="242" y="164"/>
                </a:lnTo>
                <a:lnTo>
                  <a:pt x="252" y="170"/>
                </a:lnTo>
                <a:lnTo>
                  <a:pt x="255" y="172"/>
                </a:lnTo>
                <a:lnTo>
                  <a:pt x="257" y="175"/>
                </a:lnTo>
                <a:lnTo>
                  <a:pt x="258" y="179"/>
                </a:lnTo>
                <a:lnTo>
                  <a:pt x="258" y="185"/>
                </a:lnTo>
                <a:lnTo>
                  <a:pt x="258" y="190"/>
                </a:lnTo>
                <a:lnTo>
                  <a:pt x="257" y="193"/>
                </a:lnTo>
                <a:lnTo>
                  <a:pt x="255" y="198"/>
                </a:lnTo>
                <a:lnTo>
                  <a:pt x="253" y="201"/>
                </a:lnTo>
                <a:lnTo>
                  <a:pt x="249" y="203"/>
                </a:lnTo>
                <a:lnTo>
                  <a:pt x="247" y="204"/>
                </a:lnTo>
                <a:lnTo>
                  <a:pt x="245" y="207"/>
                </a:lnTo>
                <a:lnTo>
                  <a:pt x="243" y="208"/>
                </a:lnTo>
                <a:lnTo>
                  <a:pt x="241" y="208"/>
                </a:lnTo>
                <a:lnTo>
                  <a:pt x="237" y="207"/>
                </a:lnTo>
                <a:lnTo>
                  <a:pt x="233" y="205"/>
                </a:lnTo>
                <a:lnTo>
                  <a:pt x="229" y="202"/>
                </a:lnTo>
                <a:lnTo>
                  <a:pt x="226" y="198"/>
                </a:lnTo>
                <a:lnTo>
                  <a:pt x="224" y="194"/>
                </a:lnTo>
                <a:lnTo>
                  <a:pt x="222" y="190"/>
                </a:lnTo>
                <a:lnTo>
                  <a:pt x="221" y="186"/>
                </a:lnTo>
                <a:lnTo>
                  <a:pt x="220" y="181"/>
                </a:lnTo>
                <a:lnTo>
                  <a:pt x="220" y="176"/>
                </a:lnTo>
                <a:lnTo>
                  <a:pt x="221" y="172"/>
                </a:lnTo>
                <a:lnTo>
                  <a:pt x="221" y="167"/>
                </a:lnTo>
                <a:lnTo>
                  <a:pt x="220" y="163"/>
                </a:lnTo>
                <a:lnTo>
                  <a:pt x="204" y="145"/>
                </a:lnTo>
                <a:lnTo>
                  <a:pt x="191" y="132"/>
                </a:lnTo>
                <a:lnTo>
                  <a:pt x="184" y="123"/>
                </a:lnTo>
                <a:lnTo>
                  <a:pt x="181" y="124"/>
                </a:lnTo>
                <a:lnTo>
                  <a:pt x="172" y="157"/>
                </a:lnTo>
                <a:lnTo>
                  <a:pt x="166" y="183"/>
                </a:lnTo>
                <a:lnTo>
                  <a:pt x="175" y="220"/>
                </a:lnTo>
                <a:lnTo>
                  <a:pt x="181" y="246"/>
                </a:lnTo>
                <a:lnTo>
                  <a:pt x="192" y="288"/>
                </a:lnTo>
                <a:lnTo>
                  <a:pt x="199" y="320"/>
                </a:lnTo>
                <a:lnTo>
                  <a:pt x="202" y="323"/>
                </a:lnTo>
                <a:lnTo>
                  <a:pt x="208" y="324"/>
                </a:lnTo>
                <a:lnTo>
                  <a:pt x="215" y="325"/>
                </a:lnTo>
                <a:lnTo>
                  <a:pt x="223" y="327"/>
                </a:lnTo>
                <a:lnTo>
                  <a:pt x="229" y="329"/>
                </a:lnTo>
                <a:lnTo>
                  <a:pt x="235" y="333"/>
                </a:lnTo>
                <a:lnTo>
                  <a:pt x="240" y="336"/>
                </a:lnTo>
                <a:lnTo>
                  <a:pt x="243" y="340"/>
                </a:lnTo>
                <a:lnTo>
                  <a:pt x="245" y="344"/>
                </a:lnTo>
                <a:lnTo>
                  <a:pt x="246" y="349"/>
                </a:lnTo>
                <a:lnTo>
                  <a:pt x="161" y="349"/>
                </a:lnTo>
                <a:lnTo>
                  <a:pt x="141" y="288"/>
                </a:lnTo>
                <a:lnTo>
                  <a:pt x="130" y="258"/>
                </a:lnTo>
                <a:lnTo>
                  <a:pt x="120" y="288"/>
                </a:lnTo>
                <a:lnTo>
                  <a:pt x="97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6" y="324"/>
                </a:lnTo>
                <a:lnTo>
                  <a:pt x="55" y="323"/>
                </a:lnTo>
                <a:lnTo>
                  <a:pt x="61" y="318"/>
                </a:lnTo>
                <a:lnTo>
                  <a:pt x="69" y="288"/>
                </a:lnTo>
                <a:lnTo>
                  <a:pt x="79" y="246"/>
                </a:lnTo>
                <a:lnTo>
                  <a:pt x="84" y="220"/>
                </a:lnTo>
                <a:lnTo>
                  <a:pt x="92" y="183"/>
                </a:lnTo>
                <a:lnTo>
                  <a:pt x="86" y="157"/>
                </a:lnTo>
                <a:lnTo>
                  <a:pt x="76" y="124"/>
                </a:lnTo>
                <a:lnTo>
                  <a:pt x="75" y="123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9" y="202"/>
                </a:lnTo>
                <a:lnTo>
                  <a:pt x="26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2" y="67"/>
                </a:lnTo>
                <a:lnTo>
                  <a:pt x="109" y="61"/>
                </a:lnTo>
                <a:lnTo>
                  <a:pt x="113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89" name="Freeform 100"/>
          <p:cNvSpPr>
            <a:spLocks/>
          </p:cNvSpPr>
          <p:nvPr/>
        </p:nvSpPr>
        <p:spPr bwMode="auto">
          <a:xfrm>
            <a:off x="5930900" y="1754188"/>
            <a:ext cx="411163" cy="554037"/>
          </a:xfrm>
          <a:custGeom>
            <a:avLst/>
            <a:gdLst>
              <a:gd name="T0" fmla="*/ 2147483647 w 259"/>
              <a:gd name="T1" fmla="*/ 2147483647 h 349"/>
              <a:gd name="T2" fmla="*/ 2147483647 w 259"/>
              <a:gd name="T3" fmla="*/ 2147483647 h 349"/>
              <a:gd name="T4" fmla="*/ 2147483647 w 259"/>
              <a:gd name="T5" fmla="*/ 2147483647 h 349"/>
              <a:gd name="T6" fmla="*/ 2147483647 w 259"/>
              <a:gd name="T7" fmla="*/ 2147483647 h 349"/>
              <a:gd name="T8" fmla="*/ 2147483647 w 259"/>
              <a:gd name="T9" fmla="*/ 2147483647 h 349"/>
              <a:gd name="T10" fmla="*/ 2147483647 w 259"/>
              <a:gd name="T11" fmla="*/ 2147483647 h 349"/>
              <a:gd name="T12" fmla="*/ 2147483647 w 259"/>
              <a:gd name="T13" fmla="*/ 0 h 349"/>
              <a:gd name="T14" fmla="*/ 2147483647 w 259"/>
              <a:gd name="T15" fmla="*/ 2147483647 h 349"/>
              <a:gd name="T16" fmla="*/ 2147483647 w 259"/>
              <a:gd name="T17" fmla="*/ 2147483647 h 349"/>
              <a:gd name="T18" fmla="*/ 2147483647 w 259"/>
              <a:gd name="T19" fmla="*/ 2147483647 h 349"/>
              <a:gd name="T20" fmla="*/ 2147483647 w 259"/>
              <a:gd name="T21" fmla="*/ 2147483647 h 349"/>
              <a:gd name="T22" fmla="*/ 2147483647 w 259"/>
              <a:gd name="T23" fmla="*/ 2147483647 h 349"/>
              <a:gd name="T24" fmla="*/ 2147483647 w 259"/>
              <a:gd name="T25" fmla="*/ 2147483647 h 349"/>
              <a:gd name="T26" fmla="*/ 2147483647 w 259"/>
              <a:gd name="T27" fmla="*/ 2147483647 h 349"/>
              <a:gd name="T28" fmla="*/ 2147483647 w 259"/>
              <a:gd name="T29" fmla="*/ 2147483647 h 349"/>
              <a:gd name="T30" fmla="*/ 2147483647 w 259"/>
              <a:gd name="T31" fmla="*/ 2147483647 h 349"/>
              <a:gd name="T32" fmla="*/ 2147483647 w 259"/>
              <a:gd name="T33" fmla="*/ 2147483647 h 349"/>
              <a:gd name="T34" fmla="*/ 2147483647 w 259"/>
              <a:gd name="T35" fmla="*/ 2147483647 h 349"/>
              <a:gd name="T36" fmla="*/ 2147483647 w 259"/>
              <a:gd name="T37" fmla="*/ 2147483647 h 349"/>
              <a:gd name="T38" fmla="*/ 2147483647 w 259"/>
              <a:gd name="T39" fmla="*/ 2147483647 h 349"/>
              <a:gd name="T40" fmla="*/ 2147483647 w 259"/>
              <a:gd name="T41" fmla="*/ 2147483647 h 349"/>
              <a:gd name="T42" fmla="*/ 2147483647 w 259"/>
              <a:gd name="T43" fmla="*/ 2147483647 h 349"/>
              <a:gd name="T44" fmla="*/ 2147483647 w 259"/>
              <a:gd name="T45" fmla="*/ 2147483647 h 349"/>
              <a:gd name="T46" fmla="*/ 2147483647 w 259"/>
              <a:gd name="T47" fmla="*/ 2147483647 h 349"/>
              <a:gd name="T48" fmla="*/ 2147483647 w 259"/>
              <a:gd name="T49" fmla="*/ 2147483647 h 349"/>
              <a:gd name="T50" fmla="*/ 2147483647 w 259"/>
              <a:gd name="T51" fmla="*/ 2147483647 h 349"/>
              <a:gd name="T52" fmla="*/ 2147483647 w 259"/>
              <a:gd name="T53" fmla="*/ 2147483647 h 349"/>
              <a:gd name="T54" fmla="*/ 2147483647 w 259"/>
              <a:gd name="T55" fmla="*/ 2147483647 h 349"/>
              <a:gd name="T56" fmla="*/ 2147483647 w 259"/>
              <a:gd name="T57" fmla="*/ 2147483647 h 349"/>
              <a:gd name="T58" fmla="*/ 2147483647 w 259"/>
              <a:gd name="T59" fmla="*/ 2147483647 h 349"/>
              <a:gd name="T60" fmla="*/ 2147483647 w 259"/>
              <a:gd name="T61" fmla="*/ 2147483647 h 349"/>
              <a:gd name="T62" fmla="*/ 2147483647 w 259"/>
              <a:gd name="T63" fmla="*/ 2147483647 h 349"/>
              <a:gd name="T64" fmla="*/ 2147483647 w 259"/>
              <a:gd name="T65" fmla="*/ 2147483647 h 349"/>
              <a:gd name="T66" fmla="*/ 2147483647 w 259"/>
              <a:gd name="T67" fmla="*/ 2147483647 h 349"/>
              <a:gd name="T68" fmla="*/ 2147483647 w 259"/>
              <a:gd name="T69" fmla="*/ 2147483647 h 349"/>
              <a:gd name="T70" fmla="*/ 2147483647 w 259"/>
              <a:gd name="T71" fmla="*/ 2147483647 h 349"/>
              <a:gd name="T72" fmla="*/ 2147483647 w 259"/>
              <a:gd name="T73" fmla="*/ 2147483647 h 349"/>
              <a:gd name="T74" fmla="*/ 2147483647 w 259"/>
              <a:gd name="T75" fmla="*/ 2147483647 h 349"/>
              <a:gd name="T76" fmla="*/ 2147483647 w 259"/>
              <a:gd name="T77" fmla="*/ 2147483647 h 349"/>
              <a:gd name="T78" fmla="*/ 2147483647 w 259"/>
              <a:gd name="T79" fmla="*/ 2147483647 h 349"/>
              <a:gd name="T80" fmla="*/ 2147483647 w 259"/>
              <a:gd name="T81" fmla="*/ 2147483647 h 349"/>
              <a:gd name="T82" fmla="*/ 2147483647 w 259"/>
              <a:gd name="T83" fmla="*/ 2147483647 h 349"/>
              <a:gd name="T84" fmla="*/ 2147483647 w 259"/>
              <a:gd name="T85" fmla="*/ 2147483647 h 349"/>
              <a:gd name="T86" fmla="*/ 2147483647 w 259"/>
              <a:gd name="T87" fmla="*/ 2147483647 h 349"/>
              <a:gd name="T88" fmla="*/ 2147483647 w 259"/>
              <a:gd name="T89" fmla="*/ 2147483647 h 349"/>
              <a:gd name="T90" fmla="*/ 2147483647 w 259"/>
              <a:gd name="T91" fmla="*/ 2147483647 h 349"/>
              <a:gd name="T92" fmla="*/ 2147483647 w 259"/>
              <a:gd name="T93" fmla="*/ 2147483647 h 349"/>
              <a:gd name="T94" fmla="*/ 0 w 259"/>
              <a:gd name="T95" fmla="*/ 2147483647 h 349"/>
              <a:gd name="T96" fmla="*/ 2147483647 w 259"/>
              <a:gd name="T97" fmla="*/ 2147483647 h 349"/>
              <a:gd name="T98" fmla="*/ 2147483647 w 259"/>
              <a:gd name="T99" fmla="*/ 2147483647 h 349"/>
              <a:gd name="T100" fmla="*/ 2147483647 w 259"/>
              <a:gd name="T101" fmla="*/ 2147483647 h 349"/>
              <a:gd name="T102" fmla="*/ 2147483647 w 259"/>
              <a:gd name="T103" fmla="*/ 2147483647 h 349"/>
              <a:gd name="T104" fmla="*/ 2147483647 w 259"/>
              <a:gd name="T105" fmla="*/ 2147483647 h 3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59"/>
              <a:gd name="T160" fmla="*/ 0 h 349"/>
              <a:gd name="T161" fmla="*/ 259 w 259"/>
              <a:gd name="T162" fmla="*/ 349 h 34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59" h="349">
                <a:moveTo>
                  <a:pt x="113" y="53"/>
                </a:moveTo>
                <a:lnTo>
                  <a:pt x="109" y="52"/>
                </a:lnTo>
                <a:lnTo>
                  <a:pt x="104" y="49"/>
                </a:lnTo>
                <a:lnTo>
                  <a:pt x="100" y="47"/>
                </a:lnTo>
                <a:lnTo>
                  <a:pt x="98" y="44"/>
                </a:lnTo>
                <a:lnTo>
                  <a:pt x="95" y="41"/>
                </a:lnTo>
                <a:lnTo>
                  <a:pt x="94" y="38"/>
                </a:lnTo>
                <a:lnTo>
                  <a:pt x="92" y="35"/>
                </a:lnTo>
                <a:lnTo>
                  <a:pt x="92" y="32"/>
                </a:lnTo>
                <a:lnTo>
                  <a:pt x="91" y="28"/>
                </a:lnTo>
                <a:lnTo>
                  <a:pt x="92" y="23"/>
                </a:lnTo>
                <a:lnTo>
                  <a:pt x="93" y="19"/>
                </a:lnTo>
                <a:lnTo>
                  <a:pt x="95" y="15"/>
                </a:lnTo>
                <a:lnTo>
                  <a:pt x="98" y="11"/>
                </a:lnTo>
                <a:lnTo>
                  <a:pt x="101" y="9"/>
                </a:lnTo>
                <a:lnTo>
                  <a:pt x="105" y="6"/>
                </a:lnTo>
                <a:lnTo>
                  <a:pt x="109" y="4"/>
                </a:lnTo>
                <a:lnTo>
                  <a:pt x="114" y="2"/>
                </a:lnTo>
                <a:lnTo>
                  <a:pt x="118" y="1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1"/>
                </a:lnTo>
                <a:lnTo>
                  <a:pt x="144" y="3"/>
                </a:lnTo>
                <a:lnTo>
                  <a:pt x="148" y="5"/>
                </a:lnTo>
                <a:lnTo>
                  <a:pt x="152" y="7"/>
                </a:lnTo>
                <a:lnTo>
                  <a:pt x="155" y="10"/>
                </a:lnTo>
                <a:lnTo>
                  <a:pt x="158" y="12"/>
                </a:lnTo>
                <a:lnTo>
                  <a:pt x="161" y="16"/>
                </a:lnTo>
                <a:lnTo>
                  <a:pt x="163" y="19"/>
                </a:lnTo>
                <a:lnTo>
                  <a:pt x="164" y="23"/>
                </a:lnTo>
                <a:lnTo>
                  <a:pt x="164" y="27"/>
                </a:lnTo>
                <a:lnTo>
                  <a:pt x="164" y="31"/>
                </a:lnTo>
                <a:lnTo>
                  <a:pt x="163" y="35"/>
                </a:lnTo>
                <a:lnTo>
                  <a:pt x="162" y="39"/>
                </a:lnTo>
                <a:lnTo>
                  <a:pt x="160" y="42"/>
                </a:lnTo>
                <a:lnTo>
                  <a:pt x="158" y="45"/>
                </a:lnTo>
                <a:lnTo>
                  <a:pt x="155" y="47"/>
                </a:lnTo>
                <a:lnTo>
                  <a:pt x="152" y="50"/>
                </a:lnTo>
                <a:lnTo>
                  <a:pt x="149" y="52"/>
                </a:lnTo>
                <a:lnTo>
                  <a:pt x="145" y="53"/>
                </a:lnTo>
                <a:lnTo>
                  <a:pt x="150" y="61"/>
                </a:lnTo>
                <a:lnTo>
                  <a:pt x="157" y="66"/>
                </a:lnTo>
                <a:lnTo>
                  <a:pt x="175" y="70"/>
                </a:lnTo>
                <a:lnTo>
                  <a:pt x="189" y="75"/>
                </a:lnTo>
                <a:lnTo>
                  <a:pt x="197" y="83"/>
                </a:lnTo>
                <a:lnTo>
                  <a:pt x="204" y="99"/>
                </a:lnTo>
                <a:lnTo>
                  <a:pt x="209" y="113"/>
                </a:lnTo>
                <a:lnTo>
                  <a:pt x="215" y="128"/>
                </a:lnTo>
                <a:lnTo>
                  <a:pt x="220" y="137"/>
                </a:lnTo>
                <a:lnTo>
                  <a:pt x="231" y="151"/>
                </a:lnTo>
                <a:lnTo>
                  <a:pt x="242" y="163"/>
                </a:lnTo>
                <a:lnTo>
                  <a:pt x="252" y="169"/>
                </a:lnTo>
                <a:lnTo>
                  <a:pt x="255" y="172"/>
                </a:lnTo>
                <a:lnTo>
                  <a:pt x="257" y="175"/>
                </a:lnTo>
                <a:lnTo>
                  <a:pt x="258" y="179"/>
                </a:lnTo>
                <a:lnTo>
                  <a:pt x="258" y="184"/>
                </a:lnTo>
                <a:lnTo>
                  <a:pt x="258" y="189"/>
                </a:lnTo>
                <a:lnTo>
                  <a:pt x="257" y="193"/>
                </a:lnTo>
                <a:lnTo>
                  <a:pt x="255" y="197"/>
                </a:lnTo>
                <a:lnTo>
                  <a:pt x="253" y="201"/>
                </a:lnTo>
                <a:lnTo>
                  <a:pt x="249" y="203"/>
                </a:lnTo>
                <a:lnTo>
                  <a:pt x="247" y="204"/>
                </a:lnTo>
                <a:lnTo>
                  <a:pt x="245" y="207"/>
                </a:lnTo>
                <a:lnTo>
                  <a:pt x="243" y="207"/>
                </a:lnTo>
                <a:lnTo>
                  <a:pt x="241" y="207"/>
                </a:lnTo>
                <a:lnTo>
                  <a:pt x="237" y="206"/>
                </a:lnTo>
                <a:lnTo>
                  <a:pt x="233" y="204"/>
                </a:lnTo>
                <a:lnTo>
                  <a:pt x="229" y="202"/>
                </a:lnTo>
                <a:lnTo>
                  <a:pt x="226" y="197"/>
                </a:lnTo>
                <a:lnTo>
                  <a:pt x="224" y="194"/>
                </a:lnTo>
                <a:lnTo>
                  <a:pt x="222" y="189"/>
                </a:lnTo>
                <a:lnTo>
                  <a:pt x="221" y="185"/>
                </a:lnTo>
                <a:lnTo>
                  <a:pt x="220" y="180"/>
                </a:lnTo>
                <a:lnTo>
                  <a:pt x="220" y="175"/>
                </a:lnTo>
                <a:lnTo>
                  <a:pt x="221" y="171"/>
                </a:lnTo>
                <a:lnTo>
                  <a:pt x="221" y="166"/>
                </a:lnTo>
                <a:lnTo>
                  <a:pt x="220" y="162"/>
                </a:lnTo>
                <a:lnTo>
                  <a:pt x="204" y="145"/>
                </a:lnTo>
                <a:lnTo>
                  <a:pt x="191" y="132"/>
                </a:lnTo>
                <a:lnTo>
                  <a:pt x="184" y="122"/>
                </a:lnTo>
                <a:lnTo>
                  <a:pt x="181" y="123"/>
                </a:lnTo>
                <a:lnTo>
                  <a:pt x="172" y="156"/>
                </a:lnTo>
                <a:lnTo>
                  <a:pt x="166" y="183"/>
                </a:lnTo>
                <a:lnTo>
                  <a:pt x="175" y="219"/>
                </a:lnTo>
                <a:lnTo>
                  <a:pt x="181" y="245"/>
                </a:lnTo>
                <a:lnTo>
                  <a:pt x="192" y="288"/>
                </a:lnTo>
                <a:lnTo>
                  <a:pt x="199" y="319"/>
                </a:lnTo>
                <a:lnTo>
                  <a:pt x="202" y="322"/>
                </a:lnTo>
                <a:lnTo>
                  <a:pt x="208" y="323"/>
                </a:lnTo>
                <a:lnTo>
                  <a:pt x="215" y="324"/>
                </a:lnTo>
                <a:lnTo>
                  <a:pt x="223" y="326"/>
                </a:lnTo>
                <a:lnTo>
                  <a:pt x="229" y="328"/>
                </a:lnTo>
                <a:lnTo>
                  <a:pt x="235" y="332"/>
                </a:lnTo>
                <a:lnTo>
                  <a:pt x="240" y="336"/>
                </a:lnTo>
                <a:lnTo>
                  <a:pt x="243" y="339"/>
                </a:lnTo>
                <a:lnTo>
                  <a:pt x="245" y="343"/>
                </a:lnTo>
                <a:lnTo>
                  <a:pt x="246" y="348"/>
                </a:lnTo>
                <a:lnTo>
                  <a:pt x="161" y="348"/>
                </a:lnTo>
                <a:lnTo>
                  <a:pt x="141" y="288"/>
                </a:lnTo>
                <a:lnTo>
                  <a:pt x="130" y="257"/>
                </a:lnTo>
                <a:lnTo>
                  <a:pt x="120" y="288"/>
                </a:lnTo>
                <a:lnTo>
                  <a:pt x="97" y="348"/>
                </a:lnTo>
                <a:lnTo>
                  <a:pt x="12" y="348"/>
                </a:lnTo>
                <a:lnTo>
                  <a:pt x="14" y="343"/>
                </a:lnTo>
                <a:lnTo>
                  <a:pt x="16" y="339"/>
                </a:lnTo>
                <a:lnTo>
                  <a:pt x="19" y="335"/>
                </a:lnTo>
                <a:lnTo>
                  <a:pt x="24" y="331"/>
                </a:lnTo>
                <a:lnTo>
                  <a:pt x="31" y="328"/>
                </a:lnTo>
                <a:lnTo>
                  <a:pt x="38" y="325"/>
                </a:lnTo>
                <a:lnTo>
                  <a:pt x="46" y="323"/>
                </a:lnTo>
                <a:lnTo>
                  <a:pt x="55" y="322"/>
                </a:lnTo>
                <a:lnTo>
                  <a:pt x="61" y="317"/>
                </a:lnTo>
                <a:lnTo>
                  <a:pt x="69" y="288"/>
                </a:lnTo>
                <a:lnTo>
                  <a:pt x="79" y="245"/>
                </a:lnTo>
                <a:lnTo>
                  <a:pt x="84" y="219"/>
                </a:lnTo>
                <a:lnTo>
                  <a:pt x="92" y="183"/>
                </a:lnTo>
                <a:lnTo>
                  <a:pt x="86" y="156"/>
                </a:lnTo>
                <a:lnTo>
                  <a:pt x="76" y="123"/>
                </a:lnTo>
                <a:lnTo>
                  <a:pt x="75" y="122"/>
                </a:lnTo>
                <a:lnTo>
                  <a:pt x="70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7"/>
                </a:lnTo>
                <a:lnTo>
                  <a:pt x="38" y="172"/>
                </a:lnTo>
                <a:lnTo>
                  <a:pt x="39" y="176"/>
                </a:lnTo>
                <a:lnTo>
                  <a:pt x="38" y="182"/>
                </a:lnTo>
                <a:lnTo>
                  <a:pt x="36" y="189"/>
                </a:lnTo>
                <a:lnTo>
                  <a:pt x="33" y="196"/>
                </a:lnTo>
                <a:lnTo>
                  <a:pt x="31" y="199"/>
                </a:lnTo>
                <a:lnTo>
                  <a:pt x="29" y="202"/>
                </a:lnTo>
                <a:lnTo>
                  <a:pt x="26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7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0"/>
                </a:lnTo>
                <a:lnTo>
                  <a:pt x="3" y="197"/>
                </a:lnTo>
                <a:lnTo>
                  <a:pt x="1" y="193"/>
                </a:lnTo>
                <a:lnTo>
                  <a:pt x="1" y="189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3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3"/>
                </a:lnTo>
                <a:lnTo>
                  <a:pt x="69" y="75"/>
                </a:lnTo>
                <a:lnTo>
                  <a:pt x="84" y="70"/>
                </a:lnTo>
                <a:lnTo>
                  <a:pt x="102" y="66"/>
                </a:lnTo>
                <a:lnTo>
                  <a:pt x="109" y="61"/>
                </a:lnTo>
                <a:lnTo>
                  <a:pt x="113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0" name="Freeform 101"/>
          <p:cNvSpPr>
            <a:spLocks/>
          </p:cNvSpPr>
          <p:nvPr/>
        </p:nvSpPr>
        <p:spPr bwMode="auto">
          <a:xfrm>
            <a:off x="6453188" y="1770063"/>
            <a:ext cx="412750" cy="555625"/>
          </a:xfrm>
          <a:custGeom>
            <a:avLst/>
            <a:gdLst>
              <a:gd name="T0" fmla="*/ 2147483647 w 260"/>
              <a:gd name="T1" fmla="*/ 2147483647 h 350"/>
              <a:gd name="T2" fmla="*/ 2147483647 w 260"/>
              <a:gd name="T3" fmla="*/ 2147483647 h 350"/>
              <a:gd name="T4" fmla="*/ 2147483647 w 260"/>
              <a:gd name="T5" fmla="*/ 2147483647 h 350"/>
              <a:gd name="T6" fmla="*/ 2147483647 w 260"/>
              <a:gd name="T7" fmla="*/ 2147483647 h 350"/>
              <a:gd name="T8" fmla="*/ 2147483647 w 260"/>
              <a:gd name="T9" fmla="*/ 2147483647 h 350"/>
              <a:gd name="T10" fmla="*/ 2147483647 w 260"/>
              <a:gd name="T11" fmla="*/ 2147483647 h 350"/>
              <a:gd name="T12" fmla="*/ 2147483647 w 260"/>
              <a:gd name="T13" fmla="*/ 0 h 350"/>
              <a:gd name="T14" fmla="*/ 2147483647 w 260"/>
              <a:gd name="T15" fmla="*/ 2147483647 h 350"/>
              <a:gd name="T16" fmla="*/ 2147483647 w 260"/>
              <a:gd name="T17" fmla="*/ 2147483647 h 350"/>
              <a:gd name="T18" fmla="*/ 2147483647 w 260"/>
              <a:gd name="T19" fmla="*/ 2147483647 h 350"/>
              <a:gd name="T20" fmla="*/ 2147483647 w 260"/>
              <a:gd name="T21" fmla="*/ 2147483647 h 350"/>
              <a:gd name="T22" fmla="*/ 2147483647 w 260"/>
              <a:gd name="T23" fmla="*/ 2147483647 h 350"/>
              <a:gd name="T24" fmla="*/ 2147483647 w 260"/>
              <a:gd name="T25" fmla="*/ 2147483647 h 350"/>
              <a:gd name="T26" fmla="*/ 2147483647 w 260"/>
              <a:gd name="T27" fmla="*/ 2147483647 h 350"/>
              <a:gd name="T28" fmla="*/ 2147483647 w 260"/>
              <a:gd name="T29" fmla="*/ 2147483647 h 350"/>
              <a:gd name="T30" fmla="*/ 2147483647 w 260"/>
              <a:gd name="T31" fmla="*/ 2147483647 h 350"/>
              <a:gd name="T32" fmla="*/ 2147483647 w 260"/>
              <a:gd name="T33" fmla="*/ 2147483647 h 350"/>
              <a:gd name="T34" fmla="*/ 2147483647 w 260"/>
              <a:gd name="T35" fmla="*/ 2147483647 h 350"/>
              <a:gd name="T36" fmla="*/ 2147483647 w 260"/>
              <a:gd name="T37" fmla="*/ 2147483647 h 350"/>
              <a:gd name="T38" fmla="*/ 2147483647 w 260"/>
              <a:gd name="T39" fmla="*/ 2147483647 h 350"/>
              <a:gd name="T40" fmla="*/ 2147483647 w 260"/>
              <a:gd name="T41" fmla="*/ 2147483647 h 350"/>
              <a:gd name="T42" fmla="*/ 2147483647 w 260"/>
              <a:gd name="T43" fmla="*/ 2147483647 h 350"/>
              <a:gd name="T44" fmla="*/ 2147483647 w 260"/>
              <a:gd name="T45" fmla="*/ 2147483647 h 350"/>
              <a:gd name="T46" fmla="*/ 2147483647 w 260"/>
              <a:gd name="T47" fmla="*/ 2147483647 h 350"/>
              <a:gd name="T48" fmla="*/ 2147483647 w 260"/>
              <a:gd name="T49" fmla="*/ 2147483647 h 350"/>
              <a:gd name="T50" fmla="*/ 2147483647 w 260"/>
              <a:gd name="T51" fmla="*/ 2147483647 h 350"/>
              <a:gd name="T52" fmla="*/ 2147483647 w 260"/>
              <a:gd name="T53" fmla="*/ 2147483647 h 350"/>
              <a:gd name="T54" fmla="*/ 2147483647 w 260"/>
              <a:gd name="T55" fmla="*/ 2147483647 h 350"/>
              <a:gd name="T56" fmla="*/ 2147483647 w 260"/>
              <a:gd name="T57" fmla="*/ 2147483647 h 350"/>
              <a:gd name="T58" fmla="*/ 2147483647 w 260"/>
              <a:gd name="T59" fmla="*/ 2147483647 h 350"/>
              <a:gd name="T60" fmla="*/ 2147483647 w 260"/>
              <a:gd name="T61" fmla="*/ 2147483647 h 350"/>
              <a:gd name="T62" fmla="*/ 2147483647 w 260"/>
              <a:gd name="T63" fmla="*/ 2147483647 h 350"/>
              <a:gd name="T64" fmla="*/ 2147483647 w 260"/>
              <a:gd name="T65" fmla="*/ 2147483647 h 350"/>
              <a:gd name="T66" fmla="*/ 2147483647 w 260"/>
              <a:gd name="T67" fmla="*/ 2147483647 h 350"/>
              <a:gd name="T68" fmla="*/ 2147483647 w 260"/>
              <a:gd name="T69" fmla="*/ 2147483647 h 350"/>
              <a:gd name="T70" fmla="*/ 2147483647 w 260"/>
              <a:gd name="T71" fmla="*/ 2147483647 h 350"/>
              <a:gd name="T72" fmla="*/ 2147483647 w 260"/>
              <a:gd name="T73" fmla="*/ 2147483647 h 350"/>
              <a:gd name="T74" fmla="*/ 2147483647 w 260"/>
              <a:gd name="T75" fmla="*/ 2147483647 h 350"/>
              <a:gd name="T76" fmla="*/ 2147483647 w 260"/>
              <a:gd name="T77" fmla="*/ 2147483647 h 350"/>
              <a:gd name="T78" fmla="*/ 2147483647 w 260"/>
              <a:gd name="T79" fmla="*/ 2147483647 h 350"/>
              <a:gd name="T80" fmla="*/ 2147483647 w 260"/>
              <a:gd name="T81" fmla="*/ 2147483647 h 350"/>
              <a:gd name="T82" fmla="*/ 2147483647 w 260"/>
              <a:gd name="T83" fmla="*/ 2147483647 h 350"/>
              <a:gd name="T84" fmla="*/ 2147483647 w 260"/>
              <a:gd name="T85" fmla="*/ 2147483647 h 350"/>
              <a:gd name="T86" fmla="*/ 2147483647 w 260"/>
              <a:gd name="T87" fmla="*/ 2147483647 h 350"/>
              <a:gd name="T88" fmla="*/ 2147483647 w 260"/>
              <a:gd name="T89" fmla="*/ 2147483647 h 350"/>
              <a:gd name="T90" fmla="*/ 2147483647 w 260"/>
              <a:gd name="T91" fmla="*/ 2147483647 h 350"/>
              <a:gd name="T92" fmla="*/ 2147483647 w 260"/>
              <a:gd name="T93" fmla="*/ 2147483647 h 350"/>
              <a:gd name="T94" fmla="*/ 0 w 260"/>
              <a:gd name="T95" fmla="*/ 2147483647 h 350"/>
              <a:gd name="T96" fmla="*/ 2147483647 w 260"/>
              <a:gd name="T97" fmla="*/ 2147483647 h 350"/>
              <a:gd name="T98" fmla="*/ 2147483647 w 260"/>
              <a:gd name="T99" fmla="*/ 2147483647 h 350"/>
              <a:gd name="T100" fmla="*/ 2147483647 w 260"/>
              <a:gd name="T101" fmla="*/ 2147483647 h 350"/>
              <a:gd name="T102" fmla="*/ 2147483647 w 260"/>
              <a:gd name="T103" fmla="*/ 2147483647 h 350"/>
              <a:gd name="T104" fmla="*/ 2147483647 w 260"/>
              <a:gd name="T105" fmla="*/ 2147483647 h 3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60"/>
              <a:gd name="T160" fmla="*/ 0 h 350"/>
              <a:gd name="T161" fmla="*/ 260 w 260"/>
              <a:gd name="T162" fmla="*/ 350 h 3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60" h="350">
                <a:moveTo>
                  <a:pt x="113" y="53"/>
                </a:moveTo>
                <a:lnTo>
                  <a:pt x="109" y="52"/>
                </a:lnTo>
                <a:lnTo>
                  <a:pt x="105" y="49"/>
                </a:lnTo>
                <a:lnTo>
                  <a:pt x="101" y="47"/>
                </a:lnTo>
                <a:lnTo>
                  <a:pt x="98" y="44"/>
                </a:lnTo>
                <a:lnTo>
                  <a:pt x="96" y="41"/>
                </a:lnTo>
                <a:lnTo>
                  <a:pt x="94" y="39"/>
                </a:lnTo>
                <a:lnTo>
                  <a:pt x="93" y="36"/>
                </a:lnTo>
                <a:lnTo>
                  <a:pt x="92" y="32"/>
                </a:lnTo>
                <a:lnTo>
                  <a:pt x="91" y="28"/>
                </a:lnTo>
                <a:lnTo>
                  <a:pt x="92" y="23"/>
                </a:lnTo>
                <a:lnTo>
                  <a:pt x="94" y="19"/>
                </a:lnTo>
                <a:lnTo>
                  <a:pt x="96" y="15"/>
                </a:lnTo>
                <a:lnTo>
                  <a:pt x="99" y="12"/>
                </a:lnTo>
                <a:lnTo>
                  <a:pt x="102" y="9"/>
                </a:lnTo>
                <a:lnTo>
                  <a:pt x="106" y="6"/>
                </a:lnTo>
                <a:lnTo>
                  <a:pt x="110" y="4"/>
                </a:lnTo>
                <a:lnTo>
                  <a:pt x="115" y="2"/>
                </a:lnTo>
                <a:lnTo>
                  <a:pt x="119" y="1"/>
                </a:lnTo>
                <a:lnTo>
                  <a:pt x="124" y="0"/>
                </a:lnTo>
                <a:lnTo>
                  <a:pt x="129" y="0"/>
                </a:lnTo>
                <a:lnTo>
                  <a:pt x="134" y="0"/>
                </a:lnTo>
                <a:lnTo>
                  <a:pt x="139" y="1"/>
                </a:lnTo>
                <a:lnTo>
                  <a:pt x="144" y="3"/>
                </a:lnTo>
                <a:lnTo>
                  <a:pt x="148" y="5"/>
                </a:lnTo>
                <a:lnTo>
                  <a:pt x="152" y="7"/>
                </a:lnTo>
                <a:lnTo>
                  <a:pt x="156" y="10"/>
                </a:lnTo>
                <a:lnTo>
                  <a:pt x="159" y="12"/>
                </a:lnTo>
                <a:lnTo>
                  <a:pt x="161" y="16"/>
                </a:lnTo>
                <a:lnTo>
                  <a:pt x="163" y="19"/>
                </a:lnTo>
                <a:lnTo>
                  <a:pt x="165" y="23"/>
                </a:lnTo>
                <a:lnTo>
                  <a:pt x="165" y="27"/>
                </a:lnTo>
                <a:lnTo>
                  <a:pt x="165" y="31"/>
                </a:lnTo>
                <a:lnTo>
                  <a:pt x="164" y="35"/>
                </a:lnTo>
                <a:lnTo>
                  <a:pt x="162" y="39"/>
                </a:lnTo>
                <a:lnTo>
                  <a:pt x="161" y="42"/>
                </a:lnTo>
                <a:lnTo>
                  <a:pt x="158" y="45"/>
                </a:lnTo>
                <a:lnTo>
                  <a:pt x="155" y="47"/>
                </a:lnTo>
                <a:lnTo>
                  <a:pt x="152" y="50"/>
                </a:lnTo>
                <a:lnTo>
                  <a:pt x="149" y="52"/>
                </a:lnTo>
                <a:lnTo>
                  <a:pt x="145" y="53"/>
                </a:lnTo>
                <a:lnTo>
                  <a:pt x="150" y="61"/>
                </a:lnTo>
                <a:lnTo>
                  <a:pt x="158" y="67"/>
                </a:lnTo>
                <a:lnTo>
                  <a:pt x="176" y="70"/>
                </a:lnTo>
                <a:lnTo>
                  <a:pt x="190" y="75"/>
                </a:lnTo>
                <a:lnTo>
                  <a:pt x="197" y="84"/>
                </a:lnTo>
                <a:lnTo>
                  <a:pt x="205" y="99"/>
                </a:lnTo>
                <a:lnTo>
                  <a:pt x="210" y="113"/>
                </a:lnTo>
                <a:lnTo>
                  <a:pt x="215" y="128"/>
                </a:lnTo>
                <a:lnTo>
                  <a:pt x="221" y="137"/>
                </a:lnTo>
                <a:lnTo>
                  <a:pt x="232" y="151"/>
                </a:lnTo>
                <a:lnTo>
                  <a:pt x="243" y="164"/>
                </a:lnTo>
                <a:lnTo>
                  <a:pt x="253" y="170"/>
                </a:lnTo>
                <a:lnTo>
                  <a:pt x="256" y="172"/>
                </a:lnTo>
                <a:lnTo>
                  <a:pt x="258" y="175"/>
                </a:lnTo>
                <a:lnTo>
                  <a:pt x="259" y="179"/>
                </a:lnTo>
                <a:lnTo>
                  <a:pt x="259" y="185"/>
                </a:lnTo>
                <a:lnTo>
                  <a:pt x="259" y="190"/>
                </a:lnTo>
                <a:lnTo>
                  <a:pt x="258" y="193"/>
                </a:lnTo>
                <a:lnTo>
                  <a:pt x="256" y="198"/>
                </a:lnTo>
                <a:lnTo>
                  <a:pt x="254" y="201"/>
                </a:lnTo>
                <a:lnTo>
                  <a:pt x="250" y="203"/>
                </a:lnTo>
                <a:lnTo>
                  <a:pt x="248" y="204"/>
                </a:lnTo>
                <a:lnTo>
                  <a:pt x="246" y="207"/>
                </a:lnTo>
                <a:lnTo>
                  <a:pt x="244" y="208"/>
                </a:lnTo>
                <a:lnTo>
                  <a:pt x="241" y="208"/>
                </a:lnTo>
                <a:lnTo>
                  <a:pt x="238" y="207"/>
                </a:lnTo>
                <a:lnTo>
                  <a:pt x="234" y="205"/>
                </a:lnTo>
                <a:lnTo>
                  <a:pt x="230" y="202"/>
                </a:lnTo>
                <a:lnTo>
                  <a:pt x="227" y="198"/>
                </a:lnTo>
                <a:lnTo>
                  <a:pt x="225" y="194"/>
                </a:lnTo>
                <a:lnTo>
                  <a:pt x="223" y="190"/>
                </a:lnTo>
                <a:lnTo>
                  <a:pt x="222" y="186"/>
                </a:lnTo>
                <a:lnTo>
                  <a:pt x="221" y="181"/>
                </a:lnTo>
                <a:lnTo>
                  <a:pt x="221" y="176"/>
                </a:lnTo>
                <a:lnTo>
                  <a:pt x="221" y="172"/>
                </a:lnTo>
                <a:lnTo>
                  <a:pt x="222" y="167"/>
                </a:lnTo>
                <a:lnTo>
                  <a:pt x="221" y="163"/>
                </a:lnTo>
                <a:lnTo>
                  <a:pt x="205" y="145"/>
                </a:lnTo>
                <a:lnTo>
                  <a:pt x="192" y="132"/>
                </a:lnTo>
                <a:lnTo>
                  <a:pt x="185" y="123"/>
                </a:lnTo>
                <a:lnTo>
                  <a:pt x="182" y="124"/>
                </a:lnTo>
                <a:lnTo>
                  <a:pt x="173" y="157"/>
                </a:lnTo>
                <a:lnTo>
                  <a:pt x="167" y="183"/>
                </a:lnTo>
                <a:lnTo>
                  <a:pt x="176" y="220"/>
                </a:lnTo>
                <a:lnTo>
                  <a:pt x="182" y="246"/>
                </a:lnTo>
                <a:lnTo>
                  <a:pt x="192" y="288"/>
                </a:lnTo>
                <a:lnTo>
                  <a:pt x="200" y="320"/>
                </a:lnTo>
                <a:lnTo>
                  <a:pt x="203" y="323"/>
                </a:lnTo>
                <a:lnTo>
                  <a:pt x="209" y="324"/>
                </a:lnTo>
                <a:lnTo>
                  <a:pt x="216" y="325"/>
                </a:lnTo>
                <a:lnTo>
                  <a:pt x="224" y="327"/>
                </a:lnTo>
                <a:lnTo>
                  <a:pt x="230" y="329"/>
                </a:lnTo>
                <a:lnTo>
                  <a:pt x="235" y="333"/>
                </a:lnTo>
                <a:lnTo>
                  <a:pt x="241" y="336"/>
                </a:lnTo>
                <a:lnTo>
                  <a:pt x="244" y="340"/>
                </a:lnTo>
                <a:lnTo>
                  <a:pt x="246" y="344"/>
                </a:lnTo>
                <a:lnTo>
                  <a:pt x="247" y="349"/>
                </a:lnTo>
                <a:lnTo>
                  <a:pt x="162" y="349"/>
                </a:lnTo>
                <a:lnTo>
                  <a:pt x="141" y="288"/>
                </a:lnTo>
                <a:lnTo>
                  <a:pt x="130" y="258"/>
                </a:lnTo>
                <a:lnTo>
                  <a:pt x="120" y="288"/>
                </a:lnTo>
                <a:lnTo>
                  <a:pt x="98" y="349"/>
                </a:lnTo>
                <a:lnTo>
                  <a:pt x="12" y="349"/>
                </a:lnTo>
                <a:lnTo>
                  <a:pt x="14" y="344"/>
                </a:lnTo>
                <a:lnTo>
                  <a:pt x="16" y="340"/>
                </a:lnTo>
                <a:lnTo>
                  <a:pt x="19" y="336"/>
                </a:lnTo>
                <a:lnTo>
                  <a:pt x="24" y="332"/>
                </a:lnTo>
                <a:lnTo>
                  <a:pt x="31" y="329"/>
                </a:lnTo>
                <a:lnTo>
                  <a:pt x="38" y="326"/>
                </a:lnTo>
                <a:lnTo>
                  <a:pt x="46" y="324"/>
                </a:lnTo>
                <a:lnTo>
                  <a:pt x="56" y="323"/>
                </a:lnTo>
                <a:lnTo>
                  <a:pt x="61" y="318"/>
                </a:lnTo>
                <a:lnTo>
                  <a:pt x="69" y="288"/>
                </a:lnTo>
                <a:lnTo>
                  <a:pt x="79" y="246"/>
                </a:lnTo>
                <a:lnTo>
                  <a:pt x="85" y="220"/>
                </a:lnTo>
                <a:lnTo>
                  <a:pt x="93" y="183"/>
                </a:lnTo>
                <a:lnTo>
                  <a:pt x="87" y="157"/>
                </a:lnTo>
                <a:lnTo>
                  <a:pt x="77" y="124"/>
                </a:lnTo>
                <a:lnTo>
                  <a:pt x="75" y="123"/>
                </a:lnTo>
                <a:lnTo>
                  <a:pt x="71" y="128"/>
                </a:lnTo>
                <a:lnTo>
                  <a:pt x="61" y="139"/>
                </a:lnTo>
                <a:lnTo>
                  <a:pt x="51" y="149"/>
                </a:lnTo>
                <a:lnTo>
                  <a:pt x="38" y="163"/>
                </a:lnTo>
                <a:lnTo>
                  <a:pt x="37" y="168"/>
                </a:lnTo>
                <a:lnTo>
                  <a:pt x="38" y="172"/>
                </a:lnTo>
                <a:lnTo>
                  <a:pt x="39" y="176"/>
                </a:lnTo>
                <a:lnTo>
                  <a:pt x="38" y="183"/>
                </a:lnTo>
                <a:lnTo>
                  <a:pt x="36" y="189"/>
                </a:lnTo>
                <a:lnTo>
                  <a:pt x="33" y="197"/>
                </a:lnTo>
                <a:lnTo>
                  <a:pt x="31" y="200"/>
                </a:lnTo>
                <a:lnTo>
                  <a:pt x="29" y="202"/>
                </a:lnTo>
                <a:lnTo>
                  <a:pt x="26" y="204"/>
                </a:lnTo>
                <a:lnTo>
                  <a:pt x="22" y="206"/>
                </a:lnTo>
                <a:lnTo>
                  <a:pt x="19" y="207"/>
                </a:lnTo>
                <a:lnTo>
                  <a:pt x="16" y="208"/>
                </a:lnTo>
                <a:lnTo>
                  <a:pt x="13" y="207"/>
                </a:lnTo>
                <a:lnTo>
                  <a:pt x="11" y="204"/>
                </a:lnTo>
                <a:lnTo>
                  <a:pt x="7" y="202"/>
                </a:lnTo>
                <a:lnTo>
                  <a:pt x="5" y="201"/>
                </a:lnTo>
                <a:lnTo>
                  <a:pt x="3" y="198"/>
                </a:lnTo>
                <a:lnTo>
                  <a:pt x="1" y="194"/>
                </a:lnTo>
                <a:lnTo>
                  <a:pt x="1" y="190"/>
                </a:lnTo>
                <a:lnTo>
                  <a:pt x="0" y="184"/>
                </a:lnTo>
                <a:lnTo>
                  <a:pt x="0" y="179"/>
                </a:lnTo>
                <a:lnTo>
                  <a:pt x="2" y="174"/>
                </a:lnTo>
                <a:lnTo>
                  <a:pt x="6" y="170"/>
                </a:lnTo>
                <a:lnTo>
                  <a:pt x="11" y="167"/>
                </a:lnTo>
                <a:lnTo>
                  <a:pt x="16" y="164"/>
                </a:lnTo>
                <a:lnTo>
                  <a:pt x="26" y="153"/>
                </a:lnTo>
                <a:lnTo>
                  <a:pt x="39" y="137"/>
                </a:lnTo>
                <a:lnTo>
                  <a:pt x="44" y="128"/>
                </a:lnTo>
                <a:lnTo>
                  <a:pt x="49" y="113"/>
                </a:lnTo>
                <a:lnTo>
                  <a:pt x="54" y="100"/>
                </a:lnTo>
                <a:lnTo>
                  <a:pt x="62" y="84"/>
                </a:lnTo>
                <a:lnTo>
                  <a:pt x="69" y="75"/>
                </a:lnTo>
                <a:lnTo>
                  <a:pt x="84" y="70"/>
                </a:lnTo>
                <a:lnTo>
                  <a:pt x="102" y="67"/>
                </a:lnTo>
                <a:lnTo>
                  <a:pt x="109" y="61"/>
                </a:lnTo>
                <a:lnTo>
                  <a:pt x="113" y="53"/>
                </a:lnTo>
              </a:path>
            </a:pathLst>
          </a:custGeom>
          <a:solidFill>
            <a:srgbClr val="FF5F00"/>
          </a:solidFill>
          <a:ln w="12700" cap="rnd">
            <a:solidFill>
              <a:srgbClr val="00353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1" name="Freeform 102"/>
          <p:cNvSpPr>
            <a:spLocks/>
          </p:cNvSpPr>
          <p:nvPr/>
        </p:nvSpPr>
        <p:spPr bwMode="auto">
          <a:xfrm>
            <a:off x="3805238" y="1609725"/>
            <a:ext cx="3884612" cy="2386013"/>
          </a:xfrm>
          <a:custGeom>
            <a:avLst/>
            <a:gdLst>
              <a:gd name="T0" fmla="*/ 2147483647 w 2447"/>
              <a:gd name="T1" fmla="*/ 2147483647 h 1503"/>
              <a:gd name="T2" fmla="*/ 2147483647 w 2447"/>
              <a:gd name="T3" fmla="*/ 2147483647 h 1503"/>
              <a:gd name="T4" fmla="*/ 2147483647 w 2447"/>
              <a:gd name="T5" fmla="*/ 2147483647 h 1503"/>
              <a:gd name="T6" fmla="*/ 2147483647 w 2447"/>
              <a:gd name="T7" fmla="*/ 2147483647 h 1503"/>
              <a:gd name="T8" fmla="*/ 2147483647 w 2447"/>
              <a:gd name="T9" fmla="*/ 2147483647 h 1503"/>
              <a:gd name="T10" fmla="*/ 2147483647 w 2447"/>
              <a:gd name="T11" fmla="*/ 2147483647 h 1503"/>
              <a:gd name="T12" fmla="*/ 2147483647 w 2447"/>
              <a:gd name="T13" fmla="*/ 0 h 1503"/>
              <a:gd name="T14" fmla="*/ 2147483647 w 2447"/>
              <a:gd name="T15" fmla="*/ 0 h 1503"/>
              <a:gd name="T16" fmla="*/ 2147483647 w 2447"/>
              <a:gd name="T17" fmla="*/ 0 h 1503"/>
              <a:gd name="T18" fmla="*/ 2147483647 w 2447"/>
              <a:gd name="T19" fmla="*/ 0 h 1503"/>
              <a:gd name="T20" fmla="*/ 2147483647 w 2447"/>
              <a:gd name="T21" fmla="*/ 0 h 1503"/>
              <a:gd name="T22" fmla="*/ 2147483647 w 2447"/>
              <a:gd name="T23" fmla="*/ 0 h 1503"/>
              <a:gd name="T24" fmla="*/ 2147483647 w 2447"/>
              <a:gd name="T25" fmla="*/ 0 h 1503"/>
              <a:gd name="T26" fmla="*/ 2147483647 w 2447"/>
              <a:gd name="T27" fmla="*/ 0 h 1503"/>
              <a:gd name="T28" fmla="*/ 2147483647 w 2447"/>
              <a:gd name="T29" fmla="*/ 0 h 1503"/>
              <a:gd name="T30" fmla="*/ 2147483647 w 2447"/>
              <a:gd name="T31" fmla="*/ 2147483647 h 1503"/>
              <a:gd name="T32" fmla="*/ 2147483647 w 2447"/>
              <a:gd name="T33" fmla="*/ 2147483647 h 1503"/>
              <a:gd name="T34" fmla="*/ 2147483647 w 2447"/>
              <a:gd name="T35" fmla="*/ 2147483647 h 1503"/>
              <a:gd name="T36" fmla="*/ 2147483647 w 2447"/>
              <a:gd name="T37" fmla="*/ 2147483647 h 1503"/>
              <a:gd name="T38" fmla="*/ 2147483647 w 2447"/>
              <a:gd name="T39" fmla="*/ 2147483647 h 1503"/>
              <a:gd name="T40" fmla="*/ 2147483647 w 2447"/>
              <a:gd name="T41" fmla="*/ 2147483647 h 1503"/>
              <a:gd name="T42" fmla="*/ 2147483647 w 2447"/>
              <a:gd name="T43" fmla="*/ 2147483647 h 1503"/>
              <a:gd name="T44" fmla="*/ 2147483647 w 2447"/>
              <a:gd name="T45" fmla="*/ 2147483647 h 1503"/>
              <a:gd name="T46" fmla="*/ 2147483647 w 2447"/>
              <a:gd name="T47" fmla="*/ 2147483647 h 1503"/>
              <a:gd name="T48" fmla="*/ 2147483647 w 2447"/>
              <a:gd name="T49" fmla="*/ 2147483647 h 1503"/>
              <a:gd name="T50" fmla="*/ 2147483647 w 2447"/>
              <a:gd name="T51" fmla="*/ 2147483647 h 1503"/>
              <a:gd name="T52" fmla="*/ 2147483647 w 2447"/>
              <a:gd name="T53" fmla="*/ 2147483647 h 1503"/>
              <a:gd name="T54" fmla="*/ 2147483647 w 2447"/>
              <a:gd name="T55" fmla="*/ 2147483647 h 1503"/>
              <a:gd name="T56" fmla="*/ 2147483647 w 2447"/>
              <a:gd name="T57" fmla="*/ 2147483647 h 1503"/>
              <a:gd name="T58" fmla="*/ 2147483647 w 2447"/>
              <a:gd name="T59" fmla="*/ 2147483647 h 1503"/>
              <a:gd name="T60" fmla="*/ 2147483647 w 2447"/>
              <a:gd name="T61" fmla="*/ 2147483647 h 1503"/>
              <a:gd name="T62" fmla="*/ 2147483647 w 2447"/>
              <a:gd name="T63" fmla="*/ 2147483647 h 1503"/>
              <a:gd name="T64" fmla="*/ 2147483647 w 2447"/>
              <a:gd name="T65" fmla="*/ 2147483647 h 1503"/>
              <a:gd name="T66" fmla="*/ 2147483647 w 2447"/>
              <a:gd name="T67" fmla="*/ 2147483647 h 1503"/>
              <a:gd name="T68" fmla="*/ 2147483647 w 2447"/>
              <a:gd name="T69" fmla="*/ 2147483647 h 1503"/>
              <a:gd name="T70" fmla="*/ 2147483647 w 2447"/>
              <a:gd name="T71" fmla="*/ 2147483647 h 1503"/>
              <a:gd name="T72" fmla="*/ 2147483647 w 2447"/>
              <a:gd name="T73" fmla="*/ 2147483647 h 1503"/>
              <a:gd name="T74" fmla="*/ 2147483647 w 2447"/>
              <a:gd name="T75" fmla="*/ 2147483647 h 1503"/>
              <a:gd name="T76" fmla="*/ 2147483647 w 2447"/>
              <a:gd name="T77" fmla="*/ 2147483647 h 1503"/>
              <a:gd name="T78" fmla="*/ 2147483647 w 2447"/>
              <a:gd name="T79" fmla="*/ 2147483647 h 1503"/>
              <a:gd name="T80" fmla="*/ 2147483647 w 2447"/>
              <a:gd name="T81" fmla="*/ 2147483647 h 1503"/>
              <a:gd name="T82" fmla="*/ 2147483647 w 2447"/>
              <a:gd name="T83" fmla="*/ 2147483647 h 1503"/>
              <a:gd name="T84" fmla="*/ 2147483647 w 2447"/>
              <a:gd name="T85" fmla="*/ 2147483647 h 1503"/>
              <a:gd name="T86" fmla="*/ 2147483647 w 2447"/>
              <a:gd name="T87" fmla="*/ 2147483647 h 1503"/>
              <a:gd name="T88" fmla="*/ 2147483647 w 2447"/>
              <a:gd name="T89" fmla="*/ 2147483647 h 1503"/>
              <a:gd name="T90" fmla="*/ 2147483647 w 2447"/>
              <a:gd name="T91" fmla="*/ 2147483647 h 1503"/>
              <a:gd name="T92" fmla="*/ 2147483647 w 2447"/>
              <a:gd name="T93" fmla="*/ 2147483647 h 1503"/>
              <a:gd name="T94" fmla="*/ 2147483647 w 2447"/>
              <a:gd name="T95" fmla="*/ 2147483647 h 1503"/>
              <a:gd name="T96" fmla="*/ 2147483647 w 2447"/>
              <a:gd name="T97" fmla="*/ 2147483647 h 1503"/>
              <a:gd name="T98" fmla="*/ 2147483647 w 2447"/>
              <a:gd name="T99" fmla="*/ 2147483647 h 1503"/>
              <a:gd name="T100" fmla="*/ 2147483647 w 2447"/>
              <a:gd name="T101" fmla="*/ 2147483647 h 1503"/>
              <a:gd name="T102" fmla="*/ 2147483647 w 2447"/>
              <a:gd name="T103" fmla="*/ 2147483647 h 1503"/>
              <a:gd name="T104" fmla="*/ 2147483647 w 2447"/>
              <a:gd name="T105" fmla="*/ 2147483647 h 1503"/>
              <a:gd name="T106" fmla="*/ 2147483647 w 2447"/>
              <a:gd name="T107" fmla="*/ 2147483647 h 1503"/>
              <a:gd name="T108" fmla="*/ 2147483647 w 2447"/>
              <a:gd name="T109" fmla="*/ 2147483647 h 1503"/>
              <a:gd name="T110" fmla="*/ 2147483647 w 2447"/>
              <a:gd name="T111" fmla="*/ 2147483647 h 1503"/>
              <a:gd name="T112" fmla="*/ 2147483647 w 2447"/>
              <a:gd name="T113" fmla="*/ 2147483647 h 1503"/>
              <a:gd name="T114" fmla="*/ 2147483647 w 2447"/>
              <a:gd name="T115" fmla="*/ 2147483647 h 1503"/>
              <a:gd name="T116" fmla="*/ 2147483647 w 2447"/>
              <a:gd name="T117" fmla="*/ 2147483647 h 150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447"/>
              <a:gd name="T178" fmla="*/ 0 h 1503"/>
              <a:gd name="T179" fmla="*/ 2447 w 2447"/>
              <a:gd name="T180" fmla="*/ 1503 h 150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447" h="1503">
                <a:moveTo>
                  <a:pt x="0" y="76"/>
                </a:moveTo>
                <a:lnTo>
                  <a:pt x="29" y="87"/>
                </a:lnTo>
                <a:lnTo>
                  <a:pt x="57" y="87"/>
                </a:lnTo>
                <a:lnTo>
                  <a:pt x="83" y="75"/>
                </a:lnTo>
                <a:lnTo>
                  <a:pt x="102" y="58"/>
                </a:lnTo>
                <a:lnTo>
                  <a:pt x="128" y="46"/>
                </a:lnTo>
                <a:lnTo>
                  <a:pt x="153" y="46"/>
                </a:lnTo>
                <a:lnTo>
                  <a:pt x="181" y="41"/>
                </a:lnTo>
                <a:lnTo>
                  <a:pt x="207" y="35"/>
                </a:lnTo>
                <a:lnTo>
                  <a:pt x="235" y="35"/>
                </a:lnTo>
                <a:lnTo>
                  <a:pt x="270" y="29"/>
                </a:lnTo>
                <a:lnTo>
                  <a:pt x="315" y="23"/>
                </a:lnTo>
                <a:lnTo>
                  <a:pt x="341" y="23"/>
                </a:lnTo>
                <a:lnTo>
                  <a:pt x="369" y="23"/>
                </a:lnTo>
                <a:lnTo>
                  <a:pt x="404" y="17"/>
                </a:lnTo>
                <a:lnTo>
                  <a:pt x="431" y="17"/>
                </a:lnTo>
                <a:lnTo>
                  <a:pt x="458" y="12"/>
                </a:lnTo>
                <a:lnTo>
                  <a:pt x="494" y="6"/>
                </a:lnTo>
                <a:lnTo>
                  <a:pt x="529" y="6"/>
                </a:lnTo>
                <a:lnTo>
                  <a:pt x="555" y="0"/>
                </a:lnTo>
                <a:lnTo>
                  <a:pt x="592" y="0"/>
                </a:lnTo>
                <a:lnTo>
                  <a:pt x="644" y="0"/>
                </a:lnTo>
                <a:lnTo>
                  <a:pt x="681" y="0"/>
                </a:lnTo>
                <a:lnTo>
                  <a:pt x="707" y="0"/>
                </a:lnTo>
                <a:lnTo>
                  <a:pt x="733" y="0"/>
                </a:lnTo>
                <a:lnTo>
                  <a:pt x="761" y="0"/>
                </a:lnTo>
                <a:lnTo>
                  <a:pt x="805" y="0"/>
                </a:lnTo>
                <a:lnTo>
                  <a:pt x="832" y="0"/>
                </a:lnTo>
                <a:lnTo>
                  <a:pt x="859" y="0"/>
                </a:lnTo>
                <a:lnTo>
                  <a:pt x="886" y="0"/>
                </a:lnTo>
                <a:lnTo>
                  <a:pt x="912" y="0"/>
                </a:lnTo>
                <a:lnTo>
                  <a:pt x="940" y="0"/>
                </a:lnTo>
                <a:lnTo>
                  <a:pt x="966" y="0"/>
                </a:lnTo>
                <a:lnTo>
                  <a:pt x="994" y="0"/>
                </a:lnTo>
                <a:lnTo>
                  <a:pt x="1019" y="0"/>
                </a:lnTo>
                <a:lnTo>
                  <a:pt x="1064" y="0"/>
                </a:lnTo>
                <a:lnTo>
                  <a:pt x="1108" y="0"/>
                </a:lnTo>
                <a:lnTo>
                  <a:pt x="1153" y="0"/>
                </a:lnTo>
                <a:lnTo>
                  <a:pt x="1179" y="0"/>
                </a:lnTo>
                <a:lnTo>
                  <a:pt x="1216" y="0"/>
                </a:lnTo>
                <a:lnTo>
                  <a:pt x="1260" y="0"/>
                </a:lnTo>
                <a:lnTo>
                  <a:pt x="1305" y="0"/>
                </a:lnTo>
                <a:lnTo>
                  <a:pt x="1340" y="0"/>
                </a:lnTo>
                <a:lnTo>
                  <a:pt x="1376" y="0"/>
                </a:lnTo>
                <a:lnTo>
                  <a:pt x="1421" y="0"/>
                </a:lnTo>
                <a:lnTo>
                  <a:pt x="1545" y="6"/>
                </a:lnTo>
                <a:lnTo>
                  <a:pt x="1589" y="6"/>
                </a:lnTo>
                <a:lnTo>
                  <a:pt x="1624" y="12"/>
                </a:lnTo>
                <a:lnTo>
                  <a:pt x="1662" y="12"/>
                </a:lnTo>
                <a:lnTo>
                  <a:pt x="1688" y="12"/>
                </a:lnTo>
                <a:lnTo>
                  <a:pt x="1715" y="17"/>
                </a:lnTo>
                <a:lnTo>
                  <a:pt x="1751" y="17"/>
                </a:lnTo>
                <a:lnTo>
                  <a:pt x="1786" y="17"/>
                </a:lnTo>
                <a:lnTo>
                  <a:pt x="1832" y="23"/>
                </a:lnTo>
                <a:lnTo>
                  <a:pt x="1876" y="29"/>
                </a:lnTo>
                <a:lnTo>
                  <a:pt x="1930" y="29"/>
                </a:lnTo>
                <a:lnTo>
                  <a:pt x="1974" y="35"/>
                </a:lnTo>
                <a:lnTo>
                  <a:pt x="2000" y="35"/>
                </a:lnTo>
                <a:lnTo>
                  <a:pt x="2026" y="41"/>
                </a:lnTo>
                <a:lnTo>
                  <a:pt x="2054" y="41"/>
                </a:lnTo>
                <a:lnTo>
                  <a:pt x="2098" y="58"/>
                </a:lnTo>
                <a:lnTo>
                  <a:pt x="2124" y="64"/>
                </a:lnTo>
                <a:lnTo>
                  <a:pt x="2152" y="75"/>
                </a:lnTo>
                <a:lnTo>
                  <a:pt x="2187" y="87"/>
                </a:lnTo>
                <a:lnTo>
                  <a:pt x="2205" y="110"/>
                </a:lnTo>
                <a:lnTo>
                  <a:pt x="2222" y="134"/>
                </a:lnTo>
                <a:lnTo>
                  <a:pt x="2232" y="152"/>
                </a:lnTo>
                <a:lnTo>
                  <a:pt x="2241" y="181"/>
                </a:lnTo>
                <a:lnTo>
                  <a:pt x="2249" y="199"/>
                </a:lnTo>
                <a:lnTo>
                  <a:pt x="2249" y="216"/>
                </a:lnTo>
                <a:lnTo>
                  <a:pt x="2259" y="234"/>
                </a:lnTo>
                <a:lnTo>
                  <a:pt x="2268" y="263"/>
                </a:lnTo>
                <a:lnTo>
                  <a:pt x="2268" y="280"/>
                </a:lnTo>
                <a:lnTo>
                  <a:pt x="2276" y="298"/>
                </a:lnTo>
                <a:lnTo>
                  <a:pt x="2276" y="321"/>
                </a:lnTo>
                <a:lnTo>
                  <a:pt x="2286" y="338"/>
                </a:lnTo>
                <a:lnTo>
                  <a:pt x="2294" y="363"/>
                </a:lnTo>
                <a:lnTo>
                  <a:pt x="2294" y="386"/>
                </a:lnTo>
                <a:lnTo>
                  <a:pt x="2303" y="403"/>
                </a:lnTo>
                <a:lnTo>
                  <a:pt x="2303" y="426"/>
                </a:lnTo>
                <a:lnTo>
                  <a:pt x="2303" y="450"/>
                </a:lnTo>
                <a:lnTo>
                  <a:pt x="2313" y="473"/>
                </a:lnTo>
                <a:lnTo>
                  <a:pt x="2313" y="497"/>
                </a:lnTo>
                <a:lnTo>
                  <a:pt x="2313" y="520"/>
                </a:lnTo>
                <a:lnTo>
                  <a:pt x="2313" y="538"/>
                </a:lnTo>
                <a:lnTo>
                  <a:pt x="2313" y="561"/>
                </a:lnTo>
                <a:lnTo>
                  <a:pt x="2322" y="584"/>
                </a:lnTo>
                <a:lnTo>
                  <a:pt x="2322" y="601"/>
                </a:lnTo>
                <a:lnTo>
                  <a:pt x="2322" y="620"/>
                </a:lnTo>
                <a:lnTo>
                  <a:pt x="2322" y="636"/>
                </a:lnTo>
                <a:lnTo>
                  <a:pt x="2330" y="666"/>
                </a:lnTo>
                <a:lnTo>
                  <a:pt x="2330" y="689"/>
                </a:lnTo>
                <a:lnTo>
                  <a:pt x="2338" y="718"/>
                </a:lnTo>
                <a:lnTo>
                  <a:pt x="2338" y="736"/>
                </a:lnTo>
                <a:lnTo>
                  <a:pt x="2338" y="753"/>
                </a:lnTo>
                <a:lnTo>
                  <a:pt x="2348" y="777"/>
                </a:lnTo>
                <a:lnTo>
                  <a:pt x="2348" y="794"/>
                </a:lnTo>
                <a:lnTo>
                  <a:pt x="2348" y="812"/>
                </a:lnTo>
                <a:lnTo>
                  <a:pt x="2348" y="835"/>
                </a:lnTo>
                <a:lnTo>
                  <a:pt x="2357" y="859"/>
                </a:lnTo>
                <a:lnTo>
                  <a:pt x="2357" y="882"/>
                </a:lnTo>
                <a:lnTo>
                  <a:pt x="2357" y="899"/>
                </a:lnTo>
                <a:lnTo>
                  <a:pt x="2357" y="918"/>
                </a:lnTo>
                <a:lnTo>
                  <a:pt x="2366" y="941"/>
                </a:lnTo>
                <a:lnTo>
                  <a:pt x="2366" y="970"/>
                </a:lnTo>
                <a:lnTo>
                  <a:pt x="2366" y="999"/>
                </a:lnTo>
                <a:lnTo>
                  <a:pt x="2366" y="1022"/>
                </a:lnTo>
                <a:lnTo>
                  <a:pt x="2366" y="1045"/>
                </a:lnTo>
                <a:lnTo>
                  <a:pt x="2366" y="1063"/>
                </a:lnTo>
                <a:lnTo>
                  <a:pt x="2366" y="1080"/>
                </a:lnTo>
                <a:lnTo>
                  <a:pt x="2366" y="1104"/>
                </a:lnTo>
                <a:lnTo>
                  <a:pt x="2366" y="1139"/>
                </a:lnTo>
                <a:lnTo>
                  <a:pt x="2376" y="1162"/>
                </a:lnTo>
                <a:lnTo>
                  <a:pt x="2376" y="1185"/>
                </a:lnTo>
                <a:lnTo>
                  <a:pt x="2383" y="1214"/>
                </a:lnTo>
                <a:lnTo>
                  <a:pt x="2392" y="1239"/>
                </a:lnTo>
                <a:lnTo>
                  <a:pt x="2392" y="1268"/>
                </a:lnTo>
                <a:lnTo>
                  <a:pt x="2402" y="1291"/>
                </a:lnTo>
                <a:lnTo>
                  <a:pt x="2402" y="1314"/>
                </a:lnTo>
                <a:lnTo>
                  <a:pt x="2411" y="1343"/>
                </a:lnTo>
                <a:lnTo>
                  <a:pt x="2420" y="1361"/>
                </a:lnTo>
                <a:lnTo>
                  <a:pt x="2420" y="1379"/>
                </a:lnTo>
                <a:lnTo>
                  <a:pt x="2427" y="1396"/>
                </a:lnTo>
                <a:lnTo>
                  <a:pt x="2427" y="1419"/>
                </a:lnTo>
                <a:lnTo>
                  <a:pt x="2437" y="1443"/>
                </a:lnTo>
                <a:lnTo>
                  <a:pt x="2446" y="1461"/>
                </a:lnTo>
                <a:lnTo>
                  <a:pt x="2446" y="1477"/>
                </a:lnTo>
                <a:lnTo>
                  <a:pt x="2446" y="1496"/>
                </a:lnTo>
                <a:lnTo>
                  <a:pt x="2420" y="1502"/>
                </a:lnTo>
                <a:lnTo>
                  <a:pt x="2392" y="1502"/>
                </a:lnTo>
                <a:lnTo>
                  <a:pt x="2366" y="1502"/>
                </a:lnTo>
                <a:lnTo>
                  <a:pt x="2338" y="1496"/>
                </a:lnTo>
                <a:lnTo>
                  <a:pt x="2313" y="1490"/>
                </a:lnTo>
                <a:lnTo>
                  <a:pt x="2286" y="1477"/>
                </a:lnTo>
                <a:lnTo>
                  <a:pt x="2259" y="1473"/>
                </a:lnTo>
                <a:lnTo>
                  <a:pt x="2232" y="1467"/>
                </a:lnTo>
                <a:lnTo>
                  <a:pt x="2197" y="1461"/>
                </a:lnTo>
                <a:lnTo>
                  <a:pt x="2143" y="1448"/>
                </a:lnTo>
                <a:lnTo>
                  <a:pt x="2108" y="1443"/>
                </a:lnTo>
                <a:lnTo>
                  <a:pt x="2080" y="1443"/>
                </a:lnTo>
                <a:lnTo>
                  <a:pt x="2054" y="1438"/>
                </a:lnTo>
                <a:lnTo>
                  <a:pt x="2009" y="1425"/>
                </a:lnTo>
                <a:lnTo>
                  <a:pt x="1974" y="1419"/>
                </a:lnTo>
                <a:lnTo>
                  <a:pt x="1930" y="1414"/>
                </a:lnTo>
                <a:lnTo>
                  <a:pt x="1885" y="1408"/>
                </a:lnTo>
                <a:lnTo>
                  <a:pt x="1848" y="1402"/>
                </a:lnTo>
                <a:lnTo>
                  <a:pt x="1813" y="1396"/>
                </a:lnTo>
                <a:lnTo>
                  <a:pt x="1777" y="1390"/>
                </a:lnTo>
                <a:lnTo>
                  <a:pt x="1732" y="1385"/>
                </a:lnTo>
                <a:lnTo>
                  <a:pt x="1697" y="1379"/>
                </a:lnTo>
                <a:lnTo>
                  <a:pt x="1653" y="1372"/>
                </a:lnTo>
                <a:lnTo>
                  <a:pt x="1617" y="1366"/>
                </a:lnTo>
                <a:lnTo>
                  <a:pt x="1589" y="1361"/>
                </a:lnTo>
                <a:lnTo>
                  <a:pt x="1545" y="1356"/>
                </a:lnTo>
                <a:lnTo>
                  <a:pt x="1510" y="1356"/>
                </a:lnTo>
                <a:lnTo>
                  <a:pt x="1475" y="1349"/>
                </a:lnTo>
                <a:lnTo>
                  <a:pt x="1447" y="1343"/>
                </a:lnTo>
                <a:lnTo>
                  <a:pt x="1421" y="1343"/>
                </a:lnTo>
                <a:lnTo>
                  <a:pt x="1386" y="1337"/>
                </a:lnTo>
                <a:lnTo>
                  <a:pt x="1349" y="1337"/>
                </a:lnTo>
                <a:lnTo>
                  <a:pt x="1322" y="1337"/>
                </a:lnTo>
                <a:lnTo>
                  <a:pt x="1296" y="1337"/>
                </a:lnTo>
                <a:lnTo>
                  <a:pt x="1269" y="1337"/>
                </a:lnTo>
                <a:lnTo>
                  <a:pt x="1223" y="1337"/>
                </a:lnTo>
                <a:lnTo>
                  <a:pt x="1188" y="1337"/>
                </a:lnTo>
                <a:lnTo>
                  <a:pt x="1153" y="1337"/>
                </a:lnTo>
                <a:lnTo>
                  <a:pt x="1118" y="1337"/>
                </a:lnTo>
                <a:lnTo>
                  <a:pt x="1073" y="1337"/>
                </a:lnTo>
                <a:lnTo>
                  <a:pt x="1045" y="1343"/>
                </a:lnTo>
                <a:lnTo>
                  <a:pt x="1019" y="1349"/>
                </a:lnTo>
                <a:lnTo>
                  <a:pt x="994" y="1349"/>
                </a:lnTo>
                <a:lnTo>
                  <a:pt x="966" y="1361"/>
                </a:lnTo>
                <a:lnTo>
                  <a:pt x="940" y="1366"/>
                </a:lnTo>
                <a:lnTo>
                  <a:pt x="903" y="1372"/>
                </a:lnTo>
                <a:lnTo>
                  <a:pt x="867" y="1379"/>
                </a:lnTo>
                <a:lnTo>
                  <a:pt x="823" y="1385"/>
                </a:lnTo>
                <a:lnTo>
                  <a:pt x="796" y="1390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2" name="Freeform 103"/>
          <p:cNvSpPr>
            <a:spLocks/>
          </p:cNvSpPr>
          <p:nvPr/>
        </p:nvSpPr>
        <p:spPr bwMode="auto">
          <a:xfrm>
            <a:off x="5105400" y="28956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00FF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3" name="Freeform 104"/>
          <p:cNvSpPr>
            <a:spLocks/>
          </p:cNvSpPr>
          <p:nvPr/>
        </p:nvSpPr>
        <p:spPr bwMode="auto">
          <a:xfrm>
            <a:off x="6629400" y="16764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00FF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4" name="Freeform 105"/>
          <p:cNvSpPr>
            <a:spLocks/>
          </p:cNvSpPr>
          <p:nvPr/>
        </p:nvSpPr>
        <p:spPr bwMode="auto">
          <a:xfrm>
            <a:off x="5791200" y="22860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00FF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5" name="Freeform 106"/>
          <p:cNvSpPr>
            <a:spLocks/>
          </p:cNvSpPr>
          <p:nvPr/>
        </p:nvSpPr>
        <p:spPr bwMode="auto">
          <a:xfrm>
            <a:off x="5029200" y="16764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00FF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6" name="Freeform 107"/>
          <p:cNvSpPr>
            <a:spLocks/>
          </p:cNvSpPr>
          <p:nvPr/>
        </p:nvSpPr>
        <p:spPr bwMode="auto">
          <a:xfrm>
            <a:off x="3581400" y="5029200"/>
            <a:ext cx="230188" cy="382588"/>
          </a:xfrm>
          <a:custGeom>
            <a:avLst/>
            <a:gdLst>
              <a:gd name="T0" fmla="*/ 2147483647 w 145"/>
              <a:gd name="T1" fmla="*/ 2147483647 h 241"/>
              <a:gd name="T2" fmla="*/ 0 w 145"/>
              <a:gd name="T3" fmla="*/ 2147483647 h 241"/>
              <a:gd name="T4" fmla="*/ 2147483647 w 145"/>
              <a:gd name="T5" fmla="*/ 2147483647 h 241"/>
              <a:gd name="T6" fmla="*/ 2147483647 w 145"/>
              <a:gd name="T7" fmla="*/ 2147483647 h 241"/>
              <a:gd name="T8" fmla="*/ 2147483647 w 145"/>
              <a:gd name="T9" fmla="*/ 0 h 241"/>
              <a:gd name="T10" fmla="*/ 2147483647 w 145"/>
              <a:gd name="T11" fmla="*/ 2147483647 h 241"/>
              <a:gd name="T12" fmla="*/ 2147483647 w 145"/>
              <a:gd name="T13" fmla="*/ 2147483647 h 2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5"/>
              <a:gd name="T22" fmla="*/ 0 h 241"/>
              <a:gd name="T23" fmla="*/ 145 w 145"/>
              <a:gd name="T24" fmla="*/ 241 h 2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5" h="241">
                <a:moveTo>
                  <a:pt x="16" y="112"/>
                </a:moveTo>
                <a:lnTo>
                  <a:pt x="0" y="177"/>
                </a:lnTo>
                <a:lnTo>
                  <a:pt x="55" y="240"/>
                </a:lnTo>
                <a:lnTo>
                  <a:pt x="144" y="28"/>
                </a:lnTo>
                <a:lnTo>
                  <a:pt x="144" y="0"/>
                </a:lnTo>
                <a:lnTo>
                  <a:pt x="45" y="179"/>
                </a:lnTo>
                <a:lnTo>
                  <a:pt x="16" y="112"/>
                </a:lnTo>
              </a:path>
            </a:pathLst>
          </a:custGeom>
          <a:solidFill>
            <a:srgbClr val="FF00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92897" name="Text Box 197"/>
          <p:cNvSpPr txBox="1">
            <a:spLocks noChangeArrowheads="1"/>
          </p:cNvSpPr>
          <p:nvPr/>
        </p:nvSpPr>
        <p:spPr bwMode="auto">
          <a:xfrm>
            <a:off x="1476375" y="1628775"/>
            <a:ext cx="7921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>
                <a:latin typeface="Comic Sans MS" pitchFamily="66" charset="0"/>
              </a:rPr>
              <a:t>SRS</a:t>
            </a:r>
          </a:p>
        </p:txBody>
      </p:sp>
      <p:sp>
        <p:nvSpPr>
          <p:cNvPr id="292898" name="Text Box 198"/>
          <p:cNvSpPr txBox="1">
            <a:spLocks noChangeArrowheads="1"/>
          </p:cNvSpPr>
          <p:nvPr/>
        </p:nvSpPr>
        <p:spPr bwMode="auto">
          <a:xfrm>
            <a:off x="4427538" y="3860800"/>
            <a:ext cx="79216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>
                <a:latin typeface="Comic Sans MS" pitchFamily="66" charset="0"/>
              </a:rPr>
              <a:t>SRS</a:t>
            </a:r>
          </a:p>
        </p:txBody>
      </p:sp>
      <p:sp>
        <p:nvSpPr>
          <p:cNvPr id="292899" name="Text Box 199"/>
          <p:cNvSpPr txBox="1">
            <a:spLocks noChangeArrowheads="1"/>
          </p:cNvSpPr>
          <p:nvPr/>
        </p:nvSpPr>
        <p:spPr bwMode="auto">
          <a:xfrm>
            <a:off x="6011863" y="3213100"/>
            <a:ext cx="165576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>
                <a:latin typeface="Comic Sans MS" pitchFamily="66" charset="0"/>
              </a:rPr>
              <a:t>Systematic</a:t>
            </a:r>
          </a:p>
        </p:txBody>
      </p:sp>
      <p:sp>
        <p:nvSpPr>
          <p:cNvPr id="292900" name="Text Box 200"/>
          <p:cNvSpPr txBox="1">
            <a:spLocks noChangeArrowheads="1"/>
          </p:cNvSpPr>
          <p:nvPr/>
        </p:nvSpPr>
        <p:spPr bwMode="auto">
          <a:xfrm>
            <a:off x="1547813" y="5157788"/>
            <a:ext cx="1295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en-US">
                <a:latin typeface="Comic Sans MS" pitchFamily="66" charset="0"/>
              </a:rPr>
              <a:t>CENSUS</a:t>
            </a:r>
          </a:p>
        </p:txBody>
      </p:sp>
      <p:sp>
        <p:nvSpPr>
          <p:cNvPr id="103" name="Date Placeholder 10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14D1-4FB8-4256-B41E-F6F3D58901B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104" name="Slide Number Placeholder 10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105" name="Footer Placeholder 10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split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b="1" dirty="0" smtClean="0"/>
              <a:t>Advantages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Can be used even if there is no list of population units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For personal interviews, travel time and cost are greatly reduced, particularly for rural populations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Only a list of clusters is required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Or the possibility of building 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26EA-80F5-4594-B775-F23564E009D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b="1" dirty="0" smtClean="0"/>
              <a:t>Disadvantages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Tendency of </a:t>
            </a:r>
            <a:r>
              <a:rPr lang="en-US" altLang="en-US" sz="2400" dirty="0" err="1" smtClean="0"/>
              <a:t>neighbouring</a:t>
            </a:r>
            <a:r>
              <a:rPr lang="en-US" altLang="en-US" sz="2400" dirty="0" smtClean="0"/>
              <a:t> units to be similar reduces efficiency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For given </a:t>
            </a:r>
            <a:r>
              <a:rPr lang="en-US" altLang="en-US" sz="2400" b="1" dirty="0" smtClean="0"/>
              <a:t>n</a:t>
            </a:r>
            <a:r>
              <a:rPr lang="en-US" altLang="en-US" sz="2400" dirty="0" smtClean="0"/>
              <a:t>, estimates are less precise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But if field costs are considered, the possibility of increasing </a:t>
            </a:r>
            <a:r>
              <a:rPr lang="en-US" altLang="en-US" sz="2400" b="1" dirty="0" smtClean="0"/>
              <a:t>n</a:t>
            </a:r>
            <a:r>
              <a:rPr lang="en-US" altLang="en-US" sz="2400" dirty="0" smtClean="0"/>
              <a:t> may (partially) offset this loss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83B-87C5-4713-A82B-5B10D25A1711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85926"/>
            <a:ext cx="8398197" cy="4340237"/>
          </a:xfrm>
          <a:noFill/>
        </p:spPr>
        <p:txBody>
          <a:bodyPr/>
          <a:lstStyle/>
          <a:p>
            <a:r>
              <a:rPr lang="en-US" altLang="en-US" dirty="0" smtClean="0"/>
              <a:t>If clusters are heterogeneous with respect to study variables, cluster sampling can even be more efficient than SRS</a:t>
            </a:r>
          </a:p>
          <a:p>
            <a:endParaRPr lang="en-US" altLang="en-US" u="sng" dirty="0" smtClean="0"/>
          </a:p>
          <a:p>
            <a:r>
              <a:rPr lang="en-US" altLang="en-US" u="sng" dirty="0" smtClean="0"/>
              <a:t>Example</a:t>
            </a:r>
            <a:r>
              <a:rPr lang="en-US" altLang="en-US" dirty="0" smtClean="0"/>
              <a:t>: cluster is household, variables are demographic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each household is a “mini-population”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D3BE-6DE8-4F52-879B-4B54A9B47DEF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608138"/>
            <a:ext cx="8205788" cy="4695825"/>
          </a:xfrm>
          <a:noFill/>
        </p:spPr>
        <p:txBody>
          <a:bodyPr/>
          <a:lstStyle/>
          <a:p>
            <a:r>
              <a:rPr lang="en-US" altLang="en-US" b="1" dirty="0" smtClean="0"/>
              <a:t>Considerations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Must have access to a population which can be given a hierarchical structure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Clusters must be as heterogeneous as possible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Clusters must not be too large (to control interviewing costs and assignment sizes)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Preferable to use many small clusters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Clusters are selected with SRS, SYS or PPS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BE253-F519-4D0C-B6BC-A4B3AA87A65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r>
              <a:rPr lang="en-US" altLang="en-US" b="1" dirty="0" smtClean="0"/>
              <a:t>Lack of heterogeneity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err="1" smtClean="0"/>
              <a:t>Neighbouring</a:t>
            </a:r>
            <a:r>
              <a:rPr lang="en-US" altLang="en-US" sz="2400" dirty="0" smtClean="0"/>
              <a:t> farms may resemble each other as to soil type, crops, etc.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Households in </a:t>
            </a:r>
            <a:r>
              <a:rPr lang="en-US" altLang="en-US" sz="2400" dirty="0" err="1" smtClean="0"/>
              <a:t>neighbourhood</a:t>
            </a:r>
            <a:r>
              <a:rPr lang="en-US" altLang="en-US" sz="2400" dirty="0" smtClean="0"/>
              <a:t> may have similar income, houses or levels of education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In such cases, cluster sampling is inefficient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19E4-D5E3-4D29-8510-B05B729E851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Cluster sampling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r>
              <a:rPr lang="en-US" altLang="en-US" b="1" dirty="0" smtClean="0"/>
              <a:t>Sample design effect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ratio of variance under the design to variance under SRS 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if a cluster design has twice the variance of SRS with the same sample size, the design effect is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8A03-45AB-47AC-8160-F6169937CE6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643050"/>
            <a:ext cx="8154988" cy="4452950"/>
          </a:xfrm>
          <a:noFill/>
        </p:spPr>
        <p:txBody>
          <a:bodyPr/>
          <a:lstStyle/>
          <a:p>
            <a:r>
              <a:rPr lang="en-US" altLang="en-US" dirty="0" smtClean="0"/>
              <a:t>Sample is selected in two or more stages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Hierarchy of units is required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Units (e.g. provinces) are selected at the first stage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Second-stage sub-samples are selected within each selected unit (e.g. cities)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5F0E-8657-4FC9-A2BE-2185225145A5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928802"/>
            <a:ext cx="8398197" cy="4197361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First-stage units are called primary sampling units (PSUs) 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Only PSUs selected at the first stage need to be subdivided into second stage units (SSUs)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for a two-stage design, SSUs are population elements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and so 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6B53-7181-42C7-8BD8-AE57F2F33284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2143116"/>
            <a:ext cx="8398197" cy="3983047"/>
          </a:xfrm>
          <a:noFill/>
        </p:spPr>
        <p:txBody>
          <a:bodyPr/>
          <a:lstStyle/>
          <a:p>
            <a:r>
              <a:rPr lang="en-US" altLang="en-US" dirty="0" smtClean="0"/>
              <a:t>A good sampling frame is required at each stage for the units to be selected at that stage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Generally, frames for higher-level units (PSUs) are more stable than those for lower-level units (farms, dwellings, ...)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1290-33BE-4409-B13D-9867EBAC1220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Lower-level units are usually established on the basis of field counts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Method is useful when there is no population list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It may be the only way to access individuals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Cost-effective method of distributing the sample throughout the population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8978-FDDF-463A-AF6E-66B31859406A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59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1790700"/>
            <a:ext cx="7772400" cy="4387850"/>
          </a:xfrm>
          <a:noFill/>
        </p:spPr>
        <p:txBody>
          <a:bodyPr/>
          <a:lstStyle/>
          <a:p>
            <a:r>
              <a:rPr lang="en-US" altLang="en-US" dirty="0" smtClean="0"/>
              <a:t>Four-step process</a:t>
            </a:r>
          </a:p>
          <a:p>
            <a:pPr marL="971550" lvl="1" indent="-514350">
              <a:buFont typeface="Times New Roman" pitchFamily="18" charset="0"/>
              <a:buAutoNum type="arabicPeriod"/>
            </a:pPr>
            <a:endParaRPr lang="en-US" altLang="en-US" dirty="0" smtClean="0"/>
          </a:p>
          <a:p>
            <a:pPr marL="971550" lvl="1" indent="-514350">
              <a:buFont typeface="Times New Roman" pitchFamily="18" charset="0"/>
              <a:buAutoNum type="arabicPeriod"/>
            </a:pPr>
            <a:r>
              <a:rPr lang="en-US" altLang="en-US" dirty="0" smtClean="0"/>
              <a:t>Divide population into homogeneous, non-overlapping groups called strata</a:t>
            </a:r>
          </a:p>
          <a:p>
            <a:pPr marL="971550" lvl="1" indent="-514350">
              <a:buFont typeface="Times New Roman" pitchFamily="18" charset="0"/>
              <a:buAutoNum type="arabicPeriod"/>
            </a:pPr>
            <a:endParaRPr lang="en-US" altLang="en-US" dirty="0" smtClean="0"/>
          </a:p>
          <a:p>
            <a:pPr marL="971550" lvl="1" indent="-514350">
              <a:buFont typeface="Times New Roman" pitchFamily="18" charset="0"/>
              <a:buAutoNum type="arabicPeriod"/>
            </a:pPr>
            <a:r>
              <a:rPr lang="en-US" altLang="en-US" dirty="0" smtClean="0"/>
              <a:t>Allocate the total sample size among strata</a:t>
            </a:r>
          </a:p>
          <a:p>
            <a:pPr marL="971550" lvl="1" indent="-514350">
              <a:buFont typeface="Times New Roman" pitchFamily="18" charset="0"/>
              <a:buAutoNum type="arabicPeriod"/>
            </a:pPr>
            <a:endParaRPr lang="en-US" altLang="en-US" dirty="0" smtClean="0"/>
          </a:p>
          <a:p>
            <a:pPr marL="971550" lvl="1" indent="-514350">
              <a:buFont typeface="Times New Roman" pitchFamily="18" charset="0"/>
              <a:buAutoNum type="arabicPeriod"/>
            </a:pPr>
            <a:r>
              <a:rPr lang="en-US" altLang="en-US" dirty="0" smtClean="0"/>
              <a:t>Select samples independently in each stratum</a:t>
            </a:r>
          </a:p>
          <a:p>
            <a:pPr marL="971550" lvl="1" indent="-514350">
              <a:buFont typeface="Times New Roman" pitchFamily="18" charset="0"/>
              <a:buAutoNum type="arabicPeriod"/>
            </a:pPr>
            <a:endParaRPr lang="en-US" altLang="en-US" dirty="0" smtClean="0"/>
          </a:p>
          <a:p>
            <a:pPr marL="971550" lvl="1" indent="-514350">
              <a:buFont typeface="Times New Roman" pitchFamily="18" charset="0"/>
              <a:buAutoNum type="arabicPeriod"/>
            </a:pPr>
            <a:r>
              <a:rPr lang="en-US" altLang="en-US" dirty="0" smtClean="0"/>
              <a:t>Estimate survey results within each stratum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DCDD-8EF4-4BB5-B8AE-6102BC260CE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ChangeArrowheads="1"/>
          </p:cNvSpPr>
          <p:nvPr/>
        </p:nvSpPr>
        <p:spPr bwMode="auto">
          <a:xfrm>
            <a:off x="1917700" y="1536700"/>
            <a:ext cx="1422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3822700" y="4279900"/>
            <a:ext cx="2184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6489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09" name="Rectangle 5"/>
          <p:cNvSpPr>
            <a:spLocks noChangeArrowheads="1"/>
          </p:cNvSpPr>
          <p:nvPr/>
        </p:nvSpPr>
        <p:spPr bwMode="auto">
          <a:xfrm>
            <a:off x="6108700" y="2755900"/>
            <a:ext cx="1803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0" name="Rectangle 6"/>
          <p:cNvSpPr>
            <a:spLocks noChangeArrowheads="1"/>
          </p:cNvSpPr>
          <p:nvPr/>
        </p:nvSpPr>
        <p:spPr bwMode="auto">
          <a:xfrm>
            <a:off x="6108700" y="1536700"/>
            <a:ext cx="1803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1" name="Rectangle 7"/>
          <p:cNvSpPr>
            <a:spLocks noChangeArrowheads="1"/>
          </p:cNvSpPr>
          <p:nvPr/>
        </p:nvSpPr>
        <p:spPr bwMode="auto">
          <a:xfrm>
            <a:off x="3441700" y="3365500"/>
            <a:ext cx="1803400" cy="5080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2" name="Rectangle 8"/>
          <p:cNvSpPr>
            <a:spLocks noChangeArrowheads="1"/>
          </p:cNvSpPr>
          <p:nvPr/>
        </p:nvSpPr>
        <p:spPr bwMode="auto">
          <a:xfrm>
            <a:off x="3822700" y="1536700"/>
            <a:ext cx="1803400" cy="14224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3" name="Rectangle 9"/>
          <p:cNvSpPr>
            <a:spLocks noChangeArrowheads="1"/>
          </p:cNvSpPr>
          <p:nvPr/>
        </p:nvSpPr>
        <p:spPr bwMode="auto">
          <a:xfrm>
            <a:off x="1917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4" name="Rectangle 10"/>
          <p:cNvSpPr>
            <a:spLocks noChangeArrowheads="1"/>
          </p:cNvSpPr>
          <p:nvPr/>
        </p:nvSpPr>
        <p:spPr bwMode="auto">
          <a:xfrm>
            <a:off x="1917700" y="2755900"/>
            <a:ext cx="1041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7387" name="Rectangle 11"/>
          <p:cNvSpPr>
            <a:spLocks noChangeArrowheads="1"/>
          </p:cNvSpPr>
          <p:nvPr/>
        </p:nvSpPr>
        <p:spPr bwMode="auto">
          <a:xfrm>
            <a:off x="1142976" y="785794"/>
            <a:ext cx="6873875" cy="581025"/>
          </a:xfrm>
          <a:prstGeom prst="rect">
            <a:avLst/>
          </a:prstGeom>
          <a:solidFill>
            <a:srgbClr val="FDFF45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altLang="en-US" sz="3600" b="1" dirty="0" smtClean="0">
                <a:solidFill>
                  <a:schemeClr val="tx2"/>
                </a:solidFill>
                <a:latin typeface="Times New Roman" pitchFamily="18" charset="0"/>
              </a:rPr>
              <a:t>Multi-stage sample</a:t>
            </a:r>
            <a:endParaRPr lang="en-US" altLang="en-US" sz="3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05516" name="Oval 12"/>
          <p:cNvSpPr>
            <a:spLocks noChangeArrowheads="1"/>
          </p:cNvSpPr>
          <p:nvPr/>
        </p:nvSpPr>
        <p:spPr bwMode="auto">
          <a:xfrm>
            <a:off x="1987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7" name="Oval 13"/>
          <p:cNvSpPr>
            <a:spLocks noChangeArrowheads="1"/>
          </p:cNvSpPr>
          <p:nvPr/>
        </p:nvSpPr>
        <p:spPr bwMode="auto">
          <a:xfrm>
            <a:off x="2368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8" name="Oval 14"/>
          <p:cNvSpPr>
            <a:spLocks noChangeArrowheads="1"/>
          </p:cNvSpPr>
          <p:nvPr/>
        </p:nvSpPr>
        <p:spPr bwMode="auto">
          <a:xfrm>
            <a:off x="2749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19" name="Oval 15"/>
          <p:cNvSpPr>
            <a:spLocks noChangeArrowheads="1"/>
          </p:cNvSpPr>
          <p:nvPr/>
        </p:nvSpPr>
        <p:spPr bwMode="auto">
          <a:xfrm>
            <a:off x="3130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0" name="Oval 16"/>
          <p:cNvSpPr>
            <a:spLocks noChangeArrowheads="1"/>
          </p:cNvSpPr>
          <p:nvPr/>
        </p:nvSpPr>
        <p:spPr bwMode="auto">
          <a:xfrm>
            <a:off x="3892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1" name="Oval 17"/>
          <p:cNvSpPr>
            <a:spLocks noChangeArrowheads="1"/>
          </p:cNvSpPr>
          <p:nvPr/>
        </p:nvSpPr>
        <p:spPr bwMode="auto">
          <a:xfrm>
            <a:off x="4273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2" name="Oval 18"/>
          <p:cNvSpPr>
            <a:spLocks noChangeArrowheads="1"/>
          </p:cNvSpPr>
          <p:nvPr/>
        </p:nvSpPr>
        <p:spPr bwMode="auto">
          <a:xfrm>
            <a:off x="4654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3" name="Oval 19"/>
          <p:cNvSpPr>
            <a:spLocks noChangeArrowheads="1"/>
          </p:cNvSpPr>
          <p:nvPr/>
        </p:nvSpPr>
        <p:spPr bwMode="auto">
          <a:xfrm>
            <a:off x="5035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4" name="Oval 20"/>
          <p:cNvSpPr>
            <a:spLocks noChangeArrowheads="1"/>
          </p:cNvSpPr>
          <p:nvPr/>
        </p:nvSpPr>
        <p:spPr bwMode="auto">
          <a:xfrm>
            <a:off x="5416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5" name="Oval 21"/>
          <p:cNvSpPr>
            <a:spLocks noChangeArrowheads="1"/>
          </p:cNvSpPr>
          <p:nvPr/>
        </p:nvSpPr>
        <p:spPr bwMode="auto">
          <a:xfrm>
            <a:off x="6178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6" name="Oval 22"/>
          <p:cNvSpPr>
            <a:spLocks noChangeArrowheads="1"/>
          </p:cNvSpPr>
          <p:nvPr/>
        </p:nvSpPr>
        <p:spPr bwMode="auto">
          <a:xfrm>
            <a:off x="6559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7" name="Oval 23"/>
          <p:cNvSpPr>
            <a:spLocks noChangeArrowheads="1"/>
          </p:cNvSpPr>
          <p:nvPr/>
        </p:nvSpPr>
        <p:spPr bwMode="auto">
          <a:xfrm>
            <a:off x="6940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8" name="Oval 24"/>
          <p:cNvSpPr>
            <a:spLocks noChangeArrowheads="1"/>
          </p:cNvSpPr>
          <p:nvPr/>
        </p:nvSpPr>
        <p:spPr bwMode="auto">
          <a:xfrm>
            <a:off x="7321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29" name="Oval 25"/>
          <p:cNvSpPr>
            <a:spLocks noChangeArrowheads="1"/>
          </p:cNvSpPr>
          <p:nvPr/>
        </p:nvSpPr>
        <p:spPr bwMode="auto">
          <a:xfrm>
            <a:off x="7702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0" name="Oval 26"/>
          <p:cNvSpPr>
            <a:spLocks noChangeArrowheads="1"/>
          </p:cNvSpPr>
          <p:nvPr/>
        </p:nvSpPr>
        <p:spPr bwMode="auto">
          <a:xfrm>
            <a:off x="1987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1" name="Oval 27"/>
          <p:cNvSpPr>
            <a:spLocks noChangeArrowheads="1"/>
          </p:cNvSpPr>
          <p:nvPr/>
        </p:nvSpPr>
        <p:spPr bwMode="auto">
          <a:xfrm>
            <a:off x="1987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2" name="Oval 28"/>
          <p:cNvSpPr>
            <a:spLocks noChangeArrowheads="1"/>
          </p:cNvSpPr>
          <p:nvPr/>
        </p:nvSpPr>
        <p:spPr bwMode="auto">
          <a:xfrm>
            <a:off x="1987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3" name="Oval 29"/>
          <p:cNvSpPr>
            <a:spLocks noChangeArrowheads="1"/>
          </p:cNvSpPr>
          <p:nvPr/>
        </p:nvSpPr>
        <p:spPr bwMode="auto">
          <a:xfrm>
            <a:off x="1987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4" name="Oval 30"/>
          <p:cNvSpPr>
            <a:spLocks noChangeArrowheads="1"/>
          </p:cNvSpPr>
          <p:nvPr/>
        </p:nvSpPr>
        <p:spPr bwMode="auto">
          <a:xfrm>
            <a:off x="198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5" name="Oval 31"/>
          <p:cNvSpPr>
            <a:spLocks noChangeArrowheads="1"/>
          </p:cNvSpPr>
          <p:nvPr/>
        </p:nvSpPr>
        <p:spPr bwMode="auto">
          <a:xfrm>
            <a:off x="198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6" name="Oval 32"/>
          <p:cNvSpPr>
            <a:spLocks noChangeArrowheads="1"/>
          </p:cNvSpPr>
          <p:nvPr/>
        </p:nvSpPr>
        <p:spPr bwMode="auto">
          <a:xfrm>
            <a:off x="198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7" name="Oval 33"/>
          <p:cNvSpPr>
            <a:spLocks noChangeArrowheads="1"/>
          </p:cNvSpPr>
          <p:nvPr/>
        </p:nvSpPr>
        <p:spPr bwMode="auto">
          <a:xfrm>
            <a:off x="198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8" name="Oval 34"/>
          <p:cNvSpPr>
            <a:spLocks noChangeArrowheads="1"/>
          </p:cNvSpPr>
          <p:nvPr/>
        </p:nvSpPr>
        <p:spPr bwMode="auto">
          <a:xfrm>
            <a:off x="198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39" name="Oval 35"/>
          <p:cNvSpPr>
            <a:spLocks noChangeArrowheads="1"/>
          </p:cNvSpPr>
          <p:nvPr/>
        </p:nvSpPr>
        <p:spPr bwMode="auto">
          <a:xfrm>
            <a:off x="3892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0" name="Oval 36"/>
          <p:cNvSpPr>
            <a:spLocks noChangeArrowheads="1"/>
          </p:cNvSpPr>
          <p:nvPr/>
        </p:nvSpPr>
        <p:spPr bwMode="auto">
          <a:xfrm>
            <a:off x="4273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1" name="Oval 37"/>
          <p:cNvSpPr>
            <a:spLocks noChangeArrowheads="1"/>
          </p:cNvSpPr>
          <p:nvPr/>
        </p:nvSpPr>
        <p:spPr bwMode="auto">
          <a:xfrm>
            <a:off x="4654550" y="2482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2" name="Oval 38"/>
          <p:cNvSpPr>
            <a:spLocks noChangeArrowheads="1"/>
          </p:cNvSpPr>
          <p:nvPr/>
        </p:nvSpPr>
        <p:spPr bwMode="auto">
          <a:xfrm>
            <a:off x="5035550" y="2482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3" name="Oval 39"/>
          <p:cNvSpPr>
            <a:spLocks noChangeArrowheads="1"/>
          </p:cNvSpPr>
          <p:nvPr/>
        </p:nvSpPr>
        <p:spPr bwMode="auto">
          <a:xfrm>
            <a:off x="5416550" y="2482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4" name="Oval 40"/>
          <p:cNvSpPr>
            <a:spLocks noChangeArrowheads="1"/>
          </p:cNvSpPr>
          <p:nvPr/>
        </p:nvSpPr>
        <p:spPr bwMode="auto">
          <a:xfrm>
            <a:off x="236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5" name="Oval 41"/>
          <p:cNvSpPr>
            <a:spLocks noChangeArrowheads="1"/>
          </p:cNvSpPr>
          <p:nvPr/>
        </p:nvSpPr>
        <p:spPr bwMode="auto">
          <a:xfrm>
            <a:off x="2749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6" name="Oval 42"/>
          <p:cNvSpPr>
            <a:spLocks noChangeArrowheads="1"/>
          </p:cNvSpPr>
          <p:nvPr/>
        </p:nvSpPr>
        <p:spPr bwMode="auto">
          <a:xfrm>
            <a:off x="389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7" name="Oval 43"/>
          <p:cNvSpPr>
            <a:spLocks noChangeArrowheads="1"/>
          </p:cNvSpPr>
          <p:nvPr/>
        </p:nvSpPr>
        <p:spPr bwMode="auto">
          <a:xfrm>
            <a:off x="4273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8" name="Oval 44"/>
          <p:cNvSpPr>
            <a:spLocks noChangeArrowheads="1"/>
          </p:cNvSpPr>
          <p:nvPr/>
        </p:nvSpPr>
        <p:spPr bwMode="auto">
          <a:xfrm>
            <a:off x="4654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49" name="Oval 45"/>
          <p:cNvSpPr>
            <a:spLocks noChangeArrowheads="1"/>
          </p:cNvSpPr>
          <p:nvPr/>
        </p:nvSpPr>
        <p:spPr bwMode="auto">
          <a:xfrm>
            <a:off x="5035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0" name="Oval 46"/>
          <p:cNvSpPr>
            <a:spLocks noChangeArrowheads="1"/>
          </p:cNvSpPr>
          <p:nvPr/>
        </p:nvSpPr>
        <p:spPr bwMode="auto">
          <a:xfrm>
            <a:off x="5416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1" name="Oval 47"/>
          <p:cNvSpPr>
            <a:spLocks noChangeArrowheads="1"/>
          </p:cNvSpPr>
          <p:nvPr/>
        </p:nvSpPr>
        <p:spPr bwMode="auto">
          <a:xfrm>
            <a:off x="617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2" name="Oval 48"/>
          <p:cNvSpPr>
            <a:spLocks noChangeArrowheads="1"/>
          </p:cNvSpPr>
          <p:nvPr/>
        </p:nvSpPr>
        <p:spPr bwMode="auto">
          <a:xfrm>
            <a:off x="6559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3" name="Oval 49"/>
          <p:cNvSpPr>
            <a:spLocks noChangeArrowheads="1"/>
          </p:cNvSpPr>
          <p:nvPr/>
        </p:nvSpPr>
        <p:spPr bwMode="auto">
          <a:xfrm>
            <a:off x="6940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4" name="Oval 50"/>
          <p:cNvSpPr>
            <a:spLocks noChangeArrowheads="1"/>
          </p:cNvSpPr>
          <p:nvPr/>
        </p:nvSpPr>
        <p:spPr bwMode="auto">
          <a:xfrm>
            <a:off x="7321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5" name="Oval 51"/>
          <p:cNvSpPr>
            <a:spLocks noChangeArrowheads="1"/>
          </p:cNvSpPr>
          <p:nvPr/>
        </p:nvSpPr>
        <p:spPr bwMode="auto">
          <a:xfrm>
            <a:off x="7702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6" name="Oval 52"/>
          <p:cNvSpPr>
            <a:spLocks noChangeArrowheads="1"/>
          </p:cNvSpPr>
          <p:nvPr/>
        </p:nvSpPr>
        <p:spPr bwMode="auto">
          <a:xfrm>
            <a:off x="236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7" name="Oval 53"/>
          <p:cNvSpPr>
            <a:spLocks noChangeArrowheads="1"/>
          </p:cNvSpPr>
          <p:nvPr/>
        </p:nvSpPr>
        <p:spPr bwMode="auto">
          <a:xfrm>
            <a:off x="2749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8" name="Oval 54"/>
          <p:cNvSpPr>
            <a:spLocks noChangeArrowheads="1"/>
          </p:cNvSpPr>
          <p:nvPr/>
        </p:nvSpPr>
        <p:spPr bwMode="auto">
          <a:xfrm>
            <a:off x="617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59" name="Oval 55"/>
          <p:cNvSpPr>
            <a:spLocks noChangeArrowheads="1"/>
          </p:cNvSpPr>
          <p:nvPr/>
        </p:nvSpPr>
        <p:spPr bwMode="auto">
          <a:xfrm>
            <a:off x="6559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0" name="Oval 56"/>
          <p:cNvSpPr>
            <a:spLocks noChangeArrowheads="1"/>
          </p:cNvSpPr>
          <p:nvPr/>
        </p:nvSpPr>
        <p:spPr bwMode="auto">
          <a:xfrm>
            <a:off x="6940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1" name="Oval 57"/>
          <p:cNvSpPr>
            <a:spLocks noChangeArrowheads="1"/>
          </p:cNvSpPr>
          <p:nvPr/>
        </p:nvSpPr>
        <p:spPr bwMode="auto">
          <a:xfrm>
            <a:off x="7321550" y="3092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2" name="Oval 58"/>
          <p:cNvSpPr>
            <a:spLocks noChangeArrowheads="1"/>
          </p:cNvSpPr>
          <p:nvPr/>
        </p:nvSpPr>
        <p:spPr bwMode="auto">
          <a:xfrm>
            <a:off x="7702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3" name="Oval 59"/>
          <p:cNvSpPr>
            <a:spLocks noChangeArrowheads="1"/>
          </p:cNvSpPr>
          <p:nvPr/>
        </p:nvSpPr>
        <p:spPr bwMode="auto">
          <a:xfrm>
            <a:off x="2368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4" name="Oval 60"/>
          <p:cNvSpPr>
            <a:spLocks noChangeArrowheads="1"/>
          </p:cNvSpPr>
          <p:nvPr/>
        </p:nvSpPr>
        <p:spPr bwMode="auto">
          <a:xfrm>
            <a:off x="274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5" name="Oval 61"/>
          <p:cNvSpPr>
            <a:spLocks noChangeArrowheads="1"/>
          </p:cNvSpPr>
          <p:nvPr/>
        </p:nvSpPr>
        <p:spPr bwMode="auto">
          <a:xfrm>
            <a:off x="351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6" name="Oval 62"/>
          <p:cNvSpPr>
            <a:spLocks noChangeArrowheads="1"/>
          </p:cNvSpPr>
          <p:nvPr/>
        </p:nvSpPr>
        <p:spPr bwMode="auto">
          <a:xfrm>
            <a:off x="3892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7" name="Oval 63"/>
          <p:cNvSpPr>
            <a:spLocks noChangeArrowheads="1"/>
          </p:cNvSpPr>
          <p:nvPr/>
        </p:nvSpPr>
        <p:spPr bwMode="auto">
          <a:xfrm>
            <a:off x="4273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8" name="Oval 64"/>
          <p:cNvSpPr>
            <a:spLocks noChangeArrowheads="1"/>
          </p:cNvSpPr>
          <p:nvPr/>
        </p:nvSpPr>
        <p:spPr bwMode="auto">
          <a:xfrm>
            <a:off x="4654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69" name="Oval 65"/>
          <p:cNvSpPr>
            <a:spLocks noChangeArrowheads="1"/>
          </p:cNvSpPr>
          <p:nvPr/>
        </p:nvSpPr>
        <p:spPr bwMode="auto">
          <a:xfrm>
            <a:off x="5035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0" name="Oval 66"/>
          <p:cNvSpPr>
            <a:spLocks noChangeArrowheads="1"/>
          </p:cNvSpPr>
          <p:nvPr/>
        </p:nvSpPr>
        <p:spPr bwMode="auto">
          <a:xfrm>
            <a:off x="6178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1" name="Oval 67"/>
          <p:cNvSpPr>
            <a:spLocks noChangeArrowheads="1"/>
          </p:cNvSpPr>
          <p:nvPr/>
        </p:nvSpPr>
        <p:spPr bwMode="auto">
          <a:xfrm>
            <a:off x="655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2" name="Oval 68"/>
          <p:cNvSpPr>
            <a:spLocks noChangeArrowheads="1"/>
          </p:cNvSpPr>
          <p:nvPr/>
        </p:nvSpPr>
        <p:spPr bwMode="auto">
          <a:xfrm>
            <a:off x="6940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3" name="Oval 69"/>
          <p:cNvSpPr>
            <a:spLocks noChangeArrowheads="1"/>
          </p:cNvSpPr>
          <p:nvPr/>
        </p:nvSpPr>
        <p:spPr bwMode="auto">
          <a:xfrm>
            <a:off x="732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4" name="Oval 70"/>
          <p:cNvSpPr>
            <a:spLocks noChangeArrowheads="1"/>
          </p:cNvSpPr>
          <p:nvPr/>
        </p:nvSpPr>
        <p:spPr bwMode="auto">
          <a:xfrm>
            <a:off x="7702550" y="3397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5" name="Oval 71"/>
          <p:cNvSpPr>
            <a:spLocks noChangeArrowheads="1"/>
          </p:cNvSpPr>
          <p:nvPr/>
        </p:nvSpPr>
        <p:spPr bwMode="auto">
          <a:xfrm>
            <a:off x="2368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6" name="Oval 72"/>
          <p:cNvSpPr>
            <a:spLocks noChangeArrowheads="1"/>
          </p:cNvSpPr>
          <p:nvPr/>
        </p:nvSpPr>
        <p:spPr bwMode="auto">
          <a:xfrm>
            <a:off x="2749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7" name="Oval 73"/>
          <p:cNvSpPr>
            <a:spLocks noChangeArrowheads="1"/>
          </p:cNvSpPr>
          <p:nvPr/>
        </p:nvSpPr>
        <p:spPr bwMode="auto">
          <a:xfrm>
            <a:off x="3511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8" name="Oval 74"/>
          <p:cNvSpPr>
            <a:spLocks noChangeArrowheads="1"/>
          </p:cNvSpPr>
          <p:nvPr/>
        </p:nvSpPr>
        <p:spPr bwMode="auto">
          <a:xfrm>
            <a:off x="3892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79" name="Oval 75"/>
          <p:cNvSpPr>
            <a:spLocks noChangeArrowheads="1"/>
          </p:cNvSpPr>
          <p:nvPr/>
        </p:nvSpPr>
        <p:spPr bwMode="auto">
          <a:xfrm>
            <a:off x="4273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0" name="Oval 76"/>
          <p:cNvSpPr>
            <a:spLocks noChangeArrowheads="1"/>
          </p:cNvSpPr>
          <p:nvPr/>
        </p:nvSpPr>
        <p:spPr bwMode="auto">
          <a:xfrm>
            <a:off x="4654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1" name="Oval 77"/>
          <p:cNvSpPr>
            <a:spLocks noChangeArrowheads="1"/>
          </p:cNvSpPr>
          <p:nvPr/>
        </p:nvSpPr>
        <p:spPr bwMode="auto">
          <a:xfrm>
            <a:off x="5035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2" name="Oval 78"/>
          <p:cNvSpPr>
            <a:spLocks noChangeArrowheads="1"/>
          </p:cNvSpPr>
          <p:nvPr/>
        </p:nvSpPr>
        <p:spPr bwMode="auto">
          <a:xfrm>
            <a:off x="6178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3" name="Oval 79"/>
          <p:cNvSpPr>
            <a:spLocks noChangeArrowheads="1"/>
          </p:cNvSpPr>
          <p:nvPr/>
        </p:nvSpPr>
        <p:spPr bwMode="auto">
          <a:xfrm>
            <a:off x="6559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4" name="Oval 80"/>
          <p:cNvSpPr>
            <a:spLocks noChangeArrowheads="1"/>
          </p:cNvSpPr>
          <p:nvPr/>
        </p:nvSpPr>
        <p:spPr bwMode="auto">
          <a:xfrm>
            <a:off x="6940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5" name="Oval 81"/>
          <p:cNvSpPr>
            <a:spLocks noChangeArrowheads="1"/>
          </p:cNvSpPr>
          <p:nvPr/>
        </p:nvSpPr>
        <p:spPr bwMode="auto">
          <a:xfrm>
            <a:off x="7321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6" name="Oval 82"/>
          <p:cNvSpPr>
            <a:spLocks noChangeArrowheads="1"/>
          </p:cNvSpPr>
          <p:nvPr/>
        </p:nvSpPr>
        <p:spPr bwMode="auto">
          <a:xfrm>
            <a:off x="7702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7" name="Oval 83"/>
          <p:cNvSpPr>
            <a:spLocks noChangeArrowheads="1"/>
          </p:cNvSpPr>
          <p:nvPr/>
        </p:nvSpPr>
        <p:spPr bwMode="auto">
          <a:xfrm>
            <a:off x="2368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8" name="Oval 84"/>
          <p:cNvSpPr>
            <a:spLocks noChangeArrowheads="1"/>
          </p:cNvSpPr>
          <p:nvPr/>
        </p:nvSpPr>
        <p:spPr bwMode="auto">
          <a:xfrm>
            <a:off x="2749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89" name="Oval 85"/>
          <p:cNvSpPr>
            <a:spLocks noChangeArrowheads="1"/>
          </p:cNvSpPr>
          <p:nvPr/>
        </p:nvSpPr>
        <p:spPr bwMode="auto">
          <a:xfrm>
            <a:off x="313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0" name="Oval 86"/>
          <p:cNvSpPr>
            <a:spLocks noChangeArrowheads="1"/>
          </p:cNvSpPr>
          <p:nvPr/>
        </p:nvSpPr>
        <p:spPr bwMode="auto">
          <a:xfrm>
            <a:off x="389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1" name="Oval 87"/>
          <p:cNvSpPr>
            <a:spLocks noChangeArrowheads="1"/>
          </p:cNvSpPr>
          <p:nvPr/>
        </p:nvSpPr>
        <p:spPr bwMode="auto">
          <a:xfrm>
            <a:off x="4273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2" name="Oval 88"/>
          <p:cNvSpPr>
            <a:spLocks noChangeArrowheads="1"/>
          </p:cNvSpPr>
          <p:nvPr/>
        </p:nvSpPr>
        <p:spPr bwMode="auto">
          <a:xfrm>
            <a:off x="4654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3" name="Oval 89"/>
          <p:cNvSpPr>
            <a:spLocks noChangeArrowheads="1"/>
          </p:cNvSpPr>
          <p:nvPr/>
        </p:nvSpPr>
        <p:spPr bwMode="auto">
          <a:xfrm>
            <a:off x="5035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4" name="Oval 90"/>
          <p:cNvSpPr>
            <a:spLocks noChangeArrowheads="1"/>
          </p:cNvSpPr>
          <p:nvPr/>
        </p:nvSpPr>
        <p:spPr bwMode="auto">
          <a:xfrm>
            <a:off x="5416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5" name="Oval 91"/>
          <p:cNvSpPr>
            <a:spLocks noChangeArrowheads="1"/>
          </p:cNvSpPr>
          <p:nvPr/>
        </p:nvSpPr>
        <p:spPr bwMode="auto">
          <a:xfrm>
            <a:off x="579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6" name="Oval 92"/>
          <p:cNvSpPr>
            <a:spLocks noChangeArrowheads="1"/>
          </p:cNvSpPr>
          <p:nvPr/>
        </p:nvSpPr>
        <p:spPr bwMode="auto">
          <a:xfrm>
            <a:off x="6559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7" name="Oval 93"/>
          <p:cNvSpPr>
            <a:spLocks noChangeArrowheads="1"/>
          </p:cNvSpPr>
          <p:nvPr/>
        </p:nvSpPr>
        <p:spPr bwMode="auto">
          <a:xfrm>
            <a:off x="694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8" name="Oval 94"/>
          <p:cNvSpPr>
            <a:spLocks noChangeArrowheads="1"/>
          </p:cNvSpPr>
          <p:nvPr/>
        </p:nvSpPr>
        <p:spPr bwMode="auto">
          <a:xfrm>
            <a:off x="7321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599" name="Oval 95"/>
          <p:cNvSpPr>
            <a:spLocks noChangeArrowheads="1"/>
          </p:cNvSpPr>
          <p:nvPr/>
        </p:nvSpPr>
        <p:spPr bwMode="auto">
          <a:xfrm>
            <a:off x="770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0" name="Oval 96"/>
          <p:cNvSpPr>
            <a:spLocks noChangeArrowheads="1"/>
          </p:cNvSpPr>
          <p:nvPr/>
        </p:nvSpPr>
        <p:spPr bwMode="auto">
          <a:xfrm>
            <a:off x="2368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1" name="Oval 97"/>
          <p:cNvSpPr>
            <a:spLocks noChangeArrowheads="1"/>
          </p:cNvSpPr>
          <p:nvPr/>
        </p:nvSpPr>
        <p:spPr bwMode="auto">
          <a:xfrm>
            <a:off x="274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2" name="Oval 98"/>
          <p:cNvSpPr>
            <a:spLocks noChangeArrowheads="1"/>
          </p:cNvSpPr>
          <p:nvPr/>
        </p:nvSpPr>
        <p:spPr bwMode="auto">
          <a:xfrm>
            <a:off x="313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3" name="Oval 99"/>
          <p:cNvSpPr>
            <a:spLocks noChangeArrowheads="1"/>
          </p:cNvSpPr>
          <p:nvPr/>
        </p:nvSpPr>
        <p:spPr bwMode="auto">
          <a:xfrm>
            <a:off x="389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4" name="Oval 100"/>
          <p:cNvSpPr>
            <a:spLocks noChangeArrowheads="1"/>
          </p:cNvSpPr>
          <p:nvPr/>
        </p:nvSpPr>
        <p:spPr bwMode="auto">
          <a:xfrm>
            <a:off x="4273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5" name="Oval 101"/>
          <p:cNvSpPr>
            <a:spLocks noChangeArrowheads="1"/>
          </p:cNvSpPr>
          <p:nvPr/>
        </p:nvSpPr>
        <p:spPr bwMode="auto">
          <a:xfrm>
            <a:off x="4654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6" name="Oval 102"/>
          <p:cNvSpPr>
            <a:spLocks noChangeArrowheads="1"/>
          </p:cNvSpPr>
          <p:nvPr/>
        </p:nvSpPr>
        <p:spPr bwMode="auto">
          <a:xfrm>
            <a:off x="5035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7" name="Oval 103"/>
          <p:cNvSpPr>
            <a:spLocks noChangeArrowheads="1"/>
          </p:cNvSpPr>
          <p:nvPr/>
        </p:nvSpPr>
        <p:spPr bwMode="auto">
          <a:xfrm>
            <a:off x="5416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8" name="Oval 104"/>
          <p:cNvSpPr>
            <a:spLocks noChangeArrowheads="1"/>
          </p:cNvSpPr>
          <p:nvPr/>
        </p:nvSpPr>
        <p:spPr bwMode="auto">
          <a:xfrm>
            <a:off x="579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09" name="Oval 105"/>
          <p:cNvSpPr>
            <a:spLocks noChangeArrowheads="1"/>
          </p:cNvSpPr>
          <p:nvPr/>
        </p:nvSpPr>
        <p:spPr bwMode="auto">
          <a:xfrm>
            <a:off x="655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0" name="Oval 106"/>
          <p:cNvSpPr>
            <a:spLocks noChangeArrowheads="1"/>
          </p:cNvSpPr>
          <p:nvPr/>
        </p:nvSpPr>
        <p:spPr bwMode="auto">
          <a:xfrm>
            <a:off x="694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1" name="Oval 107"/>
          <p:cNvSpPr>
            <a:spLocks noChangeArrowheads="1"/>
          </p:cNvSpPr>
          <p:nvPr/>
        </p:nvSpPr>
        <p:spPr bwMode="auto">
          <a:xfrm>
            <a:off x="7321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2" name="Oval 108"/>
          <p:cNvSpPr>
            <a:spLocks noChangeArrowheads="1"/>
          </p:cNvSpPr>
          <p:nvPr/>
        </p:nvSpPr>
        <p:spPr bwMode="auto">
          <a:xfrm>
            <a:off x="770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3" name="Oval 109"/>
          <p:cNvSpPr>
            <a:spLocks noChangeArrowheads="1"/>
          </p:cNvSpPr>
          <p:nvPr/>
        </p:nvSpPr>
        <p:spPr bwMode="auto">
          <a:xfrm>
            <a:off x="2368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4" name="Oval 110"/>
          <p:cNvSpPr>
            <a:spLocks noChangeArrowheads="1"/>
          </p:cNvSpPr>
          <p:nvPr/>
        </p:nvSpPr>
        <p:spPr bwMode="auto">
          <a:xfrm>
            <a:off x="2749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5" name="Oval 111"/>
          <p:cNvSpPr>
            <a:spLocks noChangeArrowheads="1"/>
          </p:cNvSpPr>
          <p:nvPr/>
        </p:nvSpPr>
        <p:spPr bwMode="auto">
          <a:xfrm>
            <a:off x="313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6" name="Oval 112"/>
          <p:cNvSpPr>
            <a:spLocks noChangeArrowheads="1"/>
          </p:cNvSpPr>
          <p:nvPr/>
        </p:nvSpPr>
        <p:spPr bwMode="auto">
          <a:xfrm>
            <a:off x="389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7" name="Oval 113"/>
          <p:cNvSpPr>
            <a:spLocks noChangeArrowheads="1"/>
          </p:cNvSpPr>
          <p:nvPr/>
        </p:nvSpPr>
        <p:spPr bwMode="auto">
          <a:xfrm>
            <a:off x="4273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8" name="Oval 114"/>
          <p:cNvSpPr>
            <a:spLocks noChangeArrowheads="1"/>
          </p:cNvSpPr>
          <p:nvPr/>
        </p:nvSpPr>
        <p:spPr bwMode="auto">
          <a:xfrm>
            <a:off x="4654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19" name="Oval 115"/>
          <p:cNvSpPr>
            <a:spLocks noChangeArrowheads="1"/>
          </p:cNvSpPr>
          <p:nvPr/>
        </p:nvSpPr>
        <p:spPr bwMode="auto">
          <a:xfrm>
            <a:off x="5035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0" name="Oval 116"/>
          <p:cNvSpPr>
            <a:spLocks noChangeArrowheads="1"/>
          </p:cNvSpPr>
          <p:nvPr/>
        </p:nvSpPr>
        <p:spPr bwMode="auto">
          <a:xfrm>
            <a:off x="5416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1" name="Oval 117"/>
          <p:cNvSpPr>
            <a:spLocks noChangeArrowheads="1"/>
          </p:cNvSpPr>
          <p:nvPr/>
        </p:nvSpPr>
        <p:spPr bwMode="auto">
          <a:xfrm>
            <a:off x="579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2" name="Oval 118"/>
          <p:cNvSpPr>
            <a:spLocks noChangeArrowheads="1"/>
          </p:cNvSpPr>
          <p:nvPr/>
        </p:nvSpPr>
        <p:spPr bwMode="auto">
          <a:xfrm>
            <a:off x="6559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3" name="Oval 119"/>
          <p:cNvSpPr>
            <a:spLocks noChangeArrowheads="1"/>
          </p:cNvSpPr>
          <p:nvPr/>
        </p:nvSpPr>
        <p:spPr bwMode="auto">
          <a:xfrm>
            <a:off x="694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4" name="Oval 120"/>
          <p:cNvSpPr>
            <a:spLocks noChangeArrowheads="1"/>
          </p:cNvSpPr>
          <p:nvPr/>
        </p:nvSpPr>
        <p:spPr bwMode="auto">
          <a:xfrm>
            <a:off x="7321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5" name="Oval 121"/>
          <p:cNvSpPr>
            <a:spLocks noChangeArrowheads="1"/>
          </p:cNvSpPr>
          <p:nvPr/>
        </p:nvSpPr>
        <p:spPr bwMode="auto">
          <a:xfrm>
            <a:off x="770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6" name="Oval 122"/>
          <p:cNvSpPr>
            <a:spLocks noChangeArrowheads="1"/>
          </p:cNvSpPr>
          <p:nvPr/>
        </p:nvSpPr>
        <p:spPr bwMode="auto">
          <a:xfrm>
            <a:off x="2368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7" name="Oval 123"/>
          <p:cNvSpPr>
            <a:spLocks noChangeArrowheads="1"/>
          </p:cNvSpPr>
          <p:nvPr/>
        </p:nvSpPr>
        <p:spPr bwMode="auto">
          <a:xfrm>
            <a:off x="274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8" name="Oval 124"/>
          <p:cNvSpPr>
            <a:spLocks noChangeArrowheads="1"/>
          </p:cNvSpPr>
          <p:nvPr/>
        </p:nvSpPr>
        <p:spPr bwMode="auto">
          <a:xfrm>
            <a:off x="3130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29" name="Oval 125"/>
          <p:cNvSpPr>
            <a:spLocks noChangeArrowheads="1"/>
          </p:cNvSpPr>
          <p:nvPr/>
        </p:nvSpPr>
        <p:spPr bwMode="auto">
          <a:xfrm>
            <a:off x="389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0" name="Oval 126"/>
          <p:cNvSpPr>
            <a:spLocks noChangeArrowheads="1"/>
          </p:cNvSpPr>
          <p:nvPr/>
        </p:nvSpPr>
        <p:spPr bwMode="auto">
          <a:xfrm>
            <a:off x="4273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1" name="Oval 127"/>
          <p:cNvSpPr>
            <a:spLocks noChangeArrowheads="1"/>
          </p:cNvSpPr>
          <p:nvPr/>
        </p:nvSpPr>
        <p:spPr bwMode="auto">
          <a:xfrm>
            <a:off x="4654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2" name="Oval 128"/>
          <p:cNvSpPr>
            <a:spLocks noChangeArrowheads="1"/>
          </p:cNvSpPr>
          <p:nvPr/>
        </p:nvSpPr>
        <p:spPr bwMode="auto">
          <a:xfrm>
            <a:off x="5035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3" name="Oval 129"/>
          <p:cNvSpPr>
            <a:spLocks noChangeArrowheads="1"/>
          </p:cNvSpPr>
          <p:nvPr/>
        </p:nvSpPr>
        <p:spPr bwMode="auto">
          <a:xfrm>
            <a:off x="5416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4" name="Oval 130"/>
          <p:cNvSpPr>
            <a:spLocks noChangeArrowheads="1"/>
          </p:cNvSpPr>
          <p:nvPr/>
        </p:nvSpPr>
        <p:spPr bwMode="auto">
          <a:xfrm>
            <a:off x="579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5" name="Oval 131"/>
          <p:cNvSpPr>
            <a:spLocks noChangeArrowheads="1"/>
          </p:cNvSpPr>
          <p:nvPr/>
        </p:nvSpPr>
        <p:spPr bwMode="auto">
          <a:xfrm>
            <a:off x="655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6" name="Oval 132"/>
          <p:cNvSpPr>
            <a:spLocks noChangeArrowheads="1"/>
          </p:cNvSpPr>
          <p:nvPr/>
        </p:nvSpPr>
        <p:spPr bwMode="auto">
          <a:xfrm>
            <a:off x="6940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7" name="Oval 133"/>
          <p:cNvSpPr>
            <a:spLocks noChangeArrowheads="1"/>
          </p:cNvSpPr>
          <p:nvPr/>
        </p:nvSpPr>
        <p:spPr bwMode="auto">
          <a:xfrm>
            <a:off x="7321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8" name="Oval 134"/>
          <p:cNvSpPr>
            <a:spLocks noChangeArrowheads="1"/>
          </p:cNvSpPr>
          <p:nvPr/>
        </p:nvSpPr>
        <p:spPr bwMode="auto">
          <a:xfrm>
            <a:off x="770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39" name="Oval 135"/>
          <p:cNvSpPr>
            <a:spLocks noChangeArrowheads="1"/>
          </p:cNvSpPr>
          <p:nvPr/>
        </p:nvSpPr>
        <p:spPr bwMode="auto">
          <a:xfrm>
            <a:off x="2368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0" name="Oval 136"/>
          <p:cNvSpPr>
            <a:spLocks noChangeArrowheads="1"/>
          </p:cNvSpPr>
          <p:nvPr/>
        </p:nvSpPr>
        <p:spPr bwMode="auto">
          <a:xfrm>
            <a:off x="274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1" name="Oval 137"/>
          <p:cNvSpPr>
            <a:spLocks noChangeArrowheads="1"/>
          </p:cNvSpPr>
          <p:nvPr/>
        </p:nvSpPr>
        <p:spPr bwMode="auto">
          <a:xfrm>
            <a:off x="313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2" name="Oval 138"/>
          <p:cNvSpPr>
            <a:spLocks noChangeArrowheads="1"/>
          </p:cNvSpPr>
          <p:nvPr/>
        </p:nvSpPr>
        <p:spPr bwMode="auto">
          <a:xfrm>
            <a:off x="389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3" name="Oval 139"/>
          <p:cNvSpPr>
            <a:spLocks noChangeArrowheads="1"/>
          </p:cNvSpPr>
          <p:nvPr/>
        </p:nvSpPr>
        <p:spPr bwMode="auto">
          <a:xfrm>
            <a:off x="4273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4" name="Oval 140"/>
          <p:cNvSpPr>
            <a:spLocks noChangeArrowheads="1"/>
          </p:cNvSpPr>
          <p:nvPr/>
        </p:nvSpPr>
        <p:spPr bwMode="auto">
          <a:xfrm>
            <a:off x="4654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5" name="Oval 141"/>
          <p:cNvSpPr>
            <a:spLocks noChangeArrowheads="1"/>
          </p:cNvSpPr>
          <p:nvPr/>
        </p:nvSpPr>
        <p:spPr bwMode="auto">
          <a:xfrm>
            <a:off x="5035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6" name="Oval 142"/>
          <p:cNvSpPr>
            <a:spLocks noChangeArrowheads="1"/>
          </p:cNvSpPr>
          <p:nvPr/>
        </p:nvSpPr>
        <p:spPr bwMode="auto">
          <a:xfrm>
            <a:off x="5416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7" name="Oval 143"/>
          <p:cNvSpPr>
            <a:spLocks noChangeArrowheads="1"/>
          </p:cNvSpPr>
          <p:nvPr/>
        </p:nvSpPr>
        <p:spPr bwMode="auto">
          <a:xfrm>
            <a:off x="579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8" name="Oval 144"/>
          <p:cNvSpPr>
            <a:spLocks noChangeArrowheads="1"/>
          </p:cNvSpPr>
          <p:nvPr/>
        </p:nvSpPr>
        <p:spPr bwMode="auto">
          <a:xfrm>
            <a:off x="655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49" name="Oval 145"/>
          <p:cNvSpPr>
            <a:spLocks noChangeArrowheads="1"/>
          </p:cNvSpPr>
          <p:nvPr/>
        </p:nvSpPr>
        <p:spPr bwMode="auto">
          <a:xfrm>
            <a:off x="694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0" name="Oval 146"/>
          <p:cNvSpPr>
            <a:spLocks noChangeArrowheads="1"/>
          </p:cNvSpPr>
          <p:nvPr/>
        </p:nvSpPr>
        <p:spPr bwMode="auto">
          <a:xfrm>
            <a:off x="7321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1" name="Oval 147"/>
          <p:cNvSpPr>
            <a:spLocks noChangeArrowheads="1"/>
          </p:cNvSpPr>
          <p:nvPr/>
        </p:nvSpPr>
        <p:spPr bwMode="auto">
          <a:xfrm>
            <a:off x="770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2" name="Oval 148"/>
          <p:cNvSpPr>
            <a:spLocks noChangeArrowheads="1"/>
          </p:cNvSpPr>
          <p:nvPr/>
        </p:nvSpPr>
        <p:spPr bwMode="auto">
          <a:xfrm>
            <a:off x="1987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3" name="Oval 149"/>
          <p:cNvSpPr>
            <a:spLocks noChangeArrowheads="1"/>
          </p:cNvSpPr>
          <p:nvPr/>
        </p:nvSpPr>
        <p:spPr bwMode="auto">
          <a:xfrm>
            <a:off x="2368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4" name="Oval 150"/>
          <p:cNvSpPr>
            <a:spLocks noChangeArrowheads="1"/>
          </p:cNvSpPr>
          <p:nvPr/>
        </p:nvSpPr>
        <p:spPr bwMode="auto">
          <a:xfrm>
            <a:off x="2749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5" name="Oval 151"/>
          <p:cNvSpPr>
            <a:spLocks noChangeArrowheads="1"/>
          </p:cNvSpPr>
          <p:nvPr/>
        </p:nvSpPr>
        <p:spPr bwMode="auto">
          <a:xfrm>
            <a:off x="3130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6" name="Oval 152"/>
          <p:cNvSpPr>
            <a:spLocks noChangeArrowheads="1"/>
          </p:cNvSpPr>
          <p:nvPr/>
        </p:nvSpPr>
        <p:spPr bwMode="auto">
          <a:xfrm>
            <a:off x="3892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7" name="Oval 153"/>
          <p:cNvSpPr>
            <a:spLocks noChangeArrowheads="1"/>
          </p:cNvSpPr>
          <p:nvPr/>
        </p:nvSpPr>
        <p:spPr bwMode="auto">
          <a:xfrm>
            <a:off x="4273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8" name="Oval 154"/>
          <p:cNvSpPr>
            <a:spLocks noChangeArrowheads="1"/>
          </p:cNvSpPr>
          <p:nvPr/>
        </p:nvSpPr>
        <p:spPr bwMode="auto">
          <a:xfrm>
            <a:off x="4654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59" name="Oval 155"/>
          <p:cNvSpPr>
            <a:spLocks noChangeArrowheads="1"/>
          </p:cNvSpPr>
          <p:nvPr/>
        </p:nvSpPr>
        <p:spPr bwMode="auto">
          <a:xfrm>
            <a:off x="5035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0" name="Oval 156"/>
          <p:cNvSpPr>
            <a:spLocks noChangeArrowheads="1"/>
          </p:cNvSpPr>
          <p:nvPr/>
        </p:nvSpPr>
        <p:spPr bwMode="auto">
          <a:xfrm>
            <a:off x="5416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1" name="Oval 157"/>
          <p:cNvSpPr>
            <a:spLocks noChangeArrowheads="1"/>
          </p:cNvSpPr>
          <p:nvPr/>
        </p:nvSpPr>
        <p:spPr bwMode="auto">
          <a:xfrm>
            <a:off x="6178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2" name="Oval 158"/>
          <p:cNvSpPr>
            <a:spLocks noChangeArrowheads="1"/>
          </p:cNvSpPr>
          <p:nvPr/>
        </p:nvSpPr>
        <p:spPr bwMode="auto">
          <a:xfrm>
            <a:off x="6559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3" name="Oval 159"/>
          <p:cNvSpPr>
            <a:spLocks noChangeArrowheads="1"/>
          </p:cNvSpPr>
          <p:nvPr/>
        </p:nvSpPr>
        <p:spPr bwMode="auto">
          <a:xfrm>
            <a:off x="6940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4" name="Oval 160"/>
          <p:cNvSpPr>
            <a:spLocks noChangeArrowheads="1"/>
          </p:cNvSpPr>
          <p:nvPr/>
        </p:nvSpPr>
        <p:spPr bwMode="auto">
          <a:xfrm>
            <a:off x="7321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5" name="Oval 161"/>
          <p:cNvSpPr>
            <a:spLocks noChangeArrowheads="1"/>
          </p:cNvSpPr>
          <p:nvPr/>
        </p:nvSpPr>
        <p:spPr bwMode="auto">
          <a:xfrm>
            <a:off x="7702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6" name="Oval 162"/>
          <p:cNvSpPr>
            <a:spLocks noChangeArrowheads="1"/>
          </p:cNvSpPr>
          <p:nvPr/>
        </p:nvSpPr>
        <p:spPr bwMode="auto">
          <a:xfrm>
            <a:off x="1987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7" name="Oval 163"/>
          <p:cNvSpPr>
            <a:spLocks noChangeArrowheads="1"/>
          </p:cNvSpPr>
          <p:nvPr/>
        </p:nvSpPr>
        <p:spPr bwMode="auto">
          <a:xfrm>
            <a:off x="236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8" name="Oval 164"/>
          <p:cNvSpPr>
            <a:spLocks noChangeArrowheads="1"/>
          </p:cNvSpPr>
          <p:nvPr/>
        </p:nvSpPr>
        <p:spPr bwMode="auto">
          <a:xfrm>
            <a:off x="274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69" name="Oval 165"/>
          <p:cNvSpPr>
            <a:spLocks noChangeArrowheads="1"/>
          </p:cNvSpPr>
          <p:nvPr/>
        </p:nvSpPr>
        <p:spPr bwMode="auto">
          <a:xfrm>
            <a:off x="3130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0" name="Oval 166"/>
          <p:cNvSpPr>
            <a:spLocks noChangeArrowheads="1"/>
          </p:cNvSpPr>
          <p:nvPr/>
        </p:nvSpPr>
        <p:spPr bwMode="auto">
          <a:xfrm>
            <a:off x="3892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1" name="Oval 167"/>
          <p:cNvSpPr>
            <a:spLocks noChangeArrowheads="1"/>
          </p:cNvSpPr>
          <p:nvPr/>
        </p:nvSpPr>
        <p:spPr bwMode="auto">
          <a:xfrm>
            <a:off x="4273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2" name="Oval 168"/>
          <p:cNvSpPr>
            <a:spLocks noChangeArrowheads="1"/>
          </p:cNvSpPr>
          <p:nvPr/>
        </p:nvSpPr>
        <p:spPr bwMode="auto">
          <a:xfrm>
            <a:off x="4654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3" name="Oval 169"/>
          <p:cNvSpPr>
            <a:spLocks noChangeArrowheads="1"/>
          </p:cNvSpPr>
          <p:nvPr/>
        </p:nvSpPr>
        <p:spPr bwMode="auto">
          <a:xfrm>
            <a:off x="5035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4" name="Oval 170"/>
          <p:cNvSpPr>
            <a:spLocks noChangeArrowheads="1"/>
          </p:cNvSpPr>
          <p:nvPr/>
        </p:nvSpPr>
        <p:spPr bwMode="auto">
          <a:xfrm>
            <a:off x="5416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5" name="Oval 171"/>
          <p:cNvSpPr>
            <a:spLocks noChangeArrowheads="1"/>
          </p:cNvSpPr>
          <p:nvPr/>
        </p:nvSpPr>
        <p:spPr bwMode="auto">
          <a:xfrm>
            <a:off x="617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6" name="Oval 172"/>
          <p:cNvSpPr>
            <a:spLocks noChangeArrowheads="1"/>
          </p:cNvSpPr>
          <p:nvPr/>
        </p:nvSpPr>
        <p:spPr bwMode="auto">
          <a:xfrm>
            <a:off x="655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7" name="Oval 173"/>
          <p:cNvSpPr>
            <a:spLocks noChangeArrowheads="1"/>
          </p:cNvSpPr>
          <p:nvPr/>
        </p:nvSpPr>
        <p:spPr bwMode="auto">
          <a:xfrm>
            <a:off x="6940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8" name="Oval 174"/>
          <p:cNvSpPr>
            <a:spLocks noChangeArrowheads="1"/>
          </p:cNvSpPr>
          <p:nvPr/>
        </p:nvSpPr>
        <p:spPr bwMode="auto">
          <a:xfrm>
            <a:off x="7321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79" name="Oval 175"/>
          <p:cNvSpPr>
            <a:spLocks noChangeArrowheads="1"/>
          </p:cNvSpPr>
          <p:nvPr/>
        </p:nvSpPr>
        <p:spPr bwMode="auto">
          <a:xfrm>
            <a:off x="7702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0" name="Oval 176"/>
          <p:cNvSpPr>
            <a:spLocks noChangeArrowheads="1"/>
          </p:cNvSpPr>
          <p:nvPr/>
        </p:nvSpPr>
        <p:spPr bwMode="auto">
          <a:xfrm>
            <a:off x="198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1" name="Oval 177"/>
          <p:cNvSpPr>
            <a:spLocks noChangeArrowheads="1"/>
          </p:cNvSpPr>
          <p:nvPr/>
        </p:nvSpPr>
        <p:spPr bwMode="auto">
          <a:xfrm>
            <a:off x="2368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2" name="Oval 178"/>
          <p:cNvSpPr>
            <a:spLocks noChangeArrowheads="1"/>
          </p:cNvSpPr>
          <p:nvPr/>
        </p:nvSpPr>
        <p:spPr bwMode="auto">
          <a:xfrm>
            <a:off x="274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3" name="Oval 179"/>
          <p:cNvSpPr>
            <a:spLocks noChangeArrowheads="1"/>
          </p:cNvSpPr>
          <p:nvPr/>
        </p:nvSpPr>
        <p:spPr bwMode="auto">
          <a:xfrm>
            <a:off x="313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4" name="Oval 180"/>
          <p:cNvSpPr>
            <a:spLocks noChangeArrowheads="1"/>
          </p:cNvSpPr>
          <p:nvPr/>
        </p:nvSpPr>
        <p:spPr bwMode="auto">
          <a:xfrm>
            <a:off x="389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5" name="Oval 181"/>
          <p:cNvSpPr>
            <a:spLocks noChangeArrowheads="1"/>
          </p:cNvSpPr>
          <p:nvPr/>
        </p:nvSpPr>
        <p:spPr bwMode="auto">
          <a:xfrm>
            <a:off x="4273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6" name="Oval 182"/>
          <p:cNvSpPr>
            <a:spLocks noChangeArrowheads="1"/>
          </p:cNvSpPr>
          <p:nvPr/>
        </p:nvSpPr>
        <p:spPr bwMode="auto">
          <a:xfrm>
            <a:off x="4654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7" name="Oval 183"/>
          <p:cNvSpPr>
            <a:spLocks noChangeArrowheads="1"/>
          </p:cNvSpPr>
          <p:nvPr/>
        </p:nvSpPr>
        <p:spPr bwMode="auto">
          <a:xfrm>
            <a:off x="5035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8" name="Oval 184"/>
          <p:cNvSpPr>
            <a:spLocks noChangeArrowheads="1"/>
          </p:cNvSpPr>
          <p:nvPr/>
        </p:nvSpPr>
        <p:spPr bwMode="auto">
          <a:xfrm>
            <a:off x="5416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89" name="Oval 185"/>
          <p:cNvSpPr>
            <a:spLocks noChangeArrowheads="1"/>
          </p:cNvSpPr>
          <p:nvPr/>
        </p:nvSpPr>
        <p:spPr bwMode="auto">
          <a:xfrm>
            <a:off x="579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0" name="Oval 186"/>
          <p:cNvSpPr>
            <a:spLocks noChangeArrowheads="1"/>
          </p:cNvSpPr>
          <p:nvPr/>
        </p:nvSpPr>
        <p:spPr bwMode="auto">
          <a:xfrm>
            <a:off x="655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1" name="Oval 187"/>
          <p:cNvSpPr>
            <a:spLocks noChangeArrowheads="1"/>
          </p:cNvSpPr>
          <p:nvPr/>
        </p:nvSpPr>
        <p:spPr bwMode="auto">
          <a:xfrm>
            <a:off x="694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2" name="Oval 188"/>
          <p:cNvSpPr>
            <a:spLocks noChangeArrowheads="1"/>
          </p:cNvSpPr>
          <p:nvPr/>
        </p:nvSpPr>
        <p:spPr bwMode="auto">
          <a:xfrm>
            <a:off x="7321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3" name="Oval 189"/>
          <p:cNvSpPr>
            <a:spLocks noChangeArrowheads="1"/>
          </p:cNvSpPr>
          <p:nvPr/>
        </p:nvSpPr>
        <p:spPr bwMode="auto">
          <a:xfrm>
            <a:off x="770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5" name="Rectangle 191"/>
          <p:cNvSpPr>
            <a:spLocks noChangeArrowheads="1"/>
          </p:cNvSpPr>
          <p:nvPr/>
        </p:nvSpPr>
        <p:spPr bwMode="auto">
          <a:xfrm>
            <a:off x="1993900" y="6184900"/>
            <a:ext cx="315913" cy="1270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6" name="Oval 192"/>
          <p:cNvSpPr>
            <a:spLocks noChangeArrowheads="1"/>
          </p:cNvSpPr>
          <p:nvPr/>
        </p:nvSpPr>
        <p:spPr bwMode="auto">
          <a:xfrm>
            <a:off x="6864350" y="6216650"/>
            <a:ext cx="157163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697" name="Oval 193"/>
          <p:cNvSpPr>
            <a:spLocks noChangeArrowheads="1"/>
          </p:cNvSpPr>
          <p:nvPr/>
        </p:nvSpPr>
        <p:spPr bwMode="auto">
          <a:xfrm>
            <a:off x="4654550" y="6216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034" name="Rectangle 194"/>
          <p:cNvSpPr>
            <a:spLocks noChangeArrowheads="1"/>
          </p:cNvSpPr>
          <p:nvPr/>
        </p:nvSpPr>
        <p:spPr bwMode="auto">
          <a:xfrm>
            <a:off x="2271713" y="6143625"/>
            <a:ext cx="10033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 = Schools</a:t>
            </a:r>
          </a:p>
        </p:txBody>
      </p:sp>
      <p:sp>
        <p:nvSpPr>
          <p:cNvPr id="420035" name="Rectangle 195"/>
          <p:cNvSpPr>
            <a:spLocks noChangeArrowheads="1"/>
          </p:cNvSpPr>
          <p:nvPr/>
        </p:nvSpPr>
        <p:spPr bwMode="auto">
          <a:xfrm>
            <a:off x="4786313" y="6143625"/>
            <a:ext cx="11255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= Students</a:t>
            </a:r>
          </a:p>
        </p:txBody>
      </p:sp>
      <p:sp>
        <p:nvSpPr>
          <p:cNvPr id="420036" name="Rectangle 196"/>
          <p:cNvSpPr>
            <a:spLocks noChangeArrowheads="1"/>
          </p:cNvSpPr>
          <p:nvPr/>
        </p:nvSpPr>
        <p:spPr bwMode="auto">
          <a:xfrm>
            <a:off x="6996113" y="6143625"/>
            <a:ext cx="11080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 b="0"/>
              <a:t> </a:t>
            </a:r>
            <a:r>
              <a:rPr lang="en-US" altLang="en-US" sz="1200"/>
              <a:t>= Sampled</a:t>
            </a:r>
          </a:p>
        </p:txBody>
      </p:sp>
      <p:sp>
        <p:nvSpPr>
          <p:cNvPr id="196" name="Date Placeholder 19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D9668-F6B2-4239-869B-534D77C2139D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197" name="Slide Number Placeholder 1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505-89D5-42F7-A0D6-5699417D7DF5}" type="slidenum">
              <a:rPr lang="en-CA" smtClean="0"/>
              <a:pPr/>
              <a:t>60</a:t>
            </a:fld>
            <a:endParaRPr lang="en-CA"/>
          </a:p>
        </p:txBody>
      </p:sp>
      <p:sp>
        <p:nvSpPr>
          <p:cNvPr id="198" name="Footer Placeholder 19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randomBar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ChangeArrowheads="1"/>
          </p:cNvSpPr>
          <p:nvPr/>
        </p:nvSpPr>
        <p:spPr bwMode="auto">
          <a:xfrm>
            <a:off x="1917700" y="1536700"/>
            <a:ext cx="1422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1" name="Rectangle 3"/>
          <p:cNvSpPr>
            <a:spLocks noChangeArrowheads="1"/>
          </p:cNvSpPr>
          <p:nvPr/>
        </p:nvSpPr>
        <p:spPr bwMode="auto">
          <a:xfrm>
            <a:off x="3822700" y="4279900"/>
            <a:ext cx="2184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6489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3" name="Rectangle 5"/>
          <p:cNvSpPr>
            <a:spLocks noChangeArrowheads="1"/>
          </p:cNvSpPr>
          <p:nvPr/>
        </p:nvSpPr>
        <p:spPr bwMode="auto">
          <a:xfrm>
            <a:off x="6108700" y="2755900"/>
            <a:ext cx="1803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4" name="Rectangle 6"/>
          <p:cNvSpPr>
            <a:spLocks noChangeArrowheads="1"/>
          </p:cNvSpPr>
          <p:nvPr/>
        </p:nvSpPr>
        <p:spPr bwMode="auto">
          <a:xfrm>
            <a:off x="6108700" y="1536700"/>
            <a:ext cx="1803400" cy="8128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5" name="Rectangle 7"/>
          <p:cNvSpPr>
            <a:spLocks noChangeArrowheads="1"/>
          </p:cNvSpPr>
          <p:nvPr/>
        </p:nvSpPr>
        <p:spPr bwMode="auto">
          <a:xfrm>
            <a:off x="3441700" y="3365500"/>
            <a:ext cx="1803400" cy="5080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6" name="Rectangle 8"/>
          <p:cNvSpPr>
            <a:spLocks noChangeArrowheads="1"/>
          </p:cNvSpPr>
          <p:nvPr/>
        </p:nvSpPr>
        <p:spPr bwMode="auto">
          <a:xfrm>
            <a:off x="3822700" y="1536700"/>
            <a:ext cx="1803400" cy="14224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7" name="Rectangle 9"/>
          <p:cNvSpPr>
            <a:spLocks noChangeArrowheads="1"/>
          </p:cNvSpPr>
          <p:nvPr/>
        </p:nvSpPr>
        <p:spPr bwMode="auto">
          <a:xfrm>
            <a:off x="1917700" y="4279900"/>
            <a:ext cx="1422400" cy="17272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38" name="Rectangle 10"/>
          <p:cNvSpPr>
            <a:spLocks noChangeArrowheads="1"/>
          </p:cNvSpPr>
          <p:nvPr/>
        </p:nvSpPr>
        <p:spPr bwMode="auto">
          <a:xfrm>
            <a:off x="1917700" y="2755900"/>
            <a:ext cx="1041400" cy="11176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11" name="Rectangle 11"/>
          <p:cNvSpPr>
            <a:spLocks noChangeArrowheads="1"/>
          </p:cNvSpPr>
          <p:nvPr/>
        </p:nvSpPr>
        <p:spPr bwMode="auto">
          <a:xfrm>
            <a:off x="1142976" y="785794"/>
            <a:ext cx="6873875" cy="581025"/>
          </a:xfrm>
          <a:prstGeom prst="rect">
            <a:avLst/>
          </a:prstGeom>
          <a:solidFill>
            <a:srgbClr val="FDFF45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altLang="en-US" sz="3600" b="1" dirty="0">
                <a:solidFill>
                  <a:schemeClr val="tx2"/>
                </a:solidFill>
                <a:latin typeface="Times New Roman" pitchFamily="18" charset="0"/>
              </a:rPr>
              <a:t>Stratified </a:t>
            </a:r>
            <a:r>
              <a:rPr lang="en-US" altLang="en-US" sz="3600" b="1" dirty="0" smtClean="0">
                <a:solidFill>
                  <a:schemeClr val="tx2"/>
                </a:solidFill>
                <a:latin typeface="Times New Roman" pitchFamily="18" charset="0"/>
              </a:rPr>
              <a:t>multi-stage sample</a:t>
            </a:r>
            <a:endParaRPr lang="en-US" altLang="en-US" sz="3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06541" name="Oval 13"/>
          <p:cNvSpPr>
            <a:spLocks noChangeArrowheads="1"/>
          </p:cNvSpPr>
          <p:nvPr/>
        </p:nvSpPr>
        <p:spPr bwMode="auto">
          <a:xfrm>
            <a:off x="1987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2" name="Oval 14"/>
          <p:cNvSpPr>
            <a:spLocks noChangeArrowheads="1"/>
          </p:cNvSpPr>
          <p:nvPr/>
        </p:nvSpPr>
        <p:spPr bwMode="auto">
          <a:xfrm>
            <a:off x="2368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3" name="Oval 15"/>
          <p:cNvSpPr>
            <a:spLocks noChangeArrowheads="1"/>
          </p:cNvSpPr>
          <p:nvPr/>
        </p:nvSpPr>
        <p:spPr bwMode="auto">
          <a:xfrm>
            <a:off x="2749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4" name="Oval 16"/>
          <p:cNvSpPr>
            <a:spLocks noChangeArrowheads="1"/>
          </p:cNvSpPr>
          <p:nvPr/>
        </p:nvSpPr>
        <p:spPr bwMode="auto">
          <a:xfrm>
            <a:off x="3130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5" name="Oval 17"/>
          <p:cNvSpPr>
            <a:spLocks noChangeArrowheads="1"/>
          </p:cNvSpPr>
          <p:nvPr/>
        </p:nvSpPr>
        <p:spPr bwMode="auto">
          <a:xfrm>
            <a:off x="3892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6" name="Oval 18"/>
          <p:cNvSpPr>
            <a:spLocks noChangeArrowheads="1"/>
          </p:cNvSpPr>
          <p:nvPr/>
        </p:nvSpPr>
        <p:spPr bwMode="auto">
          <a:xfrm>
            <a:off x="4273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7" name="Oval 19"/>
          <p:cNvSpPr>
            <a:spLocks noChangeArrowheads="1"/>
          </p:cNvSpPr>
          <p:nvPr/>
        </p:nvSpPr>
        <p:spPr bwMode="auto">
          <a:xfrm>
            <a:off x="4654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8" name="Oval 20"/>
          <p:cNvSpPr>
            <a:spLocks noChangeArrowheads="1"/>
          </p:cNvSpPr>
          <p:nvPr/>
        </p:nvSpPr>
        <p:spPr bwMode="auto">
          <a:xfrm>
            <a:off x="5035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49" name="Oval 21"/>
          <p:cNvSpPr>
            <a:spLocks noChangeArrowheads="1"/>
          </p:cNvSpPr>
          <p:nvPr/>
        </p:nvSpPr>
        <p:spPr bwMode="auto">
          <a:xfrm>
            <a:off x="5416550" y="2178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0" name="Oval 22"/>
          <p:cNvSpPr>
            <a:spLocks noChangeArrowheads="1"/>
          </p:cNvSpPr>
          <p:nvPr/>
        </p:nvSpPr>
        <p:spPr bwMode="auto">
          <a:xfrm>
            <a:off x="6178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1" name="Oval 23"/>
          <p:cNvSpPr>
            <a:spLocks noChangeArrowheads="1"/>
          </p:cNvSpPr>
          <p:nvPr/>
        </p:nvSpPr>
        <p:spPr bwMode="auto">
          <a:xfrm>
            <a:off x="6559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2" name="Oval 24"/>
          <p:cNvSpPr>
            <a:spLocks noChangeArrowheads="1"/>
          </p:cNvSpPr>
          <p:nvPr/>
        </p:nvSpPr>
        <p:spPr bwMode="auto">
          <a:xfrm>
            <a:off x="6940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3" name="Oval 25"/>
          <p:cNvSpPr>
            <a:spLocks noChangeArrowheads="1"/>
          </p:cNvSpPr>
          <p:nvPr/>
        </p:nvSpPr>
        <p:spPr bwMode="auto">
          <a:xfrm>
            <a:off x="7321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4" name="Oval 26"/>
          <p:cNvSpPr>
            <a:spLocks noChangeArrowheads="1"/>
          </p:cNvSpPr>
          <p:nvPr/>
        </p:nvSpPr>
        <p:spPr bwMode="auto">
          <a:xfrm>
            <a:off x="7702550" y="2178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5" name="Oval 27"/>
          <p:cNvSpPr>
            <a:spLocks noChangeArrowheads="1"/>
          </p:cNvSpPr>
          <p:nvPr/>
        </p:nvSpPr>
        <p:spPr bwMode="auto">
          <a:xfrm>
            <a:off x="1987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6" name="Oval 28"/>
          <p:cNvSpPr>
            <a:spLocks noChangeArrowheads="1"/>
          </p:cNvSpPr>
          <p:nvPr/>
        </p:nvSpPr>
        <p:spPr bwMode="auto">
          <a:xfrm>
            <a:off x="1987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7" name="Oval 29"/>
          <p:cNvSpPr>
            <a:spLocks noChangeArrowheads="1"/>
          </p:cNvSpPr>
          <p:nvPr/>
        </p:nvSpPr>
        <p:spPr bwMode="auto">
          <a:xfrm>
            <a:off x="1987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8" name="Oval 30"/>
          <p:cNvSpPr>
            <a:spLocks noChangeArrowheads="1"/>
          </p:cNvSpPr>
          <p:nvPr/>
        </p:nvSpPr>
        <p:spPr bwMode="auto">
          <a:xfrm>
            <a:off x="1987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59" name="Oval 31"/>
          <p:cNvSpPr>
            <a:spLocks noChangeArrowheads="1"/>
          </p:cNvSpPr>
          <p:nvPr/>
        </p:nvSpPr>
        <p:spPr bwMode="auto">
          <a:xfrm>
            <a:off x="198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0" name="Oval 32"/>
          <p:cNvSpPr>
            <a:spLocks noChangeArrowheads="1"/>
          </p:cNvSpPr>
          <p:nvPr/>
        </p:nvSpPr>
        <p:spPr bwMode="auto">
          <a:xfrm>
            <a:off x="1987550" y="4616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1" name="Oval 33"/>
          <p:cNvSpPr>
            <a:spLocks noChangeArrowheads="1"/>
          </p:cNvSpPr>
          <p:nvPr/>
        </p:nvSpPr>
        <p:spPr bwMode="auto">
          <a:xfrm>
            <a:off x="198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2" name="Oval 34"/>
          <p:cNvSpPr>
            <a:spLocks noChangeArrowheads="1"/>
          </p:cNvSpPr>
          <p:nvPr/>
        </p:nvSpPr>
        <p:spPr bwMode="auto">
          <a:xfrm>
            <a:off x="198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3" name="Oval 35"/>
          <p:cNvSpPr>
            <a:spLocks noChangeArrowheads="1"/>
          </p:cNvSpPr>
          <p:nvPr/>
        </p:nvSpPr>
        <p:spPr bwMode="auto">
          <a:xfrm>
            <a:off x="1987550" y="5530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4" name="Oval 36"/>
          <p:cNvSpPr>
            <a:spLocks noChangeArrowheads="1"/>
          </p:cNvSpPr>
          <p:nvPr/>
        </p:nvSpPr>
        <p:spPr bwMode="auto">
          <a:xfrm>
            <a:off x="3892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5" name="Oval 37"/>
          <p:cNvSpPr>
            <a:spLocks noChangeArrowheads="1"/>
          </p:cNvSpPr>
          <p:nvPr/>
        </p:nvSpPr>
        <p:spPr bwMode="auto">
          <a:xfrm>
            <a:off x="4273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6" name="Oval 38"/>
          <p:cNvSpPr>
            <a:spLocks noChangeArrowheads="1"/>
          </p:cNvSpPr>
          <p:nvPr/>
        </p:nvSpPr>
        <p:spPr bwMode="auto">
          <a:xfrm>
            <a:off x="4654550" y="2482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7" name="Oval 39"/>
          <p:cNvSpPr>
            <a:spLocks noChangeArrowheads="1"/>
          </p:cNvSpPr>
          <p:nvPr/>
        </p:nvSpPr>
        <p:spPr bwMode="auto">
          <a:xfrm>
            <a:off x="5035550" y="2482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8" name="Oval 40"/>
          <p:cNvSpPr>
            <a:spLocks noChangeArrowheads="1"/>
          </p:cNvSpPr>
          <p:nvPr/>
        </p:nvSpPr>
        <p:spPr bwMode="auto">
          <a:xfrm>
            <a:off x="5416550" y="2482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69" name="Oval 41"/>
          <p:cNvSpPr>
            <a:spLocks noChangeArrowheads="1"/>
          </p:cNvSpPr>
          <p:nvPr/>
        </p:nvSpPr>
        <p:spPr bwMode="auto">
          <a:xfrm>
            <a:off x="236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0" name="Oval 42"/>
          <p:cNvSpPr>
            <a:spLocks noChangeArrowheads="1"/>
          </p:cNvSpPr>
          <p:nvPr/>
        </p:nvSpPr>
        <p:spPr bwMode="auto">
          <a:xfrm>
            <a:off x="2749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1" name="Oval 43"/>
          <p:cNvSpPr>
            <a:spLocks noChangeArrowheads="1"/>
          </p:cNvSpPr>
          <p:nvPr/>
        </p:nvSpPr>
        <p:spPr bwMode="auto">
          <a:xfrm>
            <a:off x="389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2" name="Oval 44"/>
          <p:cNvSpPr>
            <a:spLocks noChangeArrowheads="1"/>
          </p:cNvSpPr>
          <p:nvPr/>
        </p:nvSpPr>
        <p:spPr bwMode="auto">
          <a:xfrm>
            <a:off x="4273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3" name="Oval 45"/>
          <p:cNvSpPr>
            <a:spLocks noChangeArrowheads="1"/>
          </p:cNvSpPr>
          <p:nvPr/>
        </p:nvSpPr>
        <p:spPr bwMode="auto">
          <a:xfrm>
            <a:off x="4654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4" name="Oval 46"/>
          <p:cNvSpPr>
            <a:spLocks noChangeArrowheads="1"/>
          </p:cNvSpPr>
          <p:nvPr/>
        </p:nvSpPr>
        <p:spPr bwMode="auto">
          <a:xfrm>
            <a:off x="5035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5" name="Oval 47"/>
          <p:cNvSpPr>
            <a:spLocks noChangeArrowheads="1"/>
          </p:cNvSpPr>
          <p:nvPr/>
        </p:nvSpPr>
        <p:spPr bwMode="auto">
          <a:xfrm>
            <a:off x="5416550" y="2787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6" name="Oval 48"/>
          <p:cNvSpPr>
            <a:spLocks noChangeArrowheads="1"/>
          </p:cNvSpPr>
          <p:nvPr/>
        </p:nvSpPr>
        <p:spPr bwMode="auto">
          <a:xfrm>
            <a:off x="6178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7" name="Oval 49"/>
          <p:cNvSpPr>
            <a:spLocks noChangeArrowheads="1"/>
          </p:cNvSpPr>
          <p:nvPr/>
        </p:nvSpPr>
        <p:spPr bwMode="auto">
          <a:xfrm>
            <a:off x="6559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8" name="Oval 50"/>
          <p:cNvSpPr>
            <a:spLocks noChangeArrowheads="1"/>
          </p:cNvSpPr>
          <p:nvPr/>
        </p:nvSpPr>
        <p:spPr bwMode="auto">
          <a:xfrm>
            <a:off x="6940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79" name="Oval 51"/>
          <p:cNvSpPr>
            <a:spLocks noChangeArrowheads="1"/>
          </p:cNvSpPr>
          <p:nvPr/>
        </p:nvSpPr>
        <p:spPr bwMode="auto">
          <a:xfrm>
            <a:off x="7321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0" name="Oval 52"/>
          <p:cNvSpPr>
            <a:spLocks noChangeArrowheads="1"/>
          </p:cNvSpPr>
          <p:nvPr/>
        </p:nvSpPr>
        <p:spPr bwMode="auto">
          <a:xfrm>
            <a:off x="7702550" y="2787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1" name="Oval 53"/>
          <p:cNvSpPr>
            <a:spLocks noChangeArrowheads="1"/>
          </p:cNvSpPr>
          <p:nvPr/>
        </p:nvSpPr>
        <p:spPr bwMode="auto">
          <a:xfrm>
            <a:off x="236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2" name="Oval 54"/>
          <p:cNvSpPr>
            <a:spLocks noChangeArrowheads="1"/>
          </p:cNvSpPr>
          <p:nvPr/>
        </p:nvSpPr>
        <p:spPr bwMode="auto">
          <a:xfrm>
            <a:off x="2749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3" name="Oval 55"/>
          <p:cNvSpPr>
            <a:spLocks noChangeArrowheads="1"/>
          </p:cNvSpPr>
          <p:nvPr/>
        </p:nvSpPr>
        <p:spPr bwMode="auto">
          <a:xfrm>
            <a:off x="6178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4" name="Oval 56"/>
          <p:cNvSpPr>
            <a:spLocks noChangeArrowheads="1"/>
          </p:cNvSpPr>
          <p:nvPr/>
        </p:nvSpPr>
        <p:spPr bwMode="auto">
          <a:xfrm>
            <a:off x="6559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5" name="Oval 57"/>
          <p:cNvSpPr>
            <a:spLocks noChangeArrowheads="1"/>
          </p:cNvSpPr>
          <p:nvPr/>
        </p:nvSpPr>
        <p:spPr bwMode="auto">
          <a:xfrm>
            <a:off x="6940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6" name="Oval 58"/>
          <p:cNvSpPr>
            <a:spLocks noChangeArrowheads="1"/>
          </p:cNvSpPr>
          <p:nvPr/>
        </p:nvSpPr>
        <p:spPr bwMode="auto">
          <a:xfrm>
            <a:off x="7321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7" name="Oval 59"/>
          <p:cNvSpPr>
            <a:spLocks noChangeArrowheads="1"/>
          </p:cNvSpPr>
          <p:nvPr/>
        </p:nvSpPr>
        <p:spPr bwMode="auto">
          <a:xfrm>
            <a:off x="7702550" y="3092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8" name="Oval 60"/>
          <p:cNvSpPr>
            <a:spLocks noChangeArrowheads="1"/>
          </p:cNvSpPr>
          <p:nvPr/>
        </p:nvSpPr>
        <p:spPr bwMode="auto">
          <a:xfrm>
            <a:off x="2368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89" name="Oval 61"/>
          <p:cNvSpPr>
            <a:spLocks noChangeArrowheads="1"/>
          </p:cNvSpPr>
          <p:nvPr/>
        </p:nvSpPr>
        <p:spPr bwMode="auto">
          <a:xfrm>
            <a:off x="274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0" name="Oval 62"/>
          <p:cNvSpPr>
            <a:spLocks noChangeArrowheads="1"/>
          </p:cNvSpPr>
          <p:nvPr/>
        </p:nvSpPr>
        <p:spPr bwMode="auto">
          <a:xfrm>
            <a:off x="351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1" name="Oval 63"/>
          <p:cNvSpPr>
            <a:spLocks noChangeArrowheads="1"/>
          </p:cNvSpPr>
          <p:nvPr/>
        </p:nvSpPr>
        <p:spPr bwMode="auto">
          <a:xfrm>
            <a:off x="3892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2" name="Oval 64"/>
          <p:cNvSpPr>
            <a:spLocks noChangeArrowheads="1"/>
          </p:cNvSpPr>
          <p:nvPr/>
        </p:nvSpPr>
        <p:spPr bwMode="auto">
          <a:xfrm>
            <a:off x="4273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3" name="Oval 65"/>
          <p:cNvSpPr>
            <a:spLocks noChangeArrowheads="1"/>
          </p:cNvSpPr>
          <p:nvPr/>
        </p:nvSpPr>
        <p:spPr bwMode="auto">
          <a:xfrm>
            <a:off x="4654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4" name="Oval 66"/>
          <p:cNvSpPr>
            <a:spLocks noChangeArrowheads="1"/>
          </p:cNvSpPr>
          <p:nvPr/>
        </p:nvSpPr>
        <p:spPr bwMode="auto">
          <a:xfrm>
            <a:off x="5035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5" name="Oval 67"/>
          <p:cNvSpPr>
            <a:spLocks noChangeArrowheads="1"/>
          </p:cNvSpPr>
          <p:nvPr/>
        </p:nvSpPr>
        <p:spPr bwMode="auto">
          <a:xfrm>
            <a:off x="6178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6" name="Oval 68"/>
          <p:cNvSpPr>
            <a:spLocks noChangeArrowheads="1"/>
          </p:cNvSpPr>
          <p:nvPr/>
        </p:nvSpPr>
        <p:spPr bwMode="auto">
          <a:xfrm>
            <a:off x="6559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7" name="Oval 69"/>
          <p:cNvSpPr>
            <a:spLocks noChangeArrowheads="1"/>
          </p:cNvSpPr>
          <p:nvPr/>
        </p:nvSpPr>
        <p:spPr bwMode="auto">
          <a:xfrm>
            <a:off x="6940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8" name="Oval 70"/>
          <p:cNvSpPr>
            <a:spLocks noChangeArrowheads="1"/>
          </p:cNvSpPr>
          <p:nvPr/>
        </p:nvSpPr>
        <p:spPr bwMode="auto">
          <a:xfrm>
            <a:off x="7321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599" name="Oval 71"/>
          <p:cNvSpPr>
            <a:spLocks noChangeArrowheads="1"/>
          </p:cNvSpPr>
          <p:nvPr/>
        </p:nvSpPr>
        <p:spPr bwMode="auto">
          <a:xfrm>
            <a:off x="7702550" y="3397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0" name="Oval 72"/>
          <p:cNvSpPr>
            <a:spLocks noChangeArrowheads="1"/>
          </p:cNvSpPr>
          <p:nvPr/>
        </p:nvSpPr>
        <p:spPr bwMode="auto">
          <a:xfrm>
            <a:off x="2368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1" name="Oval 73"/>
          <p:cNvSpPr>
            <a:spLocks noChangeArrowheads="1"/>
          </p:cNvSpPr>
          <p:nvPr/>
        </p:nvSpPr>
        <p:spPr bwMode="auto">
          <a:xfrm>
            <a:off x="2749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2" name="Oval 74"/>
          <p:cNvSpPr>
            <a:spLocks noChangeArrowheads="1"/>
          </p:cNvSpPr>
          <p:nvPr/>
        </p:nvSpPr>
        <p:spPr bwMode="auto">
          <a:xfrm>
            <a:off x="3511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3" name="Oval 75"/>
          <p:cNvSpPr>
            <a:spLocks noChangeArrowheads="1"/>
          </p:cNvSpPr>
          <p:nvPr/>
        </p:nvSpPr>
        <p:spPr bwMode="auto">
          <a:xfrm>
            <a:off x="3892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4" name="Oval 76"/>
          <p:cNvSpPr>
            <a:spLocks noChangeArrowheads="1"/>
          </p:cNvSpPr>
          <p:nvPr/>
        </p:nvSpPr>
        <p:spPr bwMode="auto">
          <a:xfrm>
            <a:off x="4273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5" name="Oval 77"/>
          <p:cNvSpPr>
            <a:spLocks noChangeArrowheads="1"/>
          </p:cNvSpPr>
          <p:nvPr/>
        </p:nvSpPr>
        <p:spPr bwMode="auto">
          <a:xfrm>
            <a:off x="4654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6" name="Oval 78"/>
          <p:cNvSpPr>
            <a:spLocks noChangeArrowheads="1"/>
          </p:cNvSpPr>
          <p:nvPr/>
        </p:nvSpPr>
        <p:spPr bwMode="auto">
          <a:xfrm>
            <a:off x="5035550" y="3702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7" name="Oval 79"/>
          <p:cNvSpPr>
            <a:spLocks noChangeArrowheads="1"/>
          </p:cNvSpPr>
          <p:nvPr/>
        </p:nvSpPr>
        <p:spPr bwMode="auto">
          <a:xfrm>
            <a:off x="6178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8" name="Oval 80"/>
          <p:cNvSpPr>
            <a:spLocks noChangeArrowheads="1"/>
          </p:cNvSpPr>
          <p:nvPr/>
        </p:nvSpPr>
        <p:spPr bwMode="auto">
          <a:xfrm>
            <a:off x="6559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09" name="Oval 81"/>
          <p:cNvSpPr>
            <a:spLocks noChangeArrowheads="1"/>
          </p:cNvSpPr>
          <p:nvPr/>
        </p:nvSpPr>
        <p:spPr bwMode="auto">
          <a:xfrm>
            <a:off x="6940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0" name="Oval 82"/>
          <p:cNvSpPr>
            <a:spLocks noChangeArrowheads="1"/>
          </p:cNvSpPr>
          <p:nvPr/>
        </p:nvSpPr>
        <p:spPr bwMode="auto">
          <a:xfrm>
            <a:off x="7321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1" name="Oval 83"/>
          <p:cNvSpPr>
            <a:spLocks noChangeArrowheads="1"/>
          </p:cNvSpPr>
          <p:nvPr/>
        </p:nvSpPr>
        <p:spPr bwMode="auto">
          <a:xfrm>
            <a:off x="7702550" y="3702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2" name="Oval 84"/>
          <p:cNvSpPr>
            <a:spLocks noChangeArrowheads="1"/>
          </p:cNvSpPr>
          <p:nvPr/>
        </p:nvSpPr>
        <p:spPr bwMode="auto">
          <a:xfrm>
            <a:off x="2368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3" name="Oval 85"/>
          <p:cNvSpPr>
            <a:spLocks noChangeArrowheads="1"/>
          </p:cNvSpPr>
          <p:nvPr/>
        </p:nvSpPr>
        <p:spPr bwMode="auto">
          <a:xfrm>
            <a:off x="2749550" y="4311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4" name="Oval 86"/>
          <p:cNvSpPr>
            <a:spLocks noChangeArrowheads="1"/>
          </p:cNvSpPr>
          <p:nvPr/>
        </p:nvSpPr>
        <p:spPr bwMode="auto">
          <a:xfrm>
            <a:off x="313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5" name="Oval 87"/>
          <p:cNvSpPr>
            <a:spLocks noChangeArrowheads="1"/>
          </p:cNvSpPr>
          <p:nvPr/>
        </p:nvSpPr>
        <p:spPr bwMode="auto">
          <a:xfrm>
            <a:off x="389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6" name="Oval 88"/>
          <p:cNvSpPr>
            <a:spLocks noChangeArrowheads="1"/>
          </p:cNvSpPr>
          <p:nvPr/>
        </p:nvSpPr>
        <p:spPr bwMode="auto">
          <a:xfrm>
            <a:off x="4273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7" name="Oval 89"/>
          <p:cNvSpPr>
            <a:spLocks noChangeArrowheads="1"/>
          </p:cNvSpPr>
          <p:nvPr/>
        </p:nvSpPr>
        <p:spPr bwMode="auto">
          <a:xfrm>
            <a:off x="4654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8" name="Oval 90"/>
          <p:cNvSpPr>
            <a:spLocks noChangeArrowheads="1"/>
          </p:cNvSpPr>
          <p:nvPr/>
        </p:nvSpPr>
        <p:spPr bwMode="auto">
          <a:xfrm>
            <a:off x="5035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19" name="Oval 91"/>
          <p:cNvSpPr>
            <a:spLocks noChangeArrowheads="1"/>
          </p:cNvSpPr>
          <p:nvPr/>
        </p:nvSpPr>
        <p:spPr bwMode="auto">
          <a:xfrm>
            <a:off x="5416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0" name="Oval 92"/>
          <p:cNvSpPr>
            <a:spLocks noChangeArrowheads="1"/>
          </p:cNvSpPr>
          <p:nvPr/>
        </p:nvSpPr>
        <p:spPr bwMode="auto">
          <a:xfrm>
            <a:off x="5797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1" name="Oval 93"/>
          <p:cNvSpPr>
            <a:spLocks noChangeArrowheads="1"/>
          </p:cNvSpPr>
          <p:nvPr/>
        </p:nvSpPr>
        <p:spPr bwMode="auto">
          <a:xfrm>
            <a:off x="6559550" y="4311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2" name="Oval 94"/>
          <p:cNvSpPr>
            <a:spLocks noChangeArrowheads="1"/>
          </p:cNvSpPr>
          <p:nvPr/>
        </p:nvSpPr>
        <p:spPr bwMode="auto">
          <a:xfrm>
            <a:off x="6940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3" name="Oval 95"/>
          <p:cNvSpPr>
            <a:spLocks noChangeArrowheads="1"/>
          </p:cNvSpPr>
          <p:nvPr/>
        </p:nvSpPr>
        <p:spPr bwMode="auto">
          <a:xfrm>
            <a:off x="7321550" y="4311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4" name="Oval 96"/>
          <p:cNvSpPr>
            <a:spLocks noChangeArrowheads="1"/>
          </p:cNvSpPr>
          <p:nvPr/>
        </p:nvSpPr>
        <p:spPr bwMode="auto">
          <a:xfrm>
            <a:off x="7702550" y="4311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5" name="Oval 97"/>
          <p:cNvSpPr>
            <a:spLocks noChangeArrowheads="1"/>
          </p:cNvSpPr>
          <p:nvPr/>
        </p:nvSpPr>
        <p:spPr bwMode="auto">
          <a:xfrm>
            <a:off x="2368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6" name="Oval 98"/>
          <p:cNvSpPr>
            <a:spLocks noChangeArrowheads="1"/>
          </p:cNvSpPr>
          <p:nvPr/>
        </p:nvSpPr>
        <p:spPr bwMode="auto">
          <a:xfrm>
            <a:off x="274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7" name="Oval 99"/>
          <p:cNvSpPr>
            <a:spLocks noChangeArrowheads="1"/>
          </p:cNvSpPr>
          <p:nvPr/>
        </p:nvSpPr>
        <p:spPr bwMode="auto">
          <a:xfrm>
            <a:off x="3130550" y="4616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8" name="Oval 100"/>
          <p:cNvSpPr>
            <a:spLocks noChangeArrowheads="1"/>
          </p:cNvSpPr>
          <p:nvPr/>
        </p:nvSpPr>
        <p:spPr bwMode="auto">
          <a:xfrm>
            <a:off x="389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29" name="Oval 101"/>
          <p:cNvSpPr>
            <a:spLocks noChangeArrowheads="1"/>
          </p:cNvSpPr>
          <p:nvPr/>
        </p:nvSpPr>
        <p:spPr bwMode="auto">
          <a:xfrm>
            <a:off x="4273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0" name="Oval 102"/>
          <p:cNvSpPr>
            <a:spLocks noChangeArrowheads="1"/>
          </p:cNvSpPr>
          <p:nvPr/>
        </p:nvSpPr>
        <p:spPr bwMode="auto">
          <a:xfrm>
            <a:off x="4654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1" name="Oval 103"/>
          <p:cNvSpPr>
            <a:spLocks noChangeArrowheads="1"/>
          </p:cNvSpPr>
          <p:nvPr/>
        </p:nvSpPr>
        <p:spPr bwMode="auto">
          <a:xfrm>
            <a:off x="5035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2" name="Oval 104"/>
          <p:cNvSpPr>
            <a:spLocks noChangeArrowheads="1"/>
          </p:cNvSpPr>
          <p:nvPr/>
        </p:nvSpPr>
        <p:spPr bwMode="auto">
          <a:xfrm>
            <a:off x="5416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3" name="Oval 105"/>
          <p:cNvSpPr>
            <a:spLocks noChangeArrowheads="1"/>
          </p:cNvSpPr>
          <p:nvPr/>
        </p:nvSpPr>
        <p:spPr bwMode="auto">
          <a:xfrm>
            <a:off x="5797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4" name="Oval 106"/>
          <p:cNvSpPr>
            <a:spLocks noChangeArrowheads="1"/>
          </p:cNvSpPr>
          <p:nvPr/>
        </p:nvSpPr>
        <p:spPr bwMode="auto">
          <a:xfrm>
            <a:off x="6559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5" name="Oval 107"/>
          <p:cNvSpPr>
            <a:spLocks noChangeArrowheads="1"/>
          </p:cNvSpPr>
          <p:nvPr/>
        </p:nvSpPr>
        <p:spPr bwMode="auto">
          <a:xfrm>
            <a:off x="6940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6" name="Oval 108"/>
          <p:cNvSpPr>
            <a:spLocks noChangeArrowheads="1"/>
          </p:cNvSpPr>
          <p:nvPr/>
        </p:nvSpPr>
        <p:spPr bwMode="auto">
          <a:xfrm>
            <a:off x="7321550" y="4616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7" name="Oval 109"/>
          <p:cNvSpPr>
            <a:spLocks noChangeArrowheads="1"/>
          </p:cNvSpPr>
          <p:nvPr/>
        </p:nvSpPr>
        <p:spPr bwMode="auto">
          <a:xfrm>
            <a:off x="7702550" y="4616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8" name="Oval 110"/>
          <p:cNvSpPr>
            <a:spLocks noChangeArrowheads="1"/>
          </p:cNvSpPr>
          <p:nvPr/>
        </p:nvSpPr>
        <p:spPr bwMode="auto">
          <a:xfrm>
            <a:off x="2368550" y="4921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39" name="Oval 111"/>
          <p:cNvSpPr>
            <a:spLocks noChangeArrowheads="1"/>
          </p:cNvSpPr>
          <p:nvPr/>
        </p:nvSpPr>
        <p:spPr bwMode="auto">
          <a:xfrm>
            <a:off x="2749550" y="4921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0" name="Oval 112"/>
          <p:cNvSpPr>
            <a:spLocks noChangeArrowheads="1"/>
          </p:cNvSpPr>
          <p:nvPr/>
        </p:nvSpPr>
        <p:spPr bwMode="auto">
          <a:xfrm>
            <a:off x="3130550" y="4921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1" name="Oval 113"/>
          <p:cNvSpPr>
            <a:spLocks noChangeArrowheads="1"/>
          </p:cNvSpPr>
          <p:nvPr/>
        </p:nvSpPr>
        <p:spPr bwMode="auto">
          <a:xfrm>
            <a:off x="389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2" name="Oval 114"/>
          <p:cNvSpPr>
            <a:spLocks noChangeArrowheads="1"/>
          </p:cNvSpPr>
          <p:nvPr/>
        </p:nvSpPr>
        <p:spPr bwMode="auto">
          <a:xfrm>
            <a:off x="4273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3" name="Oval 115"/>
          <p:cNvSpPr>
            <a:spLocks noChangeArrowheads="1"/>
          </p:cNvSpPr>
          <p:nvPr/>
        </p:nvSpPr>
        <p:spPr bwMode="auto">
          <a:xfrm>
            <a:off x="4654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4" name="Oval 116"/>
          <p:cNvSpPr>
            <a:spLocks noChangeArrowheads="1"/>
          </p:cNvSpPr>
          <p:nvPr/>
        </p:nvSpPr>
        <p:spPr bwMode="auto">
          <a:xfrm>
            <a:off x="5035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5" name="Oval 117"/>
          <p:cNvSpPr>
            <a:spLocks noChangeArrowheads="1"/>
          </p:cNvSpPr>
          <p:nvPr/>
        </p:nvSpPr>
        <p:spPr bwMode="auto">
          <a:xfrm>
            <a:off x="5416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6" name="Oval 118"/>
          <p:cNvSpPr>
            <a:spLocks noChangeArrowheads="1"/>
          </p:cNvSpPr>
          <p:nvPr/>
        </p:nvSpPr>
        <p:spPr bwMode="auto">
          <a:xfrm>
            <a:off x="5797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7" name="Oval 119"/>
          <p:cNvSpPr>
            <a:spLocks noChangeArrowheads="1"/>
          </p:cNvSpPr>
          <p:nvPr/>
        </p:nvSpPr>
        <p:spPr bwMode="auto">
          <a:xfrm>
            <a:off x="6559550" y="4921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8" name="Oval 120"/>
          <p:cNvSpPr>
            <a:spLocks noChangeArrowheads="1"/>
          </p:cNvSpPr>
          <p:nvPr/>
        </p:nvSpPr>
        <p:spPr bwMode="auto">
          <a:xfrm>
            <a:off x="6940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49" name="Oval 121"/>
          <p:cNvSpPr>
            <a:spLocks noChangeArrowheads="1"/>
          </p:cNvSpPr>
          <p:nvPr/>
        </p:nvSpPr>
        <p:spPr bwMode="auto">
          <a:xfrm>
            <a:off x="7321550" y="4921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0" name="Oval 122"/>
          <p:cNvSpPr>
            <a:spLocks noChangeArrowheads="1"/>
          </p:cNvSpPr>
          <p:nvPr/>
        </p:nvSpPr>
        <p:spPr bwMode="auto">
          <a:xfrm>
            <a:off x="7702550" y="4921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1" name="Oval 123"/>
          <p:cNvSpPr>
            <a:spLocks noChangeArrowheads="1"/>
          </p:cNvSpPr>
          <p:nvPr/>
        </p:nvSpPr>
        <p:spPr bwMode="auto">
          <a:xfrm>
            <a:off x="2368550" y="5226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2" name="Oval 124"/>
          <p:cNvSpPr>
            <a:spLocks noChangeArrowheads="1"/>
          </p:cNvSpPr>
          <p:nvPr/>
        </p:nvSpPr>
        <p:spPr bwMode="auto">
          <a:xfrm>
            <a:off x="2749550" y="5226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3" name="Oval 125"/>
          <p:cNvSpPr>
            <a:spLocks noChangeArrowheads="1"/>
          </p:cNvSpPr>
          <p:nvPr/>
        </p:nvSpPr>
        <p:spPr bwMode="auto">
          <a:xfrm>
            <a:off x="3130550" y="5226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4" name="Oval 126"/>
          <p:cNvSpPr>
            <a:spLocks noChangeArrowheads="1"/>
          </p:cNvSpPr>
          <p:nvPr/>
        </p:nvSpPr>
        <p:spPr bwMode="auto">
          <a:xfrm>
            <a:off x="389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5" name="Oval 127"/>
          <p:cNvSpPr>
            <a:spLocks noChangeArrowheads="1"/>
          </p:cNvSpPr>
          <p:nvPr/>
        </p:nvSpPr>
        <p:spPr bwMode="auto">
          <a:xfrm>
            <a:off x="4273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6" name="Oval 128"/>
          <p:cNvSpPr>
            <a:spLocks noChangeArrowheads="1"/>
          </p:cNvSpPr>
          <p:nvPr/>
        </p:nvSpPr>
        <p:spPr bwMode="auto">
          <a:xfrm>
            <a:off x="4654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7" name="Oval 129"/>
          <p:cNvSpPr>
            <a:spLocks noChangeArrowheads="1"/>
          </p:cNvSpPr>
          <p:nvPr/>
        </p:nvSpPr>
        <p:spPr bwMode="auto">
          <a:xfrm>
            <a:off x="5035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8" name="Oval 130"/>
          <p:cNvSpPr>
            <a:spLocks noChangeArrowheads="1"/>
          </p:cNvSpPr>
          <p:nvPr/>
        </p:nvSpPr>
        <p:spPr bwMode="auto">
          <a:xfrm>
            <a:off x="5416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59" name="Oval 131"/>
          <p:cNvSpPr>
            <a:spLocks noChangeArrowheads="1"/>
          </p:cNvSpPr>
          <p:nvPr/>
        </p:nvSpPr>
        <p:spPr bwMode="auto">
          <a:xfrm>
            <a:off x="5797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0" name="Oval 132"/>
          <p:cNvSpPr>
            <a:spLocks noChangeArrowheads="1"/>
          </p:cNvSpPr>
          <p:nvPr/>
        </p:nvSpPr>
        <p:spPr bwMode="auto">
          <a:xfrm>
            <a:off x="6559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1" name="Oval 133"/>
          <p:cNvSpPr>
            <a:spLocks noChangeArrowheads="1"/>
          </p:cNvSpPr>
          <p:nvPr/>
        </p:nvSpPr>
        <p:spPr bwMode="auto">
          <a:xfrm>
            <a:off x="6940550" y="5226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2" name="Oval 134"/>
          <p:cNvSpPr>
            <a:spLocks noChangeArrowheads="1"/>
          </p:cNvSpPr>
          <p:nvPr/>
        </p:nvSpPr>
        <p:spPr bwMode="auto">
          <a:xfrm>
            <a:off x="7321550" y="52260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3" name="Oval 135"/>
          <p:cNvSpPr>
            <a:spLocks noChangeArrowheads="1"/>
          </p:cNvSpPr>
          <p:nvPr/>
        </p:nvSpPr>
        <p:spPr bwMode="auto">
          <a:xfrm>
            <a:off x="7702550" y="52260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4" name="Oval 136"/>
          <p:cNvSpPr>
            <a:spLocks noChangeArrowheads="1"/>
          </p:cNvSpPr>
          <p:nvPr/>
        </p:nvSpPr>
        <p:spPr bwMode="auto">
          <a:xfrm>
            <a:off x="2368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5" name="Oval 137"/>
          <p:cNvSpPr>
            <a:spLocks noChangeArrowheads="1"/>
          </p:cNvSpPr>
          <p:nvPr/>
        </p:nvSpPr>
        <p:spPr bwMode="auto">
          <a:xfrm>
            <a:off x="274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6" name="Oval 138"/>
          <p:cNvSpPr>
            <a:spLocks noChangeArrowheads="1"/>
          </p:cNvSpPr>
          <p:nvPr/>
        </p:nvSpPr>
        <p:spPr bwMode="auto">
          <a:xfrm>
            <a:off x="313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7" name="Oval 139"/>
          <p:cNvSpPr>
            <a:spLocks noChangeArrowheads="1"/>
          </p:cNvSpPr>
          <p:nvPr/>
        </p:nvSpPr>
        <p:spPr bwMode="auto">
          <a:xfrm>
            <a:off x="389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8" name="Oval 140"/>
          <p:cNvSpPr>
            <a:spLocks noChangeArrowheads="1"/>
          </p:cNvSpPr>
          <p:nvPr/>
        </p:nvSpPr>
        <p:spPr bwMode="auto">
          <a:xfrm>
            <a:off x="4273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69" name="Oval 141"/>
          <p:cNvSpPr>
            <a:spLocks noChangeArrowheads="1"/>
          </p:cNvSpPr>
          <p:nvPr/>
        </p:nvSpPr>
        <p:spPr bwMode="auto">
          <a:xfrm>
            <a:off x="4654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0" name="Oval 142"/>
          <p:cNvSpPr>
            <a:spLocks noChangeArrowheads="1"/>
          </p:cNvSpPr>
          <p:nvPr/>
        </p:nvSpPr>
        <p:spPr bwMode="auto">
          <a:xfrm>
            <a:off x="5035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1" name="Oval 143"/>
          <p:cNvSpPr>
            <a:spLocks noChangeArrowheads="1"/>
          </p:cNvSpPr>
          <p:nvPr/>
        </p:nvSpPr>
        <p:spPr bwMode="auto">
          <a:xfrm>
            <a:off x="5416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2" name="Oval 144"/>
          <p:cNvSpPr>
            <a:spLocks noChangeArrowheads="1"/>
          </p:cNvSpPr>
          <p:nvPr/>
        </p:nvSpPr>
        <p:spPr bwMode="auto">
          <a:xfrm>
            <a:off x="5797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3" name="Oval 145"/>
          <p:cNvSpPr>
            <a:spLocks noChangeArrowheads="1"/>
          </p:cNvSpPr>
          <p:nvPr/>
        </p:nvSpPr>
        <p:spPr bwMode="auto">
          <a:xfrm>
            <a:off x="6559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4" name="Oval 146"/>
          <p:cNvSpPr>
            <a:spLocks noChangeArrowheads="1"/>
          </p:cNvSpPr>
          <p:nvPr/>
        </p:nvSpPr>
        <p:spPr bwMode="auto">
          <a:xfrm>
            <a:off x="6940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5" name="Oval 147"/>
          <p:cNvSpPr>
            <a:spLocks noChangeArrowheads="1"/>
          </p:cNvSpPr>
          <p:nvPr/>
        </p:nvSpPr>
        <p:spPr bwMode="auto">
          <a:xfrm>
            <a:off x="7321550" y="55308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6" name="Oval 148"/>
          <p:cNvSpPr>
            <a:spLocks noChangeArrowheads="1"/>
          </p:cNvSpPr>
          <p:nvPr/>
        </p:nvSpPr>
        <p:spPr bwMode="auto">
          <a:xfrm>
            <a:off x="7702550" y="55308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7" name="Oval 149"/>
          <p:cNvSpPr>
            <a:spLocks noChangeArrowheads="1"/>
          </p:cNvSpPr>
          <p:nvPr/>
        </p:nvSpPr>
        <p:spPr bwMode="auto">
          <a:xfrm>
            <a:off x="1987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8" name="Oval 150"/>
          <p:cNvSpPr>
            <a:spLocks noChangeArrowheads="1"/>
          </p:cNvSpPr>
          <p:nvPr/>
        </p:nvSpPr>
        <p:spPr bwMode="auto">
          <a:xfrm>
            <a:off x="2368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79" name="Oval 151"/>
          <p:cNvSpPr>
            <a:spLocks noChangeArrowheads="1"/>
          </p:cNvSpPr>
          <p:nvPr/>
        </p:nvSpPr>
        <p:spPr bwMode="auto">
          <a:xfrm>
            <a:off x="2749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0" name="Oval 152"/>
          <p:cNvSpPr>
            <a:spLocks noChangeArrowheads="1"/>
          </p:cNvSpPr>
          <p:nvPr/>
        </p:nvSpPr>
        <p:spPr bwMode="auto">
          <a:xfrm>
            <a:off x="3130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1" name="Oval 153"/>
          <p:cNvSpPr>
            <a:spLocks noChangeArrowheads="1"/>
          </p:cNvSpPr>
          <p:nvPr/>
        </p:nvSpPr>
        <p:spPr bwMode="auto">
          <a:xfrm>
            <a:off x="3892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2" name="Oval 154"/>
          <p:cNvSpPr>
            <a:spLocks noChangeArrowheads="1"/>
          </p:cNvSpPr>
          <p:nvPr/>
        </p:nvSpPr>
        <p:spPr bwMode="auto">
          <a:xfrm>
            <a:off x="4273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3" name="Oval 155"/>
          <p:cNvSpPr>
            <a:spLocks noChangeArrowheads="1"/>
          </p:cNvSpPr>
          <p:nvPr/>
        </p:nvSpPr>
        <p:spPr bwMode="auto">
          <a:xfrm>
            <a:off x="4654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4" name="Oval 156"/>
          <p:cNvSpPr>
            <a:spLocks noChangeArrowheads="1"/>
          </p:cNvSpPr>
          <p:nvPr/>
        </p:nvSpPr>
        <p:spPr bwMode="auto">
          <a:xfrm>
            <a:off x="5035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5" name="Oval 157"/>
          <p:cNvSpPr>
            <a:spLocks noChangeArrowheads="1"/>
          </p:cNvSpPr>
          <p:nvPr/>
        </p:nvSpPr>
        <p:spPr bwMode="auto">
          <a:xfrm>
            <a:off x="5416550" y="18732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6" name="Oval 158"/>
          <p:cNvSpPr>
            <a:spLocks noChangeArrowheads="1"/>
          </p:cNvSpPr>
          <p:nvPr/>
        </p:nvSpPr>
        <p:spPr bwMode="auto">
          <a:xfrm>
            <a:off x="6178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7" name="Oval 159"/>
          <p:cNvSpPr>
            <a:spLocks noChangeArrowheads="1"/>
          </p:cNvSpPr>
          <p:nvPr/>
        </p:nvSpPr>
        <p:spPr bwMode="auto">
          <a:xfrm>
            <a:off x="6559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8" name="Oval 160"/>
          <p:cNvSpPr>
            <a:spLocks noChangeArrowheads="1"/>
          </p:cNvSpPr>
          <p:nvPr/>
        </p:nvSpPr>
        <p:spPr bwMode="auto">
          <a:xfrm>
            <a:off x="6940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89" name="Oval 161"/>
          <p:cNvSpPr>
            <a:spLocks noChangeArrowheads="1"/>
          </p:cNvSpPr>
          <p:nvPr/>
        </p:nvSpPr>
        <p:spPr bwMode="auto">
          <a:xfrm>
            <a:off x="7321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0" name="Oval 162"/>
          <p:cNvSpPr>
            <a:spLocks noChangeArrowheads="1"/>
          </p:cNvSpPr>
          <p:nvPr/>
        </p:nvSpPr>
        <p:spPr bwMode="auto">
          <a:xfrm>
            <a:off x="7702550" y="18732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1" name="Oval 163"/>
          <p:cNvSpPr>
            <a:spLocks noChangeArrowheads="1"/>
          </p:cNvSpPr>
          <p:nvPr/>
        </p:nvSpPr>
        <p:spPr bwMode="auto">
          <a:xfrm>
            <a:off x="1987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2" name="Oval 164"/>
          <p:cNvSpPr>
            <a:spLocks noChangeArrowheads="1"/>
          </p:cNvSpPr>
          <p:nvPr/>
        </p:nvSpPr>
        <p:spPr bwMode="auto">
          <a:xfrm>
            <a:off x="236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3" name="Oval 165"/>
          <p:cNvSpPr>
            <a:spLocks noChangeArrowheads="1"/>
          </p:cNvSpPr>
          <p:nvPr/>
        </p:nvSpPr>
        <p:spPr bwMode="auto">
          <a:xfrm>
            <a:off x="274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4" name="Oval 166"/>
          <p:cNvSpPr>
            <a:spLocks noChangeArrowheads="1"/>
          </p:cNvSpPr>
          <p:nvPr/>
        </p:nvSpPr>
        <p:spPr bwMode="auto">
          <a:xfrm>
            <a:off x="3130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5" name="Oval 167"/>
          <p:cNvSpPr>
            <a:spLocks noChangeArrowheads="1"/>
          </p:cNvSpPr>
          <p:nvPr/>
        </p:nvSpPr>
        <p:spPr bwMode="auto">
          <a:xfrm>
            <a:off x="3892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6" name="Oval 168"/>
          <p:cNvSpPr>
            <a:spLocks noChangeArrowheads="1"/>
          </p:cNvSpPr>
          <p:nvPr/>
        </p:nvSpPr>
        <p:spPr bwMode="auto">
          <a:xfrm>
            <a:off x="4273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7" name="Oval 169"/>
          <p:cNvSpPr>
            <a:spLocks noChangeArrowheads="1"/>
          </p:cNvSpPr>
          <p:nvPr/>
        </p:nvSpPr>
        <p:spPr bwMode="auto">
          <a:xfrm>
            <a:off x="4654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8" name="Oval 170"/>
          <p:cNvSpPr>
            <a:spLocks noChangeArrowheads="1"/>
          </p:cNvSpPr>
          <p:nvPr/>
        </p:nvSpPr>
        <p:spPr bwMode="auto">
          <a:xfrm>
            <a:off x="5035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699" name="Oval 171"/>
          <p:cNvSpPr>
            <a:spLocks noChangeArrowheads="1"/>
          </p:cNvSpPr>
          <p:nvPr/>
        </p:nvSpPr>
        <p:spPr bwMode="auto">
          <a:xfrm>
            <a:off x="5416550" y="15684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0" name="Oval 172"/>
          <p:cNvSpPr>
            <a:spLocks noChangeArrowheads="1"/>
          </p:cNvSpPr>
          <p:nvPr/>
        </p:nvSpPr>
        <p:spPr bwMode="auto">
          <a:xfrm>
            <a:off x="6178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1" name="Oval 173"/>
          <p:cNvSpPr>
            <a:spLocks noChangeArrowheads="1"/>
          </p:cNvSpPr>
          <p:nvPr/>
        </p:nvSpPr>
        <p:spPr bwMode="auto">
          <a:xfrm>
            <a:off x="6559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2" name="Oval 174"/>
          <p:cNvSpPr>
            <a:spLocks noChangeArrowheads="1"/>
          </p:cNvSpPr>
          <p:nvPr/>
        </p:nvSpPr>
        <p:spPr bwMode="auto">
          <a:xfrm>
            <a:off x="6940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3" name="Oval 175"/>
          <p:cNvSpPr>
            <a:spLocks noChangeArrowheads="1"/>
          </p:cNvSpPr>
          <p:nvPr/>
        </p:nvSpPr>
        <p:spPr bwMode="auto">
          <a:xfrm>
            <a:off x="7321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4" name="Oval 176"/>
          <p:cNvSpPr>
            <a:spLocks noChangeArrowheads="1"/>
          </p:cNvSpPr>
          <p:nvPr/>
        </p:nvSpPr>
        <p:spPr bwMode="auto">
          <a:xfrm>
            <a:off x="7702550" y="15684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5" name="Oval 177"/>
          <p:cNvSpPr>
            <a:spLocks noChangeArrowheads="1"/>
          </p:cNvSpPr>
          <p:nvPr/>
        </p:nvSpPr>
        <p:spPr bwMode="auto">
          <a:xfrm>
            <a:off x="1987550" y="5835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6" name="Oval 178"/>
          <p:cNvSpPr>
            <a:spLocks noChangeArrowheads="1"/>
          </p:cNvSpPr>
          <p:nvPr/>
        </p:nvSpPr>
        <p:spPr bwMode="auto">
          <a:xfrm>
            <a:off x="2368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7" name="Oval 179"/>
          <p:cNvSpPr>
            <a:spLocks noChangeArrowheads="1"/>
          </p:cNvSpPr>
          <p:nvPr/>
        </p:nvSpPr>
        <p:spPr bwMode="auto">
          <a:xfrm>
            <a:off x="274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8" name="Oval 180"/>
          <p:cNvSpPr>
            <a:spLocks noChangeArrowheads="1"/>
          </p:cNvSpPr>
          <p:nvPr/>
        </p:nvSpPr>
        <p:spPr bwMode="auto">
          <a:xfrm>
            <a:off x="313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09" name="Oval 181"/>
          <p:cNvSpPr>
            <a:spLocks noChangeArrowheads="1"/>
          </p:cNvSpPr>
          <p:nvPr/>
        </p:nvSpPr>
        <p:spPr bwMode="auto">
          <a:xfrm>
            <a:off x="3892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0" name="Oval 182"/>
          <p:cNvSpPr>
            <a:spLocks noChangeArrowheads="1"/>
          </p:cNvSpPr>
          <p:nvPr/>
        </p:nvSpPr>
        <p:spPr bwMode="auto">
          <a:xfrm>
            <a:off x="4273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1" name="Oval 183"/>
          <p:cNvSpPr>
            <a:spLocks noChangeArrowheads="1"/>
          </p:cNvSpPr>
          <p:nvPr/>
        </p:nvSpPr>
        <p:spPr bwMode="auto">
          <a:xfrm>
            <a:off x="4654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2" name="Oval 184"/>
          <p:cNvSpPr>
            <a:spLocks noChangeArrowheads="1"/>
          </p:cNvSpPr>
          <p:nvPr/>
        </p:nvSpPr>
        <p:spPr bwMode="auto">
          <a:xfrm>
            <a:off x="5035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3" name="Oval 185"/>
          <p:cNvSpPr>
            <a:spLocks noChangeArrowheads="1"/>
          </p:cNvSpPr>
          <p:nvPr/>
        </p:nvSpPr>
        <p:spPr bwMode="auto">
          <a:xfrm>
            <a:off x="5416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4" name="Oval 186"/>
          <p:cNvSpPr>
            <a:spLocks noChangeArrowheads="1"/>
          </p:cNvSpPr>
          <p:nvPr/>
        </p:nvSpPr>
        <p:spPr bwMode="auto">
          <a:xfrm>
            <a:off x="5797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5" name="Oval 187"/>
          <p:cNvSpPr>
            <a:spLocks noChangeArrowheads="1"/>
          </p:cNvSpPr>
          <p:nvPr/>
        </p:nvSpPr>
        <p:spPr bwMode="auto">
          <a:xfrm>
            <a:off x="6559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6" name="Oval 188"/>
          <p:cNvSpPr>
            <a:spLocks noChangeArrowheads="1"/>
          </p:cNvSpPr>
          <p:nvPr/>
        </p:nvSpPr>
        <p:spPr bwMode="auto">
          <a:xfrm>
            <a:off x="6940550" y="5835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7" name="Oval 189"/>
          <p:cNvSpPr>
            <a:spLocks noChangeArrowheads="1"/>
          </p:cNvSpPr>
          <p:nvPr/>
        </p:nvSpPr>
        <p:spPr bwMode="auto">
          <a:xfrm>
            <a:off x="7321550" y="5835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18" name="Oval 190"/>
          <p:cNvSpPr>
            <a:spLocks noChangeArrowheads="1"/>
          </p:cNvSpPr>
          <p:nvPr/>
        </p:nvSpPr>
        <p:spPr bwMode="auto">
          <a:xfrm>
            <a:off x="7702550" y="5835650"/>
            <a:ext cx="139700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1055" name="Rectangle 191"/>
          <p:cNvSpPr>
            <a:spLocks noChangeArrowheads="1"/>
          </p:cNvSpPr>
          <p:nvPr/>
        </p:nvSpPr>
        <p:spPr bwMode="auto">
          <a:xfrm>
            <a:off x="2271713" y="6143625"/>
            <a:ext cx="10033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 = Schools</a:t>
            </a:r>
          </a:p>
        </p:txBody>
      </p:sp>
      <p:sp>
        <p:nvSpPr>
          <p:cNvPr id="421056" name="Rectangle 192"/>
          <p:cNvSpPr>
            <a:spLocks noChangeArrowheads="1"/>
          </p:cNvSpPr>
          <p:nvPr/>
        </p:nvSpPr>
        <p:spPr bwMode="auto">
          <a:xfrm>
            <a:off x="4786313" y="6143625"/>
            <a:ext cx="11255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/>
              <a:t> = Students</a:t>
            </a:r>
          </a:p>
        </p:txBody>
      </p:sp>
      <p:sp>
        <p:nvSpPr>
          <p:cNvPr id="421057" name="Rectangle 193"/>
          <p:cNvSpPr>
            <a:spLocks noChangeArrowheads="1"/>
          </p:cNvSpPr>
          <p:nvPr/>
        </p:nvSpPr>
        <p:spPr bwMode="auto">
          <a:xfrm>
            <a:off x="6996113" y="6143625"/>
            <a:ext cx="11080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200" b="0"/>
              <a:t> </a:t>
            </a:r>
            <a:r>
              <a:rPr lang="en-US" altLang="en-US" sz="1200"/>
              <a:t>= Sampled</a:t>
            </a:r>
          </a:p>
        </p:txBody>
      </p:sp>
      <p:sp>
        <p:nvSpPr>
          <p:cNvPr id="406722" name="Rectangle 194"/>
          <p:cNvSpPr>
            <a:spLocks noChangeArrowheads="1"/>
          </p:cNvSpPr>
          <p:nvPr/>
        </p:nvSpPr>
        <p:spPr bwMode="auto">
          <a:xfrm>
            <a:off x="1993900" y="6184900"/>
            <a:ext cx="315913" cy="127000"/>
          </a:xfrm>
          <a:prstGeom prst="rect">
            <a:avLst/>
          </a:prstGeom>
          <a:solidFill>
            <a:srgbClr val="FCFEB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23" name="Oval 195"/>
          <p:cNvSpPr>
            <a:spLocks noChangeArrowheads="1"/>
          </p:cNvSpPr>
          <p:nvPr/>
        </p:nvSpPr>
        <p:spPr bwMode="auto">
          <a:xfrm>
            <a:off x="6864350" y="6216650"/>
            <a:ext cx="157163" cy="139700"/>
          </a:xfrm>
          <a:prstGeom prst="ellipse">
            <a:avLst/>
          </a:prstGeom>
          <a:solidFill>
            <a:srgbClr val="DC008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1060" name="Rectangle 196"/>
          <p:cNvSpPr>
            <a:spLocks noChangeArrowheads="1"/>
          </p:cNvSpPr>
          <p:nvPr/>
        </p:nvSpPr>
        <p:spPr bwMode="auto">
          <a:xfrm>
            <a:off x="747713" y="1700213"/>
            <a:ext cx="1155700" cy="52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400" dirty="0"/>
              <a:t>Elementary</a:t>
            </a:r>
          </a:p>
          <a:p>
            <a:r>
              <a:rPr lang="en-US" altLang="en-US" sz="1400" dirty="0" smtClean="0"/>
              <a:t>schools</a:t>
            </a:r>
            <a:endParaRPr lang="en-US" altLang="en-US" sz="1400" dirty="0"/>
          </a:p>
        </p:txBody>
      </p:sp>
      <p:sp>
        <p:nvSpPr>
          <p:cNvPr id="421061" name="Rectangle 197"/>
          <p:cNvSpPr>
            <a:spLocks noChangeArrowheads="1"/>
          </p:cNvSpPr>
          <p:nvPr/>
        </p:nvSpPr>
        <p:spPr bwMode="auto">
          <a:xfrm>
            <a:off x="611188" y="4900613"/>
            <a:ext cx="1444625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altLang="en-US" sz="1400" dirty="0"/>
              <a:t>High </a:t>
            </a:r>
            <a:r>
              <a:rPr lang="en-US" altLang="en-US" sz="1400" dirty="0" smtClean="0"/>
              <a:t>schools</a:t>
            </a:r>
            <a:endParaRPr lang="en-US" altLang="en-US" sz="1400" dirty="0"/>
          </a:p>
        </p:txBody>
      </p:sp>
      <p:sp>
        <p:nvSpPr>
          <p:cNvPr id="406726" name="Line 198"/>
          <p:cNvSpPr>
            <a:spLocks noChangeShapeType="1"/>
          </p:cNvSpPr>
          <p:nvPr/>
        </p:nvSpPr>
        <p:spPr bwMode="auto">
          <a:xfrm>
            <a:off x="774700" y="4114800"/>
            <a:ext cx="759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6727" name="Oval 199"/>
          <p:cNvSpPr>
            <a:spLocks noChangeArrowheads="1"/>
          </p:cNvSpPr>
          <p:nvPr/>
        </p:nvSpPr>
        <p:spPr bwMode="auto">
          <a:xfrm>
            <a:off x="4654550" y="6216650"/>
            <a:ext cx="139700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9" name="Date Placeholder 19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B952-EC67-4B40-B65C-EDD4D3D09477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200" name="Slide Number Placeholder 19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81505-89D5-42F7-A0D6-5699417D7DF5}" type="slidenum">
              <a:rPr lang="en-CA" smtClean="0"/>
              <a:pPr/>
              <a:t>61</a:t>
            </a:fld>
            <a:endParaRPr lang="en-CA"/>
          </a:p>
        </p:txBody>
      </p:sp>
      <p:sp>
        <p:nvSpPr>
          <p:cNvPr id="201" name="Footer Placeholder 20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zoom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14488"/>
            <a:ext cx="8398197" cy="4411675"/>
          </a:xfrm>
          <a:noFill/>
        </p:spPr>
        <p:txBody>
          <a:bodyPr/>
          <a:lstStyle/>
          <a:p>
            <a:r>
              <a:rPr lang="en-US" altLang="en-US" b="1" dirty="0" smtClean="0"/>
              <a:t>Example</a:t>
            </a:r>
            <a:r>
              <a:rPr lang="en-US" altLang="en-US" dirty="0" smtClean="0"/>
              <a:t>: two-stage household sample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First stage: selection of urban blocks with </a:t>
            </a:r>
            <a:r>
              <a:rPr lang="en-US" altLang="en-US" sz="2400" b="1" dirty="0" smtClean="0"/>
              <a:t>p</a:t>
            </a:r>
            <a:r>
              <a:rPr lang="en-US" altLang="en-US" sz="2400" b="1" baseline="-25000" dirty="0" smtClean="0"/>
              <a:t>1</a:t>
            </a:r>
            <a:r>
              <a:rPr lang="en-US" altLang="en-US" sz="2400" b="1" dirty="0" smtClean="0"/>
              <a:t> = 1/100</a:t>
            </a: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Second stage: selection of dwellings with</a:t>
            </a:r>
          </a:p>
          <a:p>
            <a:pPr lvl="1">
              <a:buFont typeface="Monotype Sorts" pitchFamily="2" charset="2"/>
              <a:buNone/>
            </a:pPr>
            <a:r>
              <a:rPr lang="en-US" altLang="en-US" dirty="0" smtClean="0"/>
              <a:t>	</a:t>
            </a:r>
            <a:r>
              <a:rPr lang="en-US" altLang="en-US" sz="2400" b="1" dirty="0" smtClean="0"/>
              <a:t>p</a:t>
            </a:r>
            <a:r>
              <a:rPr lang="en-US" altLang="en-US" sz="2400" b="1" baseline="-25000" dirty="0" smtClean="0"/>
              <a:t>2</a:t>
            </a:r>
            <a:r>
              <a:rPr lang="en-US" altLang="en-US" sz="2400" b="1" dirty="0" smtClean="0"/>
              <a:t> = 1/5</a:t>
            </a: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Probability of selection for all dwellings in the city is</a:t>
            </a:r>
          </a:p>
          <a:p>
            <a:pPr lvl="1">
              <a:buNone/>
            </a:pPr>
            <a:r>
              <a:rPr lang="en-US" altLang="en-US" sz="2400" b="1" dirty="0" smtClean="0"/>
              <a:t>	p</a:t>
            </a:r>
            <a:r>
              <a:rPr lang="en-US" altLang="en-US" sz="2400" b="1" baseline="-25000" dirty="0" smtClean="0"/>
              <a:t> </a:t>
            </a:r>
            <a:r>
              <a:rPr lang="en-US" altLang="en-US" sz="2400" b="1" dirty="0" smtClean="0"/>
              <a:t>= p</a:t>
            </a:r>
            <a:r>
              <a:rPr lang="en-US" altLang="en-US" sz="2400" b="1" baseline="-25000" dirty="0" smtClean="0"/>
              <a:t>1</a:t>
            </a:r>
            <a:r>
              <a:rPr lang="en-US" altLang="en-US" sz="2400" b="1" dirty="0" smtClean="0"/>
              <a:t> * p</a:t>
            </a:r>
            <a:r>
              <a:rPr lang="en-US" altLang="en-US" sz="2400" b="1" baseline="-25000" dirty="0" smtClean="0"/>
              <a:t>2</a:t>
            </a:r>
            <a:r>
              <a:rPr lang="en-US" altLang="en-US" sz="2400" b="1" dirty="0" smtClean="0"/>
              <a:t> = 1/500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DB3E-8FB3-42FF-95DA-4945CA78BBF9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22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704975"/>
            <a:ext cx="7772400" cy="4692650"/>
          </a:xfrm>
          <a:noFill/>
        </p:spPr>
        <p:txBody>
          <a:bodyPr/>
          <a:lstStyle/>
          <a:p>
            <a:pPr marL="609600" indent="-609600"/>
            <a:r>
              <a:rPr lang="en-US" altLang="en-US" dirty="0" smtClean="0"/>
              <a:t>Hints for efficiency</a:t>
            </a:r>
          </a:p>
          <a:p>
            <a:pPr marL="990600" lvl="1" indent="-533400">
              <a:lnSpc>
                <a:spcPct val="95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limit </a:t>
            </a:r>
            <a:r>
              <a:rPr lang="en-US" altLang="en-US" sz="2400" dirty="0" smtClean="0"/>
              <a:t>Stages: </a:t>
            </a:r>
            <a:r>
              <a:rPr lang="en-US" altLang="en-US" sz="2400" dirty="0" smtClean="0"/>
              <a:t>2 stages should be the norm</a:t>
            </a:r>
            <a:endParaRPr lang="en-US" altLang="en-US" sz="2400" dirty="0" smtClean="0"/>
          </a:p>
          <a:p>
            <a:pPr marL="990600" lvl="1" indent="-533400">
              <a:lnSpc>
                <a:spcPct val="95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Make first stage cluster small: pick </a:t>
            </a:r>
            <a:r>
              <a:rPr lang="en-US" altLang="en-US" sz="2400" dirty="0" smtClean="0"/>
              <a:t>more </a:t>
            </a:r>
            <a:r>
              <a:rPr lang="en-US" altLang="en-US" sz="2400" dirty="0" smtClean="0"/>
              <a:t>clusters (with fewer </a:t>
            </a:r>
            <a:r>
              <a:rPr lang="en-US" altLang="en-US" sz="2400" dirty="0" smtClean="0"/>
              <a:t>units within each selected cluster</a:t>
            </a:r>
          </a:p>
          <a:p>
            <a:pPr marL="457200" lvl="1" indent="0">
              <a:lnSpc>
                <a:spcPct val="95000"/>
              </a:lnSpc>
              <a:buNone/>
            </a:pPr>
            <a:endParaRPr lang="en-US" altLang="en-US" sz="2400" dirty="0" smtClean="0"/>
          </a:p>
          <a:p>
            <a:pPr marL="990600" lvl="1" indent="-533400">
              <a:lnSpc>
                <a:spcPct val="95000"/>
              </a:lnSpc>
              <a:buFont typeface="Courier New" pitchFamily="49" charset="0"/>
              <a:buChar char="o"/>
            </a:pPr>
            <a:r>
              <a:rPr lang="en-US" altLang="en-US" sz="2400" dirty="0" smtClean="0"/>
              <a:t>for a fixed sample size:</a:t>
            </a:r>
          </a:p>
          <a:p>
            <a:pPr marL="1371600" lvl="2" indent="-457200">
              <a:lnSpc>
                <a:spcPct val="95000"/>
              </a:lnSpc>
            </a:pPr>
            <a:r>
              <a:rPr lang="en-US" altLang="en-US" sz="2000" dirty="0" smtClean="0"/>
              <a:t>schools; classes within schools; students within classes</a:t>
            </a:r>
          </a:p>
          <a:p>
            <a:pPr marL="1371600" lvl="2" indent="-457200">
              <a:lnSpc>
                <a:spcPct val="95000"/>
              </a:lnSpc>
            </a:pPr>
            <a:r>
              <a:rPr lang="en-US" altLang="en-US" sz="2000" dirty="0" smtClean="0"/>
              <a:t>schools; students within schools</a:t>
            </a:r>
          </a:p>
          <a:p>
            <a:pPr marL="1371600" lvl="2" indent="-457200">
              <a:lnSpc>
                <a:spcPct val="95000"/>
              </a:lnSpc>
            </a:pPr>
            <a:r>
              <a:rPr lang="en-US" altLang="en-US" sz="2000" dirty="0" smtClean="0"/>
              <a:t>classes; students within classes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794D-874B-4728-BC1A-B95662DE636E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 spd="med">
    <p:strips dir="ld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b="1" dirty="0" smtClean="0"/>
              <a:t>Advantages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Collection is concentrated and costs reduced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Can be used without complete frame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Selection methods can vary from one part of the frame to another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3755-A359-4299-9822-893E82DAD3A2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b="1" dirty="0" smtClean="0"/>
              <a:t>Disadvantages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Design effect and loss of efficiency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Construction of sampling frame is complex</a:t>
            </a:r>
          </a:p>
          <a:p>
            <a:pPr lvl="1">
              <a:buFont typeface="Courier New" pitchFamily="49" charset="0"/>
              <a:buChar char="o"/>
            </a:pPr>
            <a:endParaRPr lang="en-US" alt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Estimation becomes more complex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046C-BE0A-4288-B033-6FC9D4FDE7AE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Multi-stage sampling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785926"/>
            <a:ext cx="8398197" cy="4340237"/>
          </a:xfrm>
          <a:noFill/>
        </p:spPr>
        <p:txBody>
          <a:bodyPr/>
          <a:lstStyle/>
          <a:p>
            <a:r>
              <a:rPr lang="en-US" altLang="en-US" b="1" dirty="0" smtClean="0"/>
              <a:t>General procedure</a:t>
            </a:r>
            <a:endParaRPr lang="en-US" alt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preparation of list of PSUs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stratification, sample allocation and selection of PSUs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preparation of lists of SSUs within PSUs selected for the sample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stratification, sample allocation and selection of SSUs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B1A-F3F6-4132-A024-4BF47D840196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66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68E3375-39DE-4A2F-AC38-426F4309F44F}" type="datetime1">
              <a:rPr lang="en-CA" smtClean="0"/>
              <a:pPr/>
              <a:t>26/09/2019</a:t>
            </a:fld>
            <a:endParaRPr lang="en-CA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CA" smtClean="0"/>
              <a:t>Statistics Canada • Statistique Canada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49FD35-E60A-49E7-866F-C4CCB4A16BC6}" type="slidenum">
              <a:rPr lang="en-CA" smtClean="0"/>
              <a:pPr/>
              <a:t>67</a:t>
            </a:fld>
            <a:endParaRPr lang="en-CA" smtClean="0"/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2756" y="1700808"/>
            <a:ext cx="8218488" cy="4752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en-GB" dirty="0" smtClean="0"/>
              <a:t>You can contact the PRASC team at: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smtClean="0">
                <a:hlinkClick r:id="rId3"/>
              </a:rPr>
              <a:t>statcan.prasc-prasc.statcan@canada.ca</a:t>
            </a:r>
            <a:r>
              <a:rPr lang="en-GB" smtClean="0"/>
              <a:t> </a:t>
            </a:r>
            <a:endParaRPr lang="en-GB" dirty="0" smtClean="0"/>
          </a:p>
        </p:txBody>
      </p:sp>
      <p:pic>
        <p:nvPicPr>
          <p:cNvPr id="3079" name="Picture 9" descr="BlueBar-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anwordmark_colo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4725144"/>
            <a:ext cx="2731008" cy="7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283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67" y="1857364"/>
            <a:ext cx="8398197" cy="4268799"/>
          </a:xfrm>
          <a:noFill/>
        </p:spPr>
        <p:txBody>
          <a:bodyPr/>
          <a:lstStyle/>
          <a:p>
            <a:r>
              <a:rPr lang="en-US" altLang="en-US" sz="2800" dirty="0" smtClean="0"/>
              <a:t>Sum the stratum estimates to obtain estimated population totals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Do similar calculations for means and proportions, to obtain numerator and denominator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7D129-4AB1-41DA-B12D-2765EEE66471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0388"/>
            <a:ext cx="7772400" cy="4271962"/>
          </a:xfrm>
          <a:noFill/>
        </p:spPr>
        <p:txBody>
          <a:bodyPr/>
          <a:lstStyle/>
          <a:p>
            <a:r>
              <a:rPr lang="en-US" altLang="en-US" sz="2800" dirty="0" smtClean="0"/>
              <a:t>Stratification is </a:t>
            </a:r>
            <a:r>
              <a:rPr lang="en-US" altLang="en-US" sz="2800" b="1" dirty="0" smtClean="0"/>
              <a:t>not</a:t>
            </a:r>
            <a:r>
              <a:rPr lang="en-US" altLang="en-US" sz="2800" dirty="0" smtClean="0"/>
              <a:t> a sample selection method</a:t>
            </a:r>
          </a:p>
          <a:p>
            <a:r>
              <a:rPr lang="en-US" altLang="en-US" sz="2800" dirty="0" smtClean="0"/>
              <a:t>It is a method which allows one to impose a structure on the population</a:t>
            </a:r>
          </a:p>
          <a:p>
            <a:r>
              <a:rPr lang="en-US" altLang="en-US" sz="2800" dirty="0" smtClean="0"/>
              <a:t>The aim is to establish homogeneity within each stratum, and diversity (heterogeneity) between strata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 sz="2400" dirty="0" smtClean="0"/>
              <a:t>with respect to key survey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822A-8AAE-43F8-A9F6-D25FCD882098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3600" b="1" dirty="0" smtClean="0"/>
              <a:t>Stratified sampling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dirty="0" smtClean="0"/>
              <a:t>Strata may correspond to geographic, administrative, social or economic partitions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Stratification by size of unit is common in economic surveys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Stratification normally improves the precision of estimates, as compared to SRS; i.e., is more efficient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33A-8A1D-4D8A-A286-3578E0660610}" type="datetime1">
              <a:rPr lang="en-CA" smtClean="0"/>
              <a:pPr/>
              <a:t>26/09/2019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E738E-267A-4344-8BF4-552BF5255FBB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Statistics Canada • Statistique Canada</a:t>
            </a:r>
            <a:endParaRPr lang="en-CA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DISS-DIFF-Eng Template</Template>
  <TotalTime>5964</TotalTime>
  <Words>2513</Words>
  <Application>Microsoft Office PowerPoint</Application>
  <PresentationFormat>On-screen Show (4:3)</PresentationFormat>
  <Paragraphs>660</Paragraphs>
  <Slides>67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8" baseType="lpstr">
      <vt:lpstr>Arial</vt:lpstr>
      <vt:lpstr>Arial Black</vt:lpstr>
      <vt:lpstr>Cambria Math</vt:lpstr>
      <vt:lpstr>Comic Sans MS</vt:lpstr>
      <vt:lpstr>Courier New</vt:lpstr>
      <vt:lpstr>Monotype Sorts</vt:lpstr>
      <vt:lpstr>Times New Roman</vt:lpstr>
      <vt:lpstr>Wingdings</vt:lpstr>
      <vt:lpstr>Default Design</vt:lpstr>
      <vt:lpstr>Clip</vt:lpstr>
      <vt:lpstr>Microsoft Excel Worksheet</vt:lpstr>
      <vt:lpstr>PowerPoint Presentation</vt:lpstr>
      <vt:lpstr>PowerPoint Presentation</vt:lpstr>
      <vt:lpstr>PowerPoint Presentation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sampling: example</vt:lpstr>
      <vt:lpstr>Stratified sampling: example</vt:lpstr>
      <vt:lpstr>Stratified sampling: example</vt:lpstr>
      <vt:lpstr>Stratified sampling: example</vt:lpstr>
      <vt:lpstr>PowerPoint Presentation</vt:lpstr>
      <vt:lpstr>PowerPoint Presentation</vt:lpstr>
      <vt:lpstr>Sample allocation</vt:lpstr>
      <vt:lpstr>Sample allocation</vt:lpstr>
      <vt:lpstr>Sample allocation</vt:lpstr>
      <vt:lpstr>Sample allocation</vt:lpstr>
      <vt:lpstr>Sample allocation</vt:lpstr>
      <vt:lpstr>Sample allocation</vt:lpstr>
      <vt:lpstr>Sample allocation example</vt:lpstr>
      <vt:lpstr>Unequal-probability sampling</vt:lpstr>
      <vt:lpstr>Unequal-probability sampling</vt:lpstr>
      <vt:lpstr>Unequal-probability sampling</vt:lpstr>
      <vt:lpstr>Farm example</vt:lpstr>
      <vt:lpstr>Farm example</vt:lpstr>
      <vt:lpstr>Farm example</vt:lpstr>
      <vt:lpstr>PPS sampling</vt:lpstr>
      <vt:lpstr>PPS sampling</vt:lpstr>
      <vt:lpstr>Farm example</vt:lpstr>
      <vt:lpstr>PPS sampling</vt:lpstr>
      <vt:lpstr>PPS sampling</vt:lpstr>
      <vt:lpstr>PPS sampling</vt:lpstr>
      <vt:lpstr>PPS sampling</vt:lpstr>
      <vt:lpstr>PPS sampling</vt:lpstr>
      <vt:lpstr>PPS sampling</vt:lpstr>
      <vt:lpstr>List samples and area samples</vt:lpstr>
      <vt:lpstr>Cluster sampling</vt:lpstr>
      <vt:lpstr>Cluster sampling</vt:lpstr>
      <vt:lpstr>Cluster sampling</vt:lpstr>
      <vt:lpstr>Cluster sampling</vt:lpstr>
      <vt:lpstr>PowerPoint Presentation</vt:lpstr>
      <vt:lpstr>PowerPoint Presentation</vt:lpstr>
      <vt:lpstr>Cluster sampling</vt:lpstr>
      <vt:lpstr>Cluster sampling</vt:lpstr>
      <vt:lpstr>Cluster sampling</vt:lpstr>
      <vt:lpstr>Cluster sampling</vt:lpstr>
      <vt:lpstr>Cluster sampling</vt:lpstr>
      <vt:lpstr>Cluster sampling</vt:lpstr>
      <vt:lpstr>Multi-stage sampling</vt:lpstr>
      <vt:lpstr>Multi-stage sampling</vt:lpstr>
      <vt:lpstr>Multi-stage sampling</vt:lpstr>
      <vt:lpstr>Multi-stage sampling</vt:lpstr>
      <vt:lpstr>PowerPoint Presentation</vt:lpstr>
      <vt:lpstr>PowerPoint Presentation</vt:lpstr>
      <vt:lpstr>Multi-stage sampling</vt:lpstr>
      <vt:lpstr>Multi-stage sampling</vt:lpstr>
      <vt:lpstr>Multi-stage sampling</vt:lpstr>
      <vt:lpstr>Multi-stage sampling</vt:lpstr>
      <vt:lpstr>Multi-stage sampling</vt:lpstr>
      <vt:lpstr>PowerPoint Presentation</vt:lpstr>
    </vt:vector>
  </TitlesOfParts>
  <Company>STC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Jocelyn, Wisner - HSMD/DMEM</cp:lastModifiedBy>
  <cp:revision>166</cp:revision>
  <cp:lastPrinted>2019-09-28T18:28:59Z</cp:lastPrinted>
  <dcterms:created xsi:type="dcterms:W3CDTF">2008-07-17T14:58:13Z</dcterms:created>
  <dcterms:modified xsi:type="dcterms:W3CDTF">2019-09-28T18:29:04Z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847613570</vt:i4>
  </property>
  <property fmtid="{D5CDD505-2E9C-101B-9397-08002B2CF9AE}" pid="3" name="_NewReviewCycle">
    <vt:lpwstr/>
  </property>
  <property fmtid="{D5CDD505-2E9C-101B-9397-08002B2CF9AE}" pid="4" name="_EmailSubject">
    <vt:lpwstr>Présentations Bélize</vt:lpwstr>
  </property>
  <property fmtid="{D5CDD505-2E9C-101B-9397-08002B2CF9AE}" pid="5" name="_AuthorEmail">
    <vt:lpwstr>wisner.jocelyn@canada.ca</vt:lpwstr>
  </property>
  <property fmtid="{D5CDD505-2E9C-101B-9397-08002B2CF9AE}" pid="6" name="_AuthorEmailDisplayName">
    <vt:lpwstr>Jocelyn, Wisner (STATCAN)</vt:lpwstr>
  </property>
  <property fmtid="{D5CDD505-2E9C-101B-9397-08002B2CF9AE}" pid="7" name="_PreviousAdHocReviewCycleID">
    <vt:i4>1087690211</vt:i4>
  </property>
</Properties>
</file>