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6"/>
  </p:notesMasterIdLst>
  <p:handoutMasterIdLst>
    <p:handoutMasterId r:id="rId107"/>
  </p:handoutMasterIdLst>
  <p:sldIdLst>
    <p:sldId id="270" r:id="rId2"/>
    <p:sldId id="275" r:id="rId3"/>
    <p:sldId id="274" r:id="rId4"/>
    <p:sldId id="354" r:id="rId5"/>
    <p:sldId id="356" r:id="rId6"/>
    <p:sldId id="357" r:id="rId7"/>
    <p:sldId id="358" r:id="rId8"/>
    <p:sldId id="359" r:id="rId9"/>
    <p:sldId id="360" r:id="rId10"/>
    <p:sldId id="366" r:id="rId11"/>
    <p:sldId id="367" r:id="rId12"/>
    <p:sldId id="368" r:id="rId13"/>
    <p:sldId id="369" r:id="rId14"/>
    <p:sldId id="370" r:id="rId15"/>
    <p:sldId id="371" r:id="rId16"/>
    <p:sldId id="372" r:id="rId17"/>
    <p:sldId id="373" r:id="rId18"/>
    <p:sldId id="374" r:id="rId19"/>
    <p:sldId id="375" r:id="rId20"/>
    <p:sldId id="376" r:id="rId21"/>
    <p:sldId id="377" r:id="rId22"/>
    <p:sldId id="378" r:id="rId23"/>
    <p:sldId id="379" r:id="rId24"/>
    <p:sldId id="380" r:id="rId25"/>
    <p:sldId id="381" r:id="rId26"/>
    <p:sldId id="382" r:id="rId27"/>
    <p:sldId id="384" r:id="rId28"/>
    <p:sldId id="385" r:id="rId29"/>
    <p:sldId id="733" r:id="rId30"/>
    <p:sldId id="390" r:id="rId31"/>
    <p:sldId id="734" r:id="rId32"/>
    <p:sldId id="735" r:id="rId33"/>
    <p:sldId id="394" r:id="rId34"/>
    <p:sldId id="395" r:id="rId35"/>
    <p:sldId id="736" r:id="rId36"/>
    <p:sldId id="737" r:id="rId37"/>
    <p:sldId id="398" r:id="rId38"/>
    <p:sldId id="403" r:id="rId39"/>
    <p:sldId id="738" r:id="rId40"/>
    <p:sldId id="739" r:id="rId41"/>
    <p:sldId id="740" r:id="rId42"/>
    <p:sldId id="411" r:id="rId43"/>
    <p:sldId id="741" r:id="rId44"/>
    <p:sldId id="417" r:id="rId45"/>
    <p:sldId id="418" r:id="rId46"/>
    <p:sldId id="419" r:id="rId47"/>
    <p:sldId id="743" r:id="rId48"/>
    <p:sldId id="744" r:id="rId49"/>
    <p:sldId id="745" r:id="rId50"/>
    <p:sldId id="746" r:id="rId51"/>
    <p:sldId id="430" r:id="rId52"/>
    <p:sldId id="747" r:id="rId53"/>
    <p:sldId id="748" r:id="rId54"/>
    <p:sldId id="436" r:id="rId55"/>
    <p:sldId id="437" r:id="rId56"/>
    <p:sldId id="438" r:id="rId57"/>
    <p:sldId id="439" r:id="rId58"/>
    <p:sldId id="749" r:id="rId59"/>
    <p:sldId id="442" r:id="rId60"/>
    <p:sldId id="443" r:id="rId61"/>
    <p:sldId id="444" r:id="rId62"/>
    <p:sldId id="498" r:id="rId63"/>
    <p:sldId id="499" r:id="rId64"/>
    <p:sldId id="500" r:id="rId65"/>
    <p:sldId id="501" r:id="rId66"/>
    <p:sldId id="502" r:id="rId67"/>
    <p:sldId id="503" r:id="rId68"/>
    <p:sldId id="504" r:id="rId69"/>
    <p:sldId id="505" r:id="rId70"/>
    <p:sldId id="506" r:id="rId71"/>
    <p:sldId id="507" r:id="rId72"/>
    <p:sldId id="508" r:id="rId73"/>
    <p:sldId id="509" r:id="rId74"/>
    <p:sldId id="510" r:id="rId75"/>
    <p:sldId id="511" r:id="rId76"/>
    <p:sldId id="512" r:id="rId77"/>
    <p:sldId id="517" r:id="rId78"/>
    <p:sldId id="519" r:id="rId79"/>
    <p:sldId id="520" r:id="rId80"/>
    <p:sldId id="521" r:id="rId81"/>
    <p:sldId id="518" r:id="rId82"/>
    <p:sldId id="522" r:id="rId83"/>
    <p:sldId id="523" r:id="rId84"/>
    <p:sldId id="524" r:id="rId85"/>
    <p:sldId id="525" r:id="rId86"/>
    <p:sldId id="526" r:id="rId87"/>
    <p:sldId id="527" r:id="rId88"/>
    <p:sldId id="528" r:id="rId89"/>
    <p:sldId id="529" r:id="rId90"/>
    <p:sldId id="531" r:id="rId91"/>
    <p:sldId id="532" r:id="rId92"/>
    <p:sldId id="533" r:id="rId93"/>
    <p:sldId id="534" r:id="rId94"/>
    <p:sldId id="535" r:id="rId95"/>
    <p:sldId id="732" r:id="rId96"/>
    <p:sldId id="537" r:id="rId97"/>
    <p:sldId id="538" r:id="rId98"/>
    <p:sldId id="539" r:id="rId99"/>
    <p:sldId id="540" r:id="rId100"/>
    <p:sldId id="542" r:id="rId101"/>
    <p:sldId id="543" r:id="rId102"/>
    <p:sldId id="544" r:id="rId103"/>
    <p:sldId id="545" r:id="rId104"/>
    <p:sldId id="546" r:id="rId105"/>
  </p:sldIdLst>
  <p:sldSz cx="9144000" cy="6858000" type="screen4x3"/>
  <p:notesSz cx="7010400" cy="9296400"/>
  <p:defaultTextStyle>
    <a:defPPr>
      <a:defRPr lang="en-CA"/>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00"/>
    <a:srgbClr val="6A9BDE"/>
    <a:srgbClr val="003366"/>
    <a:srgbClr val="3677D3"/>
    <a:srgbClr val="FFFFFF"/>
    <a:srgbClr val="DFE9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34" autoAdjust="0"/>
    <p:restoredTop sz="93190" autoAdjust="0"/>
  </p:normalViewPr>
  <p:slideViewPr>
    <p:cSldViewPr>
      <p:cViewPr varScale="1">
        <p:scale>
          <a:sx n="74" d="100"/>
          <a:sy n="74" d="100"/>
        </p:scale>
        <p:origin x="164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180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handoutMaster" Target="handoutMasters/handoutMaster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E8BAD273-C7F6-48D2-977E-34A55F9828FB}" type="datetimeFigureOut">
              <a:rPr lang="en-CA" smtClean="0"/>
              <a:t>28/09/2019</a:t>
            </a:fld>
            <a:endParaRPr lang="en-CA"/>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B16B4E40-2078-4094-89AA-C4F86DFC319B}" type="slidenum">
              <a:rPr lang="en-CA" smtClean="0"/>
              <a:t>‹#›</a:t>
            </a:fld>
            <a:endParaRPr lang="en-CA"/>
          </a:p>
        </p:txBody>
      </p:sp>
    </p:spTree>
    <p:extLst>
      <p:ext uri="{BB962C8B-B14F-4D97-AF65-F5344CB8AC3E}">
        <p14:creationId xmlns:p14="http://schemas.microsoft.com/office/powerpoint/2010/main" val="32237342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6888" cy="46355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defTabSz="931863">
              <a:defRPr sz="1200"/>
            </a:lvl1pPr>
          </a:lstStyle>
          <a:p>
            <a:endParaRPr lang="en-CA"/>
          </a:p>
        </p:txBody>
      </p:sp>
      <p:sp>
        <p:nvSpPr>
          <p:cNvPr id="3075" name="Rectangle 3"/>
          <p:cNvSpPr>
            <a:spLocks noGrp="1" noChangeArrowheads="1"/>
          </p:cNvSpPr>
          <p:nvPr>
            <p:ph type="dt" idx="1"/>
          </p:nvPr>
        </p:nvSpPr>
        <p:spPr bwMode="auto">
          <a:xfrm>
            <a:off x="3971925" y="0"/>
            <a:ext cx="3036888" cy="46355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lgn="r" defTabSz="931863">
              <a:defRPr sz="1200"/>
            </a:lvl1pPr>
          </a:lstStyle>
          <a:p>
            <a:endParaRPr lang="en-CA"/>
          </a:p>
        </p:txBody>
      </p:sp>
      <p:sp>
        <p:nvSpPr>
          <p:cNvPr id="3076"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700088" y="4416425"/>
            <a:ext cx="5610225" cy="4181475"/>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3078" name="Rectangle 6"/>
          <p:cNvSpPr>
            <a:spLocks noGrp="1" noChangeArrowheads="1"/>
          </p:cNvSpPr>
          <p:nvPr>
            <p:ph type="ftr" sz="quarter" idx="4"/>
          </p:nvPr>
        </p:nvSpPr>
        <p:spPr bwMode="auto">
          <a:xfrm>
            <a:off x="0" y="8831263"/>
            <a:ext cx="3036888" cy="46355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defTabSz="931863">
              <a:defRPr sz="1200"/>
            </a:lvl1pPr>
          </a:lstStyle>
          <a:p>
            <a:endParaRPr lang="en-CA"/>
          </a:p>
        </p:txBody>
      </p:sp>
      <p:sp>
        <p:nvSpPr>
          <p:cNvPr id="3079" name="Rectangle 7"/>
          <p:cNvSpPr>
            <a:spLocks noGrp="1" noChangeArrowheads="1"/>
          </p:cNvSpPr>
          <p:nvPr>
            <p:ph type="sldNum" sz="quarter" idx="5"/>
          </p:nvPr>
        </p:nvSpPr>
        <p:spPr bwMode="auto">
          <a:xfrm>
            <a:off x="3971925" y="8831263"/>
            <a:ext cx="3036888" cy="46355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lgn="r" defTabSz="931863">
              <a:defRPr sz="1200"/>
            </a:lvl1pPr>
          </a:lstStyle>
          <a:p>
            <a:fld id="{558EF188-CC9E-412E-A85B-0E8211CCF146}" type="slidenum">
              <a:rPr lang="en-CA"/>
              <a:pPr/>
              <a:t>‹#›</a:t>
            </a:fld>
            <a:endParaRPr lang="en-CA"/>
          </a:p>
        </p:txBody>
      </p:sp>
    </p:spTree>
    <p:extLst>
      <p:ext uri="{BB962C8B-B14F-4D97-AF65-F5344CB8AC3E}">
        <p14:creationId xmlns:p14="http://schemas.microsoft.com/office/powerpoint/2010/main" val="22771666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4" name="Rectangle 2"/>
          <p:cNvSpPr>
            <a:spLocks noGrp="1" noRot="1" noChangeAspect="1" noChangeArrowheads="1" noTextEdit="1"/>
          </p:cNvSpPr>
          <p:nvPr>
            <p:ph type="sldImg"/>
          </p:nvPr>
        </p:nvSpPr>
        <p:spPr>
          <a:xfrm>
            <a:off x="1184275" y="695325"/>
            <a:ext cx="4649788" cy="3487738"/>
          </a:xfrm>
          <a:ln/>
        </p:spPr>
      </p:sp>
      <p:sp>
        <p:nvSpPr>
          <p:cNvPr id="479235" name="Rectangle 3"/>
          <p:cNvSpPr>
            <a:spLocks noGrp="1" noChangeArrowheads="1"/>
          </p:cNvSpPr>
          <p:nvPr>
            <p:ph type="body" idx="1"/>
          </p:nvPr>
        </p:nvSpPr>
        <p:spPr>
          <a:xfrm>
            <a:off x="933098" y="4412696"/>
            <a:ext cx="5137714" cy="4179602"/>
          </a:xfrm>
          <a:noFill/>
          <a:ln w="9525"/>
        </p:spPr>
        <p:txBody>
          <a:bodyPr lIns="92584" tIns="46292" rIns="92584" bIns="46292"/>
          <a:lstStyle/>
          <a:p>
            <a:endParaRPr lang="en-CA" altLang="en-US" smtClean="0"/>
          </a:p>
        </p:txBody>
      </p:sp>
    </p:spTree>
    <p:extLst>
      <p:ext uri="{BB962C8B-B14F-4D97-AF65-F5344CB8AC3E}">
        <p14:creationId xmlns:p14="http://schemas.microsoft.com/office/powerpoint/2010/main" val="3424669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354" name="Rectangle 2"/>
          <p:cNvSpPr>
            <a:spLocks noGrp="1" noChangeArrowheads="1"/>
          </p:cNvSpPr>
          <p:nvPr>
            <p:ph type="body" idx="1"/>
          </p:nvPr>
        </p:nvSpPr>
        <p:spPr>
          <a:noFill/>
          <a:ln w="9525"/>
        </p:spPr>
        <p:txBody>
          <a:bodyPr/>
          <a:lstStyle/>
          <a:p>
            <a:endParaRPr lang="en-CA" altLang="en-US" smtClean="0"/>
          </a:p>
        </p:txBody>
      </p:sp>
      <p:sp>
        <p:nvSpPr>
          <p:cNvPr id="484355"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1176694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8" name="Rectangle 2"/>
          <p:cNvSpPr>
            <a:spLocks noGrp="1" noChangeArrowheads="1"/>
          </p:cNvSpPr>
          <p:nvPr>
            <p:ph type="body" idx="1"/>
          </p:nvPr>
        </p:nvSpPr>
        <p:spPr>
          <a:noFill/>
          <a:ln w="9525"/>
        </p:spPr>
        <p:txBody>
          <a:bodyPr/>
          <a:lstStyle/>
          <a:p>
            <a:endParaRPr lang="en-CA" altLang="en-US" smtClean="0"/>
          </a:p>
        </p:txBody>
      </p:sp>
      <p:sp>
        <p:nvSpPr>
          <p:cNvPr id="485379"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956162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2" name="Rectangle 2"/>
          <p:cNvSpPr>
            <a:spLocks noGrp="1" noRot="1" noChangeAspect="1" noChangeArrowheads="1" noTextEdit="1"/>
          </p:cNvSpPr>
          <p:nvPr>
            <p:ph type="sldImg"/>
          </p:nvPr>
        </p:nvSpPr>
        <p:spPr>
          <a:ln cap="flat"/>
        </p:spPr>
      </p:sp>
      <p:sp>
        <p:nvSpPr>
          <p:cNvPr id="486403" name="Rectangle 3"/>
          <p:cNvSpPr>
            <a:spLocks noGrp="1" noChangeArrowheads="1"/>
          </p:cNvSpPr>
          <p:nvPr>
            <p:ph type="body" idx="1"/>
          </p:nvPr>
        </p:nvSpPr>
        <p:spPr>
          <a:noFill/>
          <a:ln w="9525"/>
        </p:spPr>
        <p:txBody>
          <a:bodyPr/>
          <a:lstStyle/>
          <a:p>
            <a:endParaRPr lang="en-CA" altLang="en-US" smtClean="0"/>
          </a:p>
        </p:txBody>
      </p:sp>
    </p:spTree>
    <p:extLst>
      <p:ext uri="{BB962C8B-B14F-4D97-AF65-F5344CB8AC3E}">
        <p14:creationId xmlns:p14="http://schemas.microsoft.com/office/powerpoint/2010/main" val="2597745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Rectangle 2"/>
          <p:cNvSpPr>
            <a:spLocks noGrp="1" noRot="1" noChangeAspect="1" noChangeArrowheads="1" noTextEdit="1"/>
          </p:cNvSpPr>
          <p:nvPr>
            <p:ph type="sldImg"/>
          </p:nvPr>
        </p:nvSpPr>
        <p:spPr>
          <a:ln cap="flat"/>
        </p:spPr>
      </p:sp>
      <p:sp>
        <p:nvSpPr>
          <p:cNvPr id="487427" name="Rectangle 3"/>
          <p:cNvSpPr>
            <a:spLocks noGrp="1" noChangeArrowheads="1"/>
          </p:cNvSpPr>
          <p:nvPr>
            <p:ph type="body" idx="1"/>
          </p:nvPr>
        </p:nvSpPr>
        <p:spPr>
          <a:noFill/>
          <a:ln w="9525"/>
        </p:spPr>
        <p:txBody>
          <a:bodyPr/>
          <a:lstStyle/>
          <a:p>
            <a:endParaRPr lang="en-CA" altLang="en-US" smtClean="0"/>
          </a:p>
        </p:txBody>
      </p:sp>
    </p:spTree>
    <p:extLst>
      <p:ext uri="{BB962C8B-B14F-4D97-AF65-F5344CB8AC3E}">
        <p14:creationId xmlns:p14="http://schemas.microsoft.com/office/powerpoint/2010/main" val="37875676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fld id="{D6BE0B23-9BFB-44E6-AEA5-FAFB24F5ABDC}" type="datetime1">
              <a:rPr lang="en-CA" smtClean="0"/>
              <a:pPr/>
              <a:t>27/09/2019</a:t>
            </a:fld>
            <a:endParaRPr lang="en-CA"/>
          </a:p>
        </p:txBody>
      </p:sp>
      <p:sp>
        <p:nvSpPr>
          <p:cNvPr id="5" name="Footer Placeholder 4"/>
          <p:cNvSpPr>
            <a:spLocks noGrp="1"/>
          </p:cNvSpPr>
          <p:nvPr>
            <p:ph type="ftr" sz="quarter" idx="11"/>
          </p:nvPr>
        </p:nvSpPr>
        <p:spPr/>
        <p:txBody>
          <a:bodyPr/>
          <a:lstStyle>
            <a:lvl1pPr>
              <a:defRPr/>
            </a:lvl1pPr>
          </a:lstStyle>
          <a:p>
            <a:r>
              <a:rPr lang="en-CA"/>
              <a:t>Statistics Canada • Statistique Canada</a:t>
            </a:r>
          </a:p>
        </p:txBody>
      </p:sp>
      <p:sp>
        <p:nvSpPr>
          <p:cNvPr id="6" name="Slide Number Placeholder 5"/>
          <p:cNvSpPr>
            <a:spLocks noGrp="1"/>
          </p:cNvSpPr>
          <p:nvPr>
            <p:ph type="sldNum" sz="quarter" idx="12"/>
          </p:nvPr>
        </p:nvSpPr>
        <p:spPr/>
        <p:txBody>
          <a:bodyPr/>
          <a:lstStyle>
            <a:lvl1pPr>
              <a:defRPr/>
            </a:lvl1pPr>
          </a:lstStyle>
          <a:p>
            <a:fld id="{E67B4945-A6DD-47A7-AC27-07CFEAAC818F}" type="slidenum">
              <a:rPr lang="en-CA"/>
              <a:pPr/>
              <a:t>‹#›</a:t>
            </a:fld>
            <a:endParaRPr lang="en-CA"/>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83499C51-1C5D-4796-A7F8-4D2A35CFDF58}" type="datetime1">
              <a:rPr lang="en-CA" smtClean="0"/>
              <a:pPr/>
              <a:t>27/09/2019</a:t>
            </a:fld>
            <a:endParaRPr lang="en-CA"/>
          </a:p>
        </p:txBody>
      </p:sp>
      <p:sp>
        <p:nvSpPr>
          <p:cNvPr id="6" name="Footer Placeholder 5"/>
          <p:cNvSpPr>
            <a:spLocks noGrp="1"/>
          </p:cNvSpPr>
          <p:nvPr>
            <p:ph type="ftr" sz="quarter" idx="11"/>
          </p:nvPr>
        </p:nvSpPr>
        <p:spPr/>
        <p:txBody>
          <a:bodyPr/>
          <a:lstStyle>
            <a:lvl1pPr>
              <a:defRPr/>
            </a:lvl1pPr>
          </a:lstStyle>
          <a:p>
            <a:r>
              <a:rPr lang="en-CA"/>
              <a:t>Statistics Canada • Statistique Canada</a:t>
            </a:r>
          </a:p>
        </p:txBody>
      </p:sp>
      <p:sp>
        <p:nvSpPr>
          <p:cNvPr id="7" name="Slide Number Placeholder 6"/>
          <p:cNvSpPr>
            <a:spLocks noGrp="1"/>
          </p:cNvSpPr>
          <p:nvPr>
            <p:ph type="sldNum" sz="quarter" idx="12"/>
          </p:nvPr>
        </p:nvSpPr>
        <p:spPr/>
        <p:txBody>
          <a:bodyPr/>
          <a:lstStyle>
            <a:lvl1pPr>
              <a:defRPr/>
            </a:lvl1pPr>
          </a:lstStyle>
          <a:p>
            <a:fld id="{EA2D0104-9750-4182-A2B9-E10268008C62}" type="slidenum">
              <a:rPr lang="en-CA"/>
              <a:pPr/>
              <a:t>‹#›</a:t>
            </a:fld>
            <a:endParaRPr lang="en-CA"/>
          </a:p>
        </p:txBody>
      </p:sp>
      <p:pic>
        <p:nvPicPr>
          <p:cNvPr id="8"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fld id="{9206BD2E-5D2B-4EF5-B4D3-F20CB5703857}" type="datetime1">
              <a:rPr lang="en-CA" smtClean="0"/>
              <a:pPr/>
              <a:t>27/09/2019</a:t>
            </a:fld>
            <a:endParaRPr lang="en-CA"/>
          </a:p>
        </p:txBody>
      </p:sp>
      <p:sp>
        <p:nvSpPr>
          <p:cNvPr id="5" name="Footer Placeholder 4"/>
          <p:cNvSpPr>
            <a:spLocks noGrp="1"/>
          </p:cNvSpPr>
          <p:nvPr>
            <p:ph type="ftr" sz="quarter" idx="11"/>
          </p:nvPr>
        </p:nvSpPr>
        <p:spPr/>
        <p:txBody>
          <a:bodyPr/>
          <a:lstStyle>
            <a:lvl1pPr>
              <a:defRPr/>
            </a:lvl1pPr>
          </a:lstStyle>
          <a:p>
            <a:r>
              <a:rPr lang="en-CA"/>
              <a:t>Statistics Canada • Statistique Canada</a:t>
            </a:r>
          </a:p>
        </p:txBody>
      </p:sp>
      <p:sp>
        <p:nvSpPr>
          <p:cNvPr id="6" name="Slide Number Placeholder 5"/>
          <p:cNvSpPr>
            <a:spLocks noGrp="1"/>
          </p:cNvSpPr>
          <p:nvPr>
            <p:ph type="sldNum" sz="quarter" idx="12"/>
          </p:nvPr>
        </p:nvSpPr>
        <p:spPr/>
        <p:txBody>
          <a:bodyPr/>
          <a:lstStyle>
            <a:lvl1pPr>
              <a:defRPr/>
            </a:lvl1pPr>
          </a:lstStyle>
          <a:p>
            <a:fld id="{1FDE5FC9-D44B-4F6B-ADBD-97BA8B00228A}" type="slidenum">
              <a:rPr lang="en-CA"/>
              <a:pPr/>
              <a:t>‹#›</a:t>
            </a:fld>
            <a:endParaRPr lang="en-CA"/>
          </a:p>
        </p:txBody>
      </p:sp>
      <p:pic>
        <p:nvPicPr>
          <p:cNvPr id="7"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152525" y="704850"/>
            <a:ext cx="6838950" cy="571500"/>
          </a:xfrm>
          <a:prstGeom prst="rect">
            <a:avLst/>
          </a:prstGeo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457200" y="1524000"/>
            <a:ext cx="3810000" cy="47244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quarter" idx="2"/>
          </p:nvPr>
        </p:nvSpPr>
        <p:spPr>
          <a:xfrm>
            <a:off x="4419600" y="1524000"/>
            <a:ext cx="3810000" cy="2286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Content Placeholder 4"/>
          <p:cNvSpPr>
            <a:spLocks noGrp="1"/>
          </p:cNvSpPr>
          <p:nvPr>
            <p:ph sz="quarter" idx="3"/>
          </p:nvPr>
        </p:nvSpPr>
        <p:spPr>
          <a:xfrm>
            <a:off x="4419600" y="3962400"/>
            <a:ext cx="3810000" cy="2286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152525" y="704850"/>
            <a:ext cx="6838950" cy="571500"/>
          </a:xfrm>
          <a:prstGeom prst="rect">
            <a:avLst/>
          </a:prstGeom>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524000"/>
            <a:ext cx="7772400" cy="2286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3962400"/>
            <a:ext cx="7772400" cy="2286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2525" y="704850"/>
            <a:ext cx="6838950" cy="571500"/>
          </a:xfrm>
          <a:prstGeom prst="rect">
            <a:avLst/>
          </a:prstGeo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457200" y="1524000"/>
            <a:ext cx="3810000" cy="47244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419600" y="1524000"/>
            <a:ext cx="3810000" cy="47244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0268" y="836712"/>
            <a:ext cx="8398196" cy="580926"/>
          </a:xfrm>
          <a:prstGeom prst="rect">
            <a:avLst/>
          </a:prstGeom>
        </p:spPr>
        <p:txBody>
          <a:bodyPr/>
          <a:lstStyle>
            <a:lvl1pPr>
              <a:defRPr>
                <a:solidFill>
                  <a:srgbClr val="669900"/>
                </a:solidFill>
              </a:defRPr>
            </a:lvl1pPr>
          </a:lstStyle>
          <a:p>
            <a:r>
              <a:rPr lang="en-US" dirty="0" smtClean="0"/>
              <a:t>Overview</a:t>
            </a:r>
            <a:endParaRPr lang="en-CA" dirty="0"/>
          </a:p>
        </p:txBody>
      </p:sp>
      <p:sp>
        <p:nvSpPr>
          <p:cNvPr id="3" name="Content Placeholder 2"/>
          <p:cNvSpPr>
            <a:spLocks noGrp="1"/>
          </p:cNvSpPr>
          <p:nvPr>
            <p:ph idx="1" hasCustomPrompt="1"/>
          </p:nvPr>
        </p:nvSpPr>
        <p:spPr>
          <a:xfrm>
            <a:off x="350267" y="1600200"/>
            <a:ext cx="8398197" cy="4525963"/>
          </a:xfrm>
          <a:prstGeom prst="rect">
            <a:avLst/>
          </a:prstGeom>
        </p:spPr>
        <p:txBody>
          <a:bodyPr/>
          <a:lstStyle>
            <a:lvl1pPr marL="514350" indent="-514350">
              <a:buClr>
                <a:srgbClr val="669900"/>
              </a:buClr>
              <a:buFont typeface="+mj-lt"/>
              <a:buAutoNum type="arabicPeriod"/>
              <a:defRPr baseline="0"/>
            </a:lvl1pPr>
            <a:lvl2pPr marL="914400" marR="0" indent="-45720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000"/>
            </a:lvl2pPr>
            <a:lvl3pPr marL="1371600" indent="-457200">
              <a:buClr>
                <a:srgbClr val="669900"/>
              </a:buClr>
              <a:buFont typeface="+mj-lt"/>
              <a:buAutoNum type="arabicPeriod"/>
              <a:defRPr/>
            </a:lvl3pPr>
            <a:lvl4pPr marL="1714500" indent="-342900">
              <a:buClr>
                <a:srgbClr val="669900"/>
              </a:buClr>
              <a:buFont typeface="+mj-lt"/>
              <a:buAutoNum type="arabicPeriod"/>
              <a:defRPr/>
            </a:lvl4pPr>
            <a:lvl5pPr marL="2171700" indent="-342900">
              <a:buClr>
                <a:srgbClr val="669900"/>
              </a:buClr>
              <a:buFont typeface="+mj-lt"/>
              <a:buAutoNum type="arabicPeriod"/>
              <a:defRPr/>
            </a:lvl5pPr>
          </a:lstStyle>
          <a:p>
            <a:pPr lvl="0"/>
            <a:r>
              <a:rPr lang="en-US" dirty="0" smtClean="0"/>
              <a:t>First level - Text </a:t>
            </a:r>
          </a:p>
          <a:p>
            <a:pPr marL="914400" marR="0" lvl="1" indent="-45720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Second level - Text </a:t>
            </a:r>
          </a:p>
        </p:txBody>
      </p:sp>
      <p:sp>
        <p:nvSpPr>
          <p:cNvPr id="4" name="Date Placeholder 3"/>
          <p:cNvSpPr>
            <a:spLocks noGrp="1"/>
          </p:cNvSpPr>
          <p:nvPr>
            <p:ph type="dt" sz="half" idx="10"/>
          </p:nvPr>
        </p:nvSpPr>
        <p:spPr/>
        <p:txBody>
          <a:bodyPr/>
          <a:lstStyle>
            <a:lvl1pPr>
              <a:defRPr/>
            </a:lvl1pPr>
          </a:lstStyle>
          <a:p>
            <a:fld id="{C80E5A70-DEF2-49FE-AF66-9E8F2F6217BD}" type="datetime1">
              <a:rPr lang="en-CA" smtClean="0"/>
              <a:pPr/>
              <a:t>27/09/2019</a:t>
            </a:fld>
            <a:endParaRPr lang="en-CA"/>
          </a:p>
        </p:txBody>
      </p:sp>
      <p:sp>
        <p:nvSpPr>
          <p:cNvPr id="5" name="Footer Placeholder 4"/>
          <p:cNvSpPr>
            <a:spLocks noGrp="1"/>
          </p:cNvSpPr>
          <p:nvPr>
            <p:ph type="ftr" sz="quarter" idx="11"/>
          </p:nvPr>
        </p:nvSpPr>
        <p:spPr/>
        <p:txBody>
          <a:bodyPr/>
          <a:lstStyle>
            <a:lvl1pPr>
              <a:defRPr/>
            </a:lvl1pPr>
          </a:lstStyle>
          <a:p>
            <a:r>
              <a:rPr lang="en-CA"/>
              <a:t>Statistics Canada • Statistique Canada</a:t>
            </a:r>
          </a:p>
        </p:txBody>
      </p:sp>
      <p:sp>
        <p:nvSpPr>
          <p:cNvPr id="6" name="Slide Number Placeholder 5"/>
          <p:cNvSpPr>
            <a:spLocks noGrp="1"/>
          </p:cNvSpPr>
          <p:nvPr>
            <p:ph type="sldNum" sz="quarter" idx="12"/>
          </p:nvPr>
        </p:nvSpPr>
        <p:spPr/>
        <p:txBody>
          <a:bodyPr/>
          <a:lstStyle>
            <a:lvl1pPr>
              <a:defRPr/>
            </a:lvl1pPr>
          </a:lstStyle>
          <a:p>
            <a:fld id="{2B6E738E-267A-4344-8BF4-552BF5255FBB}" type="slidenum">
              <a:rPr lang="en-CA"/>
              <a:pPr/>
              <a:t>‹#›</a:t>
            </a:fld>
            <a:endParaRPr lang="en-CA"/>
          </a:p>
        </p:txBody>
      </p:sp>
      <p:pic>
        <p:nvPicPr>
          <p:cNvPr id="8"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extLst>
      <p:ext uri="{BB962C8B-B14F-4D97-AF65-F5344CB8AC3E}">
        <p14:creationId xmlns:p14="http://schemas.microsoft.com/office/powerpoint/2010/main" val="319406125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0268" y="836712"/>
            <a:ext cx="8398196" cy="580926"/>
          </a:xfrm>
          <a:prstGeom prst="rect">
            <a:avLst/>
          </a:prstGeom>
        </p:spPr>
        <p:txBody>
          <a:bodyPr/>
          <a:lstStyle>
            <a:lvl1pPr>
              <a:defRPr>
                <a:solidFill>
                  <a:srgbClr val="669900"/>
                </a:solidFill>
              </a:defRPr>
            </a:lvl1pPr>
          </a:lstStyle>
          <a:p>
            <a:r>
              <a:rPr lang="en-US" dirty="0" smtClean="0"/>
              <a:t>Title of the slide</a:t>
            </a:r>
            <a:endParaRPr lang="en-CA" dirty="0"/>
          </a:p>
        </p:txBody>
      </p:sp>
      <p:sp>
        <p:nvSpPr>
          <p:cNvPr id="3" name="Content Placeholder 2"/>
          <p:cNvSpPr>
            <a:spLocks noGrp="1"/>
          </p:cNvSpPr>
          <p:nvPr>
            <p:ph idx="1" hasCustomPrompt="1"/>
          </p:nvPr>
        </p:nvSpPr>
        <p:spPr>
          <a:xfrm>
            <a:off x="350267" y="1600200"/>
            <a:ext cx="8398197" cy="4525963"/>
          </a:xfrm>
          <a:prstGeom prst="rect">
            <a:avLst/>
          </a:prstGeom>
        </p:spPr>
        <p:txBody>
          <a:bodyPr/>
          <a:lstStyle>
            <a:lvl1pPr>
              <a:buClr>
                <a:srgbClr val="669900"/>
              </a:buClr>
              <a:defRPr baseline="0"/>
            </a:lvl1pPr>
            <a:lvl2pPr marL="74295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200"/>
            </a:lvl2pPr>
            <a:lvl3pPr marL="1200150" indent="-342900">
              <a:buClr>
                <a:srgbClr val="669900"/>
              </a:buClr>
              <a:buFont typeface="Arial" panose="020B0604020202020204" pitchFamily="34" charset="0"/>
              <a:buChar char="•"/>
              <a:defRPr sz="1800" baseline="0"/>
            </a:lvl3pPr>
            <a:lvl4pPr>
              <a:buClr>
                <a:srgbClr val="669900"/>
              </a:buClr>
              <a:defRPr/>
            </a:lvl4pPr>
            <a:lvl5pPr>
              <a:buClr>
                <a:srgbClr val="669900"/>
              </a:buClr>
              <a:defRPr/>
            </a:lvl5pPr>
          </a:lstStyle>
          <a:p>
            <a:pPr lvl="0"/>
            <a:r>
              <a:rPr lang="en-US" dirty="0" smtClean="0"/>
              <a:t>First Level - Text </a:t>
            </a:r>
          </a:p>
          <a:p>
            <a:pPr marL="742950" marR="0" lvl="1"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Second level – Text</a:t>
            </a:r>
          </a:p>
          <a:p>
            <a:pPr marL="1143000" marR="0" lvl="2"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Third level - Text</a:t>
            </a:r>
          </a:p>
        </p:txBody>
      </p:sp>
      <p:sp>
        <p:nvSpPr>
          <p:cNvPr id="4" name="Date Placeholder 3"/>
          <p:cNvSpPr>
            <a:spLocks noGrp="1"/>
          </p:cNvSpPr>
          <p:nvPr>
            <p:ph type="dt" sz="half" idx="10"/>
          </p:nvPr>
        </p:nvSpPr>
        <p:spPr/>
        <p:txBody>
          <a:bodyPr/>
          <a:lstStyle>
            <a:lvl1pPr>
              <a:defRPr/>
            </a:lvl1pPr>
          </a:lstStyle>
          <a:p>
            <a:fld id="{5EBAF329-57D6-420F-9923-BDCE3CCDF925}" type="datetime1">
              <a:rPr lang="en-CA" smtClean="0"/>
              <a:pPr/>
              <a:t>27/09/2019</a:t>
            </a:fld>
            <a:endParaRPr lang="en-CA"/>
          </a:p>
        </p:txBody>
      </p:sp>
      <p:sp>
        <p:nvSpPr>
          <p:cNvPr id="5" name="Footer Placeholder 4"/>
          <p:cNvSpPr>
            <a:spLocks noGrp="1"/>
          </p:cNvSpPr>
          <p:nvPr>
            <p:ph type="ftr" sz="quarter" idx="11"/>
          </p:nvPr>
        </p:nvSpPr>
        <p:spPr/>
        <p:txBody>
          <a:bodyPr/>
          <a:lstStyle>
            <a:lvl1pPr>
              <a:defRPr/>
            </a:lvl1pPr>
          </a:lstStyle>
          <a:p>
            <a:r>
              <a:rPr lang="en-CA"/>
              <a:t>Statistics Canada • Statistique Canada</a:t>
            </a:r>
          </a:p>
        </p:txBody>
      </p:sp>
      <p:sp>
        <p:nvSpPr>
          <p:cNvPr id="6" name="Slide Number Placeholder 5"/>
          <p:cNvSpPr>
            <a:spLocks noGrp="1"/>
          </p:cNvSpPr>
          <p:nvPr>
            <p:ph type="sldNum" sz="quarter" idx="12"/>
          </p:nvPr>
        </p:nvSpPr>
        <p:spPr/>
        <p:txBody>
          <a:bodyPr/>
          <a:lstStyle>
            <a:lvl1pPr>
              <a:defRPr/>
            </a:lvl1pPr>
          </a:lstStyle>
          <a:p>
            <a:fld id="{2B6E738E-267A-4344-8BF4-552BF5255FBB}" type="slidenum">
              <a:rPr lang="en-CA"/>
              <a:pPr/>
              <a:t>‹#›</a:t>
            </a:fld>
            <a:endParaRPr lang="en-CA"/>
          </a:p>
        </p:txBody>
      </p:sp>
      <p:pic>
        <p:nvPicPr>
          <p:cNvPr id="8"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FD42C01-C12A-4D82-A1B9-55F59881A858}" type="datetime1">
              <a:rPr lang="en-CA" smtClean="0"/>
              <a:pPr/>
              <a:t>27/09/2019</a:t>
            </a:fld>
            <a:endParaRPr lang="en-CA"/>
          </a:p>
        </p:txBody>
      </p:sp>
      <p:sp>
        <p:nvSpPr>
          <p:cNvPr id="5" name="Footer Placeholder 4"/>
          <p:cNvSpPr>
            <a:spLocks noGrp="1"/>
          </p:cNvSpPr>
          <p:nvPr>
            <p:ph type="ftr" sz="quarter" idx="11"/>
          </p:nvPr>
        </p:nvSpPr>
        <p:spPr/>
        <p:txBody>
          <a:bodyPr/>
          <a:lstStyle>
            <a:lvl1pPr>
              <a:defRPr/>
            </a:lvl1pPr>
          </a:lstStyle>
          <a:p>
            <a:r>
              <a:rPr lang="en-CA"/>
              <a:t>Statistics Canada • Statistique Canada</a:t>
            </a:r>
          </a:p>
        </p:txBody>
      </p:sp>
      <p:sp>
        <p:nvSpPr>
          <p:cNvPr id="6" name="Slide Number Placeholder 5"/>
          <p:cNvSpPr>
            <a:spLocks noGrp="1"/>
          </p:cNvSpPr>
          <p:nvPr>
            <p:ph type="sldNum" sz="quarter" idx="12"/>
          </p:nvPr>
        </p:nvSpPr>
        <p:spPr/>
        <p:txBody>
          <a:bodyPr/>
          <a:lstStyle>
            <a:lvl1pPr>
              <a:defRPr/>
            </a:lvl1pPr>
          </a:lstStyle>
          <a:p>
            <a:fld id="{25F2285F-31D0-461E-A612-B719B60CAAEC}" type="slidenum">
              <a:rPr lang="en-CA"/>
              <a:pPr/>
              <a:t>‹#›</a:t>
            </a:fld>
            <a:endParaRPr lang="en-CA"/>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95536" y="758824"/>
            <a:ext cx="8229600" cy="658813"/>
          </a:xfrm>
          <a:prstGeom prst="rect">
            <a:avLst/>
          </a:prstGeom>
        </p:spPr>
        <p:txBody>
          <a:bodyPr/>
          <a:lstStyle>
            <a:lvl1pPr>
              <a:defRPr>
                <a:solidFill>
                  <a:srgbClr val="669900"/>
                </a:solidFill>
              </a:defRPr>
            </a:lvl1pPr>
          </a:lstStyle>
          <a:p>
            <a:r>
              <a:rPr lang="en-US" dirty="0" smtClean="0"/>
              <a:t>Click to edit Master title style</a:t>
            </a:r>
            <a:endParaRPr lang="en-CA" dirty="0"/>
          </a:p>
        </p:txBody>
      </p:sp>
      <p:sp>
        <p:nvSpPr>
          <p:cNvPr id="3" name="Content Placeholder 2"/>
          <p:cNvSpPr>
            <a:spLocks noGrp="1"/>
          </p:cNvSpPr>
          <p:nvPr>
            <p:ph sz="half" idx="1" hasCustomPrompt="1"/>
          </p:nvPr>
        </p:nvSpPr>
        <p:spPr>
          <a:xfrm>
            <a:off x="395536" y="1600200"/>
            <a:ext cx="4038600" cy="4525963"/>
          </a:xfrm>
          <a:prstGeom prst="rect">
            <a:avLst/>
          </a:prstGeom>
        </p:spPr>
        <p:txBody>
          <a:bodyPr/>
          <a:lstStyle>
            <a:lvl1pPr>
              <a:buClr>
                <a:srgbClr val="669900"/>
              </a:buClr>
              <a:defRPr sz="2800"/>
            </a:lvl1pPr>
            <a:lvl2pPr marL="74295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400"/>
            </a:lvl2pPr>
            <a:lvl3pPr marL="114300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First Level - Text </a:t>
            </a:r>
          </a:p>
          <a:p>
            <a:pPr marL="742950" marR="0" lvl="1"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Second level – Text</a:t>
            </a:r>
          </a:p>
          <a:p>
            <a:pPr marL="1143000" marR="0" lvl="2"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Third level - Text</a:t>
            </a:r>
          </a:p>
        </p:txBody>
      </p:sp>
      <p:sp>
        <p:nvSpPr>
          <p:cNvPr id="4" name="Content Placeholder 3"/>
          <p:cNvSpPr>
            <a:spLocks noGrp="1"/>
          </p:cNvSpPr>
          <p:nvPr>
            <p:ph sz="half" idx="2" hasCustomPrompt="1"/>
          </p:nvPr>
        </p:nvSpPr>
        <p:spPr>
          <a:xfrm>
            <a:off x="4648200" y="1600200"/>
            <a:ext cx="4038600" cy="4525963"/>
          </a:xfrm>
          <a:prstGeom prst="rect">
            <a:avLst/>
          </a:prstGeom>
        </p:spPr>
        <p:txBody>
          <a:bodyPr/>
          <a:lstStyle>
            <a:lvl1pPr>
              <a:buClr>
                <a:srgbClr val="669900"/>
              </a:buClr>
              <a:defRPr sz="2800"/>
            </a:lvl1pPr>
            <a:lvl2pPr marL="74295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400"/>
            </a:lvl2pPr>
            <a:lvl3pPr marL="114300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First Level - Text </a:t>
            </a:r>
          </a:p>
          <a:p>
            <a:pPr marL="742950" marR="0" lvl="1"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Second level – Text</a:t>
            </a:r>
          </a:p>
          <a:p>
            <a:pPr marL="1143000" marR="0" lvl="2"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Third level - Text</a:t>
            </a:r>
          </a:p>
        </p:txBody>
      </p:sp>
      <p:sp>
        <p:nvSpPr>
          <p:cNvPr id="5" name="Date Placeholder 4"/>
          <p:cNvSpPr>
            <a:spLocks noGrp="1"/>
          </p:cNvSpPr>
          <p:nvPr>
            <p:ph type="dt" sz="half" idx="10"/>
          </p:nvPr>
        </p:nvSpPr>
        <p:spPr/>
        <p:txBody>
          <a:bodyPr/>
          <a:lstStyle>
            <a:lvl1pPr>
              <a:defRPr/>
            </a:lvl1pPr>
          </a:lstStyle>
          <a:p>
            <a:fld id="{5DAB4B93-C834-4C45-8057-75D7B5E7A030}" type="datetime1">
              <a:rPr lang="en-CA" smtClean="0"/>
              <a:pPr/>
              <a:t>27/09/2019</a:t>
            </a:fld>
            <a:endParaRPr lang="en-CA"/>
          </a:p>
        </p:txBody>
      </p:sp>
      <p:sp>
        <p:nvSpPr>
          <p:cNvPr id="6" name="Footer Placeholder 5"/>
          <p:cNvSpPr>
            <a:spLocks noGrp="1"/>
          </p:cNvSpPr>
          <p:nvPr>
            <p:ph type="ftr" sz="quarter" idx="11"/>
          </p:nvPr>
        </p:nvSpPr>
        <p:spPr/>
        <p:txBody>
          <a:bodyPr/>
          <a:lstStyle>
            <a:lvl1pPr>
              <a:defRPr/>
            </a:lvl1pPr>
          </a:lstStyle>
          <a:p>
            <a:r>
              <a:rPr lang="en-CA"/>
              <a:t>Statistics Canada • Statistique Canada</a:t>
            </a:r>
          </a:p>
        </p:txBody>
      </p:sp>
      <p:sp>
        <p:nvSpPr>
          <p:cNvPr id="7" name="Slide Number Placeholder 6"/>
          <p:cNvSpPr>
            <a:spLocks noGrp="1"/>
          </p:cNvSpPr>
          <p:nvPr>
            <p:ph type="sldNum" sz="quarter" idx="12"/>
          </p:nvPr>
        </p:nvSpPr>
        <p:spPr/>
        <p:txBody>
          <a:bodyPr/>
          <a:lstStyle>
            <a:lvl1pPr>
              <a:defRPr/>
            </a:lvl1pPr>
          </a:lstStyle>
          <a:p>
            <a:fld id="{72630904-BBCA-40AA-A376-EBDAECF7FA88}" type="slidenum">
              <a:rPr lang="en-CA"/>
              <a:pPr/>
              <a:t>‹#›</a:t>
            </a:fld>
            <a:endParaRPr lang="en-CA"/>
          </a:p>
        </p:txBody>
      </p:sp>
      <p:pic>
        <p:nvPicPr>
          <p:cNvPr id="8"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4848" y="825971"/>
            <a:ext cx="8229600" cy="658813"/>
          </a:xfrm>
          <a:prstGeom prst="rect">
            <a:avLst/>
          </a:prstGeom>
        </p:spPr>
        <p:txBody>
          <a:bodyPr/>
          <a:lstStyle>
            <a:lvl1pPr>
              <a:defRPr>
                <a:solidFill>
                  <a:srgbClr val="669900"/>
                </a:solidFill>
              </a:defRPr>
            </a:lvl1pPr>
          </a:lstStyle>
          <a:p>
            <a:r>
              <a:rPr lang="en-US" dirty="0" smtClean="0"/>
              <a:t>Title of slide</a:t>
            </a:r>
            <a:endParaRPr lang="en-CA" dirty="0"/>
          </a:p>
        </p:txBody>
      </p:sp>
      <p:sp>
        <p:nvSpPr>
          <p:cNvPr id="3" name="Text Placeholder 2"/>
          <p:cNvSpPr>
            <a:spLocks noGrp="1"/>
          </p:cNvSpPr>
          <p:nvPr>
            <p:ph type="body" idx="1" hasCustomPrompt="1"/>
          </p:nvPr>
        </p:nvSpPr>
        <p:spPr>
          <a:xfrm>
            <a:off x="387796" y="1535113"/>
            <a:ext cx="4040188" cy="639762"/>
          </a:xfrm>
          <a:prstGeom prst="rect">
            <a:avLst/>
          </a:prstGeo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Sub-title</a:t>
            </a:r>
          </a:p>
        </p:txBody>
      </p:sp>
      <p:sp>
        <p:nvSpPr>
          <p:cNvPr id="4" name="Content Placeholder 3"/>
          <p:cNvSpPr>
            <a:spLocks noGrp="1"/>
          </p:cNvSpPr>
          <p:nvPr>
            <p:ph sz="half" idx="2" hasCustomPrompt="1"/>
          </p:nvPr>
        </p:nvSpPr>
        <p:spPr>
          <a:xfrm>
            <a:off x="387796" y="2174875"/>
            <a:ext cx="4040188" cy="3951288"/>
          </a:xfrm>
          <a:prstGeom prst="rect">
            <a:avLst/>
          </a:prstGeom>
        </p:spPr>
        <p:txBody>
          <a:bodyPr/>
          <a:lstStyle>
            <a:lvl1pPr>
              <a:buClr>
                <a:srgbClr val="669900"/>
              </a:buClr>
              <a:defRPr sz="2400"/>
            </a:lvl1pPr>
            <a:lvl2pPr marL="74295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000"/>
            </a:lvl2pPr>
            <a:lvl3pPr marL="114300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First Level - Text </a:t>
            </a:r>
          </a:p>
          <a:p>
            <a:pPr marL="742950" marR="0" lvl="1"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Second level – Text</a:t>
            </a:r>
          </a:p>
          <a:p>
            <a:pPr marL="1143000" marR="0" lvl="2"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Third level - Text</a:t>
            </a:r>
          </a:p>
        </p:txBody>
      </p:sp>
      <p:sp>
        <p:nvSpPr>
          <p:cNvPr id="5" name="Text Placeholder 4"/>
          <p:cNvSpPr>
            <a:spLocks noGrp="1"/>
          </p:cNvSpPr>
          <p:nvPr>
            <p:ph type="body" sz="quarter" idx="3" hasCustomPrompt="1"/>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Sub-title</a:t>
            </a:r>
          </a:p>
        </p:txBody>
      </p:sp>
      <p:sp>
        <p:nvSpPr>
          <p:cNvPr id="6" name="Content Placeholder 5"/>
          <p:cNvSpPr>
            <a:spLocks noGrp="1"/>
          </p:cNvSpPr>
          <p:nvPr>
            <p:ph sz="quarter" idx="4" hasCustomPrompt="1"/>
          </p:nvPr>
        </p:nvSpPr>
        <p:spPr>
          <a:xfrm>
            <a:off x="4645025" y="2174875"/>
            <a:ext cx="4041775" cy="3951288"/>
          </a:xfrm>
          <a:prstGeom prst="rect">
            <a:avLst/>
          </a:prstGeom>
        </p:spPr>
        <p:txBody>
          <a:bodyPr/>
          <a:lstStyle>
            <a:lvl1pPr>
              <a:buClr>
                <a:srgbClr val="669900"/>
              </a:buClr>
              <a:defRPr sz="2400"/>
            </a:lvl1pPr>
            <a:lvl2pPr marL="74295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000"/>
            </a:lvl2pPr>
            <a:lvl3pPr marL="114300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First Level - Text </a:t>
            </a:r>
          </a:p>
          <a:p>
            <a:pPr marL="742950" marR="0" lvl="1"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Second level – Text</a:t>
            </a:r>
          </a:p>
          <a:p>
            <a:pPr marL="1143000" marR="0" lvl="2"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Third level - Text</a:t>
            </a:r>
          </a:p>
        </p:txBody>
      </p:sp>
      <p:sp>
        <p:nvSpPr>
          <p:cNvPr id="7" name="Date Placeholder 6"/>
          <p:cNvSpPr>
            <a:spLocks noGrp="1"/>
          </p:cNvSpPr>
          <p:nvPr>
            <p:ph type="dt" sz="half" idx="10"/>
          </p:nvPr>
        </p:nvSpPr>
        <p:spPr/>
        <p:txBody>
          <a:bodyPr/>
          <a:lstStyle>
            <a:lvl1pPr>
              <a:defRPr/>
            </a:lvl1pPr>
          </a:lstStyle>
          <a:p>
            <a:fld id="{CBE395CD-2AF4-4E57-B255-554C6F0E3EDC}" type="datetime1">
              <a:rPr lang="en-CA" smtClean="0"/>
              <a:pPr/>
              <a:t>27/09/2019</a:t>
            </a:fld>
            <a:endParaRPr lang="en-CA"/>
          </a:p>
        </p:txBody>
      </p:sp>
      <p:sp>
        <p:nvSpPr>
          <p:cNvPr id="8" name="Footer Placeholder 7"/>
          <p:cNvSpPr>
            <a:spLocks noGrp="1"/>
          </p:cNvSpPr>
          <p:nvPr>
            <p:ph type="ftr" sz="quarter" idx="11"/>
          </p:nvPr>
        </p:nvSpPr>
        <p:spPr/>
        <p:txBody>
          <a:bodyPr/>
          <a:lstStyle>
            <a:lvl1pPr>
              <a:defRPr/>
            </a:lvl1pPr>
          </a:lstStyle>
          <a:p>
            <a:r>
              <a:rPr lang="en-CA"/>
              <a:t>Statistics Canada • Statistique Canada</a:t>
            </a:r>
          </a:p>
        </p:txBody>
      </p:sp>
      <p:sp>
        <p:nvSpPr>
          <p:cNvPr id="9" name="Slide Number Placeholder 8"/>
          <p:cNvSpPr>
            <a:spLocks noGrp="1"/>
          </p:cNvSpPr>
          <p:nvPr>
            <p:ph type="sldNum" sz="quarter" idx="12"/>
          </p:nvPr>
        </p:nvSpPr>
        <p:spPr/>
        <p:txBody>
          <a:bodyPr/>
          <a:lstStyle>
            <a:lvl1pPr>
              <a:defRPr/>
            </a:lvl1pPr>
          </a:lstStyle>
          <a:p>
            <a:fld id="{BC0B20F3-7F40-4B14-BBD2-E2E599FCC423}" type="slidenum">
              <a:rPr lang="en-CA"/>
              <a:pPr/>
              <a:t>‹#›</a:t>
            </a:fld>
            <a:endParaRPr lang="en-CA"/>
          </a:p>
        </p:txBody>
      </p:sp>
      <p:pic>
        <p:nvPicPr>
          <p:cNvPr id="10"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5536" y="758824"/>
            <a:ext cx="8229600" cy="658813"/>
          </a:xfrm>
          <a:prstGeom prst="rect">
            <a:avLst/>
          </a:prstGeom>
        </p:spPr>
        <p:txBody>
          <a:bodyPr/>
          <a:lstStyle>
            <a:lvl1pPr>
              <a:defRPr>
                <a:solidFill>
                  <a:srgbClr val="669900"/>
                </a:solidFill>
              </a:defRPr>
            </a:lvl1pPr>
          </a:lstStyle>
          <a:p>
            <a:r>
              <a:rPr lang="en-US" dirty="0" smtClean="0"/>
              <a:t>Title of slide</a:t>
            </a:r>
            <a:endParaRPr lang="en-CA" dirty="0"/>
          </a:p>
        </p:txBody>
      </p:sp>
      <p:sp>
        <p:nvSpPr>
          <p:cNvPr id="3" name="Date Placeholder 2"/>
          <p:cNvSpPr>
            <a:spLocks noGrp="1"/>
          </p:cNvSpPr>
          <p:nvPr>
            <p:ph type="dt" sz="half" idx="10"/>
          </p:nvPr>
        </p:nvSpPr>
        <p:spPr/>
        <p:txBody>
          <a:bodyPr/>
          <a:lstStyle>
            <a:lvl1pPr>
              <a:defRPr/>
            </a:lvl1pPr>
          </a:lstStyle>
          <a:p>
            <a:fld id="{5AB93318-11AD-4102-ADB3-3B47672EDEE9}" type="datetime1">
              <a:rPr lang="en-CA" smtClean="0"/>
              <a:pPr/>
              <a:t>27/09/2019</a:t>
            </a:fld>
            <a:endParaRPr lang="en-CA"/>
          </a:p>
        </p:txBody>
      </p:sp>
      <p:sp>
        <p:nvSpPr>
          <p:cNvPr id="4" name="Footer Placeholder 3"/>
          <p:cNvSpPr>
            <a:spLocks noGrp="1"/>
          </p:cNvSpPr>
          <p:nvPr>
            <p:ph type="ftr" sz="quarter" idx="11"/>
          </p:nvPr>
        </p:nvSpPr>
        <p:spPr/>
        <p:txBody>
          <a:bodyPr/>
          <a:lstStyle>
            <a:lvl1pPr>
              <a:defRPr/>
            </a:lvl1pPr>
          </a:lstStyle>
          <a:p>
            <a:r>
              <a:rPr lang="en-CA"/>
              <a:t>Statistics Canada • Statistique Canada</a:t>
            </a:r>
          </a:p>
        </p:txBody>
      </p:sp>
      <p:sp>
        <p:nvSpPr>
          <p:cNvPr id="5" name="Slide Number Placeholder 4"/>
          <p:cNvSpPr>
            <a:spLocks noGrp="1"/>
          </p:cNvSpPr>
          <p:nvPr>
            <p:ph type="sldNum" sz="quarter" idx="12"/>
          </p:nvPr>
        </p:nvSpPr>
        <p:spPr/>
        <p:txBody>
          <a:bodyPr/>
          <a:lstStyle>
            <a:lvl1pPr>
              <a:defRPr/>
            </a:lvl1pPr>
          </a:lstStyle>
          <a:p>
            <a:fld id="{452FE133-B488-4134-A8E0-D29FB82D3EF0}" type="slidenum">
              <a:rPr lang="en-CA"/>
              <a:pPr/>
              <a:t>‹#›</a:t>
            </a:fld>
            <a:endParaRPr lang="en-CA"/>
          </a:p>
        </p:txBody>
      </p:sp>
      <p:pic>
        <p:nvPicPr>
          <p:cNvPr id="6"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1E0CB78-98E9-4795-A07F-7476DCAD64AC}" type="datetime1">
              <a:rPr lang="en-CA" smtClean="0"/>
              <a:pPr/>
              <a:t>27/09/2019</a:t>
            </a:fld>
            <a:endParaRPr lang="en-CA"/>
          </a:p>
        </p:txBody>
      </p:sp>
      <p:sp>
        <p:nvSpPr>
          <p:cNvPr id="3" name="Footer Placeholder 2"/>
          <p:cNvSpPr>
            <a:spLocks noGrp="1"/>
          </p:cNvSpPr>
          <p:nvPr>
            <p:ph type="ftr" sz="quarter" idx="11"/>
          </p:nvPr>
        </p:nvSpPr>
        <p:spPr/>
        <p:txBody>
          <a:bodyPr/>
          <a:lstStyle>
            <a:lvl1pPr>
              <a:defRPr/>
            </a:lvl1pPr>
          </a:lstStyle>
          <a:p>
            <a:r>
              <a:rPr lang="en-CA"/>
              <a:t>Statistics Canada • Statistique Canada</a:t>
            </a:r>
          </a:p>
        </p:txBody>
      </p:sp>
      <p:sp>
        <p:nvSpPr>
          <p:cNvPr id="4" name="Slide Number Placeholder 3"/>
          <p:cNvSpPr>
            <a:spLocks noGrp="1"/>
          </p:cNvSpPr>
          <p:nvPr>
            <p:ph type="sldNum" sz="quarter" idx="12"/>
          </p:nvPr>
        </p:nvSpPr>
        <p:spPr/>
        <p:txBody>
          <a:bodyPr/>
          <a:lstStyle>
            <a:lvl1pPr>
              <a:defRPr/>
            </a:lvl1pPr>
          </a:lstStyle>
          <a:p>
            <a:fld id="{52C81505-89D5-42F7-A0D6-5699417D7DF5}" type="slidenum">
              <a:rPr lang="en-CA"/>
              <a:pPr/>
              <a:t>‹#›</a:t>
            </a:fld>
            <a:endParaRPr lang="en-CA"/>
          </a:p>
        </p:txBody>
      </p:sp>
      <p:pic>
        <p:nvPicPr>
          <p:cNvPr id="5"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836712"/>
            <a:ext cx="3008313" cy="1162050"/>
          </a:xfrm>
          <a:prstGeom prst="rect">
            <a:avLst/>
          </a:prstGeom>
        </p:spPr>
        <p:txBody>
          <a:bodyPr anchor="t"/>
          <a:lstStyle>
            <a:lvl1pPr algn="l">
              <a:defRPr sz="2000" b="1">
                <a:solidFill>
                  <a:srgbClr val="669900"/>
                </a:solidFill>
              </a:defRPr>
            </a:lvl1pPr>
          </a:lstStyle>
          <a:p>
            <a:r>
              <a:rPr lang="en-US" dirty="0" smtClean="0"/>
              <a:t>Title of slide</a:t>
            </a:r>
            <a:endParaRPr lang="en-CA" dirty="0"/>
          </a:p>
        </p:txBody>
      </p:sp>
      <p:sp>
        <p:nvSpPr>
          <p:cNvPr id="3" name="Content Placeholder 2"/>
          <p:cNvSpPr>
            <a:spLocks noGrp="1"/>
          </p:cNvSpPr>
          <p:nvPr>
            <p:ph idx="1" hasCustomPrompt="1"/>
          </p:nvPr>
        </p:nvSpPr>
        <p:spPr>
          <a:xfrm>
            <a:off x="3575050" y="836713"/>
            <a:ext cx="5111750" cy="5289452"/>
          </a:xfrm>
          <a:prstGeom prst="rect">
            <a:avLst/>
          </a:prstGeom>
        </p:spPr>
        <p:txBody>
          <a:bodyPr/>
          <a:lstStyle>
            <a:lvl1pPr>
              <a:buClr>
                <a:srgbClr val="669900"/>
              </a:buClr>
              <a:defRPr sz="3200"/>
            </a:lvl1pPr>
            <a:lvl2pPr marL="74295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800"/>
            </a:lvl2pPr>
            <a:lvl3pPr marL="1143000" marR="0"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First Level - Text </a:t>
            </a:r>
          </a:p>
          <a:p>
            <a:pPr marL="742950" marR="0" lvl="1"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Second level – Text</a:t>
            </a:r>
          </a:p>
          <a:p>
            <a:pPr marL="1143000" marR="0" lvl="2" indent="-285750" algn="l" defTabSz="914400" rtl="0" eaLnBrk="1" fontAlgn="base" latinLnBrk="0" hangingPunct="1">
              <a:lnSpc>
                <a:spcPct val="100000"/>
              </a:lnSpc>
              <a:spcBef>
                <a:spcPct val="20000"/>
              </a:spcBef>
              <a:spcAft>
                <a:spcPct val="0"/>
              </a:spcAft>
              <a:buClr>
                <a:srgbClr val="669900"/>
              </a:buClr>
              <a:buSzTx/>
              <a:buFont typeface="Arial" panose="020B0604020202020204" pitchFamily="34" charset="0"/>
              <a:buChar char="▫"/>
              <a:tabLst/>
              <a:defRPr/>
            </a:pPr>
            <a:r>
              <a:rPr lang="en-US" dirty="0" smtClean="0"/>
              <a:t>Third level - Text</a:t>
            </a:r>
          </a:p>
        </p:txBody>
      </p:sp>
      <p:sp>
        <p:nvSpPr>
          <p:cNvPr id="4" name="Text Placeholder 3"/>
          <p:cNvSpPr>
            <a:spLocks noGrp="1"/>
          </p:cNvSpPr>
          <p:nvPr>
            <p:ph type="body" sz="half" idx="2" hasCustomPrompt="1"/>
          </p:nvPr>
        </p:nvSpPr>
        <p:spPr>
          <a:xfrm>
            <a:off x="457200" y="1978298"/>
            <a:ext cx="3008313" cy="4147866"/>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Text or image</a:t>
            </a:r>
          </a:p>
        </p:txBody>
      </p:sp>
      <p:sp>
        <p:nvSpPr>
          <p:cNvPr id="5" name="Date Placeholder 4"/>
          <p:cNvSpPr>
            <a:spLocks noGrp="1"/>
          </p:cNvSpPr>
          <p:nvPr>
            <p:ph type="dt" sz="half" idx="10"/>
          </p:nvPr>
        </p:nvSpPr>
        <p:spPr/>
        <p:txBody>
          <a:bodyPr/>
          <a:lstStyle>
            <a:lvl1pPr>
              <a:defRPr/>
            </a:lvl1pPr>
          </a:lstStyle>
          <a:p>
            <a:fld id="{BB7863F0-F537-4B14-A085-8CC8D025CD3D}" type="datetime1">
              <a:rPr lang="en-CA" smtClean="0"/>
              <a:pPr/>
              <a:t>27/09/2019</a:t>
            </a:fld>
            <a:endParaRPr lang="en-CA"/>
          </a:p>
        </p:txBody>
      </p:sp>
      <p:sp>
        <p:nvSpPr>
          <p:cNvPr id="6" name="Footer Placeholder 5"/>
          <p:cNvSpPr>
            <a:spLocks noGrp="1"/>
          </p:cNvSpPr>
          <p:nvPr>
            <p:ph type="ftr" sz="quarter" idx="11"/>
          </p:nvPr>
        </p:nvSpPr>
        <p:spPr/>
        <p:txBody>
          <a:bodyPr/>
          <a:lstStyle>
            <a:lvl1pPr>
              <a:defRPr/>
            </a:lvl1pPr>
          </a:lstStyle>
          <a:p>
            <a:r>
              <a:rPr lang="en-CA"/>
              <a:t>Statistics Canada • Statistique Canada</a:t>
            </a:r>
          </a:p>
        </p:txBody>
      </p:sp>
      <p:sp>
        <p:nvSpPr>
          <p:cNvPr id="7" name="Slide Number Placeholder 6"/>
          <p:cNvSpPr>
            <a:spLocks noGrp="1"/>
          </p:cNvSpPr>
          <p:nvPr>
            <p:ph type="sldNum" sz="quarter" idx="12"/>
          </p:nvPr>
        </p:nvSpPr>
        <p:spPr/>
        <p:txBody>
          <a:bodyPr/>
          <a:lstStyle>
            <a:lvl1pPr>
              <a:defRPr/>
            </a:lvl1pPr>
          </a:lstStyle>
          <a:p>
            <a:fld id="{70B204BF-9562-4413-B547-A72FC5B59684}" type="slidenum">
              <a:rPr lang="en-CA"/>
              <a:pPr/>
              <a:t>‹#›</a:t>
            </a:fld>
            <a:endParaRPr lang="en-CA"/>
          </a:p>
        </p:txBody>
      </p:sp>
      <p:pic>
        <p:nvPicPr>
          <p:cNvPr id="8" name="Picture 9" descr="BlueBar-E"/>
          <p:cNvPicPr>
            <a:picLocks noChangeAspect="1" noChangeArrowheads="1"/>
          </p:cNvPicPr>
          <p:nvPr userDrawn="1"/>
        </p:nvPicPr>
        <p:blipFill>
          <a:blip r:embed="rId2" cstate="print"/>
          <a:srcRect/>
          <a:stretch>
            <a:fillRect/>
          </a:stretch>
        </p:blipFill>
        <p:spPr bwMode="auto">
          <a:xfrm>
            <a:off x="0" y="0"/>
            <a:ext cx="9144000" cy="758825"/>
          </a:xfrm>
          <a:prstGeom prst="rect">
            <a:avLst/>
          </a:prstGeom>
          <a:noFill/>
        </p:spPr>
      </p:pic>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7451725" y="6380163"/>
            <a:ext cx="1270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accent2"/>
                </a:solidFill>
              </a:defRPr>
            </a:lvl1pPr>
          </a:lstStyle>
          <a:p>
            <a:fld id="{EA9A8F0A-91A1-4F80-95E1-07A1DB8A2791}" type="datetime1">
              <a:rPr lang="en-CA" smtClean="0"/>
              <a:pPr/>
              <a:t>27/09/2019</a:t>
            </a:fld>
            <a:endParaRPr lang="en-CA"/>
          </a:p>
        </p:txBody>
      </p:sp>
      <p:sp>
        <p:nvSpPr>
          <p:cNvPr id="1029" name="Rectangle 5"/>
          <p:cNvSpPr>
            <a:spLocks noGrp="1" noChangeArrowheads="1"/>
          </p:cNvSpPr>
          <p:nvPr>
            <p:ph type="ftr" sz="quarter" idx="3"/>
          </p:nvPr>
        </p:nvSpPr>
        <p:spPr bwMode="auto">
          <a:xfrm>
            <a:off x="2700338" y="6388100"/>
            <a:ext cx="38893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chemeClr val="accent2"/>
                </a:solidFill>
              </a:defRPr>
            </a:lvl1pPr>
          </a:lstStyle>
          <a:p>
            <a:r>
              <a:rPr lang="en-CA"/>
              <a:t>Statistics Canada • Statistique Canada</a:t>
            </a:r>
          </a:p>
        </p:txBody>
      </p:sp>
      <p:sp>
        <p:nvSpPr>
          <p:cNvPr id="1030" name="Rectangle 6"/>
          <p:cNvSpPr>
            <a:spLocks noGrp="1" noChangeArrowheads="1"/>
          </p:cNvSpPr>
          <p:nvPr>
            <p:ph type="sldNum" sz="quarter" idx="4"/>
          </p:nvPr>
        </p:nvSpPr>
        <p:spPr bwMode="auto">
          <a:xfrm>
            <a:off x="395288" y="6408738"/>
            <a:ext cx="152241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accent2"/>
                </a:solidFill>
              </a:defRPr>
            </a:lvl1pPr>
          </a:lstStyle>
          <a:p>
            <a:fld id="{C6A76C7B-D790-457A-BE2C-73621169F293}" type="slidenum">
              <a:rPr lang="en-CA"/>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1" r:id="rId12"/>
    <p:sldLayoutId id="2147483664" r:id="rId13"/>
    <p:sldLayoutId id="2147483666" r:id="rId14"/>
  </p:sldLayoutIdLst>
  <p:transition>
    <p:fade/>
  </p:transition>
  <p:hf hdr="0"/>
  <p:txStyles>
    <p:titleStyle>
      <a:lvl1pPr algn="l" rtl="0" fontAlgn="base">
        <a:spcBef>
          <a:spcPct val="0"/>
        </a:spcBef>
        <a:spcAft>
          <a:spcPct val="0"/>
        </a:spcAft>
        <a:defRPr sz="3200">
          <a:solidFill>
            <a:schemeClr val="accent2"/>
          </a:solidFill>
          <a:latin typeface="+mj-lt"/>
          <a:ea typeface="+mj-ea"/>
          <a:cs typeface="+mj-cs"/>
        </a:defRPr>
      </a:lvl1pPr>
      <a:lvl2pPr algn="l" rtl="0" fontAlgn="base">
        <a:spcBef>
          <a:spcPct val="0"/>
        </a:spcBef>
        <a:spcAft>
          <a:spcPct val="0"/>
        </a:spcAft>
        <a:defRPr sz="3200">
          <a:solidFill>
            <a:schemeClr val="accent2"/>
          </a:solidFill>
          <a:latin typeface="Arial Black" pitchFamily="34" charset="0"/>
        </a:defRPr>
      </a:lvl2pPr>
      <a:lvl3pPr algn="l" rtl="0" fontAlgn="base">
        <a:spcBef>
          <a:spcPct val="0"/>
        </a:spcBef>
        <a:spcAft>
          <a:spcPct val="0"/>
        </a:spcAft>
        <a:defRPr sz="3200">
          <a:solidFill>
            <a:schemeClr val="accent2"/>
          </a:solidFill>
          <a:latin typeface="Arial Black" pitchFamily="34" charset="0"/>
        </a:defRPr>
      </a:lvl3pPr>
      <a:lvl4pPr algn="l" rtl="0" fontAlgn="base">
        <a:spcBef>
          <a:spcPct val="0"/>
        </a:spcBef>
        <a:spcAft>
          <a:spcPct val="0"/>
        </a:spcAft>
        <a:defRPr sz="3200">
          <a:solidFill>
            <a:schemeClr val="accent2"/>
          </a:solidFill>
          <a:latin typeface="Arial Black" pitchFamily="34" charset="0"/>
        </a:defRPr>
      </a:lvl4pPr>
      <a:lvl5pPr algn="l" rtl="0" fontAlgn="base">
        <a:spcBef>
          <a:spcPct val="0"/>
        </a:spcBef>
        <a:spcAft>
          <a:spcPct val="0"/>
        </a:spcAft>
        <a:defRPr sz="3200">
          <a:solidFill>
            <a:schemeClr val="accent2"/>
          </a:solidFill>
          <a:latin typeface="Arial Black" pitchFamily="34" charset="0"/>
        </a:defRPr>
      </a:lvl5pPr>
      <a:lvl6pPr marL="457200" algn="l" rtl="0" fontAlgn="base">
        <a:spcBef>
          <a:spcPct val="0"/>
        </a:spcBef>
        <a:spcAft>
          <a:spcPct val="0"/>
        </a:spcAft>
        <a:defRPr sz="3200">
          <a:solidFill>
            <a:schemeClr val="accent2"/>
          </a:solidFill>
          <a:latin typeface="Arial Black" pitchFamily="34" charset="0"/>
        </a:defRPr>
      </a:lvl6pPr>
      <a:lvl7pPr marL="914400" algn="l" rtl="0" fontAlgn="base">
        <a:spcBef>
          <a:spcPct val="0"/>
        </a:spcBef>
        <a:spcAft>
          <a:spcPct val="0"/>
        </a:spcAft>
        <a:defRPr sz="3200">
          <a:solidFill>
            <a:schemeClr val="accent2"/>
          </a:solidFill>
          <a:latin typeface="Arial Black" pitchFamily="34" charset="0"/>
        </a:defRPr>
      </a:lvl7pPr>
      <a:lvl8pPr marL="1371600" algn="l" rtl="0" fontAlgn="base">
        <a:spcBef>
          <a:spcPct val="0"/>
        </a:spcBef>
        <a:spcAft>
          <a:spcPct val="0"/>
        </a:spcAft>
        <a:defRPr sz="3200">
          <a:solidFill>
            <a:schemeClr val="accent2"/>
          </a:solidFill>
          <a:latin typeface="Arial Black" pitchFamily="34" charset="0"/>
        </a:defRPr>
      </a:lvl8pPr>
      <a:lvl9pPr marL="1828800" algn="l" rtl="0" fontAlgn="base">
        <a:spcBef>
          <a:spcPct val="0"/>
        </a:spcBef>
        <a:spcAft>
          <a:spcPct val="0"/>
        </a:spcAft>
        <a:defRPr sz="3200">
          <a:solidFill>
            <a:schemeClr val="accent2"/>
          </a:solidFill>
          <a:latin typeface="Arial Black" pitchFamily="34" charset="0"/>
        </a:defRPr>
      </a:lvl9pPr>
    </p:titleStyle>
    <p:bodyStyle>
      <a:lvl1pPr marL="342900" indent="-342900" algn="l" rtl="0" fontAlgn="base">
        <a:spcBef>
          <a:spcPct val="20000"/>
        </a:spcBef>
        <a:spcAft>
          <a:spcPct val="0"/>
        </a:spcAft>
        <a:buClr>
          <a:schemeClr val="accent2"/>
        </a:buClr>
        <a:buFont typeface="Wingdings" pitchFamily="2" charset="2"/>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defRPr>
      </a:lvl2pPr>
      <a:lvl3pPr marL="1143000" indent="-228600" algn="l" rtl="0" fontAlgn="base">
        <a:spcBef>
          <a:spcPct val="20000"/>
        </a:spcBef>
        <a:spcAft>
          <a:spcPct val="0"/>
        </a:spcAft>
        <a:buFont typeface="Wingdings" pitchFamily="2" charset="2"/>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12.xml"/><Relationship Id="rId1" Type="http://schemas.openxmlformats.org/officeDocument/2006/relationships/vmlDrawing" Target="../drawings/vmlDrawing17.vml"/><Relationship Id="rId4" Type="http://schemas.openxmlformats.org/officeDocument/2006/relationships/image" Target="../media/image23.wmf"/></Relationships>
</file>

<file path=ppt/slides/_rels/slide101.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14.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3.xml"/><Relationship Id="rId1" Type="http://schemas.openxmlformats.org/officeDocument/2006/relationships/vmlDrawing" Target="../drawings/vmlDrawing5.vml"/><Relationship Id="rId4" Type="http://schemas.openxmlformats.org/officeDocument/2006/relationships/image" Target="../media/image12.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2.bin"/><Relationship Id="rId4" Type="http://schemas.openxmlformats.org/officeDocument/2006/relationships/image" Target="../media/image5.w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3.xml"/><Relationship Id="rId1" Type="http://schemas.openxmlformats.org/officeDocument/2006/relationships/vmlDrawing" Target="../drawings/vmlDrawing6.vml"/><Relationship Id="rId4" Type="http://schemas.openxmlformats.org/officeDocument/2006/relationships/image" Target="../media/image13.w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3.xml"/><Relationship Id="rId1" Type="http://schemas.openxmlformats.org/officeDocument/2006/relationships/vmlDrawing" Target="../drawings/vmlDrawing7.vml"/><Relationship Id="rId6" Type="http://schemas.openxmlformats.org/officeDocument/2006/relationships/image" Target="../media/image15.wmf"/><Relationship Id="rId5" Type="http://schemas.openxmlformats.org/officeDocument/2006/relationships/oleObject" Target="../embeddings/oleObject10.bin"/><Relationship Id="rId4" Type="http://schemas.openxmlformats.org/officeDocument/2006/relationships/image" Target="../media/image14.wmf"/></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3.xml"/><Relationship Id="rId1" Type="http://schemas.openxmlformats.org/officeDocument/2006/relationships/vmlDrawing" Target="../drawings/vmlDrawing8.vml"/><Relationship Id="rId4" Type="http://schemas.openxmlformats.org/officeDocument/2006/relationships/image" Target="../media/image8.wm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3.xml"/><Relationship Id="rId1" Type="http://schemas.openxmlformats.org/officeDocument/2006/relationships/vmlDrawing" Target="../drawings/vmlDrawing9.vml"/><Relationship Id="rId4" Type="http://schemas.openxmlformats.org/officeDocument/2006/relationships/image" Target="../media/image16.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7.wmf"/></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1.xml"/><Relationship Id="rId1" Type="http://schemas.openxmlformats.org/officeDocument/2006/relationships/vmlDrawing" Target="../drawings/vmlDrawing10.vml"/><Relationship Id="rId5" Type="http://schemas.openxmlformats.org/officeDocument/2006/relationships/hyperlink" Target="https://www.goodreads.com/work/quotes/13516337" TargetMode="External"/><Relationship Id="rId4" Type="http://schemas.openxmlformats.org/officeDocument/2006/relationships/image" Target="../media/image17.wmf"/></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3.xml"/><Relationship Id="rId1" Type="http://schemas.openxmlformats.org/officeDocument/2006/relationships/vmlDrawing" Target="../drawings/vmlDrawing11.vml"/><Relationship Id="rId4" Type="http://schemas.openxmlformats.org/officeDocument/2006/relationships/image" Target="../media/image18.wmf"/></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3.xml"/><Relationship Id="rId1" Type="http://schemas.openxmlformats.org/officeDocument/2006/relationships/vmlDrawing" Target="../drawings/vmlDrawing12.vml"/><Relationship Id="rId4" Type="http://schemas.openxmlformats.org/officeDocument/2006/relationships/image" Target="../media/image19.wmf"/></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3.xml"/><Relationship Id="rId1" Type="http://schemas.openxmlformats.org/officeDocument/2006/relationships/vmlDrawing" Target="../drawings/vmlDrawing13.vml"/><Relationship Id="rId4" Type="http://schemas.openxmlformats.org/officeDocument/2006/relationships/image" Target="../media/image20.wmf"/></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3.xml"/><Relationship Id="rId1" Type="http://schemas.openxmlformats.org/officeDocument/2006/relationships/vmlDrawing" Target="../drawings/vmlDrawing3.vml"/><Relationship Id="rId4" Type="http://schemas.openxmlformats.org/officeDocument/2006/relationships/image" Target="../media/image8.wmf"/></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vmlDrawing" Target="../drawings/vmlDrawing14.vml"/><Relationship Id="rId5" Type="http://schemas.openxmlformats.org/officeDocument/2006/relationships/image" Target="../media/image21.wmf"/><Relationship Id="rId4" Type="http://schemas.openxmlformats.org/officeDocument/2006/relationships/oleObject" Target="../embeddings/oleObject17.bin"/></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8.xml"/><Relationship Id="rId1" Type="http://schemas.openxmlformats.org/officeDocument/2006/relationships/vmlDrawing" Target="../drawings/vmlDrawing15.vml"/><Relationship Id="rId4" Type="http://schemas.openxmlformats.org/officeDocument/2006/relationships/image" Target="../media/image22.wmf"/></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3.xml"/><Relationship Id="rId1" Type="http://schemas.openxmlformats.org/officeDocument/2006/relationships/vmlDrawing" Target="../drawings/vmlDrawing4.vml"/><Relationship Id="rId6" Type="http://schemas.openxmlformats.org/officeDocument/2006/relationships/image" Target="../media/image10.wmf"/><Relationship Id="rId5" Type="http://schemas.openxmlformats.org/officeDocument/2006/relationships/oleObject" Target="../embeddings/oleObject6.bin"/><Relationship Id="rId4" Type="http://schemas.openxmlformats.org/officeDocument/2006/relationships/image" Target="../media/image9.wmf"/></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3.xml"/><Relationship Id="rId1" Type="http://schemas.openxmlformats.org/officeDocument/2006/relationships/vmlDrawing" Target="../drawings/vmlDrawing16.vml"/><Relationship Id="rId4" Type="http://schemas.openxmlformats.org/officeDocument/2006/relationships/image" Target="../media/image16.wmf"/></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5" name="Picture 4" descr="Funded by Canadalogo.png"/>
          <p:cNvPicPr>
            <a:picLocks noChangeAspect="1"/>
          </p:cNvPicPr>
          <p:nvPr/>
        </p:nvPicPr>
        <p:blipFill>
          <a:blip r:embed="rId3" cstate="print"/>
          <a:stretch>
            <a:fillRect/>
          </a:stretch>
        </p:blipFill>
        <p:spPr>
          <a:xfrm>
            <a:off x="2528346" y="5445224"/>
            <a:ext cx="4064471" cy="695720"/>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07704" y="2060848"/>
            <a:ext cx="5040560" cy="3083345"/>
          </a:xfrm>
          <a:prstGeom prst="rect">
            <a:avLst/>
          </a:prstGeom>
        </p:spPr>
      </p:pic>
      <p:sp>
        <p:nvSpPr>
          <p:cNvPr id="4" name="Date Placeholder 3"/>
          <p:cNvSpPr>
            <a:spLocks noGrp="1"/>
          </p:cNvSpPr>
          <p:nvPr>
            <p:ph type="dt" sz="half" idx="10"/>
          </p:nvPr>
        </p:nvSpPr>
        <p:spPr/>
        <p:txBody>
          <a:bodyPr/>
          <a:lstStyle/>
          <a:p>
            <a:fld id="{D179EB13-216B-4488-8BD5-984A4775FE87}" type="datetime1">
              <a:rPr lang="en-CA" smtClean="0"/>
              <a:pPr/>
              <a:t>27/09/2019</a:t>
            </a:fld>
            <a:endParaRPr lang="en-CA"/>
          </a:p>
        </p:txBody>
      </p:sp>
      <p:sp>
        <p:nvSpPr>
          <p:cNvPr id="6" name="Slide Number Placeholder 5"/>
          <p:cNvSpPr>
            <a:spLocks noGrp="1"/>
          </p:cNvSpPr>
          <p:nvPr>
            <p:ph type="sldNum" sz="quarter" idx="12"/>
          </p:nvPr>
        </p:nvSpPr>
        <p:spPr/>
        <p:txBody>
          <a:bodyPr/>
          <a:lstStyle/>
          <a:p>
            <a:fld id="{E67B4945-A6DD-47A7-AC27-07CFEAAC818F}" type="slidenum">
              <a:rPr lang="en-CA" smtClean="0"/>
              <a:pPr/>
              <a:t>1</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285720" y="928670"/>
            <a:ext cx="8398196" cy="580926"/>
          </a:xfrm>
          <a:noFill/>
        </p:spPr>
        <p:txBody>
          <a:bodyPr/>
          <a:lstStyle/>
          <a:p>
            <a:r>
              <a:rPr lang="en-US" altLang="en-US" sz="3600" b="1" dirty="0" smtClean="0"/>
              <a:t>Bias</a:t>
            </a:r>
          </a:p>
        </p:txBody>
      </p:sp>
      <p:sp>
        <p:nvSpPr>
          <p:cNvPr id="135171" name="Rectangle 3"/>
          <p:cNvSpPr>
            <a:spLocks noGrp="1" noChangeArrowheads="1"/>
          </p:cNvSpPr>
          <p:nvPr>
            <p:ph type="body" idx="1"/>
          </p:nvPr>
        </p:nvSpPr>
        <p:spPr>
          <a:xfrm>
            <a:off x="350267" y="1857364"/>
            <a:ext cx="8398197" cy="4268799"/>
          </a:xfrm>
          <a:noFill/>
        </p:spPr>
        <p:txBody>
          <a:bodyPr/>
          <a:lstStyle/>
          <a:p>
            <a:r>
              <a:rPr lang="en-US" altLang="en-US" dirty="0" smtClean="0"/>
              <a:t>Bias is of practical concern</a:t>
            </a:r>
          </a:p>
          <a:p>
            <a:r>
              <a:rPr lang="en-US" altLang="en-US" dirty="0" smtClean="0"/>
              <a:t>Not reduced by increasing sample size</a:t>
            </a:r>
          </a:p>
          <a:p>
            <a:r>
              <a:rPr lang="en-US" altLang="en-US" dirty="0" smtClean="0"/>
              <a:t>Estimate will never approach true value</a:t>
            </a:r>
          </a:p>
          <a:p>
            <a:r>
              <a:rPr lang="en-US" altLang="en-US" dirty="0" smtClean="0"/>
              <a:t>Difficult to measure in survey estimates</a:t>
            </a:r>
          </a:p>
          <a:p>
            <a:r>
              <a:rPr lang="en-US" altLang="en-US" dirty="0" smtClean="0"/>
              <a:t>Therefore difficult to measure total survey error</a:t>
            </a:r>
          </a:p>
        </p:txBody>
      </p:sp>
      <p:sp>
        <p:nvSpPr>
          <p:cNvPr id="4" name="Date Placeholder 3"/>
          <p:cNvSpPr>
            <a:spLocks noGrp="1"/>
          </p:cNvSpPr>
          <p:nvPr>
            <p:ph type="dt" sz="half" idx="10"/>
          </p:nvPr>
        </p:nvSpPr>
        <p:spPr/>
        <p:txBody>
          <a:bodyPr/>
          <a:lstStyle/>
          <a:p>
            <a:fld id="{77525B96-CDBC-4E7C-824C-318E1118FD26}"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10</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title"/>
          </p:nvPr>
        </p:nvSpPr>
        <p:spPr>
          <a:xfrm>
            <a:off x="714348" y="674688"/>
            <a:ext cx="7929618" cy="631825"/>
          </a:xfrm>
        </p:spPr>
        <p:txBody>
          <a:bodyPr/>
          <a:lstStyle/>
          <a:p>
            <a:r>
              <a:rPr lang="en-US" altLang="en-US" sz="3600" dirty="0" smtClean="0">
                <a:solidFill>
                  <a:srgbClr val="669900"/>
                </a:solidFill>
              </a:rPr>
              <a:t>Sampling variance: example 2</a:t>
            </a:r>
            <a:endParaRPr lang="en-CA" altLang="en-US" sz="3600" dirty="0" smtClean="0">
              <a:solidFill>
                <a:srgbClr val="669900"/>
              </a:solidFill>
            </a:endParaRPr>
          </a:p>
        </p:txBody>
      </p:sp>
      <p:sp>
        <p:nvSpPr>
          <p:cNvPr id="50180" name="Rectangle 2"/>
          <p:cNvSpPr>
            <a:spLocks noGrp="1" noChangeArrowheads="1"/>
          </p:cNvSpPr>
          <p:nvPr>
            <p:ph type="body" sz="half" idx="1"/>
          </p:nvPr>
        </p:nvSpPr>
        <p:spPr>
          <a:xfrm>
            <a:off x="457200" y="1524000"/>
            <a:ext cx="7859713" cy="4724400"/>
          </a:xfrm>
          <a:noFill/>
        </p:spPr>
        <p:txBody>
          <a:bodyPr/>
          <a:lstStyle/>
          <a:p>
            <a:pPr marL="419100" indent="-419100" algn="just">
              <a:spcBef>
                <a:spcPct val="0"/>
              </a:spcBef>
              <a:buClr>
                <a:srgbClr val="669900"/>
              </a:buClr>
            </a:pPr>
            <a:r>
              <a:rPr lang="en-CA" altLang="en-US" sz="2200" dirty="0" smtClean="0"/>
              <a:t>Using the same data as in example 1, I want to estimate the proportion (p) of persons under the age of 40 in the population. This can be estimated by the sample proportion, which is </a:t>
            </a:r>
          </a:p>
          <a:p>
            <a:pPr marL="419100" indent="-419100" algn="just">
              <a:spcBef>
                <a:spcPct val="0"/>
              </a:spcBef>
              <a:buClr>
                <a:srgbClr val="669900"/>
              </a:buClr>
              <a:buFont typeface="Monotype Sorts" pitchFamily="2" charset="2"/>
              <a:buNone/>
            </a:pPr>
            <a:r>
              <a:rPr lang="en-CA" altLang="en-US" sz="2200" dirty="0" smtClean="0"/>
              <a:t>			p = 7/10 = 70%.</a:t>
            </a:r>
          </a:p>
          <a:p>
            <a:pPr marL="419100" indent="-419100" algn="just">
              <a:spcBef>
                <a:spcPct val="50000"/>
              </a:spcBef>
              <a:buClr>
                <a:srgbClr val="669900"/>
              </a:buClr>
            </a:pPr>
            <a:r>
              <a:rPr lang="en-CA" altLang="en-US" sz="2200" dirty="0" smtClean="0"/>
              <a:t>The variance of an estimated proportion p is given by the following formula:</a:t>
            </a:r>
          </a:p>
          <a:p>
            <a:pPr marL="419100" indent="-419100" algn="just">
              <a:spcBef>
                <a:spcPct val="75000"/>
              </a:spcBef>
              <a:buClr>
                <a:srgbClr val="669900"/>
              </a:buClr>
              <a:buFont typeface="Monotype Sorts" pitchFamily="2" charset="2"/>
              <a:buNone/>
            </a:pPr>
            <a:r>
              <a:rPr lang="en-CA" altLang="en-US" sz="2200" dirty="0" smtClean="0"/>
              <a:t>		V(p) = </a:t>
            </a:r>
          </a:p>
          <a:p>
            <a:pPr marL="419100" indent="-419100" algn="just">
              <a:spcBef>
                <a:spcPct val="75000"/>
              </a:spcBef>
              <a:buClr>
                <a:srgbClr val="669900"/>
              </a:buClr>
            </a:pPr>
            <a:r>
              <a:rPr lang="en-CA" altLang="en-US" sz="2200" dirty="0" smtClean="0"/>
              <a:t>The standard error is 0.15 and a 95% confidence interval for the proportion would be</a:t>
            </a:r>
          </a:p>
          <a:p>
            <a:pPr marL="419100" indent="-419100" algn="just">
              <a:spcBef>
                <a:spcPct val="50000"/>
              </a:spcBef>
              <a:buClr>
                <a:srgbClr val="669900"/>
              </a:buClr>
              <a:buFont typeface="Monotype Sorts" pitchFamily="2" charset="2"/>
              <a:buNone/>
            </a:pPr>
            <a:r>
              <a:rPr lang="en-CA" altLang="en-US" sz="2200" dirty="0" smtClean="0"/>
              <a:t>		70% ± 1.96*15% = 70% ± 29% = (41%,99%)</a:t>
            </a:r>
          </a:p>
          <a:p>
            <a:pPr marL="419100" indent="-419100">
              <a:buFont typeface="Monotype Sorts" pitchFamily="2" charset="2"/>
              <a:buNone/>
            </a:pPr>
            <a:endParaRPr lang="en-US" altLang="en-US" sz="2200" dirty="0" smtClean="0"/>
          </a:p>
        </p:txBody>
      </p:sp>
      <p:graphicFrame>
        <p:nvGraphicFramePr>
          <p:cNvPr id="50178" name="Object 2"/>
          <p:cNvGraphicFramePr>
            <a:graphicFrameLocks noGrp="1" noChangeAspect="1"/>
          </p:cNvGraphicFramePr>
          <p:nvPr>
            <p:ph sz="quarter" idx="2"/>
          </p:nvPr>
        </p:nvGraphicFramePr>
        <p:xfrm>
          <a:off x="2339975" y="4149725"/>
          <a:ext cx="2971800" cy="673100"/>
        </p:xfrm>
        <a:graphic>
          <a:graphicData uri="http://schemas.openxmlformats.org/presentationml/2006/ole">
            <mc:AlternateContent xmlns:mc="http://schemas.openxmlformats.org/markup-compatibility/2006">
              <mc:Choice xmlns:v="urn:schemas-microsoft-com:vml" Requires="v">
                <p:oleObj spid="_x0000_s53262" name="Equation" r:id="rId3" imgW="2971800" imgH="673100" progId="Equation.3">
                  <p:embed/>
                </p:oleObj>
              </mc:Choice>
              <mc:Fallback>
                <p:oleObj name="Equation" r:id="rId3" imgW="2971800" imgH="673100" progId="Equation.3">
                  <p:embed/>
                  <p:pic>
                    <p:nvPicPr>
                      <p:cNvPr id="0" name="Picture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975" y="4149725"/>
                        <a:ext cx="2971800" cy="673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ChangeArrowheads="1"/>
          </p:cNvSpPr>
          <p:nvPr>
            <p:ph type="title"/>
          </p:nvPr>
        </p:nvSpPr>
        <p:spPr>
          <a:xfrm>
            <a:off x="357158" y="642918"/>
            <a:ext cx="8501122" cy="631825"/>
          </a:xfrm>
        </p:spPr>
        <p:txBody>
          <a:bodyPr/>
          <a:lstStyle/>
          <a:p>
            <a:r>
              <a:rPr lang="en-US" altLang="en-US" sz="3600" dirty="0" smtClean="0">
                <a:solidFill>
                  <a:srgbClr val="669900"/>
                </a:solidFill>
              </a:rPr>
              <a:t>Variance for smaller populations</a:t>
            </a:r>
            <a:endParaRPr lang="en-CA" altLang="en-US" sz="3600" dirty="0" smtClean="0">
              <a:solidFill>
                <a:srgbClr val="669900"/>
              </a:solidFill>
            </a:endParaRPr>
          </a:p>
        </p:txBody>
      </p:sp>
      <p:sp>
        <p:nvSpPr>
          <p:cNvPr id="288771" name="Rectangle 3"/>
          <p:cNvSpPr>
            <a:spLocks noGrp="1" noChangeArrowheads="1"/>
          </p:cNvSpPr>
          <p:nvPr>
            <p:ph type="body" sz="half" idx="1"/>
          </p:nvPr>
        </p:nvSpPr>
        <p:spPr>
          <a:xfrm>
            <a:off x="457200" y="1700213"/>
            <a:ext cx="7643813" cy="4548187"/>
          </a:xfrm>
          <a:noFill/>
        </p:spPr>
        <p:txBody>
          <a:bodyPr/>
          <a:lstStyle/>
          <a:p>
            <a:pPr marL="419100" indent="-419100" algn="just">
              <a:spcBef>
                <a:spcPct val="0"/>
              </a:spcBef>
              <a:buClr>
                <a:srgbClr val="669900"/>
              </a:buClr>
            </a:pPr>
            <a:r>
              <a:rPr lang="en-CA" altLang="en-US" sz="2200" dirty="0" smtClean="0"/>
              <a:t>When the population is smaller, the variances calculated in examples 1 and 2 should be multiplied by a finite population correction factor: (1-n/N).</a:t>
            </a:r>
          </a:p>
          <a:p>
            <a:pPr marL="419100" indent="-419100" algn="just">
              <a:spcBef>
                <a:spcPct val="0"/>
              </a:spcBef>
              <a:buClr>
                <a:srgbClr val="669900"/>
              </a:buClr>
            </a:pPr>
            <a:r>
              <a:rPr lang="en-CA" altLang="en-US" sz="2200" dirty="0" smtClean="0"/>
              <a:t>For example, if there were 100 persons in the population, each variance would have to be multiplied by (1-10/100) = 0.9.</a:t>
            </a:r>
          </a:p>
          <a:p>
            <a:pPr marL="419100" indent="-419100" algn="just">
              <a:spcBef>
                <a:spcPct val="0"/>
              </a:spcBef>
              <a:buClr>
                <a:srgbClr val="669900"/>
              </a:buClr>
            </a:pPr>
            <a:r>
              <a:rPr lang="en-CA" altLang="en-US" sz="2200" dirty="0" smtClean="0"/>
              <a:t>Those calculations are correct for averages and proportions under SRS. For other parameters (e.g. a total) or other sampling methods, the calculations are different. </a:t>
            </a:r>
          </a:p>
          <a:p>
            <a:pPr marL="419100" indent="-419100">
              <a:buClr>
                <a:srgbClr val="669900"/>
              </a:buClr>
            </a:pPr>
            <a:endParaRPr lang="en-US" altLang="en-US" sz="2200" dirty="0" smtClean="0"/>
          </a:p>
        </p:txBody>
      </p:sp>
      <p:pic>
        <p:nvPicPr>
          <p:cNvPr id="1031174" name="Picture 6" descr="j0236453"/>
          <p:cNvPicPr>
            <a:picLocks noGrp="1" noChangeAspect="1" noChangeArrowheads="1" noCrop="1"/>
          </p:cNvPicPr>
          <p:nvPr>
            <p:ph sz="half" idx="2"/>
          </p:nvPr>
        </p:nvPicPr>
        <p:blipFill>
          <a:blip r:embed="rId2"/>
          <a:srcRect/>
          <a:stretch>
            <a:fillRect/>
          </a:stretch>
        </p:blipFill>
        <p:spPr>
          <a:xfrm>
            <a:off x="3857620" y="4786322"/>
            <a:ext cx="1441450" cy="1441450"/>
          </a:xfrm>
          <a:noFill/>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2500"/>
                                  </p:stCondLst>
                                  <p:childTnLst>
                                    <p:set>
                                      <p:cBhvr>
                                        <p:cTn id="6" dur="1" fill="hold">
                                          <p:stCondLst>
                                            <p:cond delay="0"/>
                                          </p:stCondLst>
                                        </p:cTn>
                                        <p:tgtEl>
                                          <p:spTgt spid="1031174"/>
                                        </p:tgtEl>
                                        <p:attrNameLst>
                                          <p:attrName>style.visibility</p:attrName>
                                        </p:attrNameLst>
                                      </p:cBhvr>
                                      <p:to>
                                        <p:strVal val="visible"/>
                                      </p:to>
                                    </p:set>
                                    <p:animEffect transition="in" filter="blinds(horizontal)">
                                      <p:cBhvr>
                                        <p:cTn id="7" dur="500"/>
                                        <p:tgtEl>
                                          <p:spTgt spid="1031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ChangeArrowheads="1"/>
          </p:cNvSpPr>
          <p:nvPr>
            <p:ph type="title"/>
          </p:nvPr>
        </p:nvSpPr>
        <p:spPr>
          <a:xfrm>
            <a:off x="714349" y="857231"/>
            <a:ext cx="7572402" cy="995381"/>
          </a:xfrm>
          <a:noFill/>
        </p:spPr>
        <p:txBody>
          <a:bodyPr/>
          <a:lstStyle/>
          <a:p>
            <a:r>
              <a:rPr lang="en-US" altLang="en-US" sz="3600" b="1" dirty="0" smtClean="0"/>
              <a:t>Confidence interval: example</a:t>
            </a:r>
          </a:p>
        </p:txBody>
      </p:sp>
      <p:sp>
        <p:nvSpPr>
          <p:cNvPr id="289795" name="Rectangle 3"/>
          <p:cNvSpPr>
            <a:spLocks noGrp="1" noChangeArrowheads="1"/>
          </p:cNvSpPr>
          <p:nvPr>
            <p:ph type="body" sz="half" idx="1"/>
          </p:nvPr>
        </p:nvSpPr>
        <p:spPr>
          <a:xfrm>
            <a:off x="768350" y="2139950"/>
            <a:ext cx="3797300" cy="3263900"/>
          </a:xfrm>
          <a:noFill/>
          <a:ln cap="flat">
            <a:solidFill>
              <a:srgbClr val="3A37B2"/>
            </a:solidFill>
          </a:ln>
        </p:spPr>
        <p:txBody>
          <a:bodyPr/>
          <a:lstStyle/>
          <a:p>
            <a:pPr>
              <a:buFont typeface="Monotype Sorts" pitchFamily="2" charset="2"/>
              <a:buNone/>
            </a:pPr>
            <a:r>
              <a:rPr lang="en-US" altLang="en-US" sz="2400" i="1" dirty="0" smtClean="0">
                <a:solidFill>
                  <a:srgbClr val="030303"/>
                </a:solidFill>
              </a:rPr>
              <a:t>During the past 12 months</a:t>
            </a:r>
            <a:r>
              <a:rPr lang="en-US" altLang="en-US" sz="2400" dirty="0" smtClean="0">
                <a:solidFill>
                  <a:srgbClr val="030303"/>
                </a:solidFill>
              </a:rPr>
              <a:t>, would you describe your life as....</a:t>
            </a:r>
          </a:p>
          <a:p>
            <a:pPr>
              <a:buClr>
                <a:srgbClr val="030303"/>
              </a:buClr>
              <a:buSzPct val="135000"/>
              <a:buFont typeface="Arial" pitchFamily="34" charset="0"/>
              <a:buChar char="•"/>
            </a:pPr>
            <a:r>
              <a:rPr lang="en-US" altLang="en-US" sz="2400" dirty="0" smtClean="0">
                <a:solidFill>
                  <a:srgbClr val="030303"/>
                </a:solidFill>
              </a:rPr>
              <a:t>Very stressful</a:t>
            </a:r>
          </a:p>
          <a:p>
            <a:pPr>
              <a:buClr>
                <a:srgbClr val="030303"/>
              </a:buClr>
              <a:buSzPct val="135000"/>
              <a:buFont typeface="Arial" pitchFamily="34" charset="0"/>
              <a:buChar char="•"/>
            </a:pPr>
            <a:r>
              <a:rPr lang="en-US" altLang="en-US" sz="2400" dirty="0" smtClean="0">
                <a:solidFill>
                  <a:srgbClr val="030303"/>
                </a:solidFill>
              </a:rPr>
              <a:t>Fairly stressful</a:t>
            </a:r>
          </a:p>
          <a:p>
            <a:pPr>
              <a:buClr>
                <a:srgbClr val="030303"/>
              </a:buClr>
              <a:buSzPct val="135000"/>
              <a:buFont typeface="Arial" pitchFamily="34" charset="0"/>
              <a:buChar char="•"/>
            </a:pPr>
            <a:r>
              <a:rPr lang="en-US" altLang="en-US" sz="2400" dirty="0" smtClean="0">
                <a:solidFill>
                  <a:srgbClr val="030303"/>
                </a:solidFill>
              </a:rPr>
              <a:t>Not very stressful</a:t>
            </a:r>
          </a:p>
          <a:p>
            <a:pPr>
              <a:buClr>
                <a:srgbClr val="030303"/>
              </a:buClr>
              <a:buSzPct val="135000"/>
              <a:buFont typeface="Arial" pitchFamily="34" charset="0"/>
              <a:buChar char="•"/>
            </a:pPr>
            <a:r>
              <a:rPr lang="en-US" altLang="en-US" sz="2400" dirty="0" smtClean="0">
                <a:solidFill>
                  <a:srgbClr val="030303"/>
                </a:solidFill>
              </a:rPr>
              <a:t>Not at all stressful</a:t>
            </a:r>
          </a:p>
        </p:txBody>
      </p:sp>
      <p:sp>
        <p:nvSpPr>
          <p:cNvPr id="289796" name="Rectangle 4"/>
          <p:cNvSpPr>
            <a:spLocks noGrp="1" noChangeArrowheads="1"/>
          </p:cNvSpPr>
          <p:nvPr>
            <p:ph type="body" sz="half" idx="2"/>
          </p:nvPr>
        </p:nvSpPr>
        <p:spPr>
          <a:xfrm>
            <a:off x="4654550" y="2139950"/>
            <a:ext cx="2959100" cy="3187700"/>
          </a:xfrm>
          <a:noFill/>
          <a:ln cap="flat">
            <a:solidFill>
              <a:srgbClr val="3A37B2"/>
            </a:solidFill>
          </a:ln>
        </p:spPr>
        <p:txBody>
          <a:bodyPr/>
          <a:lstStyle/>
          <a:p>
            <a:pPr>
              <a:buFont typeface="Monotype Sorts" pitchFamily="2" charset="2"/>
              <a:buNone/>
            </a:pPr>
            <a:r>
              <a:rPr lang="en-US" altLang="en-US" sz="2400" u="sng" dirty="0" smtClean="0"/>
              <a:t>Survey results</a:t>
            </a:r>
          </a:p>
          <a:p>
            <a:pPr>
              <a:buFont typeface="Monotype Sorts" pitchFamily="2" charset="2"/>
              <a:buNone/>
            </a:pPr>
            <a:r>
              <a:rPr lang="en-US" altLang="en-US" sz="2400" dirty="0" smtClean="0"/>
              <a:t>n = 820</a:t>
            </a:r>
          </a:p>
          <a:p>
            <a:pPr>
              <a:buFont typeface="Monotype Sorts" pitchFamily="2" charset="2"/>
              <a:buNone/>
            </a:pPr>
            <a:r>
              <a:rPr lang="en-US" altLang="en-US" sz="2400" u="sng" dirty="0" smtClean="0"/>
              <a:t>	Freq.</a:t>
            </a:r>
            <a:r>
              <a:rPr lang="en-US" altLang="en-US" sz="2400" dirty="0" smtClean="0"/>
              <a:t>	</a:t>
            </a:r>
            <a:r>
              <a:rPr lang="en-US" altLang="en-US" sz="2400" u="sng" dirty="0" smtClean="0"/>
              <a:t>%</a:t>
            </a:r>
            <a:endParaRPr lang="en-US" altLang="en-US" sz="2400" dirty="0" smtClean="0"/>
          </a:p>
          <a:p>
            <a:pPr>
              <a:buFont typeface="Monotype Sorts" pitchFamily="2" charset="2"/>
              <a:buNone/>
            </a:pPr>
            <a:r>
              <a:rPr lang="en-US" altLang="en-US" sz="2400" dirty="0" smtClean="0"/>
              <a:t>	 90		11.0</a:t>
            </a:r>
          </a:p>
          <a:p>
            <a:pPr>
              <a:buFont typeface="Monotype Sorts" pitchFamily="2" charset="2"/>
              <a:buNone/>
            </a:pPr>
            <a:r>
              <a:rPr lang="en-US" altLang="en-US" sz="2400" dirty="0" smtClean="0"/>
              <a:t>	203		24.8</a:t>
            </a:r>
          </a:p>
          <a:p>
            <a:pPr>
              <a:buFont typeface="Monotype Sorts" pitchFamily="2" charset="2"/>
              <a:buNone/>
            </a:pPr>
            <a:r>
              <a:rPr lang="en-US" altLang="en-US" sz="2400" dirty="0" smtClean="0"/>
              <a:t>	426		52.0</a:t>
            </a:r>
          </a:p>
          <a:p>
            <a:pPr>
              <a:buFont typeface="Monotype Sorts" pitchFamily="2" charset="2"/>
              <a:buNone/>
            </a:pPr>
            <a:r>
              <a:rPr lang="en-US" altLang="en-US" sz="2400" dirty="0" smtClean="0"/>
              <a:t>	101		12.3</a:t>
            </a:r>
          </a:p>
        </p:txBody>
      </p:sp>
      <p:sp>
        <p:nvSpPr>
          <p:cNvPr id="289797" name="Rectangle 5"/>
          <p:cNvSpPr>
            <a:spLocks noChangeArrowheads="1"/>
          </p:cNvSpPr>
          <p:nvPr/>
        </p:nvSpPr>
        <p:spPr bwMode="auto">
          <a:xfrm>
            <a:off x="1062038" y="5786438"/>
            <a:ext cx="6791325" cy="422275"/>
          </a:xfrm>
          <a:prstGeom prst="rect">
            <a:avLst/>
          </a:prstGeom>
          <a:noFill/>
          <a:ln w="12700">
            <a:solidFill>
              <a:srgbClr val="3A37B2"/>
            </a:solidFill>
            <a:miter lim="800000"/>
            <a:headEnd/>
            <a:tailEnd/>
          </a:ln>
        </p:spPr>
        <p:txBody>
          <a:bodyPr lIns="90488" tIns="44450" rIns="90488" bIns="44450">
            <a:spAutoFit/>
          </a:bodyPr>
          <a:lstStyle/>
          <a:p>
            <a:pPr>
              <a:spcBef>
                <a:spcPct val="50000"/>
              </a:spcBef>
            </a:pPr>
            <a:r>
              <a:rPr lang="en-US" altLang="en-US" sz="2100" dirty="0">
                <a:solidFill>
                  <a:schemeClr val="hlink"/>
                </a:solidFill>
                <a:latin typeface="Times New Roman" pitchFamily="18" charset="0"/>
              </a:rPr>
              <a:t>%  with stress  =  35.8%</a:t>
            </a:r>
            <a:r>
              <a:rPr lang="en-US" altLang="en-US" sz="2100" dirty="0">
                <a:latin typeface="Times New Roman" pitchFamily="18" charset="0"/>
              </a:rPr>
              <a:t>	Standard </a:t>
            </a:r>
            <a:r>
              <a:rPr lang="en-US" altLang="en-US" sz="2100" dirty="0" smtClean="0">
                <a:latin typeface="Times New Roman" pitchFamily="18" charset="0"/>
              </a:rPr>
              <a:t>error  </a:t>
            </a:r>
            <a:r>
              <a:rPr lang="en-US" altLang="en-US" sz="2100" dirty="0">
                <a:latin typeface="Times New Roman" pitchFamily="18" charset="0"/>
              </a:rPr>
              <a:t>=  1.7%</a:t>
            </a:r>
          </a:p>
        </p:txBody>
      </p:sp>
      <p:sp>
        <p:nvSpPr>
          <p:cNvPr id="6" name="Date Placeholder 5"/>
          <p:cNvSpPr>
            <a:spLocks noGrp="1"/>
          </p:cNvSpPr>
          <p:nvPr>
            <p:ph type="dt" sz="half" idx="10"/>
          </p:nvPr>
        </p:nvSpPr>
        <p:spPr/>
        <p:txBody>
          <a:bodyPr/>
          <a:lstStyle/>
          <a:p>
            <a:fld id="{3D799B01-D2CB-4D82-B6D3-85F30BDF1B7D}" type="datetime1">
              <a:rPr lang="en-CA" smtClean="0"/>
              <a:pPr/>
              <a:t>27/09/2019</a:t>
            </a:fld>
            <a:endParaRPr lang="en-CA"/>
          </a:p>
        </p:txBody>
      </p:sp>
      <p:sp>
        <p:nvSpPr>
          <p:cNvPr id="7" name="Slide Number Placeholder 6"/>
          <p:cNvSpPr>
            <a:spLocks noGrp="1"/>
          </p:cNvSpPr>
          <p:nvPr>
            <p:ph type="sldNum" sz="quarter" idx="12"/>
          </p:nvPr>
        </p:nvSpPr>
        <p:spPr/>
        <p:txBody>
          <a:bodyPr/>
          <a:lstStyle/>
          <a:p>
            <a:fld id="{72630904-BBCA-40AA-A376-EBDAECF7FA88}" type="slidenum">
              <a:rPr lang="en-CA" smtClean="0"/>
              <a:pPr/>
              <a:t>102</a:t>
            </a:fld>
            <a:endParaRPr lang="en-CA"/>
          </a:p>
        </p:txBody>
      </p:sp>
      <p:sp>
        <p:nvSpPr>
          <p:cNvPr id="8" name="Footer Placeholder 7"/>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spd="med">
    <p:cover dir="rd"/>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684213" y="1700213"/>
            <a:ext cx="7759700" cy="3168650"/>
            <a:chOff x="436" y="1300"/>
            <a:chExt cx="4888" cy="2536"/>
          </a:xfrm>
        </p:grpSpPr>
        <p:sp>
          <p:nvSpPr>
            <p:cNvPr id="290832" name="Rectangle 4"/>
            <p:cNvSpPr>
              <a:spLocks noChangeArrowheads="1"/>
            </p:cNvSpPr>
            <p:nvPr/>
          </p:nvSpPr>
          <p:spPr bwMode="auto">
            <a:xfrm>
              <a:off x="436" y="1300"/>
              <a:ext cx="2392" cy="2536"/>
            </a:xfrm>
            <a:prstGeom prst="rect">
              <a:avLst/>
            </a:prstGeom>
            <a:noFill/>
            <a:ln w="12700">
              <a:solidFill>
                <a:srgbClr val="3A37B2"/>
              </a:solidFill>
              <a:miter lim="800000"/>
              <a:headEnd/>
              <a:tailEnd/>
            </a:ln>
          </p:spPr>
          <p:txBody>
            <a:bodyPr lIns="90488" tIns="44450" rIns="90488" bIns="44450"/>
            <a:lstStyle/>
            <a:p>
              <a:pPr marL="342900" indent="-342900" algn="ctr">
                <a:spcBef>
                  <a:spcPct val="20000"/>
                </a:spcBef>
              </a:pPr>
              <a:r>
                <a:rPr lang="en-US" altLang="en-US" u="sng" dirty="0">
                  <a:solidFill>
                    <a:schemeClr val="hlink"/>
                  </a:solidFill>
                </a:rPr>
                <a:t>95% </a:t>
              </a:r>
              <a:r>
                <a:rPr lang="en-US" altLang="en-US" u="sng" dirty="0" smtClean="0">
                  <a:solidFill>
                    <a:schemeClr val="hlink"/>
                  </a:solidFill>
                </a:rPr>
                <a:t>confidence interval</a:t>
              </a:r>
              <a:endParaRPr lang="en-US" altLang="en-US" dirty="0"/>
            </a:p>
            <a:p>
              <a:pPr marL="342900" indent="-342900" algn="ctr">
                <a:spcBef>
                  <a:spcPct val="20000"/>
                </a:spcBef>
              </a:pPr>
              <a:endParaRPr lang="en-US" altLang="en-US" sz="1200" dirty="0"/>
            </a:p>
            <a:p>
              <a:pPr marL="342900" indent="-342900" algn="ctr">
                <a:spcBef>
                  <a:spcPct val="20000"/>
                </a:spcBef>
              </a:pPr>
              <a:r>
                <a:rPr lang="en-US" altLang="en-US" u="sng" dirty="0">
                  <a:solidFill>
                    <a:srgbClr val="030303"/>
                  </a:solidFill>
                </a:rPr>
                <a:t>Lower </a:t>
              </a:r>
              <a:r>
                <a:rPr lang="en-US" altLang="en-US" u="sng" dirty="0" smtClean="0">
                  <a:solidFill>
                    <a:srgbClr val="030303"/>
                  </a:solidFill>
                </a:rPr>
                <a:t>limit</a:t>
              </a:r>
              <a:endParaRPr lang="en-US" altLang="en-US" u="sng" dirty="0">
                <a:solidFill>
                  <a:srgbClr val="030303"/>
                </a:solidFill>
              </a:endParaRPr>
            </a:p>
            <a:p>
              <a:pPr marL="342900" indent="-342900" algn="ctr">
                <a:spcBef>
                  <a:spcPct val="20000"/>
                </a:spcBef>
              </a:pPr>
              <a:r>
                <a:rPr lang="en-US" altLang="en-US" dirty="0">
                  <a:solidFill>
                    <a:srgbClr val="030303"/>
                  </a:solidFill>
                </a:rPr>
                <a:t>35.8%   -</a:t>
              </a:r>
              <a:r>
                <a:rPr lang="en-US" altLang="en-US" dirty="0"/>
                <a:t>  </a:t>
              </a:r>
              <a:r>
                <a:rPr lang="en-US" altLang="en-US" dirty="0">
                  <a:solidFill>
                    <a:schemeClr val="hlink"/>
                  </a:solidFill>
                </a:rPr>
                <a:t>1.96</a:t>
              </a:r>
              <a:r>
                <a:rPr lang="en-US" altLang="en-US" dirty="0">
                  <a:solidFill>
                    <a:srgbClr val="030303"/>
                  </a:solidFill>
                </a:rPr>
                <a:t>(1.7%) =</a:t>
              </a:r>
              <a:endParaRPr lang="en-US" altLang="en-US" dirty="0"/>
            </a:p>
            <a:p>
              <a:pPr marL="342900" indent="-342900" algn="ctr">
                <a:spcBef>
                  <a:spcPct val="20000"/>
                </a:spcBef>
              </a:pPr>
              <a:r>
                <a:rPr lang="en-US" altLang="en-US" dirty="0">
                  <a:solidFill>
                    <a:schemeClr val="hlink"/>
                  </a:solidFill>
                </a:rPr>
                <a:t>32.5%</a:t>
              </a:r>
            </a:p>
            <a:p>
              <a:pPr marL="342900" indent="-342900" algn="ctr">
                <a:spcBef>
                  <a:spcPct val="20000"/>
                </a:spcBef>
              </a:pPr>
              <a:endParaRPr lang="en-US" altLang="en-US" sz="1200" dirty="0"/>
            </a:p>
            <a:p>
              <a:pPr marL="342900" indent="-342900" algn="ctr">
                <a:spcBef>
                  <a:spcPct val="20000"/>
                </a:spcBef>
              </a:pPr>
              <a:r>
                <a:rPr lang="en-US" altLang="en-US" u="sng" dirty="0">
                  <a:solidFill>
                    <a:srgbClr val="030303"/>
                  </a:solidFill>
                </a:rPr>
                <a:t>Upper </a:t>
              </a:r>
              <a:r>
                <a:rPr lang="en-US" altLang="en-US" u="sng" dirty="0" smtClean="0">
                  <a:solidFill>
                    <a:srgbClr val="030303"/>
                  </a:solidFill>
                </a:rPr>
                <a:t>limit</a:t>
              </a:r>
              <a:endParaRPr lang="en-US" altLang="en-US" u="sng" dirty="0">
                <a:solidFill>
                  <a:srgbClr val="030303"/>
                </a:solidFill>
              </a:endParaRPr>
            </a:p>
            <a:p>
              <a:pPr marL="342900" indent="-342900" algn="ctr">
                <a:spcBef>
                  <a:spcPct val="20000"/>
                </a:spcBef>
              </a:pPr>
              <a:r>
                <a:rPr lang="en-US" altLang="en-US" dirty="0">
                  <a:solidFill>
                    <a:srgbClr val="030303"/>
                  </a:solidFill>
                </a:rPr>
                <a:t>35.8%   +  </a:t>
              </a:r>
              <a:r>
                <a:rPr lang="en-US" altLang="en-US" dirty="0">
                  <a:solidFill>
                    <a:schemeClr val="hlink"/>
                  </a:solidFill>
                </a:rPr>
                <a:t>1.96</a:t>
              </a:r>
              <a:r>
                <a:rPr lang="en-US" altLang="en-US" dirty="0">
                  <a:solidFill>
                    <a:srgbClr val="030303"/>
                  </a:solidFill>
                </a:rPr>
                <a:t>(1.7%) =</a:t>
              </a:r>
              <a:endParaRPr lang="en-US" altLang="en-US" dirty="0"/>
            </a:p>
            <a:p>
              <a:pPr marL="342900" indent="-342900" algn="ctr">
                <a:spcBef>
                  <a:spcPct val="20000"/>
                </a:spcBef>
              </a:pPr>
              <a:r>
                <a:rPr lang="en-US" altLang="en-US" dirty="0">
                  <a:solidFill>
                    <a:schemeClr val="hlink"/>
                  </a:solidFill>
                </a:rPr>
                <a:t>39.1%</a:t>
              </a:r>
              <a:endParaRPr lang="en-US" altLang="en-US" dirty="0"/>
            </a:p>
            <a:p>
              <a:pPr marL="342900" indent="-342900" algn="ctr" eaLnBrk="1" hangingPunct="1">
                <a:spcBef>
                  <a:spcPct val="20000"/>
                </a:spcBef>
              </a:pPr>
              <a:endParaRPr lang="en-US" altLang="en-US" dirty="0"/>
            </a:p>
          </p:txBody>
        </p:sp>
        <p:sp>
          <p:nvSpPr>
            <p:cNvPr id="290833" name="Rectangle 5"/>
            <p:cNvSpPr>
              <a:spLocks noChangeArrowheads="1"/>
            </p:cNvSpPr>
            <p:nvPr/>
          </p:nvSpPr>
          <p:spPr bwMode="auto">
            <a:xfrm>
              <a:off x="2932" y="1300"/>
              <a:ext cx="2392" cy="2536"/>
            </a:xfrm>
            <a:prstGeom prst="rect">
              <a:avLst/>
            </a:prstGeom>
            <a:noFill/>
            <a:ln w="12700">
              <a:solidFill>
                <a:srgbClr val="3A37B2"/>
              </a:solidFill>
              <a:miter lim="800000"/>
              <a:headEnd/>
              <a:tailEnd/>
            </a:ln>
          </p:spPr>
          <p:txBody>
            <a:bodyPr lIns="90488" tIns="44450" rIns="90488" bIns="44450"/>
            <a:lstStyle/>
            <a:p>
              <a:pPr marL="342900" indent="-342900" algn="ctr">
                <a:spcBef>
                  <a:spcPct val="20000"/>
                </a:spcBef>
              </a:pPr>
              <a:r>
                <a:rPr lang="en-US" altLang="en-US" u="sng" dirty="0"/>
                <a:t>90% </a:t>
              </a:r>
              <a:r>
                <a:rPr lang="en-US" altLang="en-US" u="sng" dirty="0" smtClean="0"/>
                <a:t>confidence interval</a:t>
              </a:r>
              <a:endParaRPr lang="en-US" altLang="en-US" dirty="0"/>
            </a:p>
            <a:p>
              <a:pPr marL="342900" indent="-342900" algn="ctr">
                <a:spcBef>
                  <a:spcPct val="20000"/>
                </a:spcBef>
              </a:pPr>
              <a:endParaRPr lang="en-US" altLang="en-US" sz="1200" dirty="0"/>
            </a:p>
            <a:p>
              <a:pPr marL="342900" indent="-342900" algn="ctr">
                <a:spcBef>
                  <a:spcPct val="20000"/>
                </a:spcBef>
              </a:pPr>
              <a:r>
                <a:rPr lang="en-US" altLang="en-US" u="sng" dirty="0">
                  <a:solidFill>
                    <a:srgbClr val="030303"/>
                  </a:solidFill>
                </a:rPr>
                <a:t>Lower </a:t>
              </a:r>
              <a:r>
                <a:rPr lang="en-US" altLang="en-US" u="sng" dirty="0" smtClean="0">
                  <a:solidFill>
                    <a:srgbClr val="030303"/>
                  </a:solidFill>
                </a:rPr>
                <a:t>limit</a:t>
              </a:r>
              <a:endParaRPr lang="en-US" altLang="en-US" u="sng" dirty="0">
                <a:solidFill>
                  <a:srgbClr val="030303"/>
                </a:solidFill>
              </a:endParaRPr>
            </a:p>
            <a:p>
              <a:pPr marL="342900" indent="-342900" algn="ctr">
                <a:spcBef>
                  <a:spcPct val="20000"/>
                </a:spcBef>
              </a:pPr>
              <a:r>
                <a:rPr lang="en-US" altLang="en-US" dirty="0">
                  <a:solidFill>
                    <a:srgbClr val="030303"/>
                  </a:solidFill>
                </a:rPr>
                <a:t>35.8%   -  </a:t>
              </a:r>
              <a:r>
                <a:rPr lang="en-US" altLang="en-US" dirty="0">
                  <a:solidFill>
                    <a:srgbClr val="3A37B2"/>
                  </a:solidFill>
                </a:rPr>
                <a:t>1.645</a:t>
              </a:r>
              <a:r>
                <a:rPr lang="en-US" altLang="en-US" dirty="0">
                  <a:solidFill>
                    <a:srgbClr val="030303"/>
                  </a:solidFill>
                </a:rPr>
                <a:t>(1.7%) =</a:t>
              </a:r>
              <a:endParaRPr lang="en-US" altLang="en-US" dirty="0"/>
            </a:p>
            <a:p>
              <a:pPr marL="342900" indent="-342900" algn="ctr">
                <a:spcBef>
                  <a:spcPct val="20000"/>
                </a:spcBef>
              </a:pPr>
              <a:r>
                <a:rPr lang="en-US" altLang="en-US" dirty="0">
                  <a:solidFill>
                    <a:srgbClr val="3A37B2"/>
                  </a:solidFill>
                </a:rPr>
                <a:t>33.0%</a:t>
              </a:r>
              <a:endParaRPr lang="en-US" altLang="en-US" dirty="0">
                <a:solidFill>
                  <a:schemeClr val="hlink"/>
                </a:solidFill>
              </a:endParaRPr>
            </a:p>
            <a:p>
              <a:pPr marL="342900" indent="-342900" algn="ctr">
                <a:spcBef>
                  <a:spcPct val="20000"/>
                </a:spcBef>
              </a:pPr>
              <a:endParaRPr lang="en-US" altLang="en-US" sz="1200" dirty="0"/>
            </a:p>
            <a:p>
              <a:pPr marL="342900" indent="-342900" algn="ctr">
                <a:spcBef>
                  <a:spcPct val="20000"/>
                </a:spcBef>
              </a:pPr>
              <a:r>
                <a:rPr lang="en-US" altLang="en-US" u="sng" dirty="0">
                  <a:solidFill>
                    <a:srgbClr val="030303"/>
                  </a:solidFill>
                </a:rPr>
                <a:t>Upper </a:t>
              </a:r>
              <a:r>
                <a:rPr lang="en-US" altLang="en-US" u="sng" dirty="0" smtClean="0">
                  <a:solidFill>
                    <a:srgbClr val="030303"/>
                  </a:solidFill>
                </a:rPr>
                <a:t>limit</a:t>
              </a:r>
              <a:endParaRPr lang="en-US" altLang="en-US" u="sng" dirty="0">
                <a:solidFill>
                  <a:srgbClr val="030303"/>
                </a:solidFill>
              </a:endParaRPr>
            </a:p>
            <a:p>
              <a:pPr marL="342900" indent="-342900" algn="ctr">
                <a:spcBef>
                  <a:spcPct val="20000"/>
                </a:spcBef>
              </a:pPr>
              <a:r>
                <a:rPr lang="en-US" altLang="en-US" dirty="0">
                  <a:solidFill>
                    <a:srgbClr val="030303"/>
                  </a:solidFill>
                </a:rPr>
                <a:t>35.8%   + </a:t>
              </a:r>
              <a:r>
                <a:rPr lang="en-US" altLang="en-US" dirty="0">
                  <a:solidFill>
                    <a:srgbClr val="3A37B2"/>
                  </a:solidFill>
                </a:rPr>
                <a:t>1.645</a:t>
              </a:r>
              <a:r>
                <a:rPr lang="en-US" altLang="en-US" dirty="0">
                  <a:solidFill>
                    <a:srgbClr val="030303"/>
                  </a:solidFill>
                </a:rPr>
                <a:t>(1.7%) =</a:t>
              </a:r>
              <a:endParaRPr lang="en-US" altLang="en-US" dirty="0"/>
            </a:p>
            <a:p>
              <a:pPr marL="342900" indent="-342900" algn="ctr">
                <a:spcBef>
                  <a:spcPct val="20000"/>
                </a:spcBef>
              </a:pPr>
              <a:r>
                <a:rPr lang="en-US" altLang="en-US" dirty="0">
                  <a:solidFill>
                    <a:srgbClr val="3A37B2"/>
                  </a:solidFill>
                </a:rPr>
                <a:t>38.6%</a:t>
              </a:r>
              <a:endParaRPr lang="en-US" altLang="en-US" dirty="0"/>
            </a:p>
            <a:p>
              <a:pPr marL="342900" indent="-342900" algn="ctr" eaLnBrk="1" hangingPunct="1">
                <a:spcBef>
                  <a:spcPct val="20000"/>
                </a:spcBef>
              </a:pPr>
              <a:endParaRPr lang="en-US" altLang="en-US" dirty="0"/>
            </a:p>
          </p:txBody>
        </p:sp>
      </p:grpSp>
      <p:sp>
        <p:nvSpPr>
          <p:cNvPr id="290820" name="AutoShape 11"/>
          <p:cNvSpPr>
            <a:spLocks/>
          </p:cNvSpPr>
          <p:nvPr/>
        </p:nvSpPr>
        <p:spPr bwMode="auto">
          <a:xfrm>
            <a:off x="6011863" y="5229225"/>
            <a:ext cx="76200" cy="914400"/>
          </a:xfrm>
          <a:prstGeom prst="rightBracket">
            <a:avLst>
              <a:gd name="adj" fmla="val 100000"/>
            </a:avLst>
          </a:prstGeom>
          <a:noFill/>
          <a:ln w="12700">
            <a:noFill/>
            <a:round/>
            <a:headEnd/>
            <a:tailEnd/>
          </a:ln>
        </p:spPr>
        <p:txBody>
          <a:bodyPr wrap="none" lIns="90488" tIns="44450" rIns="90488" bIns="44450" anchor="ctr"/>
          <a:lstStyle/>
          <a:p>
            <a:endParaRPr lang="en-CA" altLang="en-US"/>
          </a:p>
        </p:txBody>
      </p:sp>
      <p:grpSp>
        <p:nvGrpSpPr>
          <p:cNvPr id="3" name="Group 18"/>
          <p:cNvGrpSpPr>
            <a:grpSpLocks/>
          </p:cNvGrpSpPr>
          <p:nvPr/>
        </p:nvGrpSpPr>
        <p:grpSpPr bwMode="auto">
          <a:xfrm>
            <a:off x="1547813" y="5013325"/>
            <a:ext cx="6408737" cy="1093788"/>
            <a:chOff x="930" y="3113"/>
            <a:chExt cx="4037" cy="689"/>
          </a:xfrm>
        </p:grpSpPr>
        <p:sp>
          <p:nvSpPr>
            <p:cNvPr id="290822" name="Line 6"/>
            <p:cNvSpPr>
              <a:spLocks noChangeShapeType="1"/>
            </p:cNvSpPr>
            <p:nvPr/>
          </p:nvSpPr>
          <p:spPr bwMode="auto">
            <a:xfrm>
              <a:off x="930" y="3385"/>
              <a:ext cx="4037" cy="0"/>
            </a:xfrm>
            <a:prstGeom prst="line">
              <a:avLst/>
            </a:prstGeom>
            <a:noFill/>
            <a:ln w="25400">
              <a:solidFill>
                <a:schemeClr val="tx2"/>
              </a:solidFill>
              <a:round/>
              <a:headEnd/>
              <a:tailEnd/>
            </a:ln>
          </p:spPr>
          <p:txBody>
            <a:bodyPr lIns="90488" tIns="44450" rIns="90488" bIns="44450"/>
            <a:lstStyle/>
            <a:p>
              <a:endParaRPr lang="en-CA"/>
            </a:p>
          </p:txBody>
        </p:sp>
        <p:sp>
          <p:nvSpPr>
            <p:cNvPr id="290823" name="Line 7"/>
            <p:cNvSpPr>
              <a:spLocks noChangeShapeType="1"/>
            </p:cNvSpPr>
            <p:nvPr/>
          </p:nvSpPr>
          <p:spPr bwMode="auto">
            <a:xfrm>
              <a:off x="2880" y="3339"/>
              <a:ext cx="0" cy="136"/>
            </a:xfrm>
            <a:prstGeom prst="line">
              <a:avLst/>
            </a:prstGeom>
            <a:noFill/>
            <a:ln w="19050">
              <a:solidFill>
                <a:schemeClr val="tx2"/>
              </a:solidFill>
              <a:round/>
              <a:headEnd/>
              <a:tailEnd/>
            </a:ln>
          </p:spPr>
          <p:txBody>
            <a:bodyPr lIns="90488" tIns="44450" rIns="90488" bIns="44450"/>
            <a:lstStyle/>
            <a:p>
              <a:endParaRPr lang="en-CA"/>
            </a:p>
          </p:txBody>
        </p:sp>
        <p:sp>
          <p:nvSpPr>
            <p:cNvPr id="290824" name="Text Box 8"/>
            <p:cNvSpPr txBox="1">
              <a:spLocks noChangeArrowheads="1"/>
            </p:cNvSpPr>
            <p:nvPr/>
          </p:nvSpPr>
          <p:spPr bwMode="auto">
            <a:xfrm>
              <a:off x="2699" y="3475"/>
              <a:ext cx="363" cy="210"/>
            </a:xfrm>
            <a:prstGeom prst="rect">
              <a:avLst/>
            </a:prstGeom>
            <a:noFill/>
            <a:ln w="12700" algn="ctr">
              <a:noFill/>
              <a:miter lim="800000"/>
              <a:headEnd/>
              <a:tailEnd/>
            </a:ln>
          </p:spPr>
          <p:txBody>
            <a:bodyPr wrap="none" lIns="90488" tIns="44450" rIns="90488" bIns="44450">
              <a:spAutoFit/>
            </a:bodyPr>
            <a:lstStyle/>
            <a:p>
              <a:pPr marL="419100" indent="-419100">
                <a:buFont typeface="Monotype Sorts" pitchFamily="2" charset="2"/>
                <a:buNone/>
              </a:pPr>
              <a:r>
                <a:rPr lang="en-CA" altLang="en-US" sz="1600"/>
                <a:t>35.8</a:t>
              </a:r>
            </a:p>
          </p:txBody>
        </p:sp>
        <p:sp>
          <p:nvSpPr>
            <p:cNvPr id="290825" name="AutoShape 9"/>
            <p:cNvSpPr>
              <a:spLocks/>
            </p:cNvSpPr>
            <p:nvPr/>
          </p:nvSpPr>
          <p:spPr bwMode="auto">
            <a:xfrm>
              <a:off x="1746" y="3203"/>
              <a:ext cx="45" cy="363"/>
            </a:xfrm>
            <a:prstGeom prst="leftBracket">
              <a:avLst>
                <a:gd name="adj" fmla="val 67222"/>
              </a:avLst>
            </a:prstGeom>
            <a:noFill/>
            <a:ln w="19050">
              <a:solidFill>
                <a:schemeClr val="tx1"/>
              </a:solidFill>
              <a:round/>
              <a:headEnd/>
              <a:tailEnd/>
            </a:ln>
          </p:spPr>
          <p:txBody>
            <a:bodyPr wrap="none" lIns="90488" tIns="44450" rIns="90488" bIns="44450" anchor="ctr"/>
            <a:lstStyle/>
            <a:p>
              <a:endParaRPr lang="en-CA" altLang="en-US"/>
            </a:p>
          </p:txBody>
        </p:sp>
        <p:sp>
          <p:nvSpPr>
            <p:cNvPr id="290826" name="AutoShape 12"/>
            <p:cNvSpPr>
              <a:spLocks/>
            </p:cNvSpPr>
            <p:nvPr/>
          </p:nvSpPr>
          <p:spPr bwMode="auto">
            <a:xfrm>
              <a:off x="3969" y="3203"/>
              <a:ext cx="45" cy="363"/>
            </a:xfrm>
            <a:prstGeom prst="rightBracket">
              <a:avLst>
                <a:gd name="adj" fmla="val 67222"/>
              </a:avLst>
            </a:prstGeom>
            <a:noFill/>
            <a:ln w="19050">
              <a:solidFill>
                <a:schemeClr val="tx1"/>
              </a:solidFill>
              <a:round/>
              <a:headEnd/>
              <a:tailEnd/>
            </a:ln>
          </p:spPr>
          <p:txBody>
            <a:bodyPr wrap="none" lIns="90488" tIns="44450" rIns="90488" bIns="44450" anchor="ctr"/>
            <a:lstStyle/>
            <a:p>
              <a:endParaRPr lang="en-CA" altLang="en-US"/>
            </a:p>
          </p:txBody>
        </p:sp>
        <p:sp>
          <p:nvSpPr>
            <p:cNvPr id="290827" name="Line 13"/>
            <p:cNvSpPr>
              <a:spLocks noChangeShapeType="1"/>
            </p:cNvSpPr>
            <p:nvPr/>
          </p:nvSpPr>
          <p:spPr bwMode="auto">
            <a:xfrm>
              <a:off x="1837" y="3203"/>
              <a:ext cx="2086" cy="0"/>
            </a:xfrm>
            <a:prstGeom prst="line">
              <a:avLst/>
            </a:prstGeom>
            <a:noFill/>
            <a:ln w="19050">
              <a:solidFill>
                <a:schemeClr val="tx1"/>
              </a:solidFill>
              <a:round/>
              <a:headEnd type="triangle" w="med" len="med"/>
              <a:tailEnd type="triangle" w="med" len="med"/>
            </a:ln>
          </p:spPr>
          <p:txBody>
            <a:bodyPr lIns="90488" tIns="44450" rIns="90488" bIns="44450"/>
            <a:lstStyle/>
            <a:p>
              <a:endParaRPr lang="en-CA"/>
            </a:p>
          </p:txBody>
        </p:sp>
        <p:sp>
          <p:nvSpPr>
            <p:cNvPr id="290828" name="Text Box 14"/>
            <p:cNvSpPr txBox="1">
              <a:spLocks noChangeArrowheads="1"/>
            </p:cNvSpPr>
            <p:nvPr/>
          </p:nvSpPr>
          <p:spPr bwMode="auto">
            <a:xfrm>
              <a:off x="2562" y="3113"/>
              <a:ext cx="545" cy="190"/>
            </a:xfrm>
            <a:prstGeom prst="rect">
              <a:avLst/>
            </a:prstGeom>
            <a:solidFill>
              <a:schemeClr val="bg2"/>
            </a:solidFill>
            <a:ln w="12700" algn="ctr">
              <a:noFill/>
              <a:miter lim="800000"/>
              <a:headEnd/>
              <a:tailEnd/>
            </a:ln>
          </p:spPr>
          <p:txBody>
            <a:bodyPr lIns="90488" tIns="44450" rIns="90488" bIns="44450">
              <a:spAutoFit/>
            </a:bodyPr>
            <a:lstStyle/>
            <a:p>
              <a:pPr marL="419100" indent="-419100">
                <a:spcBef>
                  <a:spcPct val="50000"/>
                </a:spcBef>
                <a:buFont typeface="Monotype Sorts" pitchFamily="2" charset="2"/>
                <a:buNone/>
              </a:pPr>
              <a:r>
                <a:rPr lang="en-CA" altLang="en-US" sz="1400"/>
                <a:t>90% CI</a:t>
              </a:r>
            </a:p>
          </p:txBody>
        </p:sp>
        <p:sp>
          <p:nvSpPr>
            <p:cNvPr id="290829" name="AutoShape 15"/>
            <p:cNvSpPr>
              <a:spLocks noChangeArrowheads="1"/>
            </p:cNvSpPr>
            <p:nvPr/>
          </p:nvSpPr>
          <p:spPr bwMode="auto">
            <a:xfrm>
              <a:off x="1474" y="3113"/>
              <a:ext cx="2812" cy="576"/>
            </a:xfrm>
            <a:prstGeom prst="bracePair">
              <a:avLst>
                <a:gd name="adj" fmla="val 8333"/>
              </a:avLst>
            </a:prstGeom>
            <a:noFill/>
            <a:ln w="19050">
              <a:solidFill>
                <a:schemeClr val="hlink"/>
              </a:solidFill>
              <a:round/>
              <a:headEnd/>
              <a:tailEnd/>
            </a:ln>
          </p:spPr>
          <p:txBody>
            <a:bodyPr wrap="none" lIns="90488" tIns="44450" rIns="90488" bIns="44450" anchor="ctr"/>
            <a:lstStyle/>
            <a:p>
              <a:endParaRPr lang="en-CA" altLang="en-US"/>
            </a:p>
          </p:txBody>
        </p:sp>
        <p:sp>
          <p:nvSpPr>
            <p:cNvPr id="290830" name="Line 16"/>
            <p:cNvSpPr>
              <a:spLocks noChangeShapeType="1"/>
            </p:cNvSpPr>
            <p:nvPr/>
          </p:nvSpPr>
          <p:spPr bwMode="auto">
            <a:xfrm>
              <a:off x="1610" y="3702"/>
              <a:ext cx="2540" cy="0"/>
            </a:xfrm>
            <a:prstGeom prst="line">
              <a:avLst/>
            </a:prstGeom>
            <a:noFill/>
            <a:ln w="19050">
              <a:solidFill>
                <a:schemeClr val="hlink"/>
              </a:solidFill>
              <a:round/>
              <a:headEnd type="triangle" w="med" len="med"/>
              <a:tailEnd type="triangle" w="med" len="med"/>
            </a:ln>
          </p:spPr>
          <p:txBody>
            <a:bodyPr lIns="90488" tIns="44450" rIns="90488" bIns="44450"/>
            <a:lstStyle/>
            <a:p>
              <a:endParaRPr lang="en-CA"/>
            </a:p>
          </p:txBody>
        </p:sp>
        <p:sp>
          <p:nvSpPr>
            <p:cNvPr id="290831" name="Text Box 17"/>
            <p:cNvSpPr txBox="1">
              <a:spLocks noChangeArrowheads="1"/>
            </p:cNvSpPr>
            <p:nvPr/>
          </p:nvSpPr>
          <p:spPr bwMode="auto">
            <a:xfrm>
              <a:off x="2018" y="3612"/>
              <a:ext cx="499" cy="190"/>
            </a:xfrm>
            <a:prstGeom prst="rect">
              <a:avLst/>
            </a:prstGeom>
            <a:solidFill>
              <a:schemeClr val="bg2"/>
            </a:solidFill>
            <a:ln w="12700" algn="ctr">
              <a:noFill/>
              <a:miter lim="800000"/>
              <a:headEnd/>
              <a:tailEnd/>
            </a:ln>
          </p:spPr>
          <p:txBody>
            <a:bodyPr lIns="90488" tIns="44450" rIns="90488" bIns="44450">
              <a:spAutoFit/>
            </a:bodyPr>
            <a:lstStyle/>
            <a:p>
              <a:pPr marL="419100" indent="-419100">
                <a:spcBef>
                  <a:spcPct val="50000"/>
                </a:spcBef>
                <a:buFont typeface="Monotype Sorts" pitchFamily="2" charset="2"/>
                <a:buNone/>
              </a:pPr>
              <a:r>
                <a:rPr lang="en-CA" altLang="en-US" sz="1400">
                  <a:solidFill>
                    <a:schemeClr val="hlink"/>
                  </a:solidFill>
                </a:rPr>
                <a:t>95% CI</a:t>
              </a:r>
            </a:p>
          </p:txBody>
        </p:sp>
      </p:grpSp>
      <p:sp>
        <p:nvSpPr>
          <p:cNvPr id="18" name="TextBox 17"/>
          <p:cNvSpPr txBox="1"/>
          <p:nvPr/>
        </p:nvSpPr>
        <p:spPr>
          <a:xfrm>
            <a:off x="642910" y="1000108"/>
            <a:ext cx="6929486" cy="646331"/>
          </a:xfrm>
          <a:prstGeom prst="rect">
            <a:avLst/>
          </a:prstGeom>
          <a:noFill/>
        </p:spPr>
        <p:txBody>
          <a:bodyPr wrap="square" rtlCol="0">
            <a:spAutoFit/>
          </a:bodyPr>
          <a:lstStyle/>
          <a:p>
            <a:r>
              <a:rPr lang="en-CA" sz="3600" b="1" dirty="0" smtClean="0">
                <a:solidFill>
                  <a:srgbClr val="669900"/>
                </a:solidFill>
              </a:rPr>
              <a:t>Confidence interval: example</a:t>
            </a:r>
            <a:endParaRPr lang="en-CA" sz="3600" b="1" dirty="0">
              <a:solidFill>
                <a:srgbClr val="669900"/>
              </a:solidFill>
            </a:endParaRPr>
          </a:p>
        </p:txBody>
      </p:sp>
      <p:sp>
        <p:nvSpPr>
          <p:cNvPr id="19" name="Date Placeholder 18"/>
          <p:cNvSpPr>
            <a:spLocks noGrp="1"/>
          </p:cNvSpPr>
          <p:nvPr>
            <p:ph type="dt" sz="half" idx="10"/>
          </p:nvPr>
        </p:nvSpPr>
        <p:spPr/>
        <p:txBody>
          <a:bodyPr/>
          <a:lstStyle/>
          <a:p>
            <a:fld id="{AF20FD64-2FB4-4EA2-A63B-3AA3C2A0EDCB}" type="datetime1">
              <a:rPr lang="en-CA" smtClean="0"/>
              <a:pPr/>
              <a:t>27/09/2019</a:t>
            </a:fld>
            <a:endParaRPr lang="en-CA"/>
          </a:p>
        </p:txBody>
      </p:sp>
      <p:sp>
        <p:nvSpPr>
          <p:cNvPr id="20" name="Slide Number Placeholder 19"/>
          <p:cNvSpPr>
            <a:spLocks noGrp="1"/>
          </p:cNvSpPr>
          <p:nvPr>
            <p:ph type="sldNum" sz="quarter" idx="12"/>
          </p:nvPr>
        </p:nvSpPr>
        <p:spPr/>
        <p:txBody>
          <a:bodyPr/>
          <a:lstStyle/>
          <a:p>
            <a:fld id="{52C81505-89D5-42F7-A0D6-5699417D7DF5}" type="slidenum">
              <a:rPr lang="en-CA" smtClean="0"/>
              <a:pPr/>
              <a:t>103</a:t>
            </a:fld>
            <a:endParaRPr lang="en-CA"/>
          </a:p>
        </p:txBody>
      </p:sp>
      <p:sp>
        <p:nvSpPr>
          <p:cNvPr id="21" name="Footer Placeholder 20"/>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a:noFill/>
        </p:spPr>
        <p:txBody>
          <a:bodyPr/>
          <a:lstStyle/>
          <a:p>
            <a:r>
              <a:rPr lang="en-US" sz="3600" b="1" dirty="0" smtClean="0"/>
              <a:t>Confidence interval</a:t>
            </a:r>
          </a:p>
        </p:txBody>
      </p:sp>
      <p:sp>
        <p:nvSpPr>
          <p:cNvPr id="291843" name="Rectangle 3"/>
          <p:cNvSpPr>
            <a:spLocks noGrp="1" noChangeArrowheads="1"/>
          </p:cNvSpPr>
          <p:nvPr>
            <p:ph type="body" idx="1"/>
          </p:nvPr>
        </p:nvSpPr>
        <p:spPr>
          <a:xfrm>
            <a:off x="685800" y="2085975"/>
            <a:ext cx="7772400" cy="4114800"/>
          </a:xfrm>
          <a:noFill/>
        </p:spPr>
        <p:txBody>
          <a:bodyPr/>
          <a:lstStyle/>
          <a:p>
            <a:r>
              <a:rPr lang="en-US" dirty="0" smtClean="0"/>
              <a:t>The margin of error for a confidence level of 90% is 1.65 times the </a:t>
            </a:r>
            <a:r>
              <a:rPr lang="en-US" dirty="0" err="1" smtClean="0"/>
              <a:t>s.e</a:t>
            </a:r>
            <a:r>
              <a:rPr lang="en-US" dirty="0" smtClean="0"/>
              <a:t>.</a:t>
            </a:r>
          </a:p>
          <a:p>
            <a:endParaRPr lang="en-US" dirty="0" smtClean="0"/>
          </a:p>
          <a:p>
            <a:r>
              <a:rPr lang="en-US" dirty="0" smtClean="0"/>
              <a:t>For 99% confidence, the </a:t>
            </a:r>
            <a:r>
              <a:rPr lang="en-US" dirty="0" err="1" smtClean="0"/>
              <a:t>m.e</a:t>
            </a:r>
            <a:r>
              <a:rPr lang="en-US" dirty="0" smtClean="0"/>
              <a:t>. is 2.58 times the </a:t>
            </a:r>
            <a:r>
              <a:rPr lang="en-US" dirty="0" err="1" smtClean="0"/>
              <a:t>s.e</a:t>
            </a:r>
            <a:r>
              <a:rPr lang="en-US" dirty="0" smtClean="0"/>
              <a:t>.</a:t>
            </a:r>
          </a:p>
        </p:txBody>
      </p:sp>
      <p:sp>
        <p:nvSpPr>
          <p:cNvPr id="4" name="Date Placeholder 3"/>
          <p:cNvSpPr>
            <a:spLocks noGrp="1"/>
          </p:cNvSpPr>
          <p:nvPr>
            <p:ph type="dt" sz="half" idx="10"/>
          </p:nvPr>
        </p:nvSpPr>
        <p:spPr/>
        <p:txBody>
          <a:bodyPr/>
          <a:lstStyle/>
          <a:p>
            <a:fld id="{6471C0F1-FD4F-45B5-A89B-77D4B838A56C}"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104</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Oval 2"/>
          <p:cNvSpPr>
            <a:spLocks noChangeArrowheads="1"/>
          </p:cNvSpPr>
          <p:nvPr/>
        </p:nvSpPr>
        <p:spPr bwMode="auto">
          <a:xfrm>
            <a:off x="6350" y="311150"/>
            <a:ext cx="9055100" cy="6464300"/>
          </a:xfrm>
          <a:prstGeom prst="ellipse">
            <a:avLst/>
          </a:prstGeom>
          <a:noFill/>
          <a:ln w="12700">
            <a:solidFill>
              <a:schemeClr val="tx1"/>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36195" name="Rectangle 3"/>
          <p:cNvSpPr>
            <a:spLocks noGrp="1" noChangeArrowheads="1"/>
          </p:cNvSpPr>
          <p:nvPr>
            <p:ph type="title"/>
          </p:nvPr>
        </p:nvSpPr>
        <p:spPr>
          <a:xfrm>
            <a:off x="357158" y="928670"/>
            <a:ext cx="8398196" cy="580926"/>
          </a:xfrm>
          <a:noFill/>
        </p:spPr>
        <p:txBody>
          <a:bodyPr/>
          <a:lstStyle/>
          <a:p>
            <a:r>
              <a:rPr lang="en-US" altLang="en-US" b="1" dirty="0" smtClean="0"/>
              <a:t>		</a:t>
            </a:r>
            <a:r>
              <a:rPr lang="en-US" altLang="en-US" sz="3600" b="1" dirty="0" smtClean="0"/>
              <a:t>Variance</a:t>
            </a:r>
          </a:p>
        </p:txBody>
      </p:sp>
      <p:sp>
        <p:nvSpPr>
          <p:cNvPr id="136196" name="Rectangle 4"/>
          <p:cNvSpPr>
            <a:spLocks noGrp="1" noChangeArrowheads="1"/>
          </p:cNvSpPr>
          <p:nvPr>
            <p:ph type="body" idx="1"/>
          </p:nvPr>
        </p:nvSpPr>
        <p:spPr>
          <a:xfrm>
            <a:off x="700088" y="1524000"/>
            <a:ext cx="7772400" cy="4114800"/>
          </a:xfrm>
          <a:noFill/>
        </p:spPr>
        <p:txBody>
          <a:bodyPr/>
          <a:lstStyle/>
          <a:p>
            <a:pPr>
              <a:buFont typeface="Monotype Sorts" pitchFamily="2" charset="2"/>
              <a:buNone/>
            </a:pPr>
            <a:r>
              <a:rPr lang="en-US" altLang="en-US" dirty="0" smtClean="0"/>
              <a:t>	</a:t>
            </a:r>
          </a:p>
          <a:p>
            <a:pPr>
              <a:buFont typeface="Monotype Sorts" pitchFamily="2" charset="2"/>
              <a:buNone/>
            </a:pPr>
            <a:r>
              <a:rPr lang="en-US" altLang="en-US" sz="4400" dirty="0" smtClean="0"/>
              <a:t>	</a:t>
            </a:r>
            <a:r>
              <a:rPr lang="en-US" altLang="en-US" sz="3200" dirty="0" smtClean="0"/>
              <a:t>Dispersion which would appear if survey were repeated many times under identical conditions</a:t>
            </a:r>
            <a:endParaRPr lang="en-US" altLang="en-US" sz="4000" dirty="0" smtClean="0"/>
          </a:p>
        </p:txBody>
      </p:sp>
      <p:sp>
        <p:nvSpPr>
          <p:cNvPr id="101381" name="AutoShape 5"/>
          <p:cNvSpPr>
            <a:spLocks noChangeArrowheads="1"/>
          </p:cNvSpPr>
          <p:nvPr/>
        </p:nvSpPr>
        <p:spPr bwMode="auto">
          <a:xfrm rot="8640000">
            <a:off x="692150" y="5111750"/>
            <a:ext cx="977900" cy="1206500"/>
          </a:xfrm>
          <a:prstGeom prst="rightArrow">
            <a:avLst>
              <a:gd name="adj1" fmla="val 75000"/>
              <a:gd name="adj2" fmla="val 50005"/>
            </a:avLst>
          </a:prstGeom>
          <a:solidFill>
            <a:schemeClr val="hlink"/>
          </a:solidFill>
          <a:ln w="12700">
            <a:solidFill>
              <a:schemeClr val="tx1"/>
            </a:solidFill>
            <a:miter lim="800000"/>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01382" name="AutoShape 6"/>
          <p:cNvSpPr>
            <a:spLocks noChangeArrowheads="1"/>
          </p:cNvSpPr>
          <p:nvPr/>
        </p:nvSpPr>
        <p:spPr bwMode="auto">
          <a:xfrm rot="2640000">
            <a:off x="228600" y="76200"/>
            <a:ext cx="990600" cy="1219200"/>
          </a:xfrm>
          <a:prstGeom prst="rightArrow">
            <a:avLst>
              <a:gd name="adj1" fmla="val 75000"/>
              <a:gd name="adj2" fmla="val 50005"/>
            </a:avLst>
          </a:prstGeom>
          <a:noFill/>
          <a:ln w="12700">
            <a:noFill/>
            <a:miter lim="800000"/>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01383" name="AutoShape 7"/>
          <p:cNvSpPr>
            <a:spLocks noChangeArrowheads="1"/>
          </p:cNvSpPr>
          <p:nvPr/>
        </p:nvSpPr>
        <p:spPr bwMode="auto">
          <a:xfrm rot="18300000">
            <a:off x="7550150" y="539750"/>
            <a:ext cx="977900" cy="1206500"/>
          </a:xfrm>
          <a:prstGeom prst="rightArrow">
            <a:avLst>
              <a:gd name="adj1" fmla="val 75000"/>
              <a:gd name="adj2" fmla="val 50005"/>
            </a:avLst>
          </a:prstGeom>
          <a:solidFill>
            <a:schemeClr val="accent2"/>
          </a:solidFill>
          <a:ln w="12700">
            <a:solidFill>
              <a:schemeClr val="tx1"/>
            </a:solidFill>
            <a:miter lim="800000"/>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01384" name="AutoShape 8"/>
          <p:cNvSpPr>
            <a:spLocks noChangeArrowheads="1"/>
          </p:cNvSpPr>
          <p:nvPr/>
        </p:nvSpPr>
        <p:spPr bwMode="auto">
          <a:xfrm rot="2700000">
            <a:off x="7550150" y="5187950"/>
            <a:ext cx="977900" cy="1206500"/>
          </a:xfrm>
          <a:prstGeom prst="rightArrow">
            <a:avLst>
              <a:gd name="adj1" fmla="val 75000"/>
              <a:gd name="adj2" fmla="val 50005"/>
            </a:avLst>
          </a:prstGeom>
          <a:solidFill>
            <a:schemeClr val="tx2"/>
          </a:solidFill>
          <a:ln w="12700">
            <a:solidFill>
              <a:schemeClr val="tx1"/>
            </a:solidFill>
            <a:miter lim="800000"/>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01385" name="AutoShape 9"/>
          <p:cNvSpPr>
            <a:spLocks noChangeArrowheads="1"/>
          </p:cNvSpPr>
          <p:nvPr/>
        </p:nvSpPr>
        <p:spPr bwMode="auto">
          <a:xfrm rot="13680000">
            <a:off x="677863" y="563563"/>
            <a:ext cx="977900" cy="1206500"/>
          </a:xfrm>
          <a:prstGeom prst="rightArrow">
            <a:avLst>
              <a:gd name="adj1" fmla="val 75000"/>
              <a:gd name="adj2" fmla="val 50005"/>
            </a:avLst>
          </a:prstGeom>
          <a:solidFill>
            <a:schemeClr val="accent1"/>
          </a:solidFill>
          <a:ln w="12700">
            <a:solidFill>
              <a:schemeClr val="tx1"/>
            </a:solidFill>
            <a:miter lim="800000"/>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0" name="Date Placeholder 9"/>
          <p:cNvSpPr>
            <a:spLocks noGrp="1"/>
          </p:cNvSpPr>
          <p:nvPr>
            <p:ph type="dt" sz="half" idx="10"/>
          </p:nvPr>
        </p:nvSpPr>
        <p:spPr/>
        <p:txBody>
          <a:bodyPr/>
          <a:lstStyle/>
          <a:p>
            <a:fld id="{0CF192AD-C70D-406A-ACFD-06EE7393E6C3}" type="datetime1">
              <a:rPr lang="en-CA" smtClean="0"/>
              <a:pPr/>
              <a:t>27/09/2019</a:t>
            </a:fld>
            <a:endParaRPr lang="en-CA"/>
          </a:p>
        </p:txBody>
      </p:sp>
      <p:sp>
        <p:nvSpPr>
          <p:cNvPr id="11" name="Slide Number Placeholder 10"/>
          <p:cNvSpPr>
            <a:spLocks noGrp="1"/>
          </p:cNvSpPr>
          <p:nvPr>
            <p:ph type="sldNum" sz="quarter" idx="12"/>
          </p:nvPr>
        </p:nvSpPr>
        <p:spPr/>
        <p:txBody>
          <a:bodyPr/>
          <a:lstStyle/>
          <a:p>
            <a:fld id="{2B6E738E-267A-4344-8BF4-552BF5255FBB}" type="slidenum">
              <a:rPr lang="en-CA" smtClean="0"/>
              <a:pPr/>
              <a:t>11</a:t>
            </a:fld>
            <a:endParaRPr lang="en-CA"/>
          </a:p>
        </p:txBody>
      </p:sp>
      <p:sp>
        <p:nvSpPr>
          <p:cNvPr id="12" name="Footer Placeholder 11"/>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noFill/>
        </p:spPr>
        <p:txBody>
          <a:bodyPr/>
          <a:lstStyle/>
          <a:p>
            <a:r>
              <a:rPr lang="en-US" altLang="en-US" sz="3600" b="1" dirty="0" smtClean="0"/>
              <a:t>Example of variance</a:t>
            </a:r>
          </a:p>
        </p:txBody>
      </p:sp>
      <p:sp>
        <p:nvSpPr>
          <p:cNvPr id="137219" name="Rectangle 3"/>
          <p:cNvSpPr>
            <a:spLocks noGrp="1" noChangeArrowheads="1"/>
          </p:cNvSpPr>
          <p:nvPr>
            <p:ph type="body" idx="1"/>
          </p:nvPr>
        </p:nvSpPr>
        <p:spPr>
          <a:xfrm>
            <a:off x="633413" y="2241550"/>
            <a:ext cx="7772400" cy="4495800"/>
          </a:xfrm>
          <a:noFill/>
        </p:spPr>
        <p:txBody>
          <a:bodyPr/>
          <a:lstStyle/>
          <a:p>
            <a:pPr>
              <a:lnSpc>
                <a:spcPct val="90000"/>
              </a:lnSpc>
            </a:pPr>
            <a:r>
              <a:rPr lang="en-US" altLang="en-US" dirty="0" smtClean="0"/>
              <a:t>Population of 5 households</a:t>
            </a:r>
          </a:p>
          <a:p>
            <a:r>
              <a:rPr lang="en-US" altLang="en-US" dirty="0" smtClean="0"/>
              <a:t>Monthly movie download per household</a:t>
            </a:r>
          </a:p>
          <a:p>
            <a:pPr lvl="1">
              <a:buFont typeface="Courier New" pitchFamily="49" charset="0"/>
              <a:buChar char="o"/>
            </a:pPr>
            <a:r>
              <a:rPr lang="en-US" altLang="en-US" sz="2400" dirty="0" smtClean="0"/>
              <a:t>6, 9, 12, 18, 24</a:t>
            </a:r>
          </a:p>
          <a:p>
            <a:r>
              <a:rPr lang="en-US" altLang="en-US" dirty="0" smtClean="0"/>
              <a:t>Total number = 69</a:t>
            </a:r>
          </a:p>
          <a:p>
            <a:r>
              <a:rPr lang="en-US" altLang="en-US" dirty="0" smtClean="0"/>
              <a:t>Population average = 13.8</a:t>
            </a:r>
          </a:p>
        </p:txBody>
      </p:sp>
      <p:sp>
        <p:nvSpPr>
          <p:cNvPr id="4" name="Date Placeholder 3"/>
          <p:cNvSpPr>
            <a:spLocks noGrp="1"/>
          </p:cNvSpPr>
          <p:nvPr>
            <p:ph type="dt" sz="half" idx="10"/>
          </p:nvPr>
        </p:nvSpPr>
        <p:spPr/>
        <p:txBody>
          <a:bodyPr/>
          <a:lstStyle/>
          <a:p>
            <a:fld id="{81D4CFD6-6850-49CE-98A4-EBD2E87ECE18}"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12</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noFill/>
        </p:spPr>
        <p:txBody>
          <a:bodyPr/>
          <a:lstStyle/>
          <a:p>
            <a:r>
              <a:rPr lang="en-US" altLang="en-US" sz="3600" b="1" dirty="0" smtClean="0"/>
              <a:t>Example of variance (cont’d)</a:t>
            </a:r>
          </a:p>
        </p:txBody>
      </p:sp>
      <p:sp>
        <p:nvSpPr>
          <p:cNvPr id="138243" name="Rectangle 3"/>
          <p:cNvSpPr>
            <a:spLocks noGrp="1" noChangeArrowheads="1"/>
          </p:cNvSpPr>
          <p:nvPr>
            <p:ph type="body" idx="1"/>
          </p:nvPr>
        </p:nvSpPr>
        <p:spPr>
          <a:xfrm>
            <a:off x="350267" y="1714488"/>
            <a:ext cx="8398197" cy="4411675"/>
          </a:xfrm>
          <a:noFill/>
        </p:spPr>
        <p:txBody>
          <a:bodyPr/>
          <a:lstStyle/>
          <a:p>
            <a:pPr>
              <a:lnSpc>
                <a:spcPct val="90000"/>
              </a:lnSpc>
            </a:pPr>
            <a:r>
              <a:rPr lang="en-US" altLang="en-US" sz="2800" dirty="0" smtClean="0"/>
              <a:t>Sample survey: select 2 households</a:t>
            </a:r>
          </a:p>
          <a:p>
            <a:r>
              <a:rPr lang="en-US" altLang="en-US" sz="2800" dirty="0" smtClean="0"/>
              <a:t>10 possible samples</a:t>
            </a:r>
          </a:p>
          <a:p>
            <a:r>
              <a:rPr lang="en-US" altLang="en-US" sz="2800" dirty="0" smtClean="0"/>
              <a:t>Observed average may be 7.5, 9.0, 10.5, 12.0, 13.5, 15.0, 15.0, 16.5, 18.0 or 21.0</a:t>
            </a:r>
          </a:p>
          <a:p>
            <a:r>
              <a:rPr lang="en-US" altLang="en-US" sz="2800" dirty="0" smtClean="0"/>
              <a:t>Each time survey is done, one of these values is observed</a:t>
            </a:r>
          </a:p>
          <a:p>
            <a:r>
              <a:rPr lang="en-US" altLang="en-US" sz="2800" dirty="0" smtClean="0"/>
              <a:t>Variance measures dispersion about 13.8</a:t>
            </a:r>
          </a:p>
        </p:txBody>
      </p:sp>
      <p:sp>
        <p:nvSpPr>
          <p:cNvPr id="4" name="Date Placeholder 3"/>
          <p:cNvSpPr>
            <a:spLocks noGrp="1"/>
          </p:cNvSpPr>
          <p:nvPr>
            <p:ph type="dt" sz="half" idx="10"/>
          </p:nvPr>
        </p:nvSpPr>
        <p:spPr/>
        <p:txBody>
          <a:bodyPr/>
          <a:lstStyle/>
          <a:p>
            <a:fld id="{26806A71-83C6-4746-B26D-44CF76350696}"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13</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1142976" y="785794"/>
            <a:ext cx="6873875" cy="581025"/>
          </a:xfrm>
          <a:prstGeom prst="rect">
            <a:avLst/>
          </a:prstGeom>
          <a:solidFill>
            <a:srgbClr val="FDFF45"/>
          </a:solidFill>
          <a:ln w="25400">
            <a:solidFill>
              <a:schemeClr val="tx1"/>
            </a:solidFill>
            <a:miter lim="800000"/>
            <a:headEnd/>
            <a:tailEnd/>
          </a:ln>
          <a:effectLst>
            <a:outerShdw dist="107763" dir="2700000" algn="ctr" rotWithShape="0">
              <a:schemeClr val="bg2"/>
            </a:outerShdw>
          </a:effectLst>
        </p:spPr>
        <p:txBody>
          <a:bodyPr lIns="90488" tIns="44450" rIns="90488" bIns="44450" anchor="ctr"/>
          <a:lstStyle/>
          <a:p>
            <a:pPr algn="ctr">
              <a:defRPr/>
            </a:pPr>
            <a:r>
              <a:rPr lang="en-US" altLang="en-US" sz="4400" b="0" dirty="0">
                <a:solidFill>
                  <a:schemeClr val="tx2"/>
                </a:solidFill>
                <a:latin typeface="Times New Roman" pitchFamily="18" charset="0"/>
              </a:rPr>
              <a:t>Sampling </a:t>
            </a:r>
            <a:r>
              <a:rPr lang="en-US" altLang="en-US" sz="4400" b="0" dirty="0" smtClean="0">
                <a:solidFill>
                  <a:schemeClr val="tx2"/>
                </a:solidFill>
                <a:latin typeface="Times New Roman" pitchFamily="18" charset="0"/>
              </a:rPr>
              <a:t>error</a:t>
            </a:r>
            <a:endParaRPr lang="en-US" altLang="en-US" sz="4400" b="0" dirty="0">
              <a:solidFill>
                <a:schemeClr val="tx2"/>
              </a:solidFill>
              <a:latin typeface="Times New Roman" pitchFamily="18" charset="0"/>
            </a:endParaRPr>
          </a:p>
        </p:txBody>
      </p:sp>
      <p:sp>
        <p:nvSpPr>
          <p:cNvPr id="139267" name="Rectangle 3"/>
          <p:cNvSpPr>
            <a:spLocks noChangeArrowheads="1"/>
          </p:cNvSpPr>
          <p:nvPr/>
        </p:nvSpPr>
        <p:spPr bwMode="auto">
          <a:xfrm>
            <a:off x="685800" y="1524000"/>
            <a:ext cx="7772400" cy="4876800"/>
          </a:xfrm>
          <a:prstGeom prst="rect">
            <a:avLst/>
          </a:prstGeom>
          <a:noFill/>
          <a:ln w="12700">
            <a:noFill/>
            <a:miter lim="800000"/>
            <a:headEnd/>
            <a:tailEnd/>
          </a:ln>
        </p:spPr>
        <p:txBody>
          <a:bodyPr lIns="90488" tIns="44450" rIns="90488" bIns="44450"/>
          <a:lstStyle/>
          <a:p>
            <a:pPr marL="342900" indent="-342900" defTabSz="419100">
              <a:spcBef>
                <a:spcPct val="20000"/>
              </a:spcBef>
            </a:pPr>
            <a:endParaRPr lang="en-US" altLang="en-US" sz="2600" dirty="0"/>
          </a:p>
          <a:p>
            <a:pPr marL="342900" indent="-342900" defTabSz="419100">
              <a:spcBef>
                <a:spcPct val="20000"/>
              </a:spcBef>
            </a:pPr>
            <a:endParaRPr lang="en-US" altLang="en-US" dirty="0"/>
          </a:p>
          <a:p>
            <a:pPr marL="342900" indent="-342900" defTabSz="419100">
              <a:spcBef>
                <a:spcPct val="20000"/>
              </a:spcBef>
            </a:pPr>
            <a:endParaRPr lang="en-US" altLang="en-US" sz="1300" dirty="0"/>
          </a:p>
          <a:p>
            <a:pPr marL="342900" indent="-342900" defTabSz="419100">
              <a:lnSpc>
                <a:spcPct val="80000"/>
              </a:lnSpc>
              <a:spcBef>
                <a:spcPct val="20000"/>
              </a:spcBef>
            </a:pPr>
            <a:r>
              <a:rPr lang="en-US" altLang="en-US" sz="1200" dirty="0"/>
              <a:t>Download		      6		       	 	9		       12		     18			      24</a:t>
            </a:r>
          </a:p>
          <a:p>
            <a:pPr marL="342900" indent="-342900" defTabSz="419100">
              <a:lnSpc>
                <a:spcPct val="80000"/>
              </a:lnSpc>
              <a:spcBef>
                <a:spcPct val="20000"/>
              </a:spcBef>
            </a:pPr>
            <a:endParaRPr lang="en-US" altLang="en-US" sz="1300" dirty="0"/>
          </a:p>
          <a:p>
            <a:pPr marL="342900" indent="-342900" algn="ctr" defTabSz="419100">
              <a:lnSpc>
                <a:spcPct val="80000"/>
              </a:lnSpc>
              <a:spcBef>
                <a:spcPct val="20000"/>
              </a:spcBef>
            </a:pPr>
            <a:r>
              <a:rPr lang="en-US" altLang="en-US" sz="1500" dirty="0"/>
              <a:t>True population average = 13.8</a:t>
            </a:r>
            <a:endParaRPr lang="en-US" altLang="en-US" sz="1400" dirty="0"/>
          </a:p>
          <a:p>
            <a:pPr marL="342900" indent="-342900" algn="ctr" defTabSz="419100">
              <a:lnSpc>
                <a:spcPct val="80000"/>
              </a:lnSpc>
              <a:spcBef>
                <a:spcPct val="20000"/>
              </a:spcBef>
            </a:pPr>
            <a:endParaRPr lang="en-US" altLang="en-US" sz="1300" dirty="0"/>
          </a:p>
          <a:p>
            <a:pPr marL="342900" indent="-342900" defTabSz="419100">
              <a:lnSpc>
                <a:spcPct val="80000"/>
              </a:lnSpc>
              <a:spcBef>
                <a:spcPct val="20000"/>
              </a:spcBef>
            </a:pPr>
            <a:r>
              <a:rPr lang="en-US" altLang="en-US" sz="1300" u="sng" dirty="0"/>
              <a:t>			Samples of Size 2 						Samples of Size 3</a:t>
            </a:r>
          </a:p>
          <a:p>
            <a:pPr marL="342900" indent="-342900" defTabSz="419100">
              <a:lnSpc>
                <a:spcPct val="50000"/>
              </a:lnSpc>
              <a:spcBef>
                <a:spcPct val="20000"/>
              </a:spcBef>
            </a:pPr>
            <a:endParaRPr lang="en-US" altLang="en-US" sz="1300" u="sng" dirty="0"/>
          </a:p>
          <a:p>
            <a:pPr marL="342900" indent="-342900" defTabSz="419100">
              <a:spcBef>
                <a:spcPct val="20000"/>
              </a:spcBef>
            </a:pPr>
            <a:r>
              <a:rPr lang="en-US" altLang="en-US" sz="1300" u="sng" dirty="0"/>
              <a:t>			Units			Average					Units				Average</a:t>
            </a:r>
          </a:p>
          <a:p>
            <a:pPr marL="342900" indent="-342900" defTabSz="419100">
              <a:spcBef>
                <a:spcPct val="20000"/>
              </a:spcBef>
            </a:pPr>
            <a:r>
              <a:rPr lang="en-US" altLang="en-US" sz="1300" dirty="0"/>
              <a:t>			(#1, #2)		  7.5						(#1, #2, #3)		  9.0	</a:t>
            </a:r>
          </a:p>
          <a:p>
            <a:pPr marL="342900" indent="-342900" defTabSz="419100">
              <a:spcBef>
                <a:spcPct val="20000"/>
              </a:spcBef>
            </a:pPr>
            <a:r>
              <a:rPr lang="en-US" altLang="en-US" sz="1300" dirty="0"/>
              <a:t>			(#1, #3)		  9.0						(#1, #2, #4)		11.0</a:t>
            </a:r>
          </a:p>
          <a:p>
            <a:pPr marL="342900" indent="-342900" defTabSz="419100">
              <a:spcBef>
                <a:spcPct val="20000"/>
              </a:spcBef>
            </a:pPr>
            <a:r>
              <a:rPr lang="en-US" altLang="en-US" sz="1300" dirty="0"/>
              <a:t>			(#2, #3)		10.5						(#1, #3, #4)		12.0</a:t>
            </a:r>
          </a:p>
          <a:p>
            <a:pPr marL="342900" indent="-342900" defTabSz="419100">
              <a:spcBef>
                <a:spcPct val="20000"/>
              </a:spcBef>
            </a:pPr>
            <a:r>
              <a:rPr lang="en-US" altLang="en-US" sz="1300" dirty="0"/>
              <a:t>			(#1, #4)		12.0						(#2, #3, #4)		13.0	</a:t>
            </a:r>
          </a:p>
          <a:p>
            <a:pPr marL="342900" indent="-342900" defTabSz="419100">
              <a:spcBef>
                <a:spcPct val="20000"/>
              </a:spcBef>
            </a:pPr>
            <a:r>
              <a:rPr lang="en-US" altLang="en-US" sz="1300" dirty="0"/>
              <a:t>			(#2, #4)		13.5						(#1, #2, #5)		13.0</a:t>
            </a:r>
          </a:p>
          <a:p>
            <a:pPr marL="342900" indent="-342900" defTabSz="419100">
              <a:spcBef>
                <a:spcPct val="20000"/>
              </a:spcBef>
            </a:pPr>
            <a:r>
              <a:rPr lang="en-US" altLang="en-US" sz="1300" dirty="0"/>
              <a:t>			(#3, #4)		15.0						(#1, #3, #5)		14.0</a:t>
            </a:r>
          </a:p>
          <a:p>
            <a:pPr marL="342900" indent="-342900" defTabSz="419100">
              <a:spcBef>
                <a:spcPct val="20000"/>
              </a:spcBef>
            </a:pPr>
            <a:r>
              <a:rPr lang="en-US" altLang="en-US" sz="1300" dirty="0"/>
              <a:t>			(#1, #5)		15.0						(#2, #3, #5)		15.0</a:t>
            </a:r>
          </a:p>
          <a:p>
            <a:pPr marL="342900" indent="-342900" defTabSz="419100">
              <a:spcBef>
                <a:spcPct val="20000"/>
              </a:spcBef>
            </a:pPr>
            <a:r>
              <a:rPr lang="en-US" altLang="en-US" sz="1300" dirty="0"/>
              <a:t>			(#2, #5)		16.5						(#1, #4, #5)		16.0	</a:t>
            </a:r>
          </a:p>
          <a:p>
            <a:pPr marL="342900" indent="-342900" defTabSz="419100">
              <a:spcBef>
                <a:spcPct val="20000"/>
              </a:spcBef>
            </a:pPr>
            <a:r>
              <a:rPr lang="en-US" altLang="en-US" sz="1300" dirty="0"/>
              <a:t>			(#3, #5)		18.0						(#2, #4, #5)		17.0</a:t>
            </a:r>
          </a:p>
          <a:p>
            <a:pPr marL="342900" indent="-342900" defTabSz="419100">
              <a:spcBef>
                <a:spcPct val="20000"/>
              </a:spcBef>
            </a:pPr>
            <a:r>
              <a:rPr lang="en-US" altLang="en-US" sz="1300" dirty="0"/>
              <a:t>			(#4, #5)		21.0						(#3, #4, #5)		18.0</a:t>
            </a:r>
          </a:p>
        </p:txBody>
      </p:sp>
      <p:grpSp>
        <p:nvGrpSpPr>
          <p:cNvPr id="2" name="Group 7"/>
          <p:cNvGrpSpPr>
            <a:grpSpLocks/>
          </p:cNvGrpSpPr>
          <p:nvPr/>
        </p:nvGrpSpPr>
        <p:grpSpPr bwMode="auto">
          <a:xfrm>
            <a:off x="1871663" y="2667000"/>
            <a:ext cx="263525" cy="77788"/>
            <a:chOff x="1179" y="1680"/>
            <a:chExt cx="166" cy="49"/>
          </a:xfrm>
        </p:grpSpPr>
        <p:sp>
          <p:nvSpPr>
            <p:cNvPr id="104453" name="Line 5"/>
            <p:cNvSpPr>
              <a:spLocks noChangeShapeType="1"/>
            </p:cNvSpPr>
            <p:nvPr/>
          </p:nvSpPr>
          <p:spPr bwMode="auto">
            <a:xfrm>
              <a:off x="1179" y="1706"/>
              <a:ext cx="142" cy="0"/>
            </a:xfrm>
            <a:prstGeom prst="line">
              <a:avLst/>
            </a:prstGeom>
            <a:noFill/>
            <a:ln w="25400">
              <a:solidFill>
                <a:srgbClr val="0000C0"/>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04454" name="Freeform 6"/>
            <p:cNvSpPr>
              <a:spLocks/>
            </p:cNvSpPr>
            <p:nvPr/>
          </p:nvSpPr>
          <p:spPr bwMode="auto">
            <a:xfrm>
              <a:off x="1319" y="1680"/>
              <a:ext cx="26" cy="49"/>
            </a:xfrm>
            <a:custGeom>
              <a:avLst/>
              <a:gdLst/>
              <a:ahLst/>
              <a:cxnLst>
                <a:cxn ang="0">
                  <a:pos x="0" y="0"/>
                </a:cxn>
                <a:cxn ang="0">
                  <a:pos x="25" y="24"/>
                </a:cxn>
                <a:cxn ang="0">
                  <a:pos x="0" y="48"/>
                </a:cxn>
                <a:cxn ang="0">
                  <a:pos x="9" y="24"/>
                </a:cxn>
                <a:cxn ang="0">
                  <a:pos x="0" y="0"/>
                </a:cxn>
              </a:cxnLst>
              <a:rect l="0" t="0" r="r" b="b"/>
              <a:pathLst>
                <a:path w="26" h="49">
                  <a:moveTo>
                    <a:pt x="0" y="0"/>
                  </a:moveTo>
                  <a:lnTo>
                    <a:pt x="25" y="24"/>
                  </a:lnTo>
                  <a:lnTo>
                    <a:pt x="0" y="48"/>
                  </a:lnTo>
                  <a:lnTo>
                    <a:pt x="9" y="24"/>
                  </a:lnTo>
                  <a:lnTo>
                    <a:pt x="0" y="0"/>
                  </a:lnTo>
                </a:path>
              </a:pathLst>
            </a:custGeom>
            <a:solidFill>
              <a:srgbClr val="0000C0"/>
            </a:solidFill>
            <a:ln w="12700" cap="rnd" cmpd="sng">
              <a:no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sp>
        <p:nvSpPr>
          <p:cNvPr id="104456" name="Freeform 8"/>
          <p:cNvSpPr>
            <a:spLocks/>
          </p:cNvSpPr>
          <p:nvPr/>
        </p:nvSpPr>
        <p:spPr bwMode="auto">
          <a:xfrm>
            <a:off x="1905000" y="1939925"/>
            <a:ext cx="992188" cy="547688"/>
          </a:xfrm>
          <a:custGeom>
            <a:avLst/>
            <a:gdLst/>
            <a:ahLst/>
            <a:cxnLst>
              <a:cxn ang="0">
                <a:pos x="79" y="0"/>
              </a:cxn>
              <a:cxn ang="0">
                <a:pos x="79" y="0"/>
              </a:cxn>
              <a:cxn ang="0">
                <a:pos x="624" y="0"/>
              </a:cxn>
              <a:cxn ang="0">
                <a:pos x="624" y="344"/>
              </a:cxn>
              <a:cxn ang="0">
                <a:pos x="0" y="344"/>
              </a:cxn>
              <a:cxn ang="0">
                <a:pos x="0" y="0"/>
              </a:cxn>
              <a:cxn ang="0">
                <a:pos x="156" y="0"/>
              </a:cxn>
              <a:cxn ang="0">
                <a:pos x="79" y="0"/>
              </a:cxn>
            </a:cxnLst>
            <a:rect l="0" t="0" r="r" b="b"/>
            <a:pathLst>
              <a:path w="625" h="345">
                <a:moveTo>
                  <a:pt x="79" y="0"/>
                </a:moveTo>
                <a:lnTo>
                  <a:pt x="79" y="0"/>
                </a:lnTo>
                <a:lnTo>
                  <a:pt x="624" y="0"/>
                </a:lnTo>
                <a:lnTo>
                  <a:pt x="624" y="344"/>
                </a:lnTo>
                <a:lnTo>
                  <a:pt x="0" y="344"/>
                </a:lnTo>
                <a:lnTo>
                  <a:pt x="0" y="0"/>
                </a:lnTo>
                <a:lnTo>
                  <a:pt x="156" y="0"/>
                </a:lnTo>
                <a:lnTo>
                  <a:pt x="79"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4457" name="Freeform 9"/>
          <p:cNvSpPr>
            <a:spLocks/>
          </p:cNvSpPr>
          <p:nvPr/>
        </p:nvSpPr>
        <p:spPr bwMode="auto">
          <a:xfrm>
            <a:off x="1905000" y="1600200"/>
            <a:ext cx="992188" cy="341313"/>
          </a:xfrm>
          <a:custGeom>
            <a:avLst/>
            <a:gdLst/>
            <a:ahLst/>
            <a:cxnLst>
              <a:cxn ang="0">
                <a:pos x="0" y="214"/>
              </a:cxn>
              <a:cxn ang="0">
                <a:pos x="313" y="0"/>
              </a:cxn>
              <a:cxn ang="0">
                <a:pos x="624" y="214"/>
              </a:cxn>
              <a:cxn ang="0">
                <a:pos x="0" y="214"/>
              </a:cxn>
            </a:cxnLst>
            <a:rect l="0" t="0" r="r" b="b"/>
            <a:pathLst>
              <a:path w="625" h="215">
                <a:moveTo>
                  <a:pt x="0" y="214"/>
                </a:moveTo>
                <a:lnTo>
                  <a:pt x="313" y="0"/>
                </a:lnTo>
                <a:lnTo>
                  <a:pt x="624" y="214"/>
                </a:lnTo>
                <a:lnTo>
                  <a:pt x="0" y="21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4458" name="Freeform 10"/>
          <p:cNvSpPr>
            <a:spLocks/>
          </p:cNvSpPr>
          <p:nvPr/>
        </p:nvSpPr>
        <p:spPr bwMode="auto">
          <a:xfrm>
            <a:off x="2278063" y="2282825"/>
            <a:ext cx="247650" cy="204788"/>
          </a:xfrm>
          <a:custGeom>
            <a:avLst/>
            <a:gdLst/>
            <a:ahLst/>
            <a:cxnLst>
              <a:cxn ang="0">
                <a:pos x="0" y="128"/>
              </a:cxn>
              <a:cxn ang="0">
                <a:pos x="0" y="0"/>
              </a:cxn>
              <a:cxn ang="0">
                <a:pos x="155" y="0"/>
              </a:cxn>
              <a:cxn ang="0">
                <a:pos x="155" y="128"/>
              </a:cxn>
              <a:cxn ang="0">
                <a:pos x="0" y="128"/>
              </a:cxn>
            </a:cxnLst>
            <a:rect l="0" t="0" r="r" b="b"/>
            <a:pathLst>
              <a:path w="156" h="129">
                <a:moveTo>
                  <a:pt x="0" y="128"/>
                </a:moveTo>
                <a:lnTo>
                  <a:pt x="0" y="0"/>
                </a:lnTo>
                <a:lnTo>
                  <a:pt x="155" y="0"/>
                </a:lnTo>
                <a:lnTo>
                  <a:pt x="155" y="128"/>
                </a:lnTo>
                <a:lnTo>
                  <a:pt x="0" y="12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39273" name="Rectangle 11"/>
          <p:cNvSpPr>
            <a:spLocks noChangeArrowheads="1"/>
          </p:cNvSpPr>
          <p:nvPr/>
        </p:nvSpPr>
        <p:spPr bwMode="auto">
          <a:xfrm>
            <a:off x="2058988" y="2047875"/>
            <a:ext cx="682625" cy="241300"/>
          </a:xfrm>
          <a:prstGeom prst="rect">
            <a:avLst/>
          </a:prstGeom>
          <a:noFill/>
          <a:ln w="12700">
            <a:noFill/>
            <a:miter lim="800000"/>
            <a:headEnd/>
            <a:tailEnd/>
          </a:ln>
        </p:spPr>
        <p:txBody>
          <a:bodyPr lIns="90488" tIns="44450" rIns="90488" bIns="44450">
            <a:spAutoFit/>
          </a:bodyPr>
          <a:lstStyle/>
          <a:p>
            <a:pPr algn="ctr"/>
            <a:r>
              <a:rPr lang="en-US" altLang="en-US" sz="1000" b="0"/>
              <a:t>#1</a:t>
            </a:r>
          </a:p>
        </p:txBody>
      </p:sp>
      <p:sp>
        <p:nvSpPr>
          <p:cNvPr id="104460" name="Freeform 12"/>
          <p:cNvSpPr>
            <a:spLocks/>
          </p:cNvSpPr>
          <p:nvPr/>
        </p:nvSpPr>
        <p:spPr bwMode="auto">
          <a:xfrm>
            <a:off x="3200400" y="1939925"/>
            <a:ext cx="992188" cy="547688"/>
          </a:xfrm>
          <a:custGeom>
            <a:avLst/>
            <a:gdLst/>
            <a:ahLst/>
            <a:cxnLst>
              <a:cxn ang="0">
                <a:pos x="79" y="0"/>
              </a:cxn>
              <a:cxn ang="0">
                <a:pos x="79" y="0"/>
              </a:cxn>
              <a:cxn ang="0">
                <a:pos x="624" y="0"/>
              </a:cxn>
              <a:cxn ang="0">
                <a:pos x="624" y="344"/>
              </a:cxn>
              <a:cxn ang="0">
                <a:pos x="0" y="344"/>
              </a:cxn>
              <a:cxn ang="0">
                <a:pos x="0" y="0"/>
              </a:cxn>
              <a:cxn ang="0">
                <a:pos x="156" y="0"/>
              </a:cxn>
              <a:cxn ang="0">
                <a:pos x="79" y="0"/>
              </a:cxn>
            </a:cxnLst>
            <a:rect l="0" t="0" r="r" b="b"/>
            <a:pathLst>
              <a:path w="625" h="345">
                <a:moveTo>
                  <a:pt x="79" y="0"/>
                </a:moveTo>
                <a:lnTo>
                  <a:pt x="79" y="0"/>
                </a:lnTo>
                <a:lnTo>
                  <a:pt x="624" y="0"/>
                </a:lnTo>
                <a:lnTo>
                  <a:pt x="624" y="344"/>
                </a:lnTo>
                <a:lnTo>
                  <a:pt x="0" y="344"/>
                </a:lnTo>
                <a:lnTo>
                  <a:pt x="0" y="0"/>
                </a:lnTo>
                <a:lnTo>
                  <a:pt x="156" y="0"/>
                </a:lnTo>
                <a:lnTo>
                  <a:pt x="79"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4461" name="Freeform 13"/>
          <p:cNvSpPr>
            <a:spLocks/>
          </p:cNvSpPr>
          <p:nvPr/>
        </p:nvSpPr>
        <p:spPr bwMode="auto">
          <a:xfrm>
            <a:off x="3200400" y="1600200"/>
            <a:ext cx="992188" cy="341313"/>
          </a:xfrm>
          <a:custGeom>
            <a:avLst/>
            <a:gdLst/>
            <a:ahLst/>
            <a:cxnLst>
              <a:cxn ang="0">
                <a:pos x="0" y="214"/>
              </a:cxn>
              <a:cxn ang="0">
                <a:pos x="313" y="0"/>
              </a:cxn>
              <a:cxn ang="0">
                <a:pos x="624" y="214"/>
              </a:cxn>
              <a:cxn ang="0">
                <a:pos x="0" y="214"/>
              </a:cxn>
            </a:cxnLst>
            <a:rect l="0" t="0" r="r" b="b"/>
            <a:pathLst>
              <a:path w="625" h="215">
                <a:moveTo>
                  <a:pt x="0" y="214"/>
                </a:moveTo>
                <a:lnTo>
                  <a:pt x="313" y="0"/>
                </a:lnTo>
                <a:lnTo>
                  <a:pt x="624" y="214"/>
                </a:lnTo>
                <a:lnTo>
                  <a:pt x="0" y="21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4462" name="Freeform 14"/>
          <p:cNvSpPr>
            <a:spLocks/>
          </p:cNvSpPr>
          <p:nvPr/>
        </p:nvSpPr>
        <p:spPr bwMode="auto">
          <a:xfrm>
            <a:off x="3575050" y="2282825"/>
            <a:ext cx="246063" cy="204788"/>
          </a:xfrm>
          <a:custGeom>
            <a:avLst/>
            <a:gdLst/>
            <a:ahLst/>
            <a:cxnLst>
              <a:cxn ang="0">
                <a:pos x="0" y="128"/>
              </a:cxn>
              <a:cxn ang="0">
                <a:pos x="0" y="0"/>
              </a:cxn>
              <a:cxn ang="0">
                <a:pos x="154" y="0"/>
              </a:cxn>
              <a:cxn ang="0">
                <a:pos x="154" y="128"/>
              </a:cxn>
              <a:cxn ang="0">
                <a:pos x="0" y="128"/>
              </a:cxn>
            </a:cxnLst>
            <a:rect l="0" t="0" r="r" b="b"/>
            <a:pathLst>
              <a:path w="155" h="129">
                <a:moveTo>
                  <a:pt x="0" y="128"/>
                </a:moveTo>
                <a:lnTo>
                  <a:pt x="0" y="0"/>
                </a:lnTo>
                <a:lnTo>
                  <a:pt x="154" y="0"/>
                </a:lnTo>
                <a:lnTo>
                  <a:pt x="154" y="128"/>
                </a:lnTo>
                <a:lnTo>
                  <a:pt x="0" y="12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39277" name="Rectangle 15"/>
          <p:cNvSpPr>
            <a:spLocks noChangeArrowheads="1"/>
          </p:cNvSpPr>
          <p:nvPr/>
        </p:nvSpPr>
        <p:spPr bwMode="auto">
          <a:xfrm>
            <a:off x="3354388" y="2047875"/>
            <a:ext cx="682625" cy="241300"/>
          </a:xfrm>
          <a:prstGeom prst="rect">
            <a:avLst/>
          </a:prstGeom>
          <a:noFill/>
          <a:ln w="12700">
            <a:noFill/>
            <a:miter lim="800000"/>
            <a:headEnd/>
            <a:tailEnd/>
          </a:ln>
        </p:spPr>
        <p:txBody>
          <a:bodyPr lIns="90488" tIns="44450" rIns="90488" bIns="44450">
            <a:spAutoFit/>
          </a:bodyPr>
          <a:lstStyle/>
          <a:p>
            <a:pPr algn="ctr"/>
            <a:r>
              <a:rPr lang="en-US" altLang="en-US" sz="1000" b="0"/>
              <a:t>#2</a:t>
            </a:r>
          </a:p>
        </p:txBody>
      </p:sp>
      <p:sp>
        <p:nvSpPr>
          <p:cNvPr id="104464" name="Freeform 16"/>
          <p:cNvSpPr>
            <a:spLocks/>
          </p:cNvSpPr>
          <p:nvPr/>
        </p:nvSpPr>
        <p:spPr bwMode="auto">
          <a:xfrm>
            <a:off x="4419600" y="1939925"/>
            <a:ext cx="992188" cy="547688"/>
          </a:xfrm>
          <a:custGeom>
            <a:avLst/>
            <a:gdLst/>
            <a:ahLst/>
            <a:cxnLst>
              <a:cxn ang="0">
                <a:pos x="79" y="0"/>
              </a:cxn>
              <a:cxn ang="0">
                <a:pos x="79" y="0"/>
              </a:cxn>
              <a:cxn ang="0">
                <a:pos x="624" y="0"/>
              </a:cxn>
              <a:cxn ang="0">
                <a:pos x="624" y="344"/>
              </a:cxn>
              <a:cxn ang="0">
                <a:pos x="0" y="344"/>
              </a:cxn>
              <a:cxn ang="0">
                <a:pos x="0" y="0"/>
              </a:cxn>
              <a:cxn ang="0">
                <a:pos x="156" y="0"/>
              </a:cxn>
              <a:cxn ang="0">
                <a:pos x="79" y="0"/>
              </a:cxn>
            </a:cxnLst>
            <a:rect l="0" t="0" r="r" b="b"/>
            <a:pathLst>
              <a:path w="625" h="345">
                <a:moveTo>
                  <a:pt x="79" y="0"/>
                </a:moveTo>
                <a:lnTo>
                  <a:pt x="79" y="0"/>
                </a:lnTo>
                <a:lnTo>
                  <a:pt x="624" y="0"/>
                </a:lnTo>
                <a:lnTo>
                  <a:pt x="624" y="344"/>
                </a:lnTo>
                <a:lnTo>
                  <a:pt x="0" y="344"/>
                </a:lnTo>
                <a:lnTo>
                  <a:pt x="0" y="0"/>
                </a:lnTo>
                <a:lnTo>
                  <a:pt x="156" y="0"/>
                </a:lnTo>
                <a:lnTo>
                  <a:pt x="79"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4465" name="Freeform 17"/>
          <p:cNvSpPr>
            <a:spLocks/>
          </p:cNvSpPr>
          <p:nvPr/>
        </p:nvSpPr>
        <p:spPr bwMode="auto">
          <a:xfrm>
            <a:off x="4419600" y="1600200"/>
            <a:ext cx="992188" cy="341313"/>
          </a:xfrm>
          <a:custGeom>
            <a:avLst/>
            <a:gdLst/>
            <a:ahLst/>
            <a:cxnLst>
              <a:cxn ang="0">
                <a:pos x="0" y="214"/>
              </a:cxn>
              <a:cxn ang="0">
                <a:pos x="313" y="0"/>
              </a:cxn>
              <a:cxn ang="0">
                <a:pos x="624" y="214"/>
              </a:cxn>
              <a:cxn ang="0">
                <a:pos x="0" y="214"/>
              </a:cxn>
            </a:cxnLst>
            <a:rect l="0" t="0" r="r" b="b"/>
            <a:pathLst>
              <a:path w="625" h="215">
                <a:moveTo>
                  <a:pt x="0" y="214"/>
                </a:moveTo>
                <a:lnTo>
                  <a:pt x="313" y="0"/>
                </a:lnTo>
                <a:lnTo>
                  <a:pt x="624" y="214"/>
                </a:lnTo>
                <a:lnTo>
                  <a:pt x="0" y="21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4466" name="Freeform 18"/>
          <p:cNvSpPr>
            <a:spLocks/>
          </p:cNvSpPr>
          <p:nvPr/>
        </p:nvSpPr>
        <p:spPr bwMode="auto">
          <a:xfrm>
            <a:off x="4792663" y="2282825"/>
            <a:ext cx="247650" cy="204788"/>
          </a:xfrm>
          <a:custGeom>
            <a:avLst/>
            <a:gdLst/>
            <a:ahLst/>
            <a:cxnLst>
              <a:cxn ang="0">
                <a:pos x="0" y="128"/>
              </a:cxn>
              <a:cxn ang="0">
                <a:pos x="0" y="0"/>
              </a:cxn>
              <a:cxn ang="0">
                <a:pos x="155" y="0"/>
              </a:cxn>
              <a:cxn ang="0">
                <a:pos x="155" y="128"/>
              </a:cxn>
              <a:cxn ang="0">
                <a:pos x="0" y="128"/>
              </a:cxn>
            </a:cxnLst>
            <a:rect l="0" t="0" r="r" b="b"/>
            <a:pathLst>
              <a:path w="156" h="129">
                <a:moveTo>
                  <a:pt x="0" y="128"/>
                </a:moveTo>
                <a:lnTo>
                  <a:pt x="0" y="0"/>
                </a:lnTo>
                <a:lnTo>
                  <a:pt x="155" y="0"/>
                </a:lnTo>
                <a:lnTo>
                  <a:pt x="155" y="128"/>
                </a:lnTo>
                <a:lnTo>
                  <a:pt x="0" y="12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39281" name="Rectangle 19"/>
          <p:cNvSpPr>
            <a:spLocks noChangeArrowheads="1"/>
          </p:cNvSpPr>
          <p:nvPr/>
        </p:nvSpPr>
        <p:spPr bwMode="auto">
          <a:xfrm>
            <a:off x="4573588" y="2047875"/>
            <a:ext cx="682625" cy="241300"/>
          </a:xfrm>
          <a:prstGeom prst="rect">
            <a:avLst/>
          </a:prstGeom>
          <a:noFill/>
          <a:ln w="12700">
            <a:noFill/>
            <a:miter lim="800000"/>
            <a:headEnd/>
            <a:tailEnd/>
          </a:ln>
        </p:spPr>
        <p:txBody>
          <a:bodyPr lIns="90488" tIns="44450" rIns="90488" bIns="44450">
            <a:spAutoFit/>
          </a:bodyPr>
          <a:lstStyle/>
          <a:p>
            <a:pPr algn="ctr"/>
            <a:r>
              <a:rPr lang="en-US" altLang="en-US" sz="1000" b="0"/>
              <a:t>#3</a:t>
            </a:r>
          </a:p>
        </p:txBody>
      </p:sp>
      <p:sp>
        <p:nvSpPr>
          <p:cNvPr id="104468" name="Freeform 20"/>
          <p:cNvSpPr>
            <a:spLocks/>
          </p:cNvSpPr>
          <p:nvPr/>
        </p:nvSpPr>
        <p:spPr bwMode="auto">
          <a:xfrm>
            <a:off x="5638800" y="1939925"/>
            <a:ext cx="992188" cy="547688"/>
          </a:xfrm>
          <a:custGeom>
            <a:avLst/>
            <a:gdLst/>
            <a:ahLst/>
            <a:cxnLst>
              <a:cxn ang="0">
                <a:pos x="79" y="0"/>
              </a:cxn>
              <a:cxn ang="0">
                <a:pos x="79" y="0"/>
              </a:cxn>
              <a:cxn ang="0">
                <a:pos x="624" y="0"/>
              </a:cxn>
              <a:cxn ang="0">
                <a:pos x="624" y="344"/>
              </a:cxn>
              <a:cxn ang="0">
                <a:pos x="0" y="344"/>
              </a:cxn>
              <a:cxn ang="0">
                <a:pos x="0" y="0"/>
              </a:cxn>
              <a:cxn ang="0">
                <a:pos x="156" y="0"/>
              </a:cxn>
              <a:cxn ang="0">
                <a:pos x="79" y="0"/>
              </a:cxn>
            </a:cxnLst>
            <a:rect l="0" t="0" r="r" b="b"/>
            <a:pathLst>
              <a:path w="625" h="345">
                <a:moveTo>
                  <a:pt x="79" y="0"/>
                </a:moveTo>
                <a:lnTo>
                  <a:pt x="79" y="0"/>
                </a:lnTo>
                <a:lnTo>
                  <a:pt x="624" y="0"/>
                </a:lnTo>
                <a:lnTo>
                  <a:pt x="624" y="344"/>
                </a:lnTo>
                <a:lnTo>
                  <a:pt x="0" y="344"/>
                </a:lnTo>
                <a:lnTo>
                  <a:pt x="0" y="0"/>
                </a:lnTo>
                <a:lnTo>
                  <a:pt x="156" y="0"/>
                </a:lnTo>
                <a:lnTo>
                  <a:pt x="79"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4469" name="Freeform 21"/>
          <p:cNvSpPr>
            <a:spLocks/>
          </p:cNvSpPr>
          <p:nvPr/>
        </p:nvSpPr>
        <p:spPr bwMode="auto">
          <a:xfrm>
            <a:off x="5638800" y="1600200"/>
            <a:ext cx="992188" cy="341313"/>
          </a:xfrm>
          <a:custGeom>
            <a:avLst/>
            <a:gdLst/>
            <a:ahLst/>
            <a:cxnLst>
              <a:cxn ang="0">
                <a:pos x="0" y="214"/>
              </a:cxn>
              <a:cxn ang="0">
                <a:pos x="313" y="0"/>
              </a:cxn>
              <a:cxn ang="0">
                <a:pos x="624" y="214"/>
              </a:cxn>
              <a:cxn ang="0">
                <a:pos x="0" y="214"/>
              </a:cxn>
            </a:cxnLst>
            <a:rect l="0" t="0" r="r" b="b"/>
            <a:pathLst>
              <a:path w="625" h="215">
                <a:moveTo>
                  <a:pt x="0" y="214"/>
                </a:moveTo>
                <a:lnTo>
                  <a:pt x="313" y="0"/>
                </a:lnTo>
                <a:lnTo>
                  <a:pt x="624" y="214"/>
                </a:lnTo>
                <a:lnTo>
                  <a:pt x="0" y="21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4470" name="Freeform 22"/>
          <p:cNvSpPr>
            <a:spLocks/>
          </p:cNvSpPr>
          <p:nvPr/>
        </p:nvSpPr>
        <p:spPr bwMode="auto">
          <a:xfrm>
            <a:off x="6013450" y="2282825"/>
            <a:ext cx="246063" cy="204788"/>
          </a:xfrm>
          <a:custGeom>
            <a:avLst/>
            <a:gdLst/>
            <a:ahLst/>
            <a:cxnLst>
              <a:cxn ang="0">
                <a:pos x="0" y="128"/>
              </a:cxn>
              <a:cxn ang="0">
                <a:pos x="0" y="0"/>
              </a:cxn>
              <a:cxn ang="0">
                <a:pos x="154" y="0"/>
              </a:cxn>
              <a:cxn ang="0">
                <a:pos x="154" y="128"/>
              </a:cxn>
              <a:cxn ang="0">
                <a:pos x="0" y="128"/>
              </a:cxn>
            </a:cxnLst>
            <a:rect l="0" t="0" r="r" b="b"/>
            <a:pathLst>
              <a:path w="155" h="129">
                <a:moveTo>
                  <a:pt x="0" y="128"/>
                </a:moveTo>
                <a:lnTo>
                  <a:pt x="0" y="0"/>
                </a:lnTo>
                <a:lnTo>
                  <a:pt x="154" y="0"/>
                </a:lnTo>
                <a:lnTo>
                  <a:pt x="154" y="128"/>
                </a:lnTo>
                <a:lnTo>
                  <a:pt x="0" y="12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39285" name="Rectangle 23"/>
          <p:cNvSpPr>
            <a:spLocks noChangeArrowheads="1"/>
          </p:cNvSpPr>
          <p:nvPr/>
        </p:nvSpPr>
        <p:spPr bwMode="auto">
          <a:xfrm>
            <a:off x="5792788" y="2047875"/>
            <a:ext cx="682625" cy="241300"/>
          </a:xfrm>
          <a:prstGeom prst="rect">
            <a:avLst/>
          </a:prstGeom>
          <a:noFill/>
          <a:ln w="12700">
            <a:noFill/>
            <a:miter lim="800000"/>
            <a:headEnd/>
            <a:tailEnd/>
          </a:ln>
        </p:spPr>
        <p:txBody>
          <a:bodyPr lIns="90488" tIns="44450" rIns="90488" bIns="44450">
            <a:spAutoFit/>
          </a:bodyPr>
          <a:lstStyle/>
          <a:p>
            <a:pPr algn="ctr"/>
            <a:r>
              <a:rPr lang="en-US" altLang="en-US" sz="1000" b="0"/>
              <a:t>#4</a:t>
            </a:r>
          </a:p>
        </p:txBody>
      </p:sp>
      <p:sp>
        <p:nvSpPr>
          <p:cNvPr id="104472" name="Freeform 24"/>
          <p:cNvSpPr>
            <a:spLocks/>
          </p:cNvSpPr>
          <p:nvPr/>
        </p:nvSpPr>
        <p:spPr bwMode="auto">
          <a:xfrm>
            <a:off x="6934200" y="1939925"/>
            <a:ext cx="992188" cy="547688"/>
          </a:xfrm>
          <a:custGeom>
            <a:avLst/>
            <a:gdLst/>
            <a:ahLst/>
            <a:cxnLst>
              <a:cxn ang="0">
                <a:pos x="79" y="0"/>
              </a:cxn>
              <a:cxn ang="0">
                <a:pos x="79" y="0"/>
              </a:cxn>
              <a:cxn ang="0">
                <a:pos x="624" y="0"/>
              </a:cxn>
              <a:cxn ang="0">
                <a:pos x="624" y="344"/>
              </a:cxn>
              <a:cxn ang="0">
                <a:pos x="0" y="344"/>
              </a:cxn>
              <a:cxn ang="0">
                <a:pos x="0" y="0"/>
              </a:cxn>
              <a:cxn ang="0">
                <a:pos x="156" y="0"/>
              </a:cxn>
              <a:cxn ang="0">
                <a:pos x="79" y="0"/>
              </a:cxn>
            </a:cxnLst>
            <a:rect l="0" t="0" r="r" b="b"/>
            <a:pathLst>
              <a:path w="625" h="345">
                <a:moveTo>
                  <a:pt x="79" y="0"/>
                </a:moveTo>
                <a:lnTo>
                  <a:pt x="79" y="0"/>
                </a:lnTo>
                <a:lnTo>
                  <a:pt x="624" y="0"/>
                </a:lnTo>
                <a:lnTo>
                  <a:pt x="624" y="344"/>
                </a:lnTo>
                <a:lnTo>
                  <a:pt x="0" y="344"/>
                </a:lnTo>
                <a:lnTo>
                  <a:pt x="0" y="0"/>
                </a:lnTo>
                <a:lnTo>
                  <a:pt x="156" y="0"/>
                </a:lnTo>
                <a:lnTo>
                  <a:pt x="79"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4473" name="Freeform 25"/>
          <p:cNvSpPr>
            <a:spLocks/>
          </p:cNvSpPr>
          <p:nvPr/>
        </p:nvSpPr>
        <p:spPr bwMode="auto">
          <a:xfrm>
            <a:off x="6934200" y="1600200"/>
            <a:ext cx="992188" cy="341313"/>
          </a:xfrm>
          <a:custGeom>
            <a:avLst/>
            <a:gdLst/>
            <a:ahLst/>
            <a:cxnLst>
              <a:cxn ang="0">
                <a:pos x="0" y="214"/>
              </a:cxn>
              <a:cxn ang="0">
                <a:pos x="313" y="0"/>
              </a:cxn>
              <a:cxn ang="0">
                <a:pos x="624" y="214"/>
              </a:cxn>
              <a:cxn ang="0">
                <a:pos x="0" y="214"/>
              </a:cxn>
            </a:cxnLst>
            <a:rect l="0" t="0" r="r" b="b"/>
            <a:pathLst>
              <a:path w="625" h="215">
                <a:moveTo>
                  <a:pt x="0" y="214"/>
                </a:moveTo>
                <a:lnTo>
                  <a:pt x="313" y="0"/>
                </a:lnTo>
                <a:lnTo>
                  <a:pt x="624" y="214"/>
                </a:lnTo>
                <a:lnTo>
                  <a:pt x="0" y="21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4474" name="Freeform 26"/>
          <p:cNvSpPr>
            <a:spLocks/>
          </p:cNvSpPr>
          <p:nvPr/>
        </p:nvSpPr>
        <p:spPr bwMode="auto">
          <a:xfrm>
            <a:off x="7308850" y="2282825"/>
            <a:ext cx="246063" cy="204788"/>
          </a:xfrm>
          <a:custGeom>
            <a:avLst/>
            <a:gdLst/>
            <a:ahLst/>
            <a:cxnLst>
              <a:cxn ang="0">
                <a:pos x="0" y="128"/>
              </a:cxn>
              <a:cxn ang="0">
                <a:pos x="0" y="0"/>
              </a:cxn>
              <a:cxn ang="0">
                <a:pos x="154" y="0"/>
              </a:cxn>
              <a:cxn ang="0">
                <a:pos x="154" y="128"/>
              </a:cxn>
              <a:cxn ang="0">
                <a:pos x="0" y="128"/>
              </a:cxn>
            </a:cxnLst>
            <a:rect l="0" t="0" r="r" b="b"/>
            <a:pathLst>
              <a:path w="155" h="129">
                <a:moveTo>
                  <a:pt x="0" y="128"/>
                </a:moveTo>
                <a:lnTo>
                  <a:pt x="0" y="0"/>
                </a:lnTo>
                <a:lnTo>
                  <a:pt x="154" y="0"/>
                </a:lnTo>
                <a:lnTo>
                  <a:pt x="154" y="128"/>
                </a:lnTo>
                <a:lnTo>
                  <a:pt x="0" y="12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39289" name="Rectangle 27"/>
          <p:cNvSpPr>
            <a:spLocks noChangeArrowheads="1"/>
          </p:cNvSpPr>
          <p:nvPr/>
        </p:nvSpPr>
        <p:spPr bwMode="auto">
          <a:xfrm>
            <a:off x="7088188" y="2047875"/>
            <a:ext cx="682625" cy="241300"/>
          </a:xfrm>
          <a:prstGeom prst="rect">
            <a:avLst/>
          </a:prstGeom>
          <a:noFill/>
          <a:ln w="12700">
            <a:noFill/>
            <a:miter lim="800000"/>
            <a:headEnd/>
            <a:tailEnd/>
          </a:ln>
        </p:spPr>
        <p:txBody>
          <a:bodyPr lIns="90488" tIns="44450" rIns="90488" bIns="44450">
            <a:spAutoFit/>
          </a:bodyPr>
          <a:lstStyle/>
          <a:p>
            <a:pPr algn="ctr"/>
            <a:r>
              <a:rPr lang="en-US" altLang="en-US" sz="1000" b="0"/>
              <a:t>#5</a:t>
            </a:r>
          </a:p>
        </p:txBody>
      </p:sp>
      <p:grpSp>
        <p:nvGrpSpPr>
          <p:cNvPr id="3" name="Group 30"/>
          <p:cNvGrpSpPr>
            <a:grpSpLocks/>
          </p:cNvGrpSpPr>
          <p:nvPr/>
        </p:nvGrpSpPr>
        <p:grpSpPr bwMode="auto">
          <a:xfrm>
            <a:off x="3305175" y="5105400"/>
            <a:ext cx="287338" cy="77788"/>
            <a:chOff x="2082" y="3216"/>
            <a:chExt cx="181" cy="49"/>
          </a:xfrm>
        </p:grpSpPr>
        <p:sp>
          <p:nvSpPr>
            <p:cNvPr id="104476" name="Line 28"/>
            <p:cNvSpPr>
              <a:spLocks noChangeShapeType="1"/>
            </p:cNvSpPr>
            <p:nvPr/>
          </p:nvSpPr>
          <p:spPr bwMode="auto">
            <a:xfrm flipH="1">
              <a:off x="2089" y="3237"/>
              <a:ext cx="174" cy="0"/>
            </a:xfrm>
            <a:prstGeom prst="line">
              <a:avLst/>
            </a:prstGeom>
            <a:noFill/>
            <a:ln w="25400">
              <a:solidFill>
                <a:srgbClr val="DC0081"/>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04477" name="Freeform 29"/>
            <p:cNvSpPr>
              <a:spLocks/>
            </p:cNvSpPr>
            <p:nvPr/>
          </p:nvSpPr>
          <p:spPr bwMode="auto">
            <a:xfrm>
              <a:off x="2082" y="3216"/>
              <a:ext cx="27" cy="49"/>
            </a:xfrm>
            <a:custGeom>
              <a:avLst/>
              <a:gdLst/>
              <a:ahLst/>
              <a:cxnLst>
                <a:cxn ang="0">
                  <a:pos x="24" y="48"/>
                </a:cxn>
                <a:cxn ang="0">
                  <a:pos x="0" y="23"/>
                </a:cxn>
                <a:cxn ang="0">
                  <a:pos x="26" y="0"/>
                </a:cxn>
                <a:cxn ang="0">
                  <a:pos x="16" y="24"/>
                </a:cxn>
                <a:cxn ang="0">
                  <a:pos x="24" y="48"/>
                </a:cxn>
              </a:cxnLst>
              <a:rect l="0" t="0" r="r" b="b"/>
              <a:pathLst>
                <a:path w="27" h="49">
                  <a:moveTo>
                    <a:pt x="24" y="48"/>
                  </a:moveTo>
                  <a:lnTo>
                    <a:pt x="0" y="23"/>
                  </a:lnTo>
                  <a:lnTo>
                    <a:pt x="26" y="0"/>
                  </a:lnTo>
                  <a:lnTo>
                    <a:pt x="16" y="24"/>
                  </a:lnTo>
                  <a:lnTo>
                    <a:pt x="24" y="48"/>
                  </a:lnTo>
                </a:path>
              </a:pathLst>
            </a:custGeom>
            <a:solidFill>
              <a:srgbClr val="0000C0"/>
            </a:solidFill>
            <a:ln w="12700" cap="rnd" cmpd="sng">
              <a:solidFill>
                <a:srgbClr val="DC0081"/>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nvGrpSpPr>
          <p:cNvPr id="4" name="Group 33"/>
          <p:cNvGrpSpPr>
            <a:grpSpLocks/>
          </p:cNvGrpSpPr>
          <p:nvPr/>
        </p:nvGrpSpPr>
        <p:grpSpPr bwMode="auto">
          <a:xfrm>
            <a:off x="7496175" y="5105400"/>
            <a:ext cx="287338" cy="77788"/>
            <a:chOff x="4722" y="3216"/>
            <a:chExt cx="181" cy="49"/>
          </a:xfrm>
        </p:grpSpPr>
        <p:sp>
          <p:nvSpPr>
            <p:cNvPr id="104479" name="Line 31"/>
            <p:cNvSpPr>
              <a:spLocks noChangeShapeType="1"/>
            </p:cNvSpPr>
            <p:nvPr/>
          </p:nvSpPr>
          <p:spPr bwMode="auto">
            <a:xfrm flipH="1">
              <a:off x="4729" y="3237"/>
              <a:ext cx="174" cy="0"/>
            </a:xfrm>
            <a:prstGeom prst="line">
              <a:avLst/>
            </a:prstGeom>
            <a:noFill/>
            <a:ln w="25400">
              <a:solidFill>
                <a:srgbClr val="DC0081"/>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04480" name="Freeform 32"/>
            <p:cNvSpPr>
              <a:spLocks/>
            </p:cNvSpPr>
            <p:nvPr/>
          </p:nvSpPr>
          <p:spPr bwMode="auto">
            <a:xfrm>
              <a:off x="4722" y="3216"/>
              <a:ext cx="27" cy="49"/>
            </a:xfrm>
            <a:custGeom>
              <a:avLst/>
              <a:gdLst/>
              <a:ahLst/>
              <a:cxnLst>
                <a:cxn ang="0">
                  <a:pos x="24" y="48"/>
                </a:cxn>
                <a:cxn ang="0">
                  <a:pos x="0" y="23"/>
                </a:cxn>
                <a:cxn ang="0">
                  <a:pos x="26" y="0"/>
                </a:cxn>
                <a:cxn ang="0">
                  <a:pos x="16" y="24"/>
                </a:cxn>
                <a:cxn ang="0">
                  <a:pos x="24" y="48"/>
                </a:cxn>
              </a:cxnLst>
              <a:rect l="0" t="0" r="r" b="b"/>
              <a:pathLst>
                <a:path w="27" h="49">
                  <a:moveTo>
                    <a:pt x="24" y="48"/>
                  </a:moveTo>
                  <a:lnTo>
                    <a:pt x="0" y="23"/>
                  </a:lnTo>
                  <a:lnTo>
                    <a:pt x="26" y="0"/>
                  </a:lnTo>
                  <a:lnTo>
                    <a:pt x="16" y="24"/>
                  </a:lnTo>
                  <a:lnTo>
                    <a:pt x="24" y="48"/>
                  </a:lnTo>
                </a:path>
              </a:pathLst>
            </a:custGeom>
            <a:solidFill>
              <a:srgbClr val="0000C0"/>
            </a:solidFill>
            <a:ln w="12700" cap="rnd" cmpd="sng">
              <a:solidFill>
                <a:srgbClr val="DC0081"/>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sp>
        <p:nvSpPr>
          <p:cNvPr id="33" name="Date Placeholder 32"/>
          <p:cNvSpPr>
            <a:spLocks noGrp="1"/>
          </p:cNvSpPr>
          <p:nvPr>
            <p:ph type="dt" sz="half" idx="10"/>
          </p:nvPr>
        </p:nvSpPr>
        <p:spPr/>
        <p:txBody>
          <a:bodyPr/>
          <a:lstStyle/>
          <a:p>
            <a:fld id="{649AF344-0470-4545-A2C0-1D7EF1543503}" type="datetime1">
              <a:rPr lang="en-CA" smtClean="0"/>
              <a:pPr/>
              <a:t>27/09/2019</a:t>
            </a:fld>
            <a:endParaRPr lang="en-CA"/>
          </a:p>
        </p:txBody>
      </p:sp>
      <p:sp>
        <p:nvSpPr>
          <p:cNvPr id="34" name="Slide Number Placeholder 33"/>
          <p:cNvSpPr>
            <a:spLocks noGrp="1"/>
          </p:cNvSpPr>
          <p:nvPr>
            <p:ph type="sldNum" sz="quarter" idx="12"/>
          </p:nvPr>
        </p:nvSpPr>
        <p:spPr/>
        <p:txBody>
          <a:bodyPr/>
          <a:lstStyle/>
          <a:p>
            <a:fld id="{52C81505-89D5-42F7-A0D6-5699417D7DF5}" type="slidenum">
              <a:rPr lang="en-CA" smtClean="0"/>
              <a:pPr/>
              <a:t>14</a:t>
            </a:fld>
            <a:endParaRPr lang="en-CA"/>
          </a:p>
        </p:txBody>
      </p:sp>
      <p:sp>
        <p:nvSpPr>
          <p:cNvPr id="35" name="Footer Placeholder 34"/>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cover dir="l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ChangeArrowheads="1"/>
          </p:cNvSpPr>
          <p:nvPr/>
        </p:nvSpPr>
        <p:spPr bwMode="auto">
          <a:xfrm>
            <a:off x="1142976" y="785794"/>
            <a:ext cx="6873875" cy="581025"/>
          </a:xfrm>
          <a:prstGeom prst="rect">
            <a:avLst/>
          </a:prstGeom>
          <a:solidFill>
            <a:srgbClr val="FDFF45"/>
          </a:solidFill>
          <a:ln w="25400">
            <a:solidFill>
              <a:schemeClr val="tx1"/>
            </a:solidFill>
            <a:miter lim="800000"/>
            <a:headEnd/>
            <a:tailEnd/>
          </a:ln>
          <a:effectLst>
            <a:outerShdw dist="107763" dir="2700000" algn="ctr" rotWithShape="0">
              <a:schemeClr val="bg2"/>
            </a:outerShdw>
          </a:effectLst>
        </p:spPr>
        <p:txBody>
          <a:bodyPr lIns="90488" tIns="44450" rIns="90488" bIns="44450" anchor="ctr"/>
          <a:lstStyle/>
          <a:p>
            <a:pPr algn="ctr">
              <a:defRPr/>
            </a:pPr>
            <a:r>
              <a:rPr lang="en-US" altLang="en-US" sz="4400" b="0" dirty="0" smtClean="0">
                <a:solidFill>
                  <a:schemeClr val="tx2"/>
                </a:solidFill>
                <a:latin typeface="Times New Roman" pitchFamily="18" charset="0"/>
              </a:rPr>
              <a:t>Non-sampling error (bias</a:t>
            </a:r>
            <a:r>
              <a:rPr lang="en-US" altLang="en-US" sz="4400" b="0" dirty="0">
                <a:solidFill>
                  <a:schemeClr val="tx2"/>
                </a:solidFill>
                <a:latin typeface="Times New Roman" pitchFamily="18" charset="0"/>
              </a:rPr>
              <a:t>)</a:t>
            </a:r>
          </a:p>
        </p:txBody>
      </p:sp>
      <p:sp>
        <p:nvSpPr>
          <p:cNvPr id="140292" name="Rectangle 4"/>
          <p:cNvSpPr>
            <a:spLocks noChangeArrowheads="1"/>
          </p:cNvSpPr>
          <p:nvPr/>
        </p:nvSpPr>
        <p:spPr bwMode="auto">
          <a:xfrm>
            <a:off x="685800" y="1524000"/>
            <a:ext cx="7772400" cy="4800600"/>
          </a:xfrm>
          <a:prstGeom prst="rect">
            <a:avLst/>
          </a:prstGeom>
          <a:noFill/>
          <a:ln w="12700">
            <a:noFill/>
            <a:miter lim="800000"/>
            <a:headEnd/>
            <a:tailEnd/>
          </a:ln>
        </p:spPr>
        <p:txBody>
          <a:bodyPr lIns="90488" tIns="44450" rIns="90488" bIns="44450"/>
          <a:lstStyle/>
          <a:p>
            <a:pPr marL="342900" indent="-342900">
              <a:spcBef>
                <a:spcPct val="20000"/>
              </a:spcBef>
            </a:pPr>
            <a:r>
              <a:rPr lang="en-US" altLang="en-US" sz="2600"/>
              <a:t>				</a:t>
            </a:r>
          </a:p>
          <a:p>
            <a:pPr marL="342900" indent="-342900">
              <a:spcBef>
                <a:spcPct val="20000"/>
              </a:spcBef>
            </a:pPr>
            <a:endParaRPr lang="en-US" altLang="en-US" sz="1600"/>
          </a:p>
          <a:p>
            <a:pPr marL="342900" indent="-342900">
              <a:spcBef>
                <a:spcPct val="20000"/>
              </a:spcBef>
            </a:pPr>
            <a:r>
              <a:rPr lang="en-US" altLang="en-US" sz="1600"/>
              <a:t>      </a:t>
            </a:r>
          </a:p>
          <a:p>
            <a:pPr marL="342900" indent="-342900">
              <a:spcBef>
                <a:spcPct val="20000"/>
              </a:spcBef>
            </a:pPr>
            <a:endParaRPr lang="en-US" altLang="en-US" sz="1100"/>
          </a:p>
          <a:p>
            <a:pPr marL="342900" indent="-342900">
              <a:spcBef>
                <a:spcPct val="20000"/>
              </a:spcBef>
            </a:pPr>
            <a:r>
              <a:rPr lang="en-US" altLang="en-US" sz="1200"/>
              <a:t>Download	                (6)	   	    9	          12	                  18	     24</a:t>
            </a:r>
          </a:p>
          <a:p>
            <a:pPr marL="342900" indent="-342900">
              <a:spcBef>
                <a:spcPct val="20000"/>
              </a:spcBef>
            </a:pPr>
            <a:endParaRPr lang="en-US" altLang="en-US" sz="1100"/>
          </a:p>
          <a:p>
            <a:pPr marL="342900" indent="-342900" algn="ctr">
              <a:spcBef>
                <a:spcPct val="20000"/>
              </a:spcBef>
            </a:pPr>
            <a:r>
              <a:rPr lang="en-US" altLang="en-US" sz="1300"/>
              <a:t>True population average = 13.8</a:t>
            </a:r>
          </a:p>
          <a:p>
            <a:pPr marL="342900" indent="-342900" algn="ctr">
              <a:spcBef>
                <a:spcPct val="20000"/>
              </a:spcBef>
            </a:pPr>
            <a:endParaRPr lang="en-US" altLang="en-US" sz="1300"/>
          </a:p>
          <a:p>
            <a:pPr marL="342900" indent="-342900">
              <a:lnSpc>
                <a:spcPct val="75000"/>
              </a:lnSpc>
              <a:spcBef>
                <a:spcPct val="20000"/>
              </a:spcBef>
            </a:pPr>
            <a:endParaRPr lang="en-US" altLang="en-US" sz="1300" u="sng"/>
          </a:p>
          <a:p>
            <a:pPr marL="342900" indent="-342900">
              <a:lnSpc>
                <a:spcPct val="75000"/>
              </a:lnSpc>
              <a:spcBef>
                <a:spcPct val="20000"/>
              </a:spcBef>
            </a:pPr>
            <a:endParaRPr lang="en-US" altLang="en-US" sz="1300" u="sng"/>
          </a:p>
          <a:p>
            <a:pPr marL="342900" indent="-342900">
              <a:lnSpc>
                <a:spcPct val="75000"/>
              </a:lnSpc>
              <a:spcBef>
                <a:spcPct val="20000"/>
              </a:spcBef>
            </a:pPr>
            <a:r>
              <a:rPr lang="en-US" altLang="en-US" sz="1300"/>
              <a:t> </a:t>
            </a:r>
            <a:r>
              <a:rPr lang="en-US" altLang="en-US" sz="1300" u="sng"/>
              <a:t>CENSUS</a:t>
            </a:r>
            <a:r>
              <a:rPr lang="en-US" altLang="en-US" sz="1300"/>
              <a:t> 		Units (#2, #3, #4, #5)</a:t>
            </a:r>
            <a:r>
              <a:rPr lang="en-US" altLang="en-US" sz="1300" u="sng"/>
              <a:t>		</a:t>
            </a:r>
            <a:r>
              <a:rPr lang="en-US" altLang="en-US" sz="1300"/>
              <a:t>Average = 15.75 </a:t>
            </a:r>
            <a:endParaRPr lang="en-US" altLang="en-US" sz="1300" u="sng"/>
          </a:p>
          <a:p>
            <a:pPr marL="342900" indent="-342900">
              <a:lnSpc>
                <a:spcPct val="75000"/>
              </a:lnSpc>
              <a:spcBef>
                <a:spcPct val="20000"/>
              </a:spcBef>
            </a:pPr>
            <a:r>
              <a:rPr lang="en-US" altLang="en-US" sz="1300"/>
              <a:t>	</a:t>
            </a:r>
            <a:endParaRPr lang="en-US" altLang="en-US" sz="1300" u="sng"/>
          </a:p>
          <a:p>
            <a:pPr marL="342900" indent="-342900">
              <a:spcBef>
                <a:spcPct val="20000"/>
              </a:spcBef>
            </a:pPr>
            <a:r>
              <a:rPr lang="en-US" altLang="en-US" sz="1300" u="sng"/>
              <a:t> Samples of Size 2 		Unit		Average</a:t>
            </a:r>
          </a:p>
          <a:p>
            <a:pPr marL="342900" indent="-342900">
              <a:spcBef>
                <a:spcPct val="20000"/>
              </a:spcBef>
            </a:pPr>
            <a:r>
              <a:rPr lang="en-US" altLang="en-US" sz="1300"/>
              <a:t>				(#2, #3)		10.5</a:t>
            </a:r>
          </a:p>
          <a:p>
            <a:pPr marL="342900" indent="-342900">
              <a:spcBef>
                <a:spcPct val="20000"/>
              </a:spcBef>
            </a:pPr>
            <a:r>
              <a:rPr lang="en-US" altLang="en-US" sz="1300"/>
              <a:t>				(#2, #4)		13.5</a:t>
            </a:r>
          </a:p>
          <a:p>
            <a:pPr marL="342900" indent="-342900">
              <a:spcBef>
                <a:spcPct val="20000"/>
              </a:spcBef>
            </a:pPr>
            <a:r>
              <a:rPr lang="en-US" altLang="en-US" sz="1300"/>
              <a:t>				(#3, #4)		15.0 </a:t>
            </a:r>
          </a:p>
          <a:p>
            <a:pPr marL="342900" indent="-342900">
              <a:spcBef>
                <a:spcPct val="20000"/>
              </a:spcBef>
            </a:pPr>
            <a:r>
              <a:rPr lang="en-US" altLang="en-US" sz="1300"/>
              <a:t>				(#2, #5)		16.5</a:t>
            </a:r>
          </a:p>
          <a:p>
            <a:pPr marL="342900" indent="-342900">
              <a:spcBef>
                <a:spcPct val="20000"/>
              </a:spcBef>
            </a:pPr>
            <a:r>
              <a:rPr lang="en-US" altLang="en-US" sz="1300"/>
              <a:t>				(#3, #5)		18.0</a:t>
            </a:r>
          </a:p>
          <a:p>
            <a:pPr marL="342900" indent="-342900">
              <a:spcBef>
                <a:spcPct val="20000"/>
              </a:spcBef>
            </a:pPr>
            <a:r>
              <a:rPr lang="en-US" altLang="en-US" sz="1300"/>
              <a:t>				(#4, #5)		21.0</a:t>
            </a:r>
          </a:p>
        </p:txBody>
      </p:sp>
      <p:sp>
        <p:nvSpPr>
          <p:cNvPr id="105477" name="Line 5"/>
          <p:cNvSpPr>
            <a:spLocks noChangeShapeType="1"/>
          </p:cNvSpPr>
          <p:nvPr/>
        </p:nvSpPr>
        <p:spPr bwMode="auto">
          <a:xfrm>
            <a:off x="3048000" y="1530350"/>
            <a:ext cx="0" cy="1282700"/>
          </a:xfrm>
          <a:prstGeom prst="line">
            <a:avLst/>
          </a:prstGeom>
          <a:noFill/>
          <a:ln w="12700">
            <a:solidFill>
              <a:schemeClr val="tx1"/>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40294" name="Rectangle 6"/>
          <p:cNvSpPr>
            <a:spLocks noChangeArrowheads="1"/>
          </p:cNvSpPr>
          <p:nvPr/>
        </p:nvSpPr>
        <p:spPr bwMode="auto">
          <a:xfrm>
            <a:off x="744538" y="2203450"/>
            <a:ext cx="1116012" cy="241300"/>
          </a:xfrm>
          <a:prstGeom prst="rect">
            <a:avLst/>
          </a:prstGeom>
          <a:noFill/>
          <a:ln w="12700">
            <a:noFill/>
            <a:miter lim="800000"/>
            <a:headEnd/>
            <a:tailEnd/>
          </a:ln>
        </p:spPr>
        <p:txBody>
          <a:bodyPr wrap="none" lIns="90488" tIns="44450" rIns="90488" bIns="44450">
            <a:spAutoFit/>
          </a:bodyPr>
          <a:lstStyle/>
          <a:p>
            <a:r>
              <a:rPr lang="en-US" altLang="en-US" sz="1000"/>
              <a:t>Not Observable</a:t>
            </a:r>
          </a:p>
        </p:txBody>
      </p:sp>
      <p:grpSp>
        <p:nvGrpSpPr>
          <p:cNvPr id="2" name="Group 9"/>
          <p:cNvGrpSpPr>
            <a:grpSpLocks/>
          </p:cNvGrpSpPr>
          <p:nvPr/>
        </p:nvGrpSpPr>
        <p:grpSpPr bwMode="auto">
          <a:xfrm>
            <a:off x="1871663" y="2819400"/>
            <a:ext cx="339725" cy="77788"/>
            <a:chOff x="1179" y="1776"/>
            <a:chExt cx="214" cy="49"/>
          </a:xfrm>
        </p:grpSpPr>
        <p:sp>
          <p:nvSpPr>
            <p:cNvPr id="105479" name="Line 7"/>
            <p:cNvSpPr>
              <a:spLocks noChangeShapeType="1"/>
            </p:cNvSpPr>
            <p:nvPr/>
          </p:nvSpPr>
          <p:spPr bwMode="auto">
            <a:xfrm>
              <a:off x="1179" y="1802"/>
              <a:ext cx="185" cy="0"/>
            </a:xfrm>
            <a:prstGeom prst="line">
              <a:avLst/>
            </a:prstGeom>
            <a:noFill/>
            <a:ln w="25400">
              <a:solidFill>
                <a:srgbClr val="0000C0"/>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05480" name="Freeform 8"/>
            <p:cNvSpPr>
              <a:spLocks/>
            </p:cNvSpPr>
            <p:nvPr/>
          </p:nvSpPr>
          <p:spPr bwMode="auto">
            <a:xfrm>
              <a:off x="1360" y="1776"/>
              <a:ext cx="33" cy="49"/>
            </a:xfrm>
            <a:custGeom>
              <a:avLst/>
              <a:gdLst/>
              <a:ahLst/>
              <a:cxnLst>
                <a:cxn ang="0">
                  <a:pos x="0" y="0"/>
                </a:cxn>
                <a:cxn ang="0">
                  <a:pos x="32" y="24"/>
                </a:cxn>
                <a:cxn ang="0">
                  <a:pos x="0" y="48"/>
                </a:cxn>
                <a:cxn ang="0">
                  <a:pos x="11" y="24"/>
                </a:cxn>
                <a:cxn ang="0">
                  <a:pos x="0" y="0"/>
                </a:cxn>
              </a:cxnLst>
              <a:rect l="0" t="0" r="r" b="b"/>
              <a:pathLst>
                <a:path w="33" h="49">
                  <a:moveTo>
                    <a:pt x="0" y="0"/>
                  </a:moveTo>
                  <a:lnTo>
                    <a:pt x="32" y="24"/>
                  </a:lnTo>
                  <a:lnTo>
                    <a:pt x="0" y="48"/>
                  </a:lnTo>
                  <a:lnTo>
                    <a:pt x="11" y="24"/>
                  </a:lnTo>
                  <a:lnTo>
                    <a:pt x="0" y="0"/>
                  </a:lnTo>
                </a:path>
              </a:pathLst>
            </a:custGeom>
            <a:solidFill>
              <a:srgbClr val="0000C0"/>
            </a:solidFill>
            <a:ln w="12700" cap="rnd" cmpd="sng">
              <a:no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nvGrpSpPr>
          <p:cNvPr id="3" name="Group 12"/>
          <p:cNvGrpSpPr>
            <a:grpSpLocks/>
          </p:cNvGrpSpPr>
          <p:nvPr/>
        </p:nvGrpSpPr>
        <p:grpSpPr bwMode="auto">
          <a:xfrm>
            <a:off x="5743575" y="5105400"/>
            <a:ext cx="287338" cy="77788"/>
            <a:chOff x="3618" y="3216"/>
            <a:chExt cx="181" cy="49"/>
          </a:xfrm>
        </p:grpSpPr>
        <p:sp>
          <p:nvSpPr>
            <p:cNvPr id="105482" name="Line 10"/>
            <p:cNvSpPr>
              <a:spLocks noChangeShapeType="1"/>
            </p:cNvSpPr>
            <p:nvPr/>
          </p:nvSpPr>
          <p:spPr bwMode="auto">
            <a:xfrm flipH="1">
              <a:off x="3625" y="3237"/>
              <a:ext cx="174" cy="0"/>
            </a:xfrm>
            <a:prstGeom prst="line">
              <a:avLst/>
            </a:prstGeom>
            <a:noFill/>
            <a:ln w="25400">
              <a:solidFill>
                <a:srgbClr val="DC0081"/>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05483" name="Freeform 11"/>
            <p:cNvSpPr>
              <a:spLocks/>
            </p:cNvSpPr>
            <p:nvPr/>
          </p:nvSpPr>
          <p:spPr bwMode="auto">
            <a:xfrm>
              <a:off x="3618" y="3216"/>
              <a:ext cx="27" cy="49"/>
            </a:xfrm>
            <a:custGeom>
              <a:avLst/>
              <a:gdLst/>
              <a:ahLst/>
              <a:cxnLst>
                <a:cxn ang="0">
                  <a:pos x="24" y="48"/>
                </a:cxn>
                <a:cxn ang="0">
                  <a:pos x="0" y="23"/>
                </a:cxn>
                <a:cxn ang="0">
                  <a:pos x="26" y="0"/>
                </a:cxn>
                <a:cxn ang="0">
                  <a:pos x="16" y="24"/>
                </a:cxn>
                <a:cxn ang="0">
                  <a:pos x="24" y="48"/>
                </a:cxn>
              </a:cxnLst>
              <a:rect l="0" t="0" r="r" b="b"/>
              <a:pathLst>
                <a:path w="27" h="49">
                  <a:moveTo>
                    <a:pt x="24" y="48"/>
                  </a:moveTo>
                  <a:lnTo>
                    <a:pt x="0" y="23"/>
                  </a:lnTo>
                  <a:lnTo>
                    <a:pt x="26" y="0"/>
                  </a:lnTo>
                  <a:lnTo>
                    <a:pt x="16" y="24"/>
                  </a:lnTo>
                  <a:lnTo>
                    <a:pt x="24" y="48"/>
                  </a:lnTo>
                </a:path>
              </a:pathLst>
            </a:custGeom>
            <a:solidFill>
              <a:srgbClr val="0000C0"/>
            </a:solidFill>
            <a:ln w="12700" cap="rnd" cmpd="sng">
              <a:solidFill>
                <a:srgbClr val="DC0081"/>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sp>
        <p:nvSpPr>
          <p:cNvPr id="105485" name="Freeform 13"/>
          <p:cNvSpPr>
            <a:spLocks/>
          </p:cNvSpPr>
          <p:nvPr/>
        </p:nvSpPr>
        <p:spPr bwMode="auto">
          <a:xfrm>
            <a:off x="1905000" y="2016125"/>
            <a:ext cx="992188" cy="547688"/>
          </a:xfrm>
          <a:custGeom>
            <a:avLst/>
            <a:gdLst/>
            <a:ahLst/>
            <a:cxnLst>
              <a:cxn ang="0">
                <a:pos x="79" y="0"/>
              </a:cxn>
              <a:cxn ang="0">
                <a:pos x="79" y="0"/>
              </a:cxn>
              <a:cxn ang="0">
                <a:pos x="624" y="0"/>
              </a:cxn>
              <a:cxn ang="0">
                <a:pos x="624" y="344"/>
              </a:cxn>
              <a:cxn ang="0">
                <a:pos x="0" y="344"/>
              </a:cxn>
              <a:cxn ang="0">
                <a:pos x="0" y="0"/>
              </a:cxn>
              <a:cxn ang="0">
                <a:pos x="156" y="0"/>
              </a:cxn>
              <a:cxn ang="0">
                <a:pos x="79" y="0"/>
              </a:cxn>
            </a:cxnLst>
            <a:rect l="0" t="0" r="r" b="b"/>
            <a:pathLst>
              <a:path w="625" h="345">
                <a:moveTo>
                  <a:pt x="79" y="0"/>
                </a:moveTo>
                <a:lnTo>
                  <a:pt x="79" y="0"/>
                </a:lnTo>
                <a:lnTo>
                  <a:pt x="624" y="0"/>
                </a:lnTo>
                <a:lnTo>
                  <a:pt x="624" y="344"/>
                </a:lnTo>
                <a:lnTo>
                  <a:pt x="0" y="344"/>
                </a:lnTo>
                <a:lnTo>
                  <a:pt x="0" y="0"/>
                </a:lnTo>
                <a:lnTo>
                  <a:pt x="156" y="0"/>
                </a:lnTo>
                <a:lnTo>
                  <a:pt x="79"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5486" name="Freeform 14"/>
          <p:cNvSpPr>
            <a:spLocks/>
          </p:cNvSpPr>
          <p:nvPr/>
        </p:nvSpPr>
        <p:spPr bwMode="auto">
          <a:xfrm>
            <a:off x="1905000" y="1676400"/>
            <a:ext cx="992188" cy="341313"/>
          </a:xfrm>
          <a:custGeom>
            <a:avLst/>
            <a:gdLst/>
            <a:ahLst/>
            <a:cxnLst>
              <a:cxn ang="0">
                <a:pos x="0" y="214"/>
              </a:cxn>
              <a:cxn ang="0">
                <a:pos x="313" y="0"/>
              </a:cxn>
              <a:cxn ang="0">
                <a:pos x="624" y="214"/>
              </a:cxn>
              <a:cxn ang="0">
                <a:pos x="0" y="214"/>
              </a:cxn>
            </a:cxnLst>
            <a:rect l="0" t="0" r="r" b="b"/>
            <a:pathLst>
              <a:path w="625" h="215">
                <a:moveTo>
                  <a:pt x="0" y="214"/>
                </a:moveTo>
                <a:lnTo>
                  <a:pt x="313" y="0"/>
                </a:lnTo>
                <a:lnTo>
                  <a:pt x="624" y="214"/>
                </a:lnTo>
                <a:lnTo>
                  <a:pt x="0" y="214"/>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5487" name="Freeform 15"/>
          <p:cNvSpPr>
            <a:spLocks/>
          </p:cNvSpPr>
          <p:nvPr/>
        </p:nvSpPr>
        <p:spPr bwMode="auto">
          <a:xfrm>
            <a:off x="2278063" y="2359025"/>
            <a:ext cx="247650" cy="204788"/>
          </a:xfrm>
          <a:custGeom>
            <a:avLst/>
            <a:gdLst/>
            <a:ahLst/>
            <a:cxnLst>
              <a:cxn ang="0">
                <a:pos x="0" y="128"/>
              </a:cxn>
              <a:cxn ang="0">
                <a:pos x="0" y="0"/>
              </a:cxn>
              <a:cxn ang="0">
                <a:pos x="155" y="0"/>
              </a:cxn>
              <a:cxn ang="0">
                <a:pos x="155" y="128"/>
              </a:cxn>
              <a:cxn ang="0">
                <a:pos x="0" y="128"/>
              </a:cxn>
            </a:cxnLst>
            <a:rect l="0" t="0" r="r" b="b"/>
            <a:pathLst>
              <a:path w="156" h="129">
                <a:moveTo>
                  <a:pt x="0" y="128"/>
                </a:moveTo>
                <a:lnTo>
                  <a:pt x="0" y="0"/>
                </a:lnTo>
                <a:lnTo>
                  <a:pt x="155" y="0"/>
                </a:lnTo>
                <a:lnTo>
                  <a:pt x="155" y="128"/>
                </a:lnTo>
                <a:lnTo>
                  <a:pt x="0" y="12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40300" name="Rectangle 16"/>
          <p:cNvSpPr>
            <a:spLocks noChangeArrowheads="1"/>
          </p:cNvSpPr>
          <p:nvPr/>
        </p:nvSpPr>
        <p:spPr bwMode="auto">
          <a:xfrm>
            <a:off x="2058988" y="2124075"/>
            <a:ext cx="682625" cy="241300"/>
          </a:xfrm>
          <a:prstGeom prst="rect">
            <a:avLst/>
          </a:prstGeom>
          <a:noFill/>
          <a:ln w="12700">
            <a:noFill/>
            <a:miter lim="800000"/>
            <a:headEnd/>
            <a:tailEnd/>
          </a:ln>
        </p:spPr>
        <p:txBody>
          <a:bodyPr lIns="90488" tIns="44450" rIns="90488" bIns="44450">
            <a:spAutoFit/>
          </a:bodyPr>
          <a:lstStyle/>
          <a:p>
            <a:pPr algn="ctr"/>
            <a:r>
              <a:rPr lang="en-US" altLang="en-US" sz="1000" b="0"/>
              <a:t>#1</a:t>
            </a:r>
          </a:p>
        </p:txBody>
      </p:sp>
      <p:sp>
        <p:nvSpPr>
          <p:cNvPr id="105489" name="Freeform 17"/>
          <p:cNvSpPr>
            <a:spLocks/>
          </p:cNvSpPr>
          <p:nvPr/>
        </p:nvSpPr>
        <p:spPr bwMode="auto">
          <a:xfrm>
            <a:off x="3200400" y="2016125"/>
            <a:ext cx="992188" cy="547688"/>
          </a:xfrm>
          <a:custGeom>
            <a:avLst/>
            <a:gdLst/>
            <a:ahLst/>
            <a:cxnLst>
              <a:cxn ang="0">
                <a:pos x="79" y="0"/>
              </a:cxn>
              <a:cxn ang="0">
                <a:pos x="79" y="0"/>
              </a:cxn>
              <a:cxn ang="0">
                <a:pos x="624" y="0"/>
              </a:cxn>
              <a:cxn ang="0">
                <a:pos x="624" y="344"/>
              </a:cxn>
              <a:cxn ang="0">
                <a:pos x="0" y="344"/>
              </a:cxn>
              <a:cxn ang="0">
                <a:pos x="0" y="0"/>
              </a:cxn>
              <a:cxn ang="0">
                <a:pos x="156" y="0"/>
              </a:cxn>
              <a:cxn ang="0">
                <a:pos x="79" y="0"/>
              </a:cxn>
            </a:cxnLst>
            <a:rect l="0" t="0" r="r" b="b"/>
            <a:pathLst>
              <a:path w="625" h="345">
                <a:moveTo>
                  <a:pt x="79" y="0"/>
                </a:moveTo>
                <a:lnTo>
                  <a:pt x="79" y="0"/>
                </a:lnTo>
                <a:lnTo>
                  <a:pt x="624" y="0"/>
                </a:lnTo>
                <a:lnTo>
                  <a:pt x="624" y="344"/>
                </a:lnTo>
                <a:lnTo>
                  <a:pt x="0" y="344"/>
                </a:lnTo>
                <a:lnTo>
                  <a:pt x="0" y="0"/>
                </a:lnTo>
                <a:lnTo>
                  <a:pt x="156" y="0"/>
                </a:lnTo>
                <a:lnTo>
                  <a:pt x="79"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5490" name="Freeform 18"/>
          <p:cNvSpPr>
            <a:spLocks/>
          </p:cNvSpPr>
          <p:nvPr/>
        </p:nvSpPr>
        <p:spPr bwMode="auto">
          <a:xfrm>
            <a:off x="3200400" y="1676400"/>
            <a:ext cx="992188" cy="341313"/>
          </a:xfrm>
          <a:custGeom>
            <a:avLst/>
            <a:gdLst/>
            <a:ahLst/>
            <a:cxnLst>
              <a:cxn ang="0">
                <a:pos x="0" y="214"/>
              </a:cxn>
              <a:cxn ang="0">
                <a:pos x="313" y="0"/>
              </a:cxn>
              <a:cxn ang="0">
                <a:pos x="624" y="214"/>
              </a:cxn>
              <a:cxn ang="0">
                <a:pos x="0" y="214"/>
              </a:cxn>
            </a:cxnLst>
            <a:rect l="0" t="0" r="r" b="b"/>
            <a:pathLst>
              <a:path w="625" h="215">
                <a:moveTo>
                  <a:pt x="0" y="214"/>
                </a:moveTo>
                <a:lnTo>
                  <a:pt x="313" y="0"/>
                </a:lnTo>
                <a:lnTo>
                  <a:pt x="624" y="214"/>
                </a:lnTo>
                <a:lnTo>
                  <a:pt x="0" y="21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5491" name="Freeform 19"/>
          <p:cNvSpPr>
            <a:spLocks/>
          </p:cNvSpPr>
          <p:nvPr/>
        </p:nvSpPr>
        <p:spPr bwMode="auto">
          <a:xfrm>
            <a:off x="3573463" y="2359025"/>
            <a:ext cx="247650" cy="204788"/>
          </a:xfrm>
          <a:custGeom>
            <a:avLst/>
            <a:gdLst/>
            <a:ahLst/>
            <a:cxnLst>
              <a:cxn ang="0">
                <a:pos x="0" y="128"/>
              </a:cxn>
              <a:cxn ang="0">
                <a:pos x="0" y="0"/>
              </a:cxn>
              <a:cxn ang="0">
                <a:pos x="155" y="0"/>
              </a:cxn>
              <a:cxn ang="0">
                <a:pos x="155" y="128"/>
              </a:cxn>
              <a:cxn ang="0">
                <a:pos x="0" y="128"/>
              </a:cxn>
            </a:cxnLst>
            <a:rect l="0" t="0" r="r" b="b"/>
            <a:pathLst>
              <a:path w="156" h="129">
                <a:moveTo>
                  <a:pt x="0" y="128"/>
                </a:moveTo>
                <a:lnTo>
                  <a:pt x="0" y="0"/>
                </a:lnTo>
                <a:lnTo>
                  <a:pt x="155" y="0"/>
                </a:lnTo>
                <a:lnTo>
                  <a:pt x="155" y="128"/>
                </a:lnTo>
                <a:lnTo>
                  <a:pt x="0" y="12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5492" name="Freeform 20"/>
          <p:cNvSpPr>
            <a:spLocks/>
          </p:cNvSpPr>
          <p:nvPr/>
        </p:nvSpPr>
        <p:spPr bwMode="auto">
          <a:xfrm>
            <a:off x="4419600" y="2016125"/>
            <a:ext cx="992188" cy="547688"/>
          </a:xfrm>
          <a:custGeom>
            <a:avLst/>
            <a:gdLst/>
            <a:ahLst/>
            <a:cxnLst>
              <a:cxn ang="0">
                <a:pos x="79" y="0"/>
              </a:cxn>
              <a:cxn ang="0">
                <a:pos x="79" y="0"/>
              </a:cxn>
              <a:cxn ang="0">
                <a:pos x="624" y="0"/>
              </a:cxn>
              <a:cxn ang="0">
                <a:pos x="624" y="344"/>
              </a:cxn>
              <a:cxn ang="0">
                <a:pos x="0" y="344"/>
              </a:cxn>
              <a:cxn ang="0">
                <a:pos x="0" y="0"/>
              </a:cxn>
              <a:cxn ang="0">
                <a:pos x="156" y="0"/>
              </a:cxn>
              <a:cxn ang="0">
                <a:pos x="79" y="0"/>
              </a:cxn>
            </a:cxnLst>
            <a:rect l="0" t="0" r="r" b="b"/>
            <a:pathLst>
              <a:path w="625" h="345">
                <a:moveTo>
                  <a:pt x="79" y="0"/>
                </a:moveTo>
                <a:lnTo>
                  <a:pt x="79" y="0"/>
                </a:lnTo>
                <a:lnTo>
                  <a:pt x="624" y="0"/>
                </a:lnTo>
                <a:lnTo>
                  <a:pt x="624" y="344"/>
                </a:lnTo>
                <a:lnTo>
                  <a:pt x="0" y="344"/>
                </a:lnTo>
                <a:lnTo>
                  <a:pt x="0" y="0"/>
                </a:lnTo>
                <a:lnTo>
                  <a:pt x="156" y="0"/>
                </a:lnTo>
                <a:lnTo>
                  <a:pt x="79"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5493" name="Freeform 21"/>
          <p:cNvSpPr>
            <a:spLocks/>
          </p:cNvSpPr>
          <p:nvPr/>
        </p:nvSpPr>
        <p:spPr bwMode="auto">
          <a:xfrm>
            <a:off x="4419600" y="1676400"/>
            <a:ext cx="992188" cy="341313"/>
          </a:xfrm>
          <a:custGeom>
            <a:avLst/>
            <a:gdLst/>
            <a:ahLst/>
            <a:cxnLst>
              <a:cxn ang="0">
                <a:pos x="0" y="214"/>
              </a:cxn>
              <a:cxn ang="0">
                <a:pos x="313" y="0"/>
              </a:cxn>
              <a:cxn ang="0">
                <a:pos x="624" y="214"/>
              </a:cxn>
              <a:cxn ang="0">
                <a:pos x="0" y="214"/>
              </a:cxn>
            </a:cxnLst>
            <a:rect l="0" t="0" r="r" b="b"/>
            <a:pathLst>
              <a:path w="625" h="215">
                <a:moveTo>
                  <a:pt x="0" y="214"/>
                </a:moveTo>
                <a:lnTo>
                  <a:pt x="313" y="0"/>
                </a:lnTo>
                <a:lnTo>
                  <a:pt x="624" y="214"/>
                </a:lnTo>
                <a:lnTo>
                  <a:pt x="0" y="21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5494" name="Freeform 22"/>
          <p:cNvSpPr>
            <a:spLocks/>
          </p:cNvSpPr>
          <p:nvPr/>
        </p:nvSpPr>
        <p:spPr bwMode="auto">
          <a:xfrm>
            <a:off x="4792663" y="2359025"/>
            <a:ext cx="247650" cy="204788"/>
          </a:xfrm>
          <a:custGeom>
            <a:avLst/>
            <a:gdLst/>
            <a:ahLst/>
            <a:cxnLst>
              <a:cxn ang="0">
                <a:pos x="0" y="128"/>
              </a:cxn>
              <a:cxn ang="0">
                <a:pos x="0" y="0"/>
              </a:cxn>
              <a:cxn ang="0">
                <a:pos x="155" y="0"/>
              </a:cxn>
              <a:cxn ang="0">
                <a:pos x="155" y="128"/>
              </a:cxn>
              <a:cxn ang="0">
                <a:pos x="0" y="128"/>
              </a:cxn>
            </a:cxnLst>
            <a:rect l="0" t="0" r="r" b="b"/>
            <a:pathLst>
              <a:path w="156" h="129">
                <a:moveTo>
                  <a:pt x="0" y="128"/>
                </a:moveTo>
                <a:lnTo>
                  <a:pt x="0" y="0"/>
                </a:lnTo>
                <a:lnTo>
                  <a:pt x="155" y="0"/>
                </a:lnTo>
                <a:lnTo>
                  <a:pt x="155" y="128"/>
                </a:lnTo>
                <a:lnTo>
                  <a:pt x="0" y="12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5495" name="Freeform 23"/>
          <p:cNvSpPr>
            <a:spLocks/>
          </p:cNvSpPr>
          <p:nvPr/>
        </p:nvSpPr>
        <p:spPr bwMode="auto">
          <a:xfrm>
            <a:off x="5638800" y="2016125"/>
            <a:ext cx="992188" cy="547688"/>
          </a:xfrm>
          <a:custGeom>
            <a:avLst/>
            <a:gdLst/>
            <a:ahLst/>
            <a:cxnLst>
              <a:cxn ang="0">
                <a:pos x="79" y="0"/>
              </a:cxn>
              <a:cxn ang="0">
                <a:pos x="79" y="0"/>
              </a:cxn>
              <a:cxn ang="0">
                <a:pos x="624" y="0"/>
              </a:cxn>
              <a:cxn ang="0">
                <a:pos x="624" y="344"/>
              </a:cxn>
              <a:cxn ang="0">
                <a:pos x="0" y="344"/>
              </a:cxn>
              <a:cxn ang="0">
                <a:pos x="0" y="0"/>
              </a:cxn>
              <a:cxn ang="0">
                <a:pos x="156" y="0"/>
              </a:cxn>
              <a:cxn ang="0">
                <a:pos x="79" y="0"/>
              </a:cxn>
            </a:cxnLst>
            <a:rect l="0" t="0" r="r" b="b"/>
            <a:pathLst>
              <a:path w="625" h="345">
                <a:moveTo>
                  <a:pt x="79" y="0"/>
                </a:moveTo>
                <a:lnTo>
                  <a:pt x="79" y="0"/>
                </a:lnTo>
                <a:lnTo>
                  <a:pt x="624" y="0"/>
                </a:lnTo>
                <a:lnTo>
                  <a:pt x="624" y="344"/>
                </a:lnTo>
                <a:lnTo>
                  <a:pt x="0" y="344"/>
                </a:lnTo>
                <a:lnTo>
                  <a:pt x="0" y="0"/>
                </a:lnTo>
                <a:lnTo>
                  <a:pt x="156" y="0"/>
                </a:lnTo>
                <a:lnTo>
                  <a:pt x="79"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5496" name="Freeform 24"/>
          <p:cNvSpPr>
            <a:spLocks/>
          </p:cNvSpPr>
          <p:nvPr/>
        </p:nvSpPr>
        <p:spPr bwMode="auto">
          <a:xfrm>
            <a:off x="5638800" y="1676400"/>
            <a:ext cx="992188" cy="341313"/>
          </a:xfrm>
          <a:custGeom>
            <a:avLst/>
            <a:gdLst/>
            <a:ahLst/>
            <a:cxnLst>
              <a:cxn ang="0">
                <a:pos x="0" y="214"/>
              </a:cxn>
              <a:cxn ang="0">
                <a:pos x="313" y="0"/>
              </a:cxn>
              <a:cxn ang="0">
                <a:pos x="624" y="214"/>
              </a:cxn>
              <a:cxn ang="0">
                <a:pos x="0" y="214"/>
              </a:cxn>
            </a:cxnLst>
            <a:rect l="0" t="0" r="r" b="b"/>
            <a:pathLst>
              <a:path w="625" h="215">
                <a:moveTo>
                  <a:pt x="0" y="214"/>
                </a:moveTo>
                <a:lnTo>
                  <a:pt x="313" y="0"/>
                </a:lnTo>
                <a:lnTo>
                  <a:pt x="624" y="214"/>
                </a:lnTo>
                <a:lnTo>
                  <a:pt x="0" y="21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5497" name="Freeform 25"/>
          <p:cNvSpPr>
            <a:spLocks/>
          </p:cNvSpPr>
          <p:nvPr/>
        </p:nvSpPr>
        <p:spPr bwMode="auto">
          <a:xfrm>
            <a:off x="6011863" y="2359025"/>
            <a:ext cx="247650" cy="204788"/>
          </a:xfrm>
          <a:custGeom>
            <a:avLst/>
            <a:gdLst/>
            <a:ahLst/>
            <a:cxnLst>
              <a:cxn ang="0">
                <a:pos x="0" y="128"/>
              </a:cxn>
              <a:cxn ang="0">
                <a:pos x="0" y="0"/>
              </a:cxn>
              <a:cxn ang="0">
                <a:pos x="155" y="0"/>
              </a:cxn>
              <a:cxn ang="0">
                <a:pos x="155" y="128"/>
              </a:cxn>
              <a:cxn ang="0">
                <a:pos x="0" y="128"/>
              </a:cxn>
            </a:cxnLst>
            <a:rect l="0" t="0" r="r" b="b"/>
            <a:pathLst>
              <a:path w="156" h="129">
                <a:moveTo>
                  <a:pt x="0" y="128"/>
                </a:moveTo>
                <a:lnTo>
                  <a:pt x="0" y="0"/>
                </a:lnTo>
                <a:lnTo>
                  <a:pt x="155" y="0"/>
                </a:lnTo>
                <a:lnTo>
                  <a:pt x="155" y="128"/>
                </a:lnTo>
                <a:lnTo>
                  <a:pt x="0" y="12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5498" name="Freeform 26"/>
          <p:cNvSpPr>
            <a:spLocks/>
          </p:cNvSpPr>
          <p:nvPr/>
        </p:nvSpPr>
        <p:spPr bwMode="auto">
          <a:xfrm>
            <a:off x="6934200" y="2016125"/>
            <a:ext cx="992188" cy="547688"/>
          </a:xfrm>
          <a:custGeom>
            <a:avLst/>
            <a:gdLst/>
            <a:ahLst/>
            <a:cxnLst>
              <a:cxn ang="0">
                <a:pos x="79" y="0"/>
              </a:cxn>
              <a:cxn ang="0">
                <a:pos x="79" y="0"/>
              </a:cxn>
              <a:cxn ang="0">
                <a:pos x="624" y="0"/>
              </a:cxn>
              <a:cxn ang="0">
                <a:pos x="624" y="344"/>
              </a:cxn>
              <a:cxn ang="0">
                <a:pos x="0" y="344"/>
              </a:cxn>
              <a:cxn ang="0">
                <a:pos x="0" y="0"/>
              </a:cxn>
              <a:cxn ang="0">
                <a:pos x="156" y="0"/>
              </a:cxn>
              <a:cxn ang="0">
                <a:pos x="79" y="0"/>
              </a:cxn>
            </a:cxnLst>
            <a:rect l="0" t="0" r="r" b="b"/>
            <a:pathLst>
              <a:path w="625" h="345">
                <a:moveTo>
                  <a:pt x="79" y="0"/>
                </a:moveTo>
                <a:lnTo>
                  <a:pt x="79" y="0"/>
                </a:lnTo>
                <a:lnTo>
                  <a:pt x="624" y="0"/>
                </a:lnTo>
                <a:lnTo>
                  <a:pt x="624" y="344"/>
                </a:lnTo>
                <a:lnTo>
                  <a:pt x="0" y="344"/>
                </a:lnTo>
                <a:lnTo>
                  <a:pt x="0" y="0"/>
                </a:lnTo>
                <a:lnTo>
                  <a:pt x="156" y="0"/>
                </a:lnTo>
                <a:lnTo>
                  <a:pt x="79" y="0"/>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5499" name="Freeform 27"/>
          <p:cNvSpPr>
            <a:spLocks/>
          </p:cNvSpPr>
          <p:nvPr/>
        </p:nvSpPr>
        <p:spPr bwMode="auto">
          <a:xfrm>
            <a:off x="6934200" y="1676400"/>
            <a:ext cx="992188" cy="341313"/>
          </a:xfrm>
          <a:custGeom>
            <a:avLst/>
            <a:gdLst/>
            <a:ahLst/>
            <a:cxnLst>
              <a:cxn ang="0">
                <a:pos x="0" y="214"/>
              </a:cxn>
              <a:cxn ang="0">
                <a:pos x="313" y="0"/>
              </a:cxn>
              <a:cxn ang="0">
                <a:pos x="624" y="214"/>
              </a:cxn>
              <a:cxn ang="0">
                <a:pos x="0" y="214"/>
              </a:cxn>
            </a:cxnLst>
            <a:rect l="0" t="0" r="r" b="b"/>
            <a:pathLst>
              <a:path w="625" h="215">
                <a:moveTo>
                  <a:pt x="0" y="214"/>
                </a:moveTo>
                <a:lnTo>
                  <a:pt x="313" y="0"/>
                </a:lnTo>
                <a:lnTo>
                  <a:pt x="624" y="214"/>
                </a:lnTo>
                <a:lnTo>
                  <a:pt x="0" y="214"/>
                </a:lnTo>
              </a:path>
            </a:pathLst>
          </a:custGeom>
          <a:solidFill>
            <a:srgbClr val="DC0081"/>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5500" name="Freeform 28"/>
          <p:cNvSpPr>
            <a:spLocks/>
          </p:cNvSpPr>
          <p:nvPr/>
        </p:nvSpPr>
        <p:spPr bwMode="auto">
          <a:xfrm>
            <a:off x="7307263" y="2359025"/>
            <a:ext cx="247650" cy="204788"/>
          </a:xfrm>
          <a:custGeom>
            <a:avLst/>
            <a:gdLst/>
            <a:ahLst/>
            <a:cxnLst>
              <a:cxn ang="0">
                <a:pos x="0" y="128"/>
              </a:cxn>
              <a:cxn ang="0">
                <a:pos x="0" y="0"/>
              </a:cxn>
              <a:cxn ang="0">
                <a:pos x="155" y="0"/>
              </a:cxn>
              <a:cxn ang="0">
                <a:pos x="155" y="128"/>
              </a:cxn>
              <a:cxn ang="0">
                <a:pos x="0" y="128"/>
              </a:cxn>
            </a:cxnLst>
            <a:rect l="0" t="0" r="r" b="b"/>
            <a:pathLst>
              <a:path w="156" h="129">
                <a:moveTo>
                  <a:pt x="0" y="128"/>
                </a:moveTo>
                <a:lnTo>
                  <a:pt x="0" y="0"/>
                </a:lnTo>
                <a:lnTo>
                  <a:pt x="155" y="0"/>
                </a:lnTo>
                <a:lnTo>
                  <a:pt x="155" y="128"/>
                </a:lnTo>
                <a:lnTo>
                  <a:pt x="0" y="128"/>
                </a:lnTo>
              </a:path>
            </a:pathLst>
          </a:custGeom>
          <a:solidFill>
            <a:srgbClr val="FCFEB9"/>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40313" name="Rectangle 29"/>
          <p:cNvSpPr>
            <a:spLocks noChangeArrowheads="1"/>
          </p:cNvSpPr>
          <p:nvPr/>
        </p:nvSpPr>
        <p:spPr bwMode="auto">
          <a:xfrm>
            <a:off x="3354388" y="2124075"/>
            <a:ext cx="682625" cy="241300"/>
          </a:xfrm>
          <a:prstGeom prst="rect">
            <a:avLst/>
          </a:prstGeom>
          <a:noFill/>
          <a:ln w="12700">
            <a:noFill/>
            <a:miter lim="800000"/>
            <a:headEnd/>
            <a:tailEnd/>
          </a:ln>
        </p:spPr>
        <p:txBody>
          <a:bodyPr lIns="90488" tIns="44450" rIns="90488" bIns="44450">
            <a:spAutoFit/>
          </a:bodyPr>
          <a:lstStyle/>
          <a:p>
            <a:pPr algn="ctr"/>
            <a:r>
              <a:rPr lang="en-US" altLang="en-US" sz="1000" b="0"/>
              <a:t>#2</a:t>
            </a:r>
          </a:p>
        </p:txBody>
      </p:sp>
      <p:sp>
        <p:nvSpPr>
          <p:cNvPr id="140314" name="Rectangle 30"/>
          <p:cNvSpPr>
            <a:spLocks noChangeArrowheads="1"/>
          </p:cNvSpPr>
          <p:nvPr/>
        </p:nvSpPr>
        <p:spPr bwMode="auto">
          <a:xfrm>
            <a:off x="4573588" y="2124075"/>
            <a:ext cx="682625" cy="241300"/>
          </a:xfrm>
          <a:prstGeom prst="rect">
            <a:avLst/>
          </a:prstGeom>
          <a:noFill/>
          <a:ln w="12700">
            <a:noFill/>
            <a:miter lim="800000"/>
            <a:headEnd/>
            <a:tailEnd/>
          </a:ln>
        </p:spPr>
        <p:txBody>
          <a:bodyPr lIns="90488" tIns="44450" rIns="90488" bIns="44450">
            <a:spAutoFit/>
          </a:bodyPr>
          <a:lstStyle/>
          <a:p>
            <a:pPr algn="ctr"/>
            <a:r>
              <a:rPr lang="en-US" altLang="en-US" sz="1000" b="0"/>
              <a:t>#3</a:t>
            </a:r>
          </a:p>
        </p:txBody>
      </p:sp>
      <p:sp>
        <p:nvSpPr>
          <p:cNvPr id="140315" name="Rectangle 31"/>
          <p:cNvSpPr>
            <a:spLocks noChangeArrowheads="1"/>
          </p:cNvSpPr>
          <p:nvPr/>
        </p:nvSpPr>
        <p:spPr bwMode="auto">
          <a:xfrm>
            <a:off x="5792788" y="2124075"/>
            <a:ext cx="682625" cy="241300"/>
          </a:xfrm>
          <a:prstGeom prst="rect">
            <a:avLst/>
          </a:prstGeom>
          <a:noFill/>
          <a:ln w="12700">
            <a:noFill/>
            <a:miter lim="800000"/>
            <a:headEnd/>
            <a:tailEnd/>
          </a:ln>
        </p:spPr>
        <p:txBody>
          <a:bodyPr lIns="90488" tIns="44450" rIns="90488" bIns="44450">
            <a:spAutoFit/>
          </a:bodyPr>
          <a:lstStyle/>
          <a:p>
            <a:pPr algn="ctr"/>
            <a:r>
              <a:rPr lang="en-US" altLang="en-US" sz="1000" b="0"/>
              <a:t>#4</a:t>
            </a:r>
          </a:p>
        </p:txBody>
      </p:sp>
      <p:sp>
        <p:nvSpPr>
          <p:cNvPr id="140316" name="Rectangle 32"/>
          <p:cNvSpPr>
            <a:spLocks noChangeArrowheads="1"/>
          </p:cNvSpPr>
          <p:nvPr/>
        </p:nvSpPr>
        <p:spPr bwMode="auto">
          <a:xfrm>
            <a:off x="7088188" y="2124075"/>
            <a:ext cx="682625" cy="241300"/>
          </a:xfrm>
          <a:prstGeom prst="rect">
            <a:avLst/>
          </a:prstGeom>
          <a:noFill/>
          <a:ln w="12700">
            <a:noFill/>
            <a:miter lim="800000"/>
            <a:headEnd/>
            <a:tailEnd/>
          </a:ln>
        </p:spPr>
        <p:txBody>
          <a:bodyPr lIns="90488" tIns="44450" rIns="90488" bIns="44450">
            <a:spAutoFit/>
          </a:bodyPr>
          <a:lstStyle/>
          <a:p>
            <a:pPr algn="ctr"/>
            <a:r>
              <a:rPr lang="en-US" altLang="en-US" sz="1000" b="0"/>
              <a:t>#5</a:t>
            </a:r>
          </a:p>
        </p:txBody>
      </p:sp>
      <p:sp>
        <p:nvSpPr>
          <p:cNvPr id="32" name="Date Placeholder 31"/>
          <p:cNvSpPr>
            <a:spLocks noGrp="1"/>
          </p:cNvSpPr>
          <p:nvPr>
            <p:ph type="dt" sz="half" idx="10"/>
          </p:nvPr>
        </p:nvSpPr>
        <p:spPr/>
        <p:txBody>
          <a:bodyPr/>
          <a:lstStyle/>
          <a:p>
            <a:fld id="{7F27F415-0B05-4EA3-A92A-7B22B6C0D0BB}" type="datetime1">
              <a:rPr lang="en-CA" smtClean="0"/>
              <a:pPr/>
              <a:t>27/09/2019</a:t>
            </a:fld>
            <a:endParaRPr lang="en-CA"/>
          </a:p>
        </p:txBody>
      </p:sp>
      <p:sp>
        <p:nvSpPr>
          <p:cNvPr id="33" name="Slide Number Placeholder 32"/>
          <p:cNvSpPr>
            <a:spLocks noGrp="1"/>
          </p:cNvSpPr>
          <p:nvPr>
            <p:ph type="sldNum" sz="quarter" idx="12"/>
          </p:nvPr>
        </p:nvSpPr>
        <p:spPr/>
        <p:txBody>
          <a:bodyPr/>
          <a:lstStyle/>
          <a:p>
            <a:fld id="{52C81505-89D5-42F7-A0D6-5699417D7DF5}" type="slidenum">
              <a:rPr lang="en-CA" smtClean="0"/>
              <a:pPr/>
              <a:t>15</a:t>
            </a:fld>
            <a:endParaRPr lang="en-CA"/>
          </a:p>
        </p:txBody>
      </p:sp>
      <p:sp>
        <p:nvSpPr>
          <p:cNvPr id="34" name="Footer Placeholder 33"/>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cover dir="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noFill/>
        </p:spPr>
        <p:txBody>
          <a:bodyPr/>
          <a:lstStyle/>
          <a:p>
            <a:r>
              <a:rPr lang="en-US" altLang="en-US" sz="3600" b="1" dirty="0" smtClean="0"/>
              <a:t>Variance</a:t>
            </a:r>
          </a:p>
        </p:txBody>
      </p:sp>
      <p:sp>
        <p:nvSpPr>
          <p:cNvPr id="141315" name="Rectangle 3"/>
          <p:cNvSpPr>
            <a:spLocks noGrp="1" noChangeArrowheads="1"/>
          </p:cNvSpPr>
          <p:nvPr>
            <p:ph type="body" idx="1"/>
          </p:nvPr>
        </p:nvSpPr>
        <p:spPr>
          <a:xfrm>
            <a:off x="350267" y="1785926"/>
            <a:ext cx="8398197" cy="4340237"/>
          </a:xfrm>
          <a:noFill/>
        </p:spPr>
        <p:txBody>
          <a:bodyPr/>
          <a:lstStyle/>
          <a:p>
            <a:r>
              <a:rPr lang="en-US" altLang="en-US" dirty="0" smtClean="0"/>
              <a:t>Represents variability inherent in sampling and estimation procedures</a:t>
            </a:r>
          </a:p>
          <a:p>
            <a:endParaRPr lang="en-US" altLang="en-US" dirty="0" smtClean="0"/>
          </a:p>
          <a:p>
            <a:r>
              <a:rPr lang="en-US" altLang="en-US" dirty="0" smtClean="0"/>
              <a:t>Good sample design can eliminate sampling bias, but sampling variance is always present</a:t>
            </a:r>
          </a:p>
        </p:txBody>
      </p:sp>
      <p:sp>
        <p:nvSpPr>
          <p:cNvPr id="4" name="Date Placeholder 3"/>
          <p:cNvSpPr>
            <a:spLocks noGrp="1"/>
          </p:cNvSpPr>
          <p:nvPr>
            <p:ph type="dt" sz="half" idx="10"/>
          </p:nvPr>
        </p:nvSpPr>
        <p:spPr/>
        <p:txBody>
          <a:bodyPr/>
          <a:lstStyle/>
          <a:p>
            <a:fld id="{018D0C4E-F40F-472B-8FE2-87EC7ABCEF8D}"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16</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a:noFill/>
        </p:spPr>
        <p:txBody>
          <a:bodyPr/>
          <a:lstStyle/>
          <a:p>
            <a:r>
              <a:rPr lang="en-US" altLang="en-US" sz="3600" b="1" dirty="0" smtClean="0"/>
              <a:t>Precision vs. accuracy</a:t>
            </a:r>
          </a:p>
        </p:txBody>
      </p:sp>
      <p:sp>
        <p:nvSpPr>
          <p:cNvPr id="142339" name="Rectangle 3"/>
          <p:cNvSpPr>
            <a:spLocks noGrp="1" noChangeArrowheads="1"/>
          </p:cNvSpPr>
          <p:nvPr>
            <p:ph type="body" idx="1"/>
          </p:nvPr>
        </p:nvSpPr>
        <p:spPr>
          <a:noFill/>
        </p:spPr>
        <p:txBody>
          <a:bodyPr/>
          <a:lstStyle/>
          <a:p>
            <a:r>
              <a:rPr lang="en-US" altLang="en-US" dirty="0" smtClean="0"/>
              <a:t>Precision</a:t>
            </a:r>
          </a:p>
          <a:p>
            <a:pPr lvl="1">
              <a:buFont typeface="Courier New" pitchFamily="49" charset="0"/>
              <a:buChar char="o"/>
            </a:pPr>
            <a:endParaRPr lang="en-US" altLang="en-US" dirty="0" smtClean="0"/>
          </a:p>
          <a:p>
            <a:pPr lvl="1">
              <a:buFont typeface="Courier New" pitchFamily="49" charset="0"/>
              <a:buChar char="o"/>
            </a:pPr>
            <a:r>
              <a:rPr lang="en-US" altLang="en-US" dirty="0" smtClean="0"/>
              <a:t>Refers to sampling variance</a:t>
            </a:r>
          </a:p>
          <a:p>
            <a:pPr lvl="2"/>
            <a:r>
              <a:rPr lang="en-US" altLang="en-US" dirty="0" smtClean="0"/>
              <a:t>difference between estimated value from possible samples and result of 100% enumeration</a:t>
            </a:r>
          </a:p>
          <a:p>
            <a:pPr lvl="1">
              <a:buFont typeface="Courier New" pitchFamily="49" charset="0"/>
              <a:buChar char="o"/>
            </a:pPr>
            <a:endParaRPr lang="en-US" altLang="en-US" dirty="0" smtClean="0"/>
          </a:p>
          <a:p>
            <a:pPr lvl="1">
              <a:buFont typeface="Courier New" pitchFamily="49" charset="0"/>
              <a:buChar char="o"/>
            </a:pPr>
            <a:r>
              <a:rPr lang="en-US" altLang="en-US" dirty="0" smtClean="0"/>
              <a:t>Estimate is precise if sampling variance is small</a:t>
            </a:r>
          </a:p>
          <a:p>
            <a:pPr lvl="2"/>
            <a:r>
              <a:rPr lang="en-US" altLang="en-US" dirty="0" smtClean="0"/>
              <a:t>Means scatter of possible sample-based estimates about expected value is small</a:t>
            </a:r>
          </a:p>
        </p:txBody>
      </p:sp>
      <p:sp>
        <p:nvSpPr>
          <p:cNvPr id="4" name="Date Placeholder 3"/>
          <p:cNvSpPr>
            <a:spLocks noGrp="1"/>
          </p:cNvSpPr>
          <p:nvPr>
            <p:ph type="dt" sz="half" idx="10"/>
          </p:nvPr>
        </p:nvSpPr>
        <p:spPr/>
        <p:txBody>
          <a:bodyPr/>
          <a:lstStyle/>
          <a:p>
            <a:fld id="{E6A79DD4-A15C-4CED-AEE1-D977ECF3D6B2}"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17</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noFill/>
        </p:spPr>
        <p:txBody>
          <a:bodyPr/>
          <a:lstStyle/>
          <a:p>
            <a:r>
              <a:rPr lang="en-US" altLang="en-US" sz="3600" b="1" dirty="0" smtClean="0"/>
              <a:t>Precision vs. accuracy</a:t>
            </a:r>
          </a:p>
        </p:txBody>
      </p:sp>
      <p:sp>
        <p:nvSpPr>
          <p:cNvPr id="143363" name="Rectangle 3"/>
          <p:cNvSpPr>
            <a:spLocks noGrp="1" noChangeArrowheads="1"/>
          </p:cNvSpPr>
          <p:nvPr>
            <p:ph type="body" idx="1"/>
          </p:nvPr>
        </p:nvSpPr>
        <p:spPr>
          <a:noFill/>
        </p:spPr>
        <p:txBody>
          <a:bodyPr/>
          <a:lstStyle/>
          <a:p>
            <a:r>
              <a:rPr lang="en-US" altLang="en-US" dirty="0" smtClean="0"/>
              <a:t>Accuracy</a:t>
            </a:r>
          </a:p>
          <a:p>
            <a:pPr lvl="1">
              <a:buFont typeface="Courier New" pitchFamily="49" charset="0"/>
              <a:buChar char="o"/>
            </a:pPr>
            <a:endParaRPr lang="en-US" altLang="en-US" dirty="0" smtClean="0"/>
          </a:p>
          <a:p>
            <a:pPr lvl="1">
              <a:buFont typeface="Courier New" pitchFamily="49" charset="0"/>
              <a:buChar char="o"/>
            </a:pPr>
            <a:r>
              <a:rPr lang="en-US" altLang="en-US" dirty="0" smtClean="0"/>
              <a:t>Associated with both </a:t>
            </a:r>
            <a:r>
              <a:rPr lang="en-US" altLang="en-US" b="1" dirty="0" smtClean="0"/>
              <a:t>bias</a:t>
            </a:r>
            <a:r>
              <a:rPr lang="en-US" altLang="en-US" dirty="0" smtClean="0"/>
              <a:t> and </a:t>
            </a:r>
            <a:r>
              <a:rPr lang="en-US" altLang="en-US" b="1" dirty="0" smtClean="0"/>
              <a:t>variance</a:t>
            </a:r>
          </a:p>
          <a:p>
            <a:pPr lvl="1">
              <a:buFont typeface="Courier New" pitchFamily="49" charset="0"/>
              <a:buChar char="o"/>
            </a:pPr>
            <a:endParaRPr lang="en-US" altLang="en-US" dirty="0" smtClean="0"/>
          </a:p>
          <a:p>
            <a:pPr lvl="1">
              <a:buFont typeface="Courier New" pitchFamily="49" charset="0"/>
              <a:buChar char="o"/>
            </a:pPr>
            <a:r>
              <a:rPr lang="en-US" altLang="en-US" dirty="0" smtClean="0"/>
              <a:t>Mean square error (MSE) is variance plus square of bias</a:t>
            </a:r>
          </a:p>
          <a:p>
            <a:pPr lvl="1">
              <a:buFont typeface="Courier New" pitchFamily="49" charset="0"/>
              <a:buChar char="o"/>
            </a:pPr>
            <a:endParaRPr lang="en-US" altLang="en-US" dirty="0" smtClean="0"/>
          </a:p>
          <a:p>
            <a:pPr lvl="1">
              <a:buFont typeface="Courier New" pitchFamily="49" charset="0"/>
              <a:buChar char="o"/>
            </a:pPr>
            <a:r>
              <a:rPr lang="en-US" altLang="en-US" dirty="0" smtClean="0"/>
              <a:t>Accurate estimate has small MSE</a:t>
            </a:r>
          </a:p>
          <a:p>
            <a:pPr lvl="1">
              <a:buFont typeface="Courier New" pitchFamily="49" charset="0"/>
              <a:buChar char="o"/>
            </a:pPr>
            <a:endParaRPr lang="en-US" altLang="en-US" dirty="0" smtClean="0"/>
          </a:p>
          <a:p>
            <a:pPr lvl="1">
              <a:buFont typeface="Courier New" pitchFamily="49" charset="0"/>
              <a:buChar char="o"/>
            </a:pPr>
            <a:r>
              <a:rPr lang="en-US" altLang="en-US" dirty="0" smtClean="0"/>
              <a:t>Implies little or no bias, and small variance</a:t>
            </a:r>
          </a:p>
        </p:txBody>
      </p:sp>
      <p:sp>
        <p:nvSpPr>
          <p:cNvPr id="4" name="Date Placeholder 3"/>
          <p:cNvSpPr>
            <a:spLocks noGrp="1"/>
          </p:cNvSpPr>
          <p:nvPr>
            <p:ph type="dt" sz="half" idx="10"/>
          </p:nvPr>
        </p:nvSpPr>
        <p:spPr/>
        <p:txBody>
          <a:bodyPr/>
          <a:lstStyle/>
          <a:p>
            <a:fld id="{D6687143-CEE0-42B7-B284-EB74EA3ECD65}"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18</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noFill/>
        </p:spPr>
        <p:txBody>
          <a:bodyPr/>
          <a:lstStyle/>
          <a:p>
            <a:r>
              <a:rPr lang="en-US" altLang="en-US" sz="3600" b="1" dirty="0" smtClean="0"/>
              <a:t>Precision vs. accuracy</a:t>
            </a:r>
          </a:p>
        </p:txBody>
      </p:sp>
      <p:sp>
        <p:nvSpPr>
          <p:cNvPr id="144387" name="Rectangle 3"/>
          <p:cNvSpPr>
            <a:spLocks noGrp="1" noChangeArrowheads="1"/>
          </p:cNvSpPr>
          <p:nvPr>
            <p:ph type="body" idx="1"/>
          </p:nvPr>
        </p:nvSpPr>
        <p:spPr>
          <a:xfrm>
            <a:off x="285720" y="1928802"/>
            <a:ext cx="8398197" cy="4525963"/>
          </a:xfrm>
          <a:noFill/>
        </p:spPr>
        <p:txBody>
          <a:bodyPr/>
          <a:lstStyle/>
          <a:p>
            <a:r>
              <a:rPr lang="en-US" altLang="en-US" sz="2800" dirty="0" smtClean="0"/>
              <a:t>Properly designed survey should have no sampling bias</a:t>
            </a:r>
          </a:p>
          <a:p>
            <a:endParaRPr lang="en-US" altLang="en-US" sz="2800" dirty="0" smtClean="0"/>
          </a:p>
          <a:p>
            <a:r>
              <a:rPr lang="en-US" altLang="en-US" sz="2800" dirty="0" smtClean="0"/>
              <a:t>However, estimation procedure may introduce sample-related bias</a:t>
            </a:r>
          </a:p>
        </p:txBody>
      </p:sp>
      <p:sp>
        <p:nvSpPr>
          <p:cNvPr id="4" name="Date Placeholder 3"/>
          <p:cNvSpPr>
            <a:spLocks noGrp="1"/>
          </p:cNvSpPr>
          <p:nvPr>
            <p:ph type="dt" sz="half" idx="10"/>
          </p:nvPr>
        </p:nvSpPr>
        <p:spPr/>
        <p:txBody>
          <a:bodyPr/>
          <a:lstStyle/>
          <a:p>
            <a:fld id="{03B1B8F4-B54A-4B35-BAF2-C28D27C0B39B}"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19</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87057" name="Text Box 17"/>
          <p:cNvSpPr txBox="1">
            <a:spLocks noChangeArrowheads="1"/>
          </p:cNvSpPr>
          <p:nvPr/>
        </p:nvSpPr>
        <p:spPr bwMode="auto">
          <a:xfrm>
            <a:off x="611188" y="1916113"/>
            <a:ext cx="7921625" cy="1600438"/>
          </a:xfrm>
          <a:prstGeom prst="rect">
            <a:avLst/>
          </a:prstGeom>
          <a:noFill/>
          <a:ln w="9525">
            <a:noFill/>
            <a:miter lim="800000"/>
            <a:headEnd/>
            <a:tailEnd/>
          </a:ln>
          <a:effectLst/>
        </p:spPr>
        <p:txBody>
          <a:bodyPr>
            <a:spAutoFit/>
          </a:bodyPr>
          <a:lstStyle/>
          <a:p>
            <a:pPr algn="ctr">
              <a:spcBef>
                <a:spcPct val="50000"/>
              </a:spcBef>
            </a:pPr>
            <a:r>
              <a:rPr lang="en-CA" sz="2800" dirty="0" smtClean="0">
                <a:solidFill>
                  <a:schemeClr val="accent2"/>
                </a:solidFill>
                <a:latin typeface="Arial Black" pitchFamily="34" charset="0"/>
              </a:rPr>
              <a:t>Project for the Regional Advancement of Statistics in the Caribbean </a:t>
            </a:r>
            <a:endParaRPr lang="en-CA" sz="2800" dirty="0">
              <a:solidFill>
                <a:schemeClr val="accent2"/>
              </a:solidFill>
              <a:latin typeface="Arial Black" pitchFamily="34" charset="0"/>
            </a:endParaRPr>
          </a:p>
          <a:p>
            <a:pPr algn="ctr">
              <a:spcBef>
                <a:spcPct val="50000"/>
              </a:spcBef>
            </a:pPr>
            <a:r>
              <a:rPr lang="en-CA" sz="2800" dirty="0" smtClean="0">
                <a:solidFill>
                  <a:schemeClr val="accent2"/>
                </a:solidFill>
                <a:latin typeface="Arial Black" pitchFamily="34" charset="0"/>
              </a:rPr>
              <a:t>PRASC</a:t>
            </a:r>
            <a:endParaRPr lang="en-CA" sz="2800" dirty="0">
              <a:solidFill>
                <a:schemeClr val="accent2"/>
              </a:solidFill>
              <a:latin typeface="Arial Black" pitchFamily="34" charset="0"/>
            </a:endParaRPr>
          </a:p>
        </p:txBody>
      </p:sp>
      <p:sp>
        <p:nvSpPr>
          <p:cNvPr id="5" name="Text Box 19"/>
          <p:cNvSpPr txBox="1">
            <a:spLocks noChangeArrowheads="1"/>
          </p:cNvSpPr>
          <p:nvPr/>
        </p:nvSpPr>
        <p:spPr bwMode="auto">
          <a:xfrm>
            <a:off x="467544" y="3785757"/>
            <a:ext cx="8208912" cy="954107"/>
          </a:xfrm>
          <a:prstGeom prst="rect">
            <a:avLst/>
          </a:prstGeom>
          <a:noFill/>
          <a:ln w="9525">
            <a:noFill/>
            <a:miter lim="800000"/>
            <a:headEnd/>
            <a:tailEnd/>
          </a:ln>
          <a:effectLst/>
        </p:spPr>
        <p:txBody>
          <a:bodyPr wrap="square">
            <a:spAutoFit/>
          </a:bodyPr>
          <a:lstStyle/>
          <a:p>
            <a:pPr algn="ctr">
              <a:spcBef>
                <a:spcPct val="50000"/>
              </a:spcBef>
            </a:pPr>
            <a:r>
              <a:rPr lang="en-CA" sz="2800" dirty="0" smtClean="0">
                <a:solidFill>
                  <a:srgbClr val="669900"/>
                </a:solidFill>
                <a:latin typeface="Arial Black" pitchFamily="34" charset="0"/>
              </a:rPr>
              <a:t>Component: Household Survey Infrastructure</a:t>
            </a:r>
            <a:endParaRPr lang="en-CA" sz="2800" dirty="0">
              <a:solidFill>
                <a:srgbClr val="669900"/>
              </a:solidFill>
              <a:latin typeface="Arial Black" pitchFamily="34" charset="0"/>
            </a:endParaRPr>
          </a:p>
        </p:txBody>
      </p:sp>
      <p:pic>
        <p:nvPicPr>
          <p:cNvPr id="6" name="Picture 5" descr="Funded by Canadalogo.png"/>
          <p:cNvPicPr>
            <a:picLocks noChangeAspect="1"/>
          </p:cNvPicPr>
          <p:nvPr/>
        </p:nvPicPr>
        <p:blipFill>
          <a:blip r:embed="rId3" cstate="print"/>
          <a:stretch>
            <a:fillRect/>
          </a:stretch>
        </p:blipFill>
        <p:spPr>
          <a:xfrm>
            <a:off x="2503760" y="5530778"/>
            <a:ext cx="4064471" cy="695720"/>
          </a:xfrm>
          <a:prstGeom prst="rect">
            <a:avLst/>
          </a:prstGeom>
        </p:spPr>
      </p:pic>
      <p:sp>
        <p:nvSpPr>
          <p:cNvPr id="7" name="Date Placeholder 6"/>
          <p:cNvSpPr>
            <a:spLocks noGrp="1"/>
          </p:cNvSpPr>
          <p:nvPr>
            <p:ph type="dt" sz="half" idx="10"/>
          </p:nvPr>
        </p:nvSpPr>
        <p:spPr/>
        <p:txBody>
          <a:bodyPr/>
          <a:lstStyle/>
          <a:p>
            <a:fld id="{FBF8C9ED-6809-4DDF-9B7F-EC73A9A74179}" type="datetime1">
              <a:rPr lang="en-CA" smtClean="0"/>
              <a:pPr/>
              <a:t>27/09/2019</a:t>
            </a:fld>
            <a:endParaRPr lang="en-CA"/>
          </a:p>
        </p:txBody>
      </p:sp>
      <p:sp>
        <p:nvSpPr>
          <p:cNvPr id="8" name="Slide Number Placeholder 7"/>
          <p:cNvSpPr>
            <a:spLocks noGrp="1"/>
          </p:cNvSpPr>
          <p:nvPr>
            <p:ph type="sldNum" sz="quarter" idx="12"/>
          </p:nvPr>
        </p:nvSpPr>
        <p:spPr/>
        <p:txBody>
          <a:bodyPr/>
          <a:lstStyle/>
          <a:p>
            <a:fld id="{25F2285F-31D0-461E-A612-B719B60CAAEC}" type="slidenum">
              <a:rPr lang="en-CA" smtClean="0"/>
              <a:pPr/>
              <a:t>2</a:t>
            </a:fld>
            <a:endParaRPr lang="en-CA"/>
          </a:p>
        </p:txBody>
      </p:sp>
      <p:sp>
        <p:nvSpPr>
          <p:cNvPr id="9" name="Footer Placeholder 8"/>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214282" y="773113"/>
            <a:ext cx="8429684" cy="511175"/>
          </a:xfrm>
          <a:solidFill>
            <a:schemeClr val="accent1"/>
          </a:solidFill>
        </p:spPr>
        <p:txBody>
          <a:bodyPr/>
          <a:lstStyle/>
          <a:p>
            <a:r>
              <a:rPr lang="fr-CA" altLang="en-US" sz="3600" dirty="0" smtClean="0"/>
              <a:t>Types of </a:t>
            </a:r>
            <a:r>
              <a:rPr lang="fr-CA" altLang="en-US" sz="3600" dirty="0" err="1" smtClean="0"/>
              <a:t>error</a:t>
            </a:r>
            <a:r>
              <a:rPr lang="fr-CA" altLang="en-US" sz="3600" dirty="0" smtClean="0"/>
              <a:t>: variance and </a:t>
            </a:r>
            <a:r>
              <a:rPr lang="fr-CA" altLang="en-US" sz="3600" dirty="0" err="1" smtClean="0"/>
              <a:t>bias</a:t>
            </a:r>
            <a:endParaRPr lang="en-US" altLang="en-US" sz="3600" dirty="0" smtClean="0"/>
          </a:p>
        </p:txBody>
      </p:sp>
      <p:pic>
        <p:nvPicPr>
          <p:cNvPr id="145411" name="Picture 3"/>
          <p:cNvPicPr>
            <a:picLocks noGrp="1" noChangeAspect="1" noChangeArrowheads="1"/>
          </p:cNvPicPr>
          <p:nvPr>
            <p:ph type="body" idx="1"/>
          </p:nvPr>
        </p:nvPicPr>
        <p:blipFill>
          <a:blip r:embed="rId3"/>
          <a:srcRect/>
          <a:stretch>
            <a:fillRect/>
          </a:stretch>
        </p:blipFill>
        <p:spPr>
          <a:xfrm>
            <a:off x="1066800" y="1752600"/>
            <a:ext cx="7772400" cy="3352800"/>
          </a:xfrm>
          <a:noFill/>
        </p:spPr>
      </p:pic>
      <p:sp>
        <p:nvSpPr>
          <p:cNvPr id="145412" name="Text Box 4"/>
          <p:cNvSpPr txBox="1">
            <a:spLocks noChangeArrowheads="1"/>
          </p:cNvSpPr>
          <p:nvPr/>
        </p:nvSpPr>
        <p:spPr bwMode="ltGray">
          <a:xfrm>
            <a:off x="539750" y="5138738"/>
            <a:ext cx="8382000" cy="579437"/>
          </a:xfrm>
          <a:prstGeom prst="rect">
            <a:avLst/>
          </a:prstGeom>
          <a:noFill/>
          <a:ln w="9525">
            <a:noFill/>
            <a:miter lim="800000"/>
            <a:headEnd/>
            <a:tailEnd/>
          </a:ln>
        </p:spPr>
        <p:txBody>
          <a:bodyPr>
            <a:spAutoFit/>
          </a:bodyPr>
          <a:lstStyle/>
          <a:p>
            <a:pPr>
              <a:spcBef>
                <a:spcPct val="20000"/>
              </a:spcBef>
            </a:pPr>
            <a:r>
              <a:rPr kumimoji="1" lang="en-US" altLang="en-US" sz="3200">
                <a:latin typeface="Times New Roman" pitchFamily="18" charset="0"/>
              </a:rPr>
              <a:t>Each “player” will choose six separate samples…. </a:t>
            </a:r>
          </a:p>
        </p:txBody>
      </p:sp>
      <p:sp>
        <p:nvSpPr>
          <p:cNvPr id="5" name="Date Placeholder 4"/>
          <p:cNvSpPr>
            <a:spLocks noGrp="1"/>
          </p:cNvSpPr>
          <p:nvPr>
            <p:ph type="dt" sz="half" idx="10"/>
          </p:nvPr>
        </p:nvSpPr>
        <p:spPr/>
        <p:txBody>
          <a:bodyPr/>
          <a:lstStyle/>
          <a:p>
            <a:fld id="{C1F53BE7-C6E2-4D84-9B14-877520FBE128}" type="datetime1">
              <a:rPr lang="en-CA" smtClean="0"/>
              <a:pPr/>
              <a:t>27/09/2019</a:t>
            </a:fld>
            <a:endParaRPr lang="en-CA"/>
          </a:p>
        </p:txBody>
      </p:sp>
      <p:sp>
        <p:nvSpPr>
          <p:cNvPr id="6" name="Slide Number Placeholder 5"/>
          <p:cNvSpPr>
            <a:spLocks noGrp="1"/>
          </p:cNvSpPr>
          <p:nvPr>
            <p:ph type="sldNum" sz="quarter" idx="12"/>
          </p:nvPr>
        </p:nvSpPr>
        <p:spPr/>
        <p:txBody>
          <a:bodyPr/>
          <a:lstStyle/>
          <a:p>
            <a:fld id="{2B6E738E-267A-4344-8BF4-552BF5255FBB}" type="slidenum">
              <a:rPr lang="en-CA" smtClean="0"/>
              <a:pPr/>
              <a:t>20</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cover dir="d"/>
  </p:transition>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1142976" y="714356"/>
            <a:ext cx="7162800" cy="536576"/>
          </a:xfrm>
          <a:solidFill>
            <a:schemeClr val="accent1"/>
          </a:solidFill>
        </p:spPr>
        <p:txBody>
          <a:bodyPr/>
          <a:lstStyle/>
          <a:p>
            <a:r>
              <a:rPr lang="fr-CA" altLang="en-US" sz="2800" dirty="0" smtClean="0"/>
              <a:t>Types of </a:t>
            </a:r>
            <a:r>
              <a:rPr lang="fr-CA" altLang="en-US" sz="2800" dirty="0" err="1" smtClean="0"/>
              <a:t>error</a:t>
            </a:r>
            <a:r>
              <a:rPr lang="fr-CA" altLang="en-US" sz="2800" dirty="0" smtClean="0"/>
              <a:t>: variance and </a:t>
            </a:r>
            <a:r>
              <a:rPr lang="fr-CA" altLang="en-US" sz="2800" dirty="0" err="1" smtClean="0"/>
              <a:t>bias</a:t>
            </a:r>
            <a:endParaRPr lang="fr-CA" altLang="en-US" sz="2800" dirty="0" smtClean="0"/>
          </a:p>
        </p:txBody>
      </p:sp>
      <p:sp>
        <p:nvSpPr>
          <p:cNvPr id="146435" name="AutoShape 3"/>
          <p:cNvSpPr>
            <a:spLocks noChangeArrowheads="1"/>
          </p:cNvSpPr>
          <p:nvPr/>
        </p:nvSpPr>
        <p:spPr bwMode="auto">
          <a:xfrm>
            <a:off x="3505200" y="1905000"/>
            <a:ext cx="2514600" cy="25908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945" y="10800"/>
                </a:moveTo>
                <a:cubicBezTo>
                  <a:pt x="2945" y="15138"/>
                  <a:pt x="6462" y="18655"/>
                  <a:pt x="10800" y="18655"/>
                </a:cubicBezTo>
                <a:cubicBezTo>
                  <a:pt x="15138" y="18655"/>
                  <a:pt x="18655" y="15138"/>
                  <a:pt x="18655" y="10800"/>
                </a:cubicBezTo>
                <a:cubicBezTo>
                  <a:pt x="18655" y="6462"/>
                  <a:pt x="15138" y="2945"/>
                  <a:pt x="10800" y="2945"/>
                </a:cubicBezTo>
                <a:cubicBezTo>
                  <a:pt x="6462" y="2945"/>
                  <a:pt x="2945" y="6462"/>
                  <a:pt x="2945" y="10800"/>
                </a:cubicBezTo>
                <a:close/>
              </a:path>
            </a:pathLst>
          </a:custGeom>
          <a:solidFill>
            <a:schemeClr val="accent1"/>
          </a:solidFill>
          <a:ln w="9525">
            <a:solidFill>
              <a:schemeClr val="tx1"/>
            </a:solidFill>
            <a:round/>
            <a:headEnd/>
            <a:tailEnd/>
          </a:ln>
        </p:spPr>
        <p:txBody>
          <a:bodyPr wrap="none" anchor="ctr"/>
          <a:lstStyle/>
          <a:p>
            <a:endParaRPr lang="en-CA"/>
          </a:p>
        </p:txBody>
      </p:sp>
      <p:sp>
        <p:nvSpPr>
          <p:cNvPr id="146436" name="Oval 4"/>
          <p:cNvSpPr>
            <a:spLocks noChangeArrowheads="1"/>
          </p:cNvSpPr>
          <p:nvPr/>
        </p:nvSpPr>
        <p:spPr bwMode="auto">
          <a:xfrm>
            <a:off x="4572000" y="3036888"/>
            <a:ext cx="381000" cy="392112"/>
          </a:xfrm>
          <a:prstGeom prst="ellipse">
            <a:avLst/>
          </a:prstGeom>
          <a:solidFill>
            <a:schemeClr val="accent1"/>
          </a:solidFill>
          <a:ln w="9525">
            <a:solidFill>
              <a:schemeClr val="tx1"/>
            </a:solidFill>
            <a:round/>
            <a:headEnd/>
            <a:tailEnd/>
          </a:ln>
        </p:spPr>
        <p:txBody>
          <a:bodyPr wrap="none" anchor="ctr"/>
          <a:lstStyle/>
          <a:p>
            <a:endParaRPr lang="en-CA" altLang="en-US"/>
          </a:p>
        </p:txBody>
      </p:sp>
      <p:sp>
        <p:nvSpPr>
          <p:cNvPr id="146437" name="Oval 5"/>
          <p:cNvSpPr>
            <a:spLocks noChangeArrowheads="1"/>
          </p:cNvSpPr>
          <p:nvPr/>
        </p:nvSpPr>
        <p:spPr bwMode="auto">
          <a:xfrm>
            <a:off x="4191000" y="2632075"/>
            <a:ext cx="1143000" cy="1177925"/>
          </a:xfrm>
          <a:prstGeom prst="ellipse">
            <a:avLst/>
          </a:prstGeom>
          <a:solidFill>
            <a:schemeClr val="accent1"/>
          </a:solidFill>
          <a:ln w="9525">
            <a:solidFill>
              <a:schemeClr val="tx1"/>
            </a:solidFill>
            <a:round/>
            <a:headEnd/>
            <a:tailEnd/>
          </a:ln>
        </p:spPr>
        <p:txBody>
          <a:bodyPr wrap="none" anchor="ctr"/>
          <a:lstStyle/>
          <a:p>
            <a:endParaRPr lang="en-CA" altLang="en-US"/>
          </a:p>
        </p:txBody>
      </p:sp>
      <p:sp>
        <p:nvSpPr>
          <p:cNvPr id="146438" name="Oval 6"/>
          <p:cNvSpPr>
            <a:spLocks noChangeArrowheads="1"/>
          </p:cNvSpPr>
          <p:nvPr/>
        </p:nvSpPr>
        <p:spPr bwMode="auto">
          <a:xfrm>
            <a:off x="4572000" y="3036888"/>
            <a:ext cx="381000" cy="392112"/>
          </a:xfrm>
          <a:prstGeom prst="ellipse">
            <a:avLst/>
          </a:prstGeom>
          <a:solidFill>
            <a:schemeClr val="tx2"/>
          </a:solidFill>
          <a:ln w="9525">
            <a:solidFill>
              <a:schemeClr val="tx1"/>
            </a:solidFill>
            <a:round/>
            <a:headEnd/>
            <a:tailEnd/>
          </a:ln>
        </p:spPr>
        <p:txBody>
          <a:bodyPr wrap="none" anchor="ctr"/>
          <a:lstStyle/>
          <a:p>
            <a:endParaRPr lang="en-CA" altLang="en-US"/>
          </a:p>
        </p:txBody>
      </p:sp>
      <p:sp>
        <p:nvSpPr>
          <p:cNvPr id="932871" name="AutoShape 7"/>
          <p:cNvSpPr>
            <a:spLocks noChangeArrowheads="1"/>
          </p:cNvSpPr>
          <p:nvPr/>
        </p:nvSpPr>
        <p:spPr bwMode="auto">
          <a:xfrm>
            <a:off x="4572000" y="4105275"/>
            <a:ext cx="304800" cy="314325"/>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2872" name="AutoShape 8"/>
          <p:cNvSpPr>
            <a:spLocks noChangeArrowheads="1"/>
          </p:cNvSpPr>
          <p:nvPr/>
        </p:nvSpPr>
        <p:spPr bwMode="auto">
          <a:xfrm>
            <a:off x="5562600" y="3038475"/>
            <a:ext cx="304800" cy="314325"/>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2873" name="AutoShape 9"/>
          <p:cNvSpPr>
            <a:spLocks noChangeArrowheads="1"/>
          </p:cNvSpPr>
          <p:nvPr/>
        </p:nvSpPr>
        <p:spPr bwMode="auto">
          <a:xfrm>
            <a:off x="3886200" y="2352675"/>
            <a:ext cx="304800" cy="314325"/>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2874" name="AutoShape 10"/>
          <p:cNvSpPr>
            <a:spLocks noChangeArrowheads="1"/>
          </p:cNvSpPr>
          <p:nvPr/>
        </p:nvSpPr>
        <p:spPr bwMode="auto">
          <a:xfrm>
            <a:off x="3733800" y="3038475"/>
            <a:ext cx="304800" cy="314325"/>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2875" name="AutoShape 11"/>
          <p:cNvSpPr>
            <a:spLocks noChangeArrowheads="1"/>
          </p:cNvSpPr>
          <p:nvPr/>
        </p:nvSpPr>
        <p:spPr bwMode="auto">
          <a:xfrm>
            <a:off x="5334000" y="3724275"/>
            <a:ext cx="304800" cy="314325"/>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2876" name="AutoShape 12"/>
          <p:cNvSpPr>
            <a:spLocks noChangeArrowheads="1"/>
          </p:cNvSpPr>
          <p:nvPr/>
        </p:nvSpPr>
        <p:spPr bwMode="auto">
          <a:xfrm>
            <a:off x="4572000" y="1971675"/>
            <a:ext cx="304800" cy="314325"/>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146445" name="Rectangle 13"/>
          <p:cNvSpPr>
            <a:spLocks noGrp="1" noChangeArrowheads="1"/>
          </p:cNvSpPr>
          <p:nvPr>
            <p:ph type="body" sz="half" idx="2"/>
          </p:nvPr>
        </p:nvSpPr>
        <p:spPr>
          <a:xfrm>
            <a:off x="533400" y="5029200"/>
            <a:ext cx="7696200" cy="990600"/>
          </a:xfrm>
        </p:spPr>
        <p:txBody>
          <a:bodyPr/>
          <a:lstStyle/>
          <a:p>
            <a:pPr>
              <a:buFont typeface="Monotype Sorts" pitchFamily="2" charset="2"/>
              <a:buNone/>
            </a:pPr>
            <a:r>
              <a:rPr lang="fr-CA" altLang="en-US" sz="2200" dirty="0" smtClean="0"/>
              <a:t>	No </a:t>
            </a:r>
            <a:r>
              <a:rPr lang="fr-CA" altLang="en-US" sz="2200" dirty="0" err="1" smtClean="0"/>
              <a:t>bias</a:t>
            </a:r>
            <a:r>
              <a:rPr lang="fr-CA" altLang="en-US" sz="2200" dirty="0" smtClean="0"/>
              <a:t>, large variance </a:t>
            </a:r>
          </a:p>
          <a:p>
            <a:pPr lvl="1"/>
            <a:r>
              <a:rPr lang="fr-CA" altLang="en-US" sz="2200" dirty="0" smtClean="0"/>
              <a:t>The </a:t>
            </a:r>
            <a:r>
              <a:rPr lang="fr-CA" altLang="en-US" sz="2200" dirty="0" err="1" smtClean="0"/>
              <a:t>average</a:t>
            </a:r>
            <a:r>
              <a:rPr lang="fr-CA" altLang="en-US" sz="2200" dirty="0" smtClean="0"/>
              <a:t> of the </a:t>
            </a:r>
            <a:r>
              <a:rPr lang="fr-CA" altLang="en-US" sz="2200" dirty="0" err="1" smtClean="0"/>
              <a:t>darts</a:t>
            </a:r>
            <a:r>
              <a:rPr lang="fr-CA" altLang="en-US" sz="2200" dirty="0" smtClean="0"/>
              <a:t> </a:t>
            </a:r>
            <a:r>
              <a:rPr lang="fr-CA" altLang="en-US" sz="2200" dirty="0" err="1" smtClean="0"/>
              <a:t>is</a:t>
            </a:r>
            <a:r>
              <a:rPr lang="fr-CA" altLang="en-US" sz="2200" dirty="0" smtClean="0"/>
              <a:t> the  </a:t>
            </a:r>
            <a:r>
              <a:rPr lang="fr-CA" altLang="en-US" sz="2200" dirty="0" err="1" smtClean="0"/>
              <a:t>bull’s</a:t>
            </a:r>
            <a:r>
              <a:rPr lang="fr-CA" altLang="en-US" sz="2200" dirty="0" smtClean="0"/>
              <a:t> </a:t>
            </a:r>
            <a:r>
              <a:rPr lang="fr-CA" altLang="en-US" sz="2200" dirty="0" err="1" smtClean="0"/>
              <a:t>eye</a:t>
            </a:r>
            <a:r>
              <a:rPr lang="fr-CA" altLang="en-US" sz="2200" dirty="0" smtClean="0"/>
              <a:t> but the </a:t>
            </a:r>
            <a:r>
              <a:rPr lang="fr-CA" altLang="en-US" sz="2200" dirty="0" err="1" smtClean="0"/>
              <a:t>darts</a:t>
            </a:r>
            <a:r>
              <a:rPr lang="fr-CA" altLang="en-US" sz="2200" dirty="0" smtClean="0"/>
              <a:t> are </a:t>
            </a:r>
            <a:r>
              <a:rPr lang="fr-CA" altLang="en-US" sz="2200" dirty="0" err="1" smtClean="0"/>
              <a:t>quite</a:t>
            </a:r>
            <a:r>
              <a:rPr lang="fr-CA" altLang="en-US" sz="2200" dirty="0" smtClean="0"/>
              <a:t> </a:t>
            </a:r>
            <a:r>
              <a:rPr lang="fr-CA" altLang="en-US" sz="2200" dirty="0" err="1" smtClean="0"/>
              <a:t>spread</a:t>
            </a:r>
            <a:r>
              <a:rPr lang="fr-CA" altLang="en-US" sz="2200" dirty="0" smtClean="0"/>
              <a:t> out</a:t>
            </a:r>
          </a:p>
          <a:p>
            <a:endParaRPr lang="fr-CA" altLang="en-US" sz="2200" dirty="0" smtClean="0"/>
          </a:p>
        </p:txBody>
      </p:sp>
      <p:sp>
        <p:nvSpPr>
          <p:cNvPr id="146446" name="Rectangle 14"/>
          <p:cNvSpPr>
            <a:spLocks noChangeArrowheads="1"/>
          </p:cNvSpPr>
          <p:nvPr/>
        </p:nvSpPr>
        <p:spPr bwMode="auto">
          <a:xfrm>
            <a:off x="990600" y="1701800"/>
            <a:ext cx="1436688" cy="519113"/>
          </a:xfrm>
          <a:prstGeom prst="rect">
            <a:avLst/>
          </a:prstGeom>
          <a:noFill/>
          <a:ln w="9525">
            <a:noFill/>
            <a:miter lim="800000"/>
            <a:headEnd/>
            <a:tailEnd/>
          </a:ln>
        </p:spPr>
        <p:txBody>
          <a:bodyPr wrap="none">
            <a:spAutoFit/>
          </a:bodyPr>
          <a:lstStyle/>
          <a:p>
            <a:r>
              <a:rPr lang="fr-CA" altLang="en-US" sz="2800">
                <a:latin typeface="Times New Roman" pitchFamily="18" charset="0"/>
              </a:rPr>
              <a:t>Player 1</a:t>
            </a:r>
            <a:endParaRPr lang="fr-CA" altLang="en-US" sz="2400">
              <a:latin typeface="Times New Roman" pitchFamily="18" charset="0"/>
            </a:endParaRP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932876"/>
                                        </p:tgtEl>
                                        <p:attrNameLst>
                                          <p:attrName>style.visibility</p:attrName>
                                        </p:attrNameLst>
                                      </p:cBhvr>
                                      <p:to>
                                        <p:strVal val="visible"/>
                                      </p:to>
                                    </p:set>
                                    <p:anim calcmode="lin" valueType="num">
                                      <p:cBhvr additive="base">
                                        <p:cTn id="7" dur="500" fill="hold"/>
                                        <p:tgtEl>
                                          <p:spTgt spid="932876"/>
                                        </p:tgtEl>
                                        <p:attrNameLst>
                                          <p:attrName>ppt_x</p:attrName>
                                        </p:attrNameLst>
                                      </p:cBhvr>
                                      <p:tavLst>
                                        <p:tav tm="0">
                                          <p:val>
                                            <p:strVal val="0-#ppt_w/2"/>
                                          </p:val>
                                        </p:tav>
                                        <p:tav tm="100000">
                                          <p:val>
                                            <p:strVal val="#ppt_x"/>
                                          </p:val>
                                        </p:tav>
                                      </p:tavLst>
                                    </p:anim>
                                    <p:anim calcmode="lin" valueType="num">
                                      <p:cBhvr additive="base">
                                        <p:cTn id="8" dur="500" fill="hold"/>
                                        <p:tgtEl>
                                          <p:spTgt spid="93287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932873"/>
                                        </p:tgtEl>
                                        <p:attrNameLst>
                                          <p:attrName>style.visibility</p:attrName>
                                        </p:attrNameLst>
                                      </p:cBhvr>
                                      <p:to>
                                        <p:strVal val="visible"/>
                                      </p:to>
                                    </p:set>
                                    <p:anim calcmode="lin" valueType="num">
                                      <p:cBhvr additive="base">
                                        <p:cTn id="13" dur="500" fill="hold"/>
                                        <p:tgtEl>
                                          <p:spTgt spid="932873"/>
                                        </p:tgtEl>
                                        <p:attrNameLst>
                                          <p:attrName>ppt_x</p:attrName>
                                        </p:attrNameLst>
                                      </p:cBhvr>
                                      <p:tavLst>
                                        <p:tav tm="0">
                                          <p:val>
                                            <p:strVal val="1+#ppt_w/2"/>
                                          </p:val>
                                        </p:tav>
                                        <p:tav tm="100000">
                                          <p:val>
                                            <p:strVal val="#ppt_x"/>
                                          </p:val>
                                        </p:tav>
                                      </p:tavLst>
                                    </p:anim>
                                    <p:anim calcmode="lin" valueType="num">
                                      <p:cBhvr additive="base">
                                        <p:cTn id="14" dur="500" fill="hold"/>
                                        <p:tgtEl>
                                          <p:spTgt spid="93287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 presetClass="entr" presetSubtype="32" fill="hold" nodeType="clickEffect">
                                  <p:stCondLst>
                                    <p:cond delay="0"/>
                                  </p:stCondLst>
                                  <p:childTnLst>
                                    <p:set>
                                      <p:cBhvr>
                                        <p:cTn id="18" dur="1" fill="hold">
                                          <p:stCondLst>
                                            <p:cond delay="0"/>
                                          </p:stCondLst>
                                        </p:cTn>
                                        <p:tgtEl>
                                          <p:spTgt spid="932874"/>
                                        </p:tgtEl>
                                        <p:attrNameLst>
                                          <p:attrName>style.visibility</p:attrName>
                                        </p:attrNameLst>
                                      </p:cBhvr>
                                      <p:to>
                                        <p:strVal val="visible"/>
                                      </p:to>
                                    </p:set>
                                    <p:animEffect transition="in" filter="box(out)">
                                      <p:cBhvr>
                                        <p:cTn id="19" dur="500"/>
                                        <p:tgtEl>
                                          <p:spTgt spid="93287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1" fill="hold" nodeType="clickEffect">
                                  <p:stCondLst>
                                    <p:cond delay="0"/>
                                  </p:stCondLst>
                                  <p:childTnLst>
                                    <p:set>
                                      <p:cBhvr>
                                        <p:cTn id="23" dur="1" fill="hold">
                                          <p:stCondLst>
                                            <p:cond delay="0"/>
                                          </p:stCondLst>
                                        </p:cTn>
                                        <p:tgtEl>
                                          <p:spTgt spid="932871"/>
                                        </p:tgtEl>
                                        <p:attrNameLst>
                                          <p:attrName>style.visibility</p:attrName>
                                        </p:attrNameLst>
                                      </p:cBhvr>
                                      <p:to>
                                        <p:strVal val="visible"/>
                                      </p:to>
                                    </p:set>
                                    <p:anim calcmode="lin" valueType="num">
                                      <p:cBhvr additive="base">
                                        <p:cTn id="24" dur="500" fill="hold"/>
                                        <p:tgtEl>
                                          <p:spTgt spid="932871"/>
                                        </p:tgtEl>
                                        <p:attrNameLst>
                                          <p:attrName>ppt_x</p:attrName>
                                        </p:attrNameLst>
                                      </p:cBhvr>
                                      <p:tavLst>
                                        <p:tav tm="0">
                                          <p:val>
                                            <p:strVal val="#ppt_x"/>
                                          </p:val>
                                        </p:tav>
                                        <p:tav tm="100000">
                                          <p:val>
                                            <p:strVal val="#ppt_x"/>
                                          </p:val>
                                        </p:tav>
                                      </p:tavLst>
                                    </p:anim>
                                    <p:anim calcmode="lin" valueType="num">
                                      <p:cBhvr additive="base">
                                        <p:cTn id="25" dur="500" fill="hold"/>
                                        <p:tgtEl>
                                          <p:spTgt spid="932871"/>
                                        </p:tgtEl>
                                        <p:attrNameLst>
                                          <p:attrName>ppt_y</p:attrName>
                                        </p:attrNameLst>
                                      </p:cBhvr>
                                      <p:tavLst>
                                        <p:tav tm="0">
                                          <p:val>
                                            <p:strVal val="0-#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nodeType="clickEffect">
                                  <p:stCondLst>
                                    <p:cond delay="0"/>
                                  </p:stCondLst>
                                  <p:childTnLst>
                                    <p:set>
                                      <p:cBhvr>
                                        <p:cTn id="29" dur="1" fill="hold">
                                          <p:stCondLst>
                                            <p:cond delay="0"/>
                                          </p:stCondLst>
                                        </p:cTn>
                                        <p:tgtEl>
                                          <p:spTgt spid="932875"/>
                                        </p:tgtEl>
                                        <p:attrNameLst>
                                          <p:attrName>style.visibility</p:attrName>
                                        </p:attrNameLst>
                                      </p:cBhvr>
                                      <p:to>
                                        <p:strVal val="visible"/>
                                      </p:to>
                                    </p:set>
                                    <p:animEffect transition="in" filter="wipe(left)">
                                      <p:cBhvr>
                                        <p:cTn id="30" dur="500"/>
                                        <p:tgtEl>
                                          <p:spTgt spid="932875"/>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499"/>
                                          </p:stCondLst>
                                        </p:cTn>
                                        <p:tgtEl>
                                          <p:spTgt spid="9328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7458" name="AutoShape 2"/>
          <p:cNvSpPr>
            <a:spLocks noChangeArrowheads="1"/>
          </p:cNvSpPr>
          <p:nvPr/>
        </p:nvSpPr>
        <p:spPr bwMode="auto">
          <a:xfrm>
            <a:off x="3505200" y="1981200"/>
            <a:ext cx="2514600" cy="25146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945" y="10800"/>
                </a:moveTo>
                <a:cubicBezTo>
                  <a:pt x="2945" y="15138"/>
                  <a:pt x="6462" y="18655"/>
                  <a:pt x="10800" y="18655"/>
                </a:cubicBezTo>
                <a:cubicBezTo>
                  <a:pt x="15138" y="18655"/>
                  <a:pt x="18655" y="15138"/>
                  <a:pt x="18655" y="10800"/>
                </a:cubicBezTo>
                <a:cubicBezTo>
                  <a:pt x="18655" y="6462"/>
                  <a:pt x="15138" y="2945"/>
                  <a:pt x="10800" y="2945"/>
                </a:cubicBezTo>
                <a:cubicBezTo>
                  <a:pt x="6462" y="2945"/>
                  <a:pt x="2945" y="6462"/>
                  <a:pt x="2945" y="10800"/>
                </a:cubicBezTo>
                <a:close/>
              </a:path>
            </a:pathLst>
          </a:custGeom>
          <a:solidFill>
            <a:schemeClr val="accent1"/>
          </a:solidFill>
          <a:ln w="9525">
            <a:solidFill>
              <a:schemeClr val="tx1"/>
            </a:solidFill>
            <a:round/>
            <a:headEnd/>
            <a:tailEnd/>
          </a:ln>
        </p:spPr>
        <p:txBody>
          <a:bodyPr wrap="none" anchor="ctr"/>
          <a:lstStyle/>
          <a:p>
            <a:endParaRPr lang="en-CA"/>
          </a:p>
        </p:txBody>
      </p:sp>
      <p:sp>
        <p:nvSpPr>
          <p:cNvPr id="147459" name="Oval 3"/>
          <p:cNvSpPr>
            <a:spLocks noChangeArrowheads="1"/>
          </p:cNvSpPr>
          <p:nvPr/>
        </p:nvSpPr>
        <p:spPr bwMode="auto">
          <a:xfrm>
            <a:off x="4572000" y="3048000"/>
            <a:ext cx="381000" cy="381000"/>
          </a:xfrm>
          <a:prstGeom prst="ellipse">
            <a:avLst/>
          </a:prstGeom>
          <a:solidFill>
            <a:schemeClr val="accent1"/>
          </a:solidFill>
          <a:ln w="9525">
            <a:solidFill>
              <a:schemeClr val="tx1"/>
            </a:solidFill>
            <a:round/>
            <a:headEnd/>
            <a:tailEnd/>
          </a:ln>
        </p:spPr>
        <p:txBody>
          <a:bodyPr wrap="none" anchor="ctr"/>
          <a:lstStyle/>
          <a:p>
            <a:endParaRPr lang="en-CA" altLang="en-US"/>
          </a:p>
        </p:txBody>
      </p:sp>
      <p:sp>
        <p:nvSpPr>
          <p:cNvPr id="147460" name="Oval 4"/>
          <p:cNvSpPr>
            <a:spLocks noChangeArrowheads="1"/>
          </p:cNvSpPr>
          <p:nvPr/>
        </p:nvSpPr>
        <p:spPr bwMode="auto">
          <a:xfrm>
            <a:off x="4191000" y="2667000"/>
            <a:ext cx="1143000" cy="1143000"/>
          </a:xfrm>
          <a:prstGeom prst="ellipse">
            <a:avLst/>
          </a:prstGeom>
          <a:solidFill>
            <a:schemeClr val="accent1"/>
          </a:solidFill>
          <a:ln w="9525">
            <a:solidFill>
              <a:schemeClr val="tx1"/>
            </a:solidFill>
            <a:round/>
            <a:headEnd/>
            <a:tailEnd/>
          </a:ln>
        </p:spPr>
        <p:txBody>
          <a:bodyPr wrap="none" anchor="ctr"/>
          <a:lstStyle/>
          <a:p>
            <a:endParaRPr lang="en-CA" altLang="en-US"/>
          </a:p>
        </p:txBody>
      </p:sp>
      <p:sp>
        <p:nvSpPr>
          <p:cNvPr id="147461" name="Oval 5"/>
          <p:cNvSpPr>
            <a:spLocks noChangeArrowheads="1"/>
          </p:cNvSpPr>
          <p:nvPr/>
        </p:nvSpPr>
        <p:spPr bwMode="auto">
          <a:xfrm>
            <a:off x="4572000" y="3048000"/>
            <a:ext cx="381000" cy="381000"/>
          </a:xfrm>
          <a:prstGeom prst="ellipse">
            <a:avLst/>
          </a:prstGeom>
          <a:solidFill>
            <a:schemeClr val="tx2"/>
          </a:solidFill>
          <a:ln w="9525">
            <a:solidFill>
              <a:schemeClr val="tx1"/>
            </a:solidFill>
            <a:round/>
            <a:headEnd/>
            <a:tailEnd/>
          </a:ln>
        </p:spPr>
        <p:txBody>
          <a:bodyPr wrap="none" anchor="ctr"/>
          <a:lstStyle/>
          <a:p>
            <a:endParaRPr lang="en-CA" altLang="en-US"/>
          </a:p>
        </p:txBody>
      </p:sp>
      <p:sp>
        <p:nvSpPr>
          <p:cNvPr id="933894" name="AutoShape 6"/>
          <p:cNvSpPr>
            <a:spLocks noChangeArrowheads="1"/>
          </p:cNvSpPr>
          <p:nvPr/>
        </p:nvSpPr>
        <p:spPr bwMode="auto">
          <a:xfrm>
            <a:off x="4953000" y="20574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3895" name="AutoShape 7"/>
          <p:cNvSpPr>
            <a:spLocks noChangeArrowheads="1"/>
          </p:cNvSpPr>
          <p:nvPr/>
        </p:nvSpPr>
        <p:spPr bwMode="auto">
          <a:xfrm>
            <a:off x="5334000" y="25908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3896" name="AutoShape 8"/>
          <p:cNvSpPr>
            <a:spLocks noChangeArrowheads="1"/>
          </p:cNvSpPr>
          <p:nvPr/>
        </p:nvSpPr>
        <p:spPr bwMode="auto">
          <a:xfrm>
            <a:off x="5257800" y="22098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3897" name="AutoShape 9"/>
          <p:cNvSpPr>
            <a:spLocks noChangeArrowheads="1"/>
          </p:cNvSpPr>
          <p:nvPr/>
        </p:nvSpPr>
        <p:spPr bwMode="auto">
          <a:xfrm>
            <a:off x="4572000" y="22860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3898" name="AutoShape 10"/>
          <p:cNvSpPr>
            <a:spLocks noChangeArrowheads="1"/>
          </p:cNvSpPr>
          <p:nvPr/>
        </p:nvSpPr>
        <p:spPr bwMode="auto">
          <a:xfrm>
            <a:off x="4953000" y="24384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3899" name="AutoShape 11"/>
          <p:cNvSpPr>
            <a:spLocks noChangeArrowheads="1"/>
          </p:cNvSpPr>
          <p:nvPr/>
        </p:nvSpPr>
        <p:spPr bwMode="auto">
          <a:xfrm>
            <a:off x="4572000" y="19812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147468" name="Rectangle 12"/>
          <p:cNvSpPr>
            <a:spLocks noGrp="1" noChangeArrowheads="1"/>
          </p:cNvSpPr>
          <p:nvPr>
            <p:ph type="body" sz="half" idx="2"/>
          </p:nvPr>
        </p:nvSpPr>
        <p:spPr>
          <a:xfrm>
            <a:off x="457200" y="4572000"/>
            <a:ext cx="7772400" cy="1676400"/>
          </a:xfrm>
        </p:spPr>
        <p:txBody>
          <a:bodyPr/>
          <a:lstStyle/>
          <a:p>
            <a:pPr>
              <a:buFont typeface="Monotype Sorts" pitchFamily="2" charset="2"/>
              <a:buNone/>
            </a:pPr>
            <a:r>
              <a:rPr lang="fr-CA" altLang="en-US" sz="2200" dirty="0" smtClean="0"/>
              <a:t>	</a:t>
            </a:r>
            <a:r>
              <a:rPr lang="fr-CA" altLang="en-US" sz="2200" dirty="0" err="1" smtClean="0"/>
              <a:t>Biased</a:t>
            </a:r>
            <a:r>
              <a:rPr lang="fr-CA" altLang="en-US" sz="2200" dirty="0" smtClean="0"/>
              <a:t> but </a:t>
            </a:r>
            <a:r>
              <a:rPr lang="fr-CA" altLang="en-US" sz="2200" dirty="0" err="1" smtClean="0"/>
              <a:t>with</a:t>
            </a:r>
            <a:r>
              <a:rPr lang="fr-CA" altLang="en-US" sz="2200" dirty="0" smtClean="0"/>
              <a:t> a </a:t>
            </a:r>
            <a:r>
              <a:rPr lang="fr-CA" altLang="en-US" sz="2200" dirty="0" err="1" smtClean="0"/>
              <a:t>small</a:t>
            </a:r>
            <a:r>
              <a:rPr lang="fr-CA" altLang="en-US" sz="2200" dirty="0" smtClean="0"/>
              <a:t> variance</a:t>
            </a:r>
          </a:p>
          <a:p>
            <a:pPr lvl="1"/>
            <a:r>
              <a:rPr lang="fr-CA" altLang="en-US" sz="2200" dirty="0" smtClean="0"/>
              <a:t>The </a:t>
            </a:r>
            <a:r>
              <a:rPr lang="fr-CA" altLang="en-US" sz="2200" dirty="0" err="1" smtClean="0"/>
              <a:t>average</a:t>
            </a:r>
            <a:r>
              <a:rPr lang="fr-CA" altLang="en-US" sz="2200" dirty="0" smtClean="0"/>
              <a:t> of the </a:t>
            </a:r>
            <a:r>
              <a:rPr lang="fr-CA" altLang="en-US" sz="2200" dirty="0" err="1" smtClean="0"/>
              <a:t>darts</a:t>
            </a:r>
            <a:r>
              <a:rPr lang="fr-CA" altLang="en-US" sz="2200" dirty="0" smtClean="0"/>
              <a:t> </a:t>
            </a:r>
            <a:r>
              <a:rPr lang="fr-CA" altLang="en-US" sz="2200" dirty="0" err="1" smtClean="0"/>
              <a:t>is</a:t>
            </a:r>
            <a:r>
              <a:rPr lang="fr-CA" altLang="en-US" sz="2200" dirty="0" smtClean="0"/>
              <a:t> not close to the </a:t>
            </a:r>
            <a:r>
              <a:rPr lang="fr-CA" altLang="en-US" sz="2200" dirty="0" err="1" smtClean="0"/>
              <a:t>bull’s</a:t>
            </a:r>
            <a:r>
              <a:rPr lang="fr-CA" altLang="en-US" sz="2200" dirty="0" smtClean="0"/>
              <a:t> </a:t>
            </a:r>
            <a:r>
              <a:rPr lang="fr-CA" altLang="en-US" sz="2200" dirty="0" err="1" smtClean="0"/>
              <a:t>eye</a:t>
            </a:r>
            <a:r>
              <a:rPr lang="fr-CA" altLang="en-US" sz="2200" dirty="0" smtClean="0"/>
              <a:t> but the </a:t>
            </a:r>
            <a:r>
              <a:rPr lang="fr-CA" altLang="en-US" sz="2200" dirty="0" err="1" smtClean="0"/>
              <a:t>darts</a:t>
            </a:r>
            <a:r>
              <a:rPr lang="fr-CA" altLang="en-US" sz="2200" dirty="0" smtClean="0"/>
              <a:t> are all close </a:t>
            </a:r>
            <a:r>
              <a:rPr lang="fr-CA" altLang="en-US" sz="2200" dirty="0" err="1" smtClean="0"/>
              <a:t>together</a:t>
            </a:r>
            <a:endParaRPr lang="fr-CA" altLang="en-US" sz="2200" dirty="0" smtClean="0"/>
          </a:p>
        </p:txBody>
      </p:sp>
      <p:sp>
        <p:nvSpPr>
          <p:cNvPr id="147469" name="Rectangle 13"/>
          <p:cNvSpPr>
            <a:spLocks noChangeArrowheads="1"/>
          </p:cNvSpPr>
          <p:nvPr/>
        </p:nvSpPr>
        <p:spPr bwMode="auto">
          <a:xfrm>
            <a:off x="914400" y="1447800"/>
            <a:ext cx="3276600" cy="519113"/>
          </a:xfrm>
          <a:prstGeom prst="rect">
            <a:avLst/>
          </a:prstGeom>
          <a:noFill/>
          <a:ln w="9525">
            <a:noFill/>
            <a:miter lim="800000"/>
            <a:headEnd/>
            <a:tailEnd/>
          </a:ln>
        </p:spPr>
        <p:txBody>
          <a:bodyPr>
            <a:spAutoFit/>
          </a:bodyPr>
          <a:lstStyle/>
          <a:p>
            <a:r>
              <a:rPr lang="fr-CA" altLang="en-US" sz="2800">
                <a:latin typeface="Times New Roman" pitchFamily="18" charset="0"/>
              </a:rPr>
              <a:t>Player 2</a:t>
            </a:r>
            <a:endParaRPr lang="fr-CA" altLang="en-US" sz="2400">
              <a:latin typeface="Times New Roman" pitchFamily="18" charset="0"/>
            </a:endParaRPr>
          </a:p>
        </p:txBody>
      </p:sp>
      <p:sp>
        <p:nvSpPr>
          <p:cNvPr id="147470" name="Rectangle 14"/>
          <p:cNvSpPr>
            <a:spLocks noGrp="1" noChangeArrowheads="1"/>
          </p:cNvSpPr>
          <p:nvPr>
            <p:ph type="title"/>
          </p:nvPr>
        </p:nvSpPr>
        <p:spPr>
          <a:solidFill>
            <a:schemeClr val="accent1"/>
          </a:solidFill>
        </p:spPr>
        <p:txBody>
          <a:bodyPr lIns="91440" tIns="45720" rIns="91440" bIns="45720"/>
          <a:lstStyle/>
          <a:p>
            <a:r>
              <a:rPr lang="fr-CA" altLang="en-US" sz="2800" dirty="0" smtClean="0"/>
              <a:t>Types of </a:t>
            </a:r>
            <a:r>
              <a:rPr lang="fr-CA" altLang="en-US" sz="2800" dirty="0" err="1" smtClean="0"/>
              <a:t>error</a:t>
            </a:r>
            <a:r>
              <a:rPr lang="fr-CA" altLang="en-US" sz="2800" dirty="0" smtClean="0"/>
              <a:t>: variance and </a:t>
            </a:r>
            <a:r>
              <a:rPr lang="fr-CA" altLang="en-US" sz="2800" dirty="0" err="1" smtClean="0"/>
              <a:t>bias</a:t>
            </a:r>
            <a:endParaRPr lang="fr-CA" altLang="en-US" sz="2800" dirty="0" smtClean="0"/>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933899"/>
                                        </p:tgtEl>
                                        <p:attrNameLst>
                                          <p:attrName>style.visibility</p:attrName>
                                        </p:attrNameLst>
                                      </p:cBhvr>
                                      <p:to>
                                        <p:strVal val="visible"/>
                                      </p:to>
                                    </p:set>
                                    <p:anim calcmode="lin" valueType="num">
                                      <p:cBhvr additive="base">
                                        <p:cTn id="7" dur="500" fill="hold"/>
                                        <p:tgtEl>
                                          <p:spTgt spid="933899"/>
                                        </p:tgtEl>
                                        <p:attrNameLst>
                                          <p:attrName>ppt_x</p:attrName>
                                        </p:attrNameLst>
                                      </p:cBhvr>
                                      <p:tavLst>
                                        <p:tav tm="0">
                                          <p:val>
                                            <p:strVal val="1+#ppt_w/2"/>
                                          </p:val>
                                        </p:tav>
                                        <p:tav tm="100000">
                                          <p:val>
                                            <p:strVal val="#ppt_x"/>
                                          </p:val>
                                        </p:tav>
                                      </p:tavLst>
                                    </p:anim>
                                    <p:anim calcmode="lin" valueType="num">
                                      <p:cBhvr additive="base">
                                        <p:cTn id="8" dur="500" fill="hold"/>
                                        <p:tgtEl>
                                          <p:spTgt spid="93389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8" fill="hold" nodeType="clickEffect">
                                  <p:stCondLst>
                                    <p:cond delay="0"/>
                                  </p:stCondLst>
                                  <p:childTnLst>
                                    <p:set>
                                      <p:cBhvr>
                                        <p:cTn id="12" dur="1" fill="hold">
                                          <p:stCondLst>
                                            <p:cond delay="0"/>
                                          </p:stCondLst>
                                        </p:cTn>
                                        <p:tgtEl>
                                          <p:spTgt spid="933897"/>
                                        </p:tgtEl>
                                        <p:attrNameLst>
                                          <p:attrName>style.visibility</p:attrName>
                                        </p:attrNameLst>
                                      </p:cBhvr>
                                      <p:to>
                                        <p:strVal val="visible"/>
                                      </p:to>
                                    </p:set>
                                    <p:animEffect transition="in" filter="wipe(left)">
                                      <p:cBhvr>
                                        <p:cTn id="13" dur="500"/>
                                        <p:tgtEl>
                                          <p:spTgt spid="93389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nodeType="clickEffect">
                                  <p:stCondLst>
                                    <p:cond delay="0"/>
                                  </p:stCondLst>
                                  <p:childTnLst>
                                    <p:set>
                                      <p:cBhvr>
                                        <p:cTn id="17" dur="1" fill="hold">
                                          <p:stCondLst>
                                            <p:cond delay="0"/>
                                          </p:stCondLst>
                                        </p:cTn>
                                        <p:tgtEl>
                                          <p:spTgt spid="933898"/>
                                        </p:tgtEl>
                                        <p:attrNameLst>
                                          <p:attrName>style.visibility</p:attrName>
                                        </p:attrNameLst>
                                      </p:cBhvr>
                                      <p:to>
                                        <p:strVal val="visible"/>
                                      </p:to>
                                    </p:set>
                                    <p:animEffect transition="in" filter="wipe(left)">
                                      <p:cBhvr>
                                        <p:cTn id="18" dur="500"/>
                                        <p:tgtEl>
                                          <p:spTgt spid="933898"/>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2" fill="hold" nodeType="clickEffect">
                                  <p:stCondLst>
                                    <p:cond delay="0"/>
                                  </p:stCondLst>
                                  <p:childTnLst>
                                    <p:set>
                                      <p:cBhvr>
                                        <p:cTn id="22" dur="1" fill="hold">
                                          <p:stCondLst>
                                            <p:cond delay="0"/>
                                          </p:stCondLst>
                                        </p:cTn>
                                        <p:tgtEl>
                                          <p:spTgt spid="933894"/>
                                        </p:tgtEl>
                                        <p:attrNameLst>
                                          <p:attrName>style.visibility</p:attrName>
                                        </p:attrNameLst>
                                      </p:cBhvr>
                                      <p:to>
                                        <p:strVal val="visible"/>
                                      </p:to>
                                    </p:set>
                                    <p:anim calcmode="lin" valueType="num">
                                      <p:cBhvr additive="base">
                                        <p:cTn id="23" dur="500" fill="hold"/>
                                        <p:tgtEl>
                                          <p:spTgt spid="933894"/>
                                        </p:tgtEl>
                                        <p:attrNameLst>
                                          <p:attrName>ppt_x</p:attrName>
                                        </p:attrNameLst>
                                      </p:cBhvr>
                                      <p:tavLst>
                                        <p:tav tm="0">
                                          <p:val>
                                            <p:strVal val="1+#ppt_w/2"/>
                                          </p:val>
                                        </p:tav>
                                        <p:tav tm="100000">
                                          <p:val>
                                            <p:strVal val="#ppt_x"/>
                                          </p:val>
                                        </p:tav>
                                      </p:tavLst>
                                    </p:anim>
                                    <p:anim calcmode="lin" valueType="num">
                                      <p:cBhvr additive="base">
                                        <p:cTn id="24" dur="500" fill="hold"/>
                                        <p:tgtEl>
                                          <p:spTgt spid="933894"/>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2" fill="hold" nodeType="clickEffect">
                                  <p:stCondLst>
                                    <p:cond delay="0"/>
                                  </p:stCondLst>
                                  <p:childTnLst>
                                    <p:set>
                                      <p:cBhvr>
                                        <p:cTn id="28" dur="1" fill="hold">
                                          <p:stCondLst>
                                            <p:cond delay="0"/>
                                          </p:stCondLst>
                                        </p:cTn>
                                        <p:tgtEl>
                                          <p:spTgt spid="933896"/>
                                        </p:tgtEl>
                                        <p:attrNameLst>
                                          <p:attrName>style.visibility</p:attrName>
                                        </p:attrNameLst>
                                      </p:cBhvr>
                                      <p:to>
                                        <p:strVal val="visible"/>
                                      </p:to>
                                    </p:set>
                                    <p:anim calcmode="lin" valueType="num">
                                      <p:cBhvr additive="base">
                                        <p:cTn id="29" dur="500" fill="hold"/>
                                        <p:tgtEl>
                                          <p:spTgt spid="933896"/>
                                        </p:tgtEl>
                                        <p:attrNameLst>
                                          <p:attrName>ppt_x</p:attrName>
                                        </p:attrNameLst>
                                      </p:cBhvr>
                                      <p:tavLst>
                                        <p:tav tm="0">
                                          <p:val>
                                            <p:strVal val="1+#ppt_w/2"/>
                                          </p:val>
                                        </p:tav>
                                        <p:tav tm="100000">
                                          <p:val>
                                            <p:strVal val="#ppt_x"/>
                                          </p:val>
                                        </p:tav>
                                      </p:tavLst>
                                    </p:anim>
                                    <p:anim calcmode="lin" valueType="num">
                                      <p:cBhvr additive="base">
                                        <p:cTn id="30" dur="500" fill="hold"/>
                                        <p:tgtEl>
                                          <p:spTgt spid="933896"/>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499"/>
                                          </p:stCondLst>
                                        </p:cTn>
                                        <p:tgtEl>
                                          <p:spTgt spid="9338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2" name="AutoShape 2"/>
          <p:cNvSpPr>
            <a:spLocks noChangeArrowheads="1"/>
          </p:cNvSpPr>
          <p:nvPr/>
        </p:nvSpPr>
        <p:spPr bwMode="auto">
          <a:xfrm>
            <a:off x="3352800" y="2133600"/>
            <a:ext cx="2514600" cy="25146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945" y="10800"/>
                </a:moveTo>
                <a:cubicBezTo>
                  <a:pt x="2945" y="15138"/>
                  <a:pt x="6462" y="18655"/>
                  <a:pt x="10800" y="18655"/>
                </a:cubicBezTo>
                <a:cubicBezTo>
                  <a:pt x="15138" y="18655"/>
                  <a:pt x="18655" y="15138"/>
                  <a:pt x="18655" y="10800"/>
                </a:cubicBezTo>
                <a:cubicBezTo>
                  <a:pt x="18655" y="6462"/>
                  <a:pt x="15138" y="2945"/>
                  <a:pt x="10800" y="2945"/>
                </a:cubicBezTo>
                <a:cubicBezTo>
                  <a:pt x="6462" y="2945"/>
                  <a:pt x="2945" y="6462"/>
                  <a:pt x="2945" y="10800"/>
                </a:cubicBezTo>
                <a:close/>
              </a:path>
            </a:pathLst>
          </a:custGeom>
          <a:solidFill>
            <a:schemeClr val="accent1"/>
          </a:solidFill>
          <a:ln w="9525">
            <a:solidFill>
              <a:schemeClr val="tx1"/>
            </a:solidFill>
            <a:round/>
            <a:headEnd/>
            <a:tailEnd/>
          </a:ln>
        </p:spPr>
        <p:txBody>
          <a:bodyPr wrap="none" anchor="ctr"/>
          <a:lstStyle/>
          <a:p>
            <a:endParaRPr lang="en-CA"/>
          </a:p>
        </p:txBody>
      </p:sp>
      <p:sp>
        <p:nvSpPr>
          <p:cNvPr id="148483" name="Oval 3"/>
          <p:cNvSpPr>
            <a:spLocks noChangeArrowheads="1"/>
          </p:cNvSpPr>
          <p:nvPr/>
        </p:nvSpPr>
        <p:spPr bwMode="auto">
          <a:xfrm>
            <a:off x="4419600" y="3200400"/>
            <a:ext cx="381000" cy="381000"/>
          </a:xfrm>
          <a:prstGeom prst="ellipse">
            <a:avLst/>
          </a:prstGeom>
          <a:solidFill>
            <a:schemeClr val="accent1"/>
          </a:solidFill>
          <a:ln w="9525">
            <a:solidFill>
              <a:schemeClr val="tx1"/>
            </a:solidFill>
            <a:round/>
            <a:headEnd/>
            <a:tailEnd/>
          </a:ln>
        </p:spPr>
        <p:txBody>
          <a:bodyPr wrap="none" anchor="ctr"/>
          <a:lstStyle/>
          <a:p>
            <a:endParaRPr lang="en-CA" altLang="en-US"/>
          </a:p>
        </p:txBody>
      </p:sp>
      <p:sp>
        <p:nvSpPr>
          <p:cNvPr id="148484" name="Oval 4"/>
          <p:cNvSpPr>
            <a:spLocks noChangeArrowheads="1"/>
          </p:cNvSpPr>
          <p:nvPr/>
        </p:nvSpPr>
        <p:spPr bwMode="auto">
          <a:xfrm>
            <a:off x="4038600" y="2819400"/>
            <a:ext cx="1143000" cy="1143000"/>
          </a:xfrm>
          <a:prstGeom prst="ellipse">
            <a:avLst/>
          </a:prstGeom>
          <a:solidFill>
            <a:schemeClr val="accent1"/>
          </a:solidFill>
          <a:ln w="9525">
            <a:solidFill>
              <a:schemeClr val="tx1"/>
            </a:solidFill>
            <a:round/>
            <a:headEnd/>
            <a:tailEnd/>
          </a:ln>
        </p:spPr>
        <p:txBody>
          <a:bodyPr wrap="none" anchor="ctr"/>
          <a:lstStyle/>
          <a:p>
            <a:endParaRPr lang="en-CA" altLang="en-US"/>
          </a:p>
        </p:txBody>
      </p:sp>
      <p:sp>
        <p:nvSpPr>
          <p:cNvPr id="148485" name="Oval 5"/>
          <p:cNvSpPr>
            <a:spLocks noChangeArrowheads="1"/>
          </p:cNvSpPr>
          <p:nvPr/>
        </p:nvSpPr>
        <p:spPr bwMode="auto">
          <a:xfrm>
            <a:off x="4419600" y="3200400"/>
            <a:ext cx="381000" cy="381000"/>
          </a:xfrm>
          <a:prstGeom prst="ellipse">
            <a:avLst/>
          </a:prstGeom>
          <a:solidFill>
            <a:schemeClr val="tx2"/>
          </a:solidFill>
          <a:ln w="9525">
            <a:solidFill>
              <a:schemeClr val="tx1"/>
            </a:solidFill>
            <a:round/>
            <a:headEnd/>
            <a:tailEnd/>
          </a:ln>
        </p:spPr>
        <p:txBody>
          <a:bodyPr wrap="none" anchor="ctr"/>
          <a:lstStyle/>
          <a:p>
            <a:endParaRPr lang="en-CA" altLang="en-US"/>
          </a:p>
        </p:txBody>
      </p:sp>
      <p:sp>
        <p:nvSpPr>
          <p:cNvPr id="934918" name="AutoShape 6"/>
          <p:cNvSpPr>
            <a:spLocks noChangeArrowheads="1"/>
          </p:cNvSpPr>
          <p:nvPr/>
        </p:nvSpPr>
        <p:spPr bwMode="auto">
          <a:xfrm>
            <a:off x="2438400" y="34290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4919" name="AutoShape 7"/>
          <p:cNvSpPr>
            <a:spLocks noChangeArrowheads="1"/>
          </p:cNvSpPr>
          <p:nvPr/>
        </p:nvSpPr>
        <p:spPr bwMode="auto">
          <a:xfrm>
            <a:off x="3124200" y="31242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4920" name="AutoShape 8"/>
          <p:cNvSpPr>
            <a:spLocks noChangeArrowheads="1"/>
          </p:cNvSpPr>
          <p:nvPr/>
        </p:nvSpPr>
        <p:spPr bwMode="auto">
          <a:xfrm>
            <a:off x="3276600" y="17526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4921" name="AutoShape 9"/>
          <p:cNvSpPr>
            <a:spLocks noChangeArrowheads="1"/>
          </p:cNvSpPr>
          <p:nvPr/>
        </p:nvSpPr>
        <p:spPr bwMode="auto">
          <a:xfrm>
            <a:off x="2438400" y="21336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4922" name="AutoShape 10"/>
          <p:cNvSpPr>
            <a:spLocks noChangeArrowheads="1"/>
          </p:cNvSpPr>
          <p:nvPr/>
        </p:nvSpPr>
        <p:spPr bwMode="auto">
          <a:xfrm>
            <a:off x="3962400" y="40386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4923" name="AutoShape 11"/>
          <p:cNvSpPr>
            <a:spLocks noChangeArrowheads="1"/>
          </p:cNvSpPr>
          <p:nvPr/>
        </p:nvSpPr>
        <p:spPr bwMode="auto">
          <a:xfrm>
            <a:off x="4343400" y="16764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148492" name="Rectangle 12"/>
          <p:cNvSpPr>
            <a:spLocks noGrp="1" noChangeArrowheads="1"/>
          </p:cNvSpPr>
          <p:nvPr>
            <p:ph type="body" sz="half" idx="2"/>
          </p:nvPr>
        </p:nvSpPr>
        <p:spPr>
          <a:xfrm>
            <a:off x="457200" y="5029200"/>
            <a:ext cx="7696200" cy="990600"/>
          </a:xfrm>
        </p:spPr>
        <p:txBody>
          <a:bodyPr/>
          <a:lstStyle/>
          <a:p>
            <a:pPr>
              <a:buFont typeface="Monotype Sorts" pitchFamily="2" charset="2"/>
              <a:buNone/>
            </a:pPr>
            <a:r>
              <a:rPr lang="fr-CA" altLang="en-US" sz="2200" dirty="0" smtClean="0"/>
              <a:t>	</a:t>
            </a:r>
            <a:r>
              <a:rPr lang="fr-CA" altLang="en-US" sz="2200" dirty="0" err="1" smtClean="0"/>
              <a:t>Biased</a:t>
            </a:r>
            <a:r>
              <a:rPr lang="fr-CA" altLang="en-US" sz="2200" dirty="0" smtClean="0"/>
              <a:t>, large variance</a:t>
            </a:r>
          </a:p>
          <a:p>
            <a:pPr lvl="1"/>
            <a:r>
              <a:rPr lang="fr-CA" altLang="en-US" sz="2200" dirty="0" smtClean="0"/>
              <a:t>The </a:t>
            </a:r>
            <a:r>
              <a:rPr lang="fr-CA" altLang="en-US" sz="2200" dirty="0" err="1" smtClean="0"/>
              <a:t>darts</a:t>
            </a:r>
            <a:r>
              <a:rPr lang="fr-CA" altLang="en-US" sz="2200" dirty="0" smtClean="0"/>
              <a:t> are not close to the </a:t>
            </a:r>
            <a:r>
              <a:rPr lang="fr-CA" altLang="en-US" sz="2200" dirty="0" err="1" smtClean="0"/>
              <a:t>bull’s</a:t>
            </a:r>
            <a:r>
              <a:rPr lang="fr-CA" altLang="en-US" sz="2200" dirty="0" smtClean="0"/>
              <a:t> </a:t>
            </a:r>
            <a:r>
              <a:rPr lang="fr-CA" altLang="en-US" sz="2200" dirty="0" err="1" smtClean="0"/>
              <a:t>eye</a:t>
            </a:r>
            <a:r>
              <a:rPr lang="fr-CA" altLang="en-US" sz="2200" dirty="0" smtClean="0"/>
              <a:t> and are </a:t>
            </a:r>
            <a:r>
              <a:rPr lang="fr-CA" altLang="en-US" sz="2200" dirty="0" err="1" smtClean="0"/>
              <a:t>spread</a:t>
            </a:r>
            <a:r>
              <a:rPr lang="fr-CA" altLang="en-US" sz="2200" dirty="0" smtClean="0"/>
              <a:t> out</a:t>
            </a:r>
          </a:p>
        </p:txBody>
      </p:sp>
      <p:sp>
        <p:nvSpPr>
          <p:cNvPr id="148493" name="Rectangle 13"/>
          <p:cNvSpPr>
            <a:spLocks noChangeArrowheads="1"/>
          </p:cNvSpPr>
          <p:nvPr/>
        </p:nvSpPr>
        <p:spPr bwMode="auto">
          <a:xfrm>
            <a:off x="762000" y="1447800"/>
            <a:ext cx="1436688" cy="519113"/>
          </a:xfrm>
          <a:prstGeom prst="rect">
            <a:avLst/>
          </a:prstGeom>
          <a:noFill/>
          <a:ln w="9525">
            <a:noFill/>
            <a:miter lim="800000"/>
            <a:headEnd/>
            <a:tailEnd/>
          </a:ln>
        </p:spPr>
        <p:txBody>
          <a:bodyPr wrap="none">
            <a:spAutoFit/>
          </a:bodyPr>
          <a:lstStyle/>
          <a:p>
            <a:r>
              <a:rPr lang="fr-CA" altLang="en-US" sz="2800">
                <a:latin typeface="Times New Roman" pitchFamily="18" charset="0"/>
              </a:rPr>
              <a:t>Player 3</a:t>
            </a:r>
            <a:endParaRPr lang="fr-CA" altLang="en-US" sz="2400">
              <a:latin typeface="Times New Roman" pitchFamily="18" charset="0"/>
            </a:endParaRPr>
          </a:p>
        </p:txBody>
      </p:sp>
      <p:sp>
        <p:nvSpPr>
          <p:cNvPr id="148494" name="Rectangle 14"/>
          <p:cNvSpPr>
            <a:spLocks noGrp="1" noChangeArrowheads="1"/>
          </p:cNvSpPr>
          <p:nvPr>
            <p:ph type="title"/>
          </p:nvPr>
        </p:nvSpPr>
        <p:spPr>
          <a:xfrm>
            <a:off x="1142976" y="714356"/>
            <a:ext cx="6838950" cy="533400"/>
          </a:xfrm>
          <a:solidFill>
            <a:schemeClr val="accent1"/>
          </a:solidFill>
        </p:spPr>
        <p:txBody>
          <a:bodyPr lIns="91440" tIns="45720" rIns="91440" bIns="45720"/>
          <a:lstStyle/>
          <a:p>
            <a:r>
              <a:rPr lang="fr-CA" altLang="en-US" sz="2800" dirty="0" smtClean="0"/>
              <a:t>Types of </a:t>
            </a:r>
            <a:r>
              <a:rPr lang="fr-CA" altLang="en-US" sz="2800" dirty="0" err="1" smtClean="0"/>
              <a:t>error</a:t>
            </a:r>
            <a:r>
              <a:rPr lang="fr-CA" altLang="en-US" sz="2800" dirty="0" smtClean="0"/>
              <a:t>: variance and </a:t>
            </a:r>
            <a:r>
              <a:rPr lang="fr-CA" altLang="en-US" sz="2800" dirty="0" err="1" smtClean="0"/>
              <a:t>bias</a:t>
            </a:r>
            <a:r>
              <a:rPr lang="fr-CA" altLang="en-US" sz="2800" dirty="0" smtClean="0"/>
              <a:t> </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934921"/>
                                        </p:tgtEl>
                                        <p:attrNameLst>
                                          <p:attrName>style.visibility</p:attrName>
                                        </p:attrNameLst>
                                      </p:cBhvr>
                                      <p:to>
                                        <p:strVal val="visible"/>
                                      </p:to>
                                    </p:set>
                                    <p:anim calcmode="lin" valueType="num">
                                      <p:cBhvr additive="base">
                                        <p:cTn id="7" dur="500" fill="hold"/>
                                        <p:tgtEl>
                                          <p:spTgt spid="934921"/>
                                        </p:tgtEl>
                                        <p:attrNameLst>
                                          <p:attrName>ppt_x</p:attrName>
                                        </p:attrNameLst>
                                      </p:cBhvr>
                                      <p:tavLst>
                                        <p:tav tm="0">
                                          <p:val>
                                            <p:strVal val="1+#ppt_w/2"/>
                                          </p:val>
                                        </p:tav>
                                        <p:tav tm="100000">
                                          <p:val>
                                            <p:strVal val="#ppt_x"/>
                                          </p:val>
                                        </p:tav>
                                      </p:tavLst>
                                    </p:anim>
                                    <p:anim calcmode="lin" valueType="num">
                                      <p:cBhvr additive="base">
                                        <p:cTn id="8" dur="500" fill="hold"/>
                                        <p:tgtEl>
                                          <p:spTgt spid="93492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 presetClass="entr" presetSubtype="32" fill="hold" nodeType="clickEffect">
                                  <p:stCondLst>
                                    <p:cond delay="0"/>
                                  </p:stCondLst>
                                  <p:childTnLst>
                                    <p:set>
                                      <p:cBhvr>
                                        <p:cTn id="12" dur="1" fill="hold">
                                          <p:stCondLst>
                                            <p:cond delay="0"/>
                                          </p:stCondLst>
                                        </p:cTn>
                                        <p:tgtEl>
                                          <p:spTgt spid="934922"/>
                                        </p:tgtEl>
                                        <p:attrNameLst>
                                          <p:attrName>style.visibility</p:attrName>
                                        </p:attrNameLst>
                                      </p:cBhvr>
                                      <p:to>
                                        <p:strVal val="visible"/>
                                      </p:to>
                                    </p:set>
                                    <p:animEffect transition="in" filter="box(out)">
                                      <p:cBhvr>
                                        <p:cTn id="13" dur="500"/>
                                        <p:tgtEl>
                                          <p:spTgt spid="934922"/>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nodeType="clickEffect">
                                  <p:stCondLst>
                                    <p:cond delay="0"/>
                                  </p:stCondLst>
                                  <p:childTnLst>
                                    <p:set>
                                      <p:cBhvr>
                                        <p:cTn id="17" dur="1" fill="hold">
                                          <p:stCondLst>
                                            <p:cond delay="0"/>
                                          </p:stCondLst>
                                        </p:cTn>
                                        <p:tgtEl>
                                          <p:spTgt spid="934923"/>
                                        </p:tgtEl>
                                        <p:attrNameLst>
                                          <p:attrName>style.visibility</p:attrName>
                                        </p:attrNameLst>
                                      </p:cBhvr>
                                      <p:to>
                                        <p:strVal val="visible"/>
                                      </p:to>
                                    </p:set>
                                    <p:animEffect transition="in" filter="wipe(left)">
                                      <p:cBhvr>
                                        <p:cTn id="18" dur="500"/>
                                        <p:tgtEl>
                                          <p:spTgt spid="93492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2" fill="hold" nodeType="clickEffect">
                                  <p:stCondLst>
                                    <p:cond delay="0"/>
                                  </p:stCondLst>
                                  <p:childTnLst>
                                    <p:set>
                                      <p:cBhvr>
                                        <p:cTn id="22" dur="1" fill="hold">
                                          <p:stCondLst>
                                            <p:cond delay="0"/>
                                          </p:stCondLst>
                                        </p:cTn>
                                        <p:tgtEl>
                                          <p:spTgt spid="934920"/>
                                        </p:tgtEl>
                                        <p:attrNameLst>
                                          <p:attrName>style.visibility</p:attrName>
                                        </p:attrNameLst>
                                      </p:cBhvr>
                                      <p:to>
                                        <p:strVal val="visible"/>
                                      </p:to>
                                    </p:set>
                                    <p:anim calcmode="lin" valueType="num">
                                      <p:cBhvr additive="base">
                                        <p:cTn id="23" dur="500" fill="hold"/>
                                        <p:tgtEl>
                                          <p:spTgt spid="934920"/>
                                        </p:tgtEl>
                                        <p:attrNameLst>
                                          <p:attrName>ppt_x</p:attrName>
                                        </p:attrNameLst>
                                      </p:cBhvr>
                                      <p:tavLst>
                                        <p:tav tm="0">
                                          <p:val>
                                            <p:strVal val="1+#ppt_w/2"/>
                                          </p:val>
                                        </p:tav>
                                        <p:tav tm="100000">
                                          <p:val>
                                            <p:strVal val="#ppt_x"/>
                                          </p:val>
                                        </p:tav>
                                      </p:tavLst>
                                    </p:anim>
                                    <p:anim calcmode="lin" valueType="num">
                                      <p:cBhvr additive="base">
                                        <p:cTn id="24" dur="500" fill="hold"/>
                                        <p:tgtEl>
                                          <p:spTgt spid="934920"/>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1" fill="hold" nodeType="clickEffect">
                                  <p:stCondLst>
                                    <p:cond delay="0"/>
                                  </p:stCondLst>
                                  <p:childTnLst>
                                    <p:set>
                                      <p:cBhvr>
                                        <p:cTn id="28" dur="1" fill="hold">
                                          <p:stCondLst>
                                            <p:cond delay="0"/>
                                          </p:stCondLst>
                                        </p:cTn>
                                        <p:tgtEl>
                                          <p:spTgt spid="934918"/>
                                        </p:tgtEl>
                                        <p:attrNameLst>
                                          <p:attrName>style.visibility</p:attrName>
                                        </p:attrNameLst>
                                      </p:cBhvr>
                                      <p:to>
                                        <p:strVal val="visible"/>
                                      </p:to>
                                    </p:set>
                                    <p:anim calcmode="lin" valueType="num">
                                      <p:cBhvr additive="base">
                                        <p:cTn id="29" dur="500" fill="hold"/>
                                        <p:tgtEl>
                                          <p:spTgt spid="934918"/>
                                        </p:tgtEl>
                                        <p:attrNameLst>
                                          <p:attrName>ppt_x</p:attrName>
                                        </p:attrNameLst>
                                      </p:cBhvr>
                                      <p:tavLst>
                                        <p:tav tm="0">
                                          <p:val>
                                            <p:strVal val="#ppt_x"/>
                                          </p:val>
                                        </p:tav>
                                        <p:tav tm="100000">
                                          <p:val>
                                            <p:strVal val="#ppt_x"/>
                                          </p:val>
                                        </p:tav>
                                      </p:tavLst>
                                    </p:anim>
                                    <p:anim calcmode="lin" valueType="num">
                                      <p:cBhvr additive="base">
                                        <p:cTn id="30" dur="500" fill="hold"/>
                                        <p:tgtEl>
                                          <p:spTgt spid="934918"/>
                                        </p:tgtEl>
                                        <p:attrNameLst>
                                          <p:attrName>ppt_y</p:attrName>
                                        </p:attrNameLst>
                                      </p:cBhvr>
                                      <p:tavLst>
                                        <p:tav tm="0">
                                          <p:val>
                                            <p:strVal val="0-#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nodeType="clickEffect">
                                  <p:stCondLst>
                                    <p:cond delay="0"/>
                                  </p:stCondLst>
                                  <p:childTnLst>
                                    <p:set>
                                      <p:cBhvr>
                                        <p:cTn id="34" dur="1" fill="hold">
                                          <p:stCondLst>
                                            <p:cond delay="0"/>
                                          </p:stCondLst>
                                        </p:cTn>
                                        <p:tgtEl>
                                          <p:spTgt spid="934919"/>
                                        </p:tgtEl>
                                        <p:attrNameLst>
                                          <p:attrName>style.visibility</p:attrName>
                                        </p:attrNameLst>
                                      </p:cBhvr>
                                      <p:to>
                                        <p:strVal val="visible"/>
                                      </p:to>
                                    </p:set>
                                    <p:animEffect transition="in" filter="wipe(left)">
                                      <p:cBhvr>
                                        <p:cTn id="35" dur="500"/>
                                        <p:tgtEl>
                                          <p:spTgt spid="9349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9506" name="AutoShape 2"/>
          <p:cNvSpPr>
            <a:spLocks noChangeArrowheads="1"/>
          </p:cNvSpPr>
          <p:nvPr/>
        </p:nvSpPr>
        <p:spPr bwMode="auto">
          <a:xfrm>
            <a:off x="3352800" y="2209800"/>
            <a:ext cx="2514600" cy="25146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945" y="10800"/>
                </a:moveTo>
                <a:cubicBezTo>
                  <a:pt x="2945" y="15138"/>
                  <a:pt x="6462" y="18655"/>
                  <a:pt x="10800" y="18655"/>
                </a:cubicBezTo>
                <a:cubicBezTo>
                  <a:pt x="15138" y="18655"/>
                  <a:pt x="18655" y="15138"/>
                  <a:pt x="18655" y="10800"/>
                </a:cubicBezTo>
                <a:cubicBezTo>
                  <a:pt x="18655" y="6462"/>
                  <a:pt x="15138" y="2945"/>
                  <a:pt x="10800" y="2945"/>
                </a:cubicBezTo>
                <a:cubicBezTo>
                  <a:pt x="6462" y="2945"/>
                  <a:pt x="2945" y="6462"/>
                  <a:pt x="2945" y="10800"/>
                </a:cubicBezTo>
                <a:close/>
              </a:path>
            </a:pathLst>
          </a:custGeom>
          <a:solidFill>
            <a:schemeClr val="accent1"/>
          </a:solidFill>
          <a:ln w="9525">
            <a:solidFill>
              <a:schemeClr val="tx1"/>
            </a:solidFill>
            <a:round/>
            <a:headEnd/>
            <a:tailEnd/>
          </a:ln>
        </p:spPr>
        <p:txBody>
          <a:bodyPr wrap="none" anchor="ctr"/>
          <a:lstStyle/>
          <a:p>
            <a:endParaRPr lang="en-CA"/>
          </a:p>
        </p:txBody>
      </p:sp>
      <p:sp>
        <p:nvSpPr>
          <p:cNvPr id="149507" name="Oval 3"/>
          <p:cNvSpPr>
            <a:spLocks noChangeArrowheads="1"/>
          </p:cNvSpPr>
          <p:nvPr/>
        </p:nvSpPr>
        <p:spPr bwMode="auto">
          <a:xfrm>
            <a:off x="4419600" y="3276600"/>
            <a:ext cx="381000" cy="381000"/>
          </a:xfrm>
          <a:prstGeom prst="ellipse">
            <a:avLst/>
          </a:prstGeom>
          <a:solidFill>
            <a:schemeClr val="accent1"/>
          </a:solidFill>
          <a:ln w="9525">
            <a:solidFill>
              <a:schemeClr val="tx1"/>
            </a:solidFill>
            <a:round/>
            <a:headEnd/>
            <a:tailEnd/>
          </a:ln>
        </p:spPr>
        <p:txBody>
          <a:bodyPr wrap="none" anchor="ctr"/>
          <a:lstStyle/>
          <a:p>
            <a:endParaRPr lang="en-CA" altLang="en-US"/>
          </a:p>
        </p:txBody>
      </p:sp>
      <p:sp>
        <p:nvSpPr>
          <p:cNvPr id="149508" name="Oval 4"/>
          <p:cNvSpPr>
            <a:spLocks noChangeArrowheads="1"/>
          </p:cNvSpPr>
          <p:nvPr/>
        </p:nvSpPr>
        <p:spPr bwMode="auto">
          <a:xfrm>
            <a:off x="4038600" y="2895600"/>
            <a:ext cx="1143000" cy="1143000"/>
          </a:xfrm>
          <a:prstGeom prst="ellipse">
            <a:avLst/>
          </a:prstGeom>
          <a:solidFill>
            <a:schemeClr val="accent1"/>
          </a:solidFill>
          <a:ln w="9525">
            <a:solidFill>
              <a:schemeClr val="tx1"/>
            </a:solidFill>
            <a:round/>
            <a:headEnd/>
            <a:tailEnd/>
          </a:ln>
        </p:spPr>
        <p:txBody>
          <a:bodyPr wrap="none" anchor="ctr"/>
          <a:lstStyle/>
          <a:p>
            <a:endParaRPr lang="en-CA" altLang="en-US"/>
          </a:p>
        </p:txBody>
      </p:sp>
      <p:sp>
        <p:nvSpPr>
          <p:cNvPr id="149509" name="Oval 5"/>
          <p:cNvSpPr>
            <a:spLocks noChangeArrowheads="1"/>
          </p:cNvSpPr>
          <p:nvPr/>
        </p:nvSpPr>
        <p:spPr bwMode="auto">
          <a:xfrm>
            <a:off x="4419600" y="3276600"/>
            <a:ext cx="381000" cy="381000"/>
          </a:xfrm>
          <a:prstGeom prst="ellipse">
            <a:avLst/>
          </a:prstGeom>
          <a:solidFill>
            <a:schemeClr val="tx2"/>
          </a:solidFill>
          <a:ln w="9525">
            <a:solidFill>
              <a:schemeClr val="tx1"/>
            </a:solidFill>
            <a:round/>
            <a:headEnd/>
            <a:tailEnd/>
          </a:ln>
        </p:spPr>
        <p:txBody>
          <a:bodyPr wrap="none" anchor="ctr"/>
          <a:lstStyle/>
          <a:p>
            <a:endParaRPr lang="en-CA" altLang="en-US"/>
          </a:p>
        </p:txBody>
      </p:sp>
      <p:sp>
        <p:nvSpPr>
          <p:cNvPr id="935942" name="AutoShape 6"/>
          <p:cNvSpPr>
            <a:spLocks noChangeArrowheads="1"/>
          </p:cNvSpPr>
          <p:nvPr/>
        </p:nvSpPr>
        <p:spPr bwMode="auto">
          <a:xfrm>
            <a:off x="4648200" y="36576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5943" name="AutoShape 7"/>
          <p:cNvSpPr>
            <a:spLocks noChangeArrowheads="1"/>
          </p:cNvSpPr>
          <p:nvPr/>
        </p:nvSpPr>
        <p:spPr bwMode="auto">
          <a:xfrm>
            <a:off x="4876800" y="28956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5944" name="AutoShape 8"/>
          <p:cNvSpPr>
            <a:spLocks noChangeArrowheads="1"/>
          </p:cNvSpPr>
          <p:nvPr/>
        </p:nvSpPr>
        <p:spPr bwMode="auto">
          <a:xfrm>
            <a:off x="4724400" y="32766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5945" name="AutoShape 9"/>
          <p:cNvSpPr>
            <a:spLocks noChangeArrowheads="1"/>
          </p:cNvSpPr>
          <p:nvPr/>
        </p:nvSpPr>
        <p:spPr bwMode="auto">
          <a:xfrm>
            <a:off x="4038600" y="33528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5946" name="AutoShape 10"/>
          <p:cNvSpPr>
            <a:spLocks noChangeArrowheads="1"/>
          </p:cNvSpPr>
          <p:nvPr/>
        </p:nvSpPr>
        <p:spPr bwMode="auto">
          <a:xfrm>
            <a:off x="4419600" y="33528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935947" name="AutoShape 11"/>
          <p:cNvSpPr>
            <a:spLocks noChangeArrowheads="1"/>
          </p:cNvSpPr>
          <p:nvPr/>
        </p:nvSpPr>
        <p:spPr bwMode="auto">
          <a:xfrm>
            <a:off x="4419600" y="2895600"/>
            <a:ext cx="304800" cy="304800"/>
          </a:xfrm>
          <a:prstGeom prst="star5">
            <a:avLst/>
          </a:prstGeom>
          <a:solidFill>
            <a:srgbClr val="FF3300"/>
          </a:solidFill>
          <a:ln w="9525">
            <a:solidFill>
              <a:schemeClr val="tx1"/>
            </a:solidFill>
            <a:miter lim="800000"/>
            <a:headEnd/>
            <a:tailEnd/>
          </a:ln>
          <a:effectLst/>
        </p:spPr>
        <p:txBody>
          <a:bodyPr wrap="none" anchor="ctr"/>
          <a:lstStyle/>
          <a:p>
            <a:pPr>
              <a:defRPr/>
            </a:pPr>
            <a:endParaRPr lang="en-CA"/>
          </a:p>
        </p:txBody>
      </p:sp>
      <p:sp>
        <p:nvSpPr>
          <p:cNvPr id="149516" name="Rectangle 12"/>
          <p:cNvSpPr>
            <a:spLocks noGrp="1" noChangeArrowheads="1"/>
          </p:cNvSpPr>
          <p:nvPr>
            <p:ph type="body" sz="half" idx="2"/>
          </p:nvPr>
        </p:nvSpPr>
        <p:spPr>
          <a:xfrm>
            <a:off x="762000" y="4953000"/>
            <a:ext cx="7772400" cy="685800"/>
          </a:xfrm>
        </p:spPr>
        <p:txBody>
          <a:bodyPr/>
          <a:lstStyle/>
          <a:p>
            <a:pPr>
              <a:buFont typeface="Monotype Sorts" pitchFamily="2" charset="2"/>
              <a:buNone/>
            </a:pPr>
            <a:r>
              <a:rPr lang="fr-CA" altLang="en-US" sz="2200" dirty="0" smtClean="0"/>
              <a:t>	No </a:t>
            </a:r>
            <a:r>
              <a:rPr lang="fr-CA" altLang="en-US" sz="2200" dirty="0" err="1" smtClean="0"/>
              <a:t>bias</a:t>
            </a:r>
            <a:r>
              <a:rPr lang="fr-CA" altLang="en-US" sz="2200" dirty="0" smtClean="0"/>
              <a:t>, </a:t>
            </a:r>
            <a:r>
              <a:rPr lang="fr-CA" altLang="en-US" sz="2200" dirty="0" err="1" smtClean="0"/>
              <a:t>small</a:t>
            </a:r>
            <a:r>
              <a:rPr lang="fr-CA" altLang="en-US" sz="2200" dirty="0" smtClean="0"/>
              <a:t> variance</a:t>
            </a:r>
          </a:p>
          <a:p>
            <a:pPr lvl="1"/>
            <a:r>
              <a:rPr lang="fr-CA" altLang="en-US" sz="2200" dirty="0" smtClean="0"/>
              <a:t>The </a:t>
            </a:r>
            <a:r>
              <a:rPr lang="fr-CA" altLang="en-US" sz="2200" dirty="0" err="1" smtClean="0"/>
              <a:t>darts</a:t>
            </a:r>
            <a:r>
              <a:rPr lang="fr-CA" altLang="en-US" sz="2200" dirty="0" smtClean="0"/>
              <a:t> are close to the </a:t>
            </a:r>
            <a:r>
              <a:rPr lang="fr-CA" altLang="en-US" sz="2200" dirty="0" err="1" smtClean="0"/>
              <a:t>bull’s</a:t>
            </a:r>
            <a:r>
              <a:rPr lang="fr-CA" altLang="en-US" sz="2200" dirty="0" smtClean="0"/>
              <a:t> </a:t>
            </a:r>
            <a:r>
              <a:rPr lang="fr-CA" altLang="en-US" sz="2200" dirty="0" err="1" smtClean="0"/>
              <a:t>eye</a:t>
            </a:r>
            <a:r>
              <a:rPr lang="fr-CA" altLang="en-US" sz="2200" dirty="0" smtClean="0"/>
              <a:t> and </a:t>
            </a:r>
            <a:r>
              <a:rPr lang="fr-CA" altLang="en-US" sz="2200" dirty="0" err="1" smtClean="0"/>
              <a:t>tightly</a:t>
            </a:r>
            <a:r>
              <a:rPr lang="fr-CA" altLang="en-US" sz="2200" dirty="0" smtClean="0"/>
              <a:t> </a:t>
            </a:r>
            <a:r>
              <a:rPr lang="fr-CA" altLang="en-US" sz="2200" dirty="0" err="1" smtClean="0"/>
              <a:t>grouped</a:t>
            </a:r>
            <a:r>
              <a:rPr lang="fr-CA" altLang="en-US" sz="2200" dirty="0" smtClean="0"/>
              <a:t> </a:t>
            </a:r>
          </a:p>
        </p:txBody>
      </p:sp>
      <p:sp>
        <p:nvSpPr>
          <p:cNvPr id="149517" name="Rectangle 13"/>
          <p:cNvSpPr>
            <a:spLocks noChangeArrowheads="1"/>
          </p:cNvSpPr>
          <p:nvPr/>
        </p:nvSpPr>
        <p:spPr bwMode="auto">
          <a:xfrm>
            <a:off x="838200" y="1549400"/>
            <a:ext cx="1436688" cy="519113"/>
          </a:xfrm>
          <a:prstGeom prst="rect">
            <a:avLst/>
          </a:prstGeom>
          <a:noFill/>
          <a:ln w="9525">
            <a:noFill/>
            <a:miter lim="800000"/>
            <a:headEnd/>
            <a:tailEnd/>
          </a:ln>
        </p:spPr>
        <p:txBody>
          <a:bodyPr wrap="none">
            <a:spAutoFit/>
          </a:bodyPr>
          <a:lstStyle/>
          <a:p>
            <a:r>
              <a:rPr lang="fr-CA" altLang="en-US" sz="2800">
                <a:latin typeface="Times New Roman" pitchFamily="18" charset="0"/>
              </a:rPr>
              <a:t>Player 4</a:t>
            </a:r>
            <a:endParaRPr lang="fr-CA" altLang="en-US" sz="2400">
              <a:latin typeface="Times New Roman" pitchFamily="18" charset="0"/>
            </a:endParaRPr>
          </a:p>
        </p:txBody>
      </p:sp>
      <p:sp>
        <p:nvSpPr>
          <p:cNvPr id="149518" name="Rectangle 14"/>
          <p:cNvSpPr>
            <a:spLocks noGrp="1" noChangeArrowheads="1"/>
          </p:cNvSpPr>
          <p:nvPr>
            <p:ph type="title"/>
          </p:nvPr>
        </p:nvSpPr>
        <p:spPr>
          <a:solidFill>
            <a:schemeClr val="accent1"/>
          </a:solidFill>
        </p:spPr>
        <p:txBody>
          <a:bodyPr lIns="91440" tIns="45720" rIns="91440" bIns="45720"/>
          <a:lstStyle/>
          <a:p>
            <a:r>
              <a:rPr lang="fr-CA" altLang="en-US" sz="2800" dirty="0" smtClean="0"/>
              <a:t>Types of </a:t>
            </a:r>
            <a:r>
              <a:rPr lang="fr-CA" altLang="en-US" sz="2800" dirty="0" err="1" smtClean="0"/>
              <a:t>error</a:t>
            </a:r>
            <a:r>
              <a:rPr lang="fr-CA" altLang="en-US" sz="2800" dirty="0" smtClean="0"/>
              <a:t>: variance and </a:t>
            </a:r>
            <a:r>
              <a:rPr lang="fr-CA" altLang="en-US" sz="2800" dirty="0" err="1" smtClean="0"/>
              <a:t>bias</a:t>
            </a:r>
            <a:r>
              <a:rPr lang="fr-CA" altLang="en-US" sz="2800" dirty="0" smtClean="0"/>
              <a:t> </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935943"/>
                                        </p:tgtEl>
                                        <p:attrNameLst>
                                          <p:attrName>style.visibility</p:attrName>
                                        </p:attrNameLst>
                                      </p:cBhvr>
                                      <p:to>
                                        <p:strVal val="visible"/>
                                      </p:to>
                                    </p:set>
                                    <p:anim calcmode="lin" valueType="num">
                                      <p:cBhvr additive="base">
                                        <p:cTn id="7" dur="500" fill="hold"/>
                                        <p:tgtEl>
                                          <p:spTgt spid="935943"/>
                                        </p:tgtEl>
                                        <p:attrNameLst>
                                          <p:attrName>ppt_x</p:attrName>
                                        </p:attrNameLst>
                                      </p:cBhvr>
                                      <p:tavLst>
                                        <p:tav tm="0">
                                          <p:val>
                                            <p:strVal val="1+#ppt_w/2"/>
                                          </p:val>
                                        </p:tav>
                                        <p:tav tm="100000">
                                          <p:val>
                                            <p:strVal val="#ppt_x"/>
                                          </p:val>
                                        </p:tav>
                                      </p:tavLst>
                                    </p:anim>
                                    <p:anim calcmode="lin" valueType="num">
                                      <p:cBhvr additive="base">
                                        <p:cTn id="8" dur="500" fill="hold"/>
                                        <p:tgtEl>
                                          <p:spTgt spid="93594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935945"/>
                                        </p:tgtEl>
                                        <p:attrNameLst>
                                          <p:attrName>style.visibility</p:attrName>
                                        </p:attrNameLst>
                                      </p:cBhvr>
                                      <p:to>
                                        <p:strVal val="visible"/>
                                      </p:to>
                                    </p:set>
                                    <p:anim calcmode="lin" valueType="num">
                                      <p:cBhvr additive="base">
                                        <p:cTn id="13" dur="500" fill="hold"/>
                                        <p:tgtEl>
                                          <p:spTgt spid="935945"/>
                                        </p:tgtEl>
                                        <p:attrNameLst>
                                          <p:attrName>ppt_x</p:attrName>
                                        </p:attrNameLst>
                                      </p:cBhvr>
                                      <p:tavLst>
                                        <p:tav tm="0">
                                          <p:val>
                                            <p:strVal val="0-#ppt_w/2"/>
                                          </p:val>
                                        </p:tav>
                                        <p:tav tm="100000">
                                          <p:val>
                                            <p:strVal val="#ppt_x"/>
                                          </p:val>
                                        </p:tav>
                                      </p:tavLst>
                                    </p:anim>
                                    <p:anim calcmode="lin" valueType="num">
                                      <p:cBhvr additive="base">
                                        <p:cTn id="14" dur="500" fill="hold"/>
                                        <p:tgtEl>
                                          <p:spTgt spid="93594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nodeType="clickEffect">
                                  <p:stCondLst>
                                    <p:cond delay="0"/>
                                  </p:stCondLst>
                                  <p:childTnLst>
                                    <p:set>
                                      <p:cBhvr>
                                        <p:cTn id="18" dur="1" fill="hold">
                                          <p:stCondLst>
                                            <p:cond delay="0"/>
                                          </p:stCondLst>
                                        </p:cTn>
                                        <p:tgtEl>
                                          <p:spTgt spid="935946"/>
                                        </p:tgtEl>
                                        <p:attrNameLst>
                                          <p:attrName>style.visibility</p:attrName>
                                        </p:attrNameLst>
                                      </p:cBhvr>
                                      <p:to>
                                        <p:strVal val="visible"/>
                                      </p:to>
                                    </p:set>
                                    <p:anim calcmode="lin" valueType="num">
                                      <p:cBhvr additive="base">
                                        <p:cTn id="19" dur="500" fill="hold"/>
                                        <p:tgtEl>
                                          <p:spTgt spid="935946"/>
                                        </p:tgtEl>
                                        <p:attrNameLst>
                                          <p:attrName>ppt_x</p:attrName>
                                        </p:attrNameLst>
                                      </p:cBhvr>
                                      <p:tavLst>
                                        <p:tav tm="0">
                                          <p:val>
                                            <p:strVal val="#ppt_x"/>
                                          </p:val>
                                        </p:tav>
                                        <p:tav tm="100000">
                                          <p:val>
                                            <p:strVal val="#ppt_x"/>
                                          </p:val>
                                        </p:tav>
                                      </p:tavLst>
                                    </p:anim>
                                    <p:anim calcmode="lin" valueType="num">
                                      <p:cBhvr additive="base">
                                        <p:cTn id="20" dur="500" fill="hold"/>
                                        <p:tgtEl>
                                          <p:spTgt spid="935946"/>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nodeType="clickEffect">
                                  <p:stCondLst>
                                    <p:cond delay="0"/>
                                  </p:stCondLst>
                                  <p:childTnLst>
                                    <p:set>
                                      <p:cBhvr>
                                        <p:cTn id="24" dur="1" fill="hold">
                                          <p:stCondLst>
                                            <p:cond delay="0"/>
                                          </p:stCondLst>
                                        </p:cTn>
                                        <p:tgtEl>
                                          <p:spTgt spid="935947"/>
                                        </p:tgtEl>
                                        <p:attrNameLst>
                                          <p:attrName>style.visibility</p:attrName>
                                        </p:attrNameLst>
                                      </p:cBhvr>
                                      <p:to>
                                        <p:strVal val="visible"/>
                                      </p:to>
                                    </p:set>
                                    <p:anim calcmode="lin" valueType="num">
                                      <p:cBhvr additive="base">
                                        <p:cTn id="25" dur="500" fill="hold"/>
                                        <p:tgtEl>
                                          <p:spTgt spid="935947"/>
                                        </p:tgtEl>
                                        <p:attrNameLst>
                                          <p:attrName>ppt_x</p:attrName>
                                        </p:attrNameLst>
                                      </p:cBhvr>
                                      <p:tavLst>
                                        <p:tav tm="0">
                                          <p:val>
                                            <p:strVal val="1+#ppt_w/2"/>
                                          </p:val>
                                        </p:tav>
                                        <p:tav tm="100000">
                                          <p:val>
                                            <p:strVal val="#ppt_x"/>
                                          </p:val>
                                        </p:tav>
                                      </p:tavLst>
                                    </p:anim>
                                    <p:anim calcmode="lin" valueType="num">
                                      <p:cBhvr additive="base">
                                        <p:cTn id="26" dur="500" fill="hold"/>
                                        <p:tgtEl>
                                          <p:spTgt spid="93594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 presetClass="entr" presetSubtype="32" fill="hold" nodeType="clickEffect">
                                  <p:stCondLst>
                                    <p:cond delay="0"/>
                                  </p:stCondLst>
                                  <p:childTnLst>
                                    <p:set>
                                      <p:cBhvr>
                                        <p:cTn id="30" dur="1" fill="hold">
                                          <p:stCondLst>
                                            <p:cond delay="0"/>
                                          </p:stCondLst>
                                        </p:cTn>
                                        <p:tgtEl>
                                          <p:spTgt spid="935942"/>
                                        </p:tgtEl>
                                        <p:attrNameLst>
                                          <p:attrName>style.visibility</p:attrName>
                                        </p:attrNameLst>
                                      </p:cBhvr>
                                      <p:to>
                                        <p:strVal val="visible"/>
                                      </p:to>
                                    </p:set>
                                    <p:animEffect transition="in" filter="box(out)">
                                      <p:cBhvr>
                                        <p:cTn id="31" dur="500"/>
                                        <p:tgtEl>
                                          <p:spTgt spid="935942"/>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2" fill="hold" nodeType="clickEffect">
                                  <p:stCondLst>
                                    <p:cond delay="0"/>
                                  </p:stCondLst>
                                  <p:childTnLst>
                                    <p:set>
                                      <p:cBhvr>
                                        <p:cTn id="35" dur="1" fill="hold">
                                          <p:stCondLst>
                                            <p:cond delay="0"/>
                                          </p:stCondLst>
                                        </p:cTn>
                                        <p:tgtEl>
                                          <p:spTgt spid="935944"/>
                                        </p:tgtEl>
                                        <p:attrNameLst>
                                          <p:attrName>style.visibility</p:attrName>
                                        </p:attrNameLst>
                                      </p:cBhvr>
                                      <p:to>
                                        <p:strVal val="visible"/>
                                      </p:to>
                                    </p:set>
                                    <p:anim calcmode="lin" valueType="num">
                                      <p:cBhvr additive="base">
                                        <p:cTn id="36" dur="500" fill="hold"/>
                                        <p:tgtEl>
                                          <p:spTgt spid="935944"/>
                                        </p:tgtEl>
                                        <p:attrNameLst>
                                          <p:attrName>ppt_x</p:attrName>
                                        </p:attrNameLst>
                                      </p:cBhvr>
                                      <p:tavLst>
                                        <p:tav tm="0">
                                          <p:val>
                                            <p:strVal val="1+#ppt_w/2"/>
                                          </p:val>
                                        </p:tav>
                                        <p:tav tm="100000">
                                          <p:val>
                                            <p:strVal val="#ppt_x"/>
                                          </p:val>
                                        </p:tav>
                                      </p:tavLst>
                                    </p:anim>
                                    <p:anim calcmode="lin" valueType="num">
                                      <p:cBhvr additive="base">
                                        <p:cTn id="37" dur="500" fill="hold"/>
                                        <p:tgtEl>
                                          <p:spTgt spid="9359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ext Box 2"/>
          <p:cNvSpPr txBox="1">
            <a:spLocks noChangeArrowheads="1"/>
          </p:cNvSpPr>
          <p:nvPr/>
        </p:nvSpPr>
        <p:spPr bwMode="auto">
          <a:xfrm>
            <a:off x="457200" y="1905000"/>
            <a:ext cx="8153400" cy="3416320"/>
          </a:xfrm>
          <a:prstGeom prst="rect">
            <a:avLst/>
          </a:prstGeom>
          <a:noFill/>
          <a:ln w="12700">
            <a:noFill/>
            <a:miter lim="800000"/>
            <a:headEnd/>
            <a:tailEnd/>
          </a:ln>
        </p:spPr>
        <p:txBody>
          <a:bodyPr>
            <a:spAutoFit/>
          </a:bodyPr>
          <a:lstStyle/>
          <a:p>
            <a:r>
              <a:rPr lang="en-US" altLang="en-US" sz="2400" dirty="0">
                <a:latin typeface="Comic Sans MS" pitchFamily="66" charset="0"/>
              </a:rPr>
              <a:t>Consider the source of the variance and bias: </a:t>
            </a:r>
          </a:p>
          <a:p>
            <a:endParaRPr lang="en-US" altLang="en-US" sz="2400" dirty="0">
              <a:latin typeface="Comic Sans MS" pitchFamily="66" charset="0"/>
            </a:endParaRPr>
          </a:p>
          <a:p>
            <a:r>
              <a:rPr lang="en-US" altLang="en-US" sz="2400" dirty="0">
                <a:latin typeface="Comic Sans MS" pitchFamily="66" charset="0"/>
              </a:rPr>
              <a:t>			</a:t>
            </a:r>
            <a:r>
              <a:rPr lang="en-US" altLang="en-US" sz="2400" u="sng" dirty="0">
                <a:latin typeface="Comic Sans MS" pitchFamily="66" charset="0"/>
              </a:rPr>
              <a:t>Variance	</a:t>
            </a:r>
            <a:r>
              <a:rPr lang="en-US" altLang="en-US" sz="2400" dirty="0">
                <a:latin typeface="Comic Sans MS" pitchFamily="66" charset="0"/>
              </a:rPr>
              <a:t>	</a:t>
            </a:r>
            <a:r>
              <a:rPr lang="en-US" altLang="en-US" sz="2400" u="sng" dirty="0">
                <a:latin typeface="Comic Sans MS" pitchFamily="66" charset="0"/>
              </a:rPr>
              <a:t>Bias</a:t>
            </a:r>
            <a:endParaRPr lang="en-US" altLang="en-US" sz="2400" dirty="0">
              <a:latin typeface="Comic Sans MS" pitchFamily="66" charset="0"/>
            </a:endParaRPr>
          </a:p>
          <a:p>
            <a:r>
              <a:rPr lang="en-US" altLang="en-US" sz="2400" dirty="0">
                <a:latin typeface="Comic Sans MS" pitchFamily="66" charset="0"/>
              </a:rPr>
              <a:t>Sampling		</a:t>
            </a:r>
            <a:r>
              <a:rPr lang="en-US" altLang="en-US" sz="2400" dirty="0">
                <a:solidFill>
                  <a:srgbClr val="3A3C00"/>
                </a:solidFill>
                <a:latin typeface="Comic Sans MS" pitchFamily="66" charset="0"/>
              </a:rPr>
              <a:t>Calculable		Assumed to be</a:t>
            </a:r>
            <a:endParaRPr lang="en-US" altLang="en-US" sz="2400" dirty="0">
              <a:latin typeface="Comic Sans MS" pitchFamily="66" charset="0"/>
            </a:endParaRPr>
          </a:p>
          <a:p>
            <a:r>
              <a:rPr lang="en-US" altLang="en-US" sz="2400" dirty="0" smtClean="0">
                <a:latin typeface="Comic Sans MS" pitchFamily="66" charset="0"/>
              </a:rPr>
              <a:t>error</a:t>
            </a:r>
            <a:r>
              <a:rPr lang="en-US" altLang="en-US" sz="2400" dirty="0">
                <a:latin typeface="Comic Sans MS" pitchFamily="66" charset="0"/>
              </a:rPr>
              <a:t>						</a:t>
            </a:r>
            <a:r>
              <a:rPr lang="en-US" altLang="en-US" sz="2400" dirty="0" smtClean="0">
                <a:solidFill>
                  <a:schemeClr val="folHlink"/>
                </a:solidFill>
                <a:latin typeface="Comic Sans MS" pitchFamily="66" charset="0"/>
              </a:rPr>
              <a:t>negligible</a:t>
            </a:r>
            <a:endParaRPr lang="en-US" altLang="en-US" sz="2400" dirty="0">
              <a:latin typeface="Comic Sans MS" pitchFamily="66" charset="0"/>
            </a:endParaRPr>
          </a:p>
          <a:p>
            <a:endParaRPr lang="en-US" altLang="en-US" sz="2400" dirty="0">
              <a:latin typeface="Comic Sans MS" pitchFamily="66" charset="0"/>
            </a:endParaRPr>
          </a:p>
          <a:p>
            <a:r>
              <a:rPr lang="en-US" altLang="en-US" sz="2400" dirty="0" smtClean="0">
                <a:latin typeface="Comic Sans MS" pitchFamily="66" charset="0"/>
              </a:rPr>
              <a:t>Non-sampling </a:t>
            </a:r>
            <a:r>
              <a:rPr lang="en-US" altLang="en-US" sz="2400" dirty="0">
                <a:latin typeface="Comic Sans MS" pitchFamily="66" charset="0"/>
              </a:rPr>
              <a:t>	Assumed 		</a:t>
            </a:r>
            <a:r>
              <a:rPr lang="en-US" altLang="en-US" sz="2400" dirty="0">
                <a:solidFill>
                  <a:schemeClr val="hlink"/>
                </a:solidFill>
                <a:latin typeface="Comic Sans MS" pitchFamily="66" charset="0"/>
              </a:rPr>
              <a:t>Big </a:t>
            </a:r>
            <a:r>
              <a:rPr lang="en-US" altLang="en-US" sz="2400" dirty="0" smtClean="0">
                <a:solidFill>
                  <a:schemeClr val="hlink"/>
                </a:solidFill>
                <a:latin typeface="Comic Sans MS" pitchFamily="66" charset="0"/>
              </a:rPr>
              <a:t>issue</a:t>
            </a:r>
            <a:r>
              <a:rPr lang="en-US" altLang="en-US" sz="2400" dirty="0">
                <a:solidFill>
                  <a:schemeClr val="hlink"/>
                </a:solidFill>
                <a:latin typeface="Comic Sans MS" pitchFamily="66" charset="0"/>
              </a:rPr>
              <a:t>!!!</a:t>
            </a:r>
            <a:endParaRPr lang="en-US" altLang="en-US" sz="2400" dirty="0">
              <a:latin typeface="Comic Sans MS" pitchFamily="66" charset="0"/>
            </a:endParaRPr>
          </a:p>
          <a:p>
            <a:r>
              <a:rPr lang="en-US" altLang="en-US" sz="2400" dirty="0">
                <a:latin typeface="Comic Sans MS" pitchFamily="66" charset="0"/>
              </a:rPr>
              <a:t>e</a:t>
            </a:r>
            <a:r>
              <a:rPr lang="en-US" altLang="en-US" sz="2400" dirty="0" smtClean="0">
                <a:latin typeface="Comic Sans MS" pitchFamily="66" charset="0"/>
              </a:rPr>
              <a:t>rrors</a:t>
            </a:r>
            <a:r>
              <a:rPr lang="en-US" altLang="en-US" sz="2400" dirty="0">
                <a:latin typeface="Comic Sans MS" pitchFamily="66" charset="0"/>
              </a:rPr>
              <a:t>		</a:t>
            </a:r>
            <a:r>
              <a:rPr lang="en-US" altLang="en-US" sz="2400" dirty="0" smtClean="0">
                <a:latin typeface="Comic Sans MS" pitchFamily="66" charset="0"/>
              </a:rPr>
              <a:t>	to cancel </a:t>
            </a:r>
            <a:r>
              <a:rPr lang="en-US" altLang="en-US" sz="2400" dirty="0">
                <a:latin typeface="Comic Sans MS" pitchFamily="66" charset="0"/>
              </a:rPr>
              <a:t>out	</a:t>
            </a:r>
            <a:r>
              <a:rPr lang="en-US" altLang="en-US" sz="2400" dirty="0" smtClean="0">
                <a:latin typeface="Comic Sans MS" pitchFamily="66" charset="0"/>
              </a:rPr>
              <a:t>	</a:t>
            </a:r>
            <a:r>
              <a:rPr lang="en-US" altLang="en-US" sz="2400" dirty="0" smtClean="0">
                <a:solidFill>
                  <a:schemeClr val="hlink"/>
                </a:solidFill>
                <a:latin typeface="Comic Sans MS" pitchFamily="66" charset="0"/>
              </a:rPr>
              <a:t>Not completely</a:t>
            </a:r>
            <a:endParaRPr lang="en-US" altLang="en-US" sz="2400" dirty="0">
              <a:solidFill>
                <a:schemeClr val="hlink"/>
              </a:solidFill>
              <a:latin typeface="Comic Sans MS" pitchFamily="66" charset="0"/>
            </a:endParaRPr>
          </a:p>
          <a:p>
            <a:r>
              <a:rPr lang="en-US" altLang="en-US" sz="2400" dirty="0">
                <a:solidFill>
                  <a:schemeClr val="hlink"/>
                </a:solidFill>
                <a:latin typeface="Comic Sans MS" pitchFamily="66" charset="0"/>
              </a:rPr>
              <a:t>			</a:t>
            </a:r>
            <a:r>
              <a:rPr lang="en-US" altLang="en-US" sz="2400" dirty="0">
                <a:latin typeface="Comic Sans MS" pitchFamily="66" charset="0"/>
              </a:rPr>
              <a:t>(impact)</a:t>
            </a:r>
            <a:r>
              <a:rPr lang="en-US" altLang="en-US" sz="2400" dirty="0">
                <a:solidFill>
                  <a:schemeClr val="hlink"/>
                </a:solidFill>
                <a:latin typeface="Comic Sans MS" pitchFamily="66" charset="0"/>
              </a:rPr>
              <a:t>		</a:t>
            </a:r>
            <a:r>
              <a:rPr lang="en-US" altLang="en-US" sz="2400" dirty="0" smtClean="0">
                <a:solidFill>
                  <a:schemeClr val="hlink"/>
                </a:solidFill>
                <a:latin typeface="Comic Sans MS" pitchFamily="66" charset="0"/>
              </a:rPr>
              <a:t>measurable</a:t>
            </a:r>
            <a:endParaRPr lang="en-US" altLang="en-US" sz="2400" dirty="0">
              <a:latin typeface="Comic Sans MS" pitchFamily="66" charset="0"/>
            </a:endParaRPr>
          </a:p>
        </p:txBody>
      </p:sp>
      <p:sp>
        <p:nvSpPr>
          <p:cNvPr id="150531" name="Rectangle 3"/>
          <p:cNvSpPr>
            <a:spLocks noGrp="1" noChangeArrowheads="1"/>
          </p:cNvSpPr>
          <p:nvPr>
            <p:ph type="title"/>
          </p:nvPr>
        </p:nvSpPr>
        <p:spPr>
          <a:solidFill>
            <a:srgbClr val="FFFF00"/>
          </a:solidFill>
        </p:spPr>
        <p:txBody>
          <a:bodyPr/>
          <a:lstStyle/>
          <a:p>
            <a:r>
              <a:rPr lang="en-US" altLang="en-US" sz="3600" dirty="0" smtClean="0"/>
              <a:t>Variance and bias</a:t>
            </a:r>
          </a:p>
        </p:txBody>
      </p:sp>
      <p:sp>
        <p:nvSpPr>
          <p:cNvPr id="4" name="Date Placeholder 3"/>
          <p:cNvSpPr>
            <a:spLocks noGrp="1"/>
          </p:cNvSpPr>
          <p:nvPr>
            <p:ph type="dt" sz="half" idx="10"/>
          </p:nvPr>
        </p:nvSpPr>
        <p:spPr/>
        <p:txBody>
          <a:bodyPr/>
          <a:lstStyle/>
          <a:p>
            <a:fld id="{A113F705-8366-4232-8C77-83C89B6B101A}" type="datetime1">
              <a:rPr lang="en-CA" smtClean="0"/>
              <a:pPr/>
              <a:t>27/09/2019</a:t>
            </a:fld>
            <a:endParaRPr lang="en-CA"/>
          </a:p>
        </p:txBody>
      </p:sp>
      <p:sp>
        <p:nvSpPr>
          <p:cNvPr id="5" name="Slide Number Placeholder 4"/>
          <p:cNvSpPr>
            <a:spLocks noGrp="1"/>
          </p:cNvSpPr>
          <p:nvPr>
            <p:ph type="sldNum" sz="quarter" idx="12"/>
          </p:nvPr>
        </p:nvSpPr>
        <p:spPr/>
        <p:txBody>
          <a:bodyPr/>
          <a:lstStyle/>
          <a:p>
            <a:fld id="{452FE133-B488-4134-A8E0-D29FB82D3EF0}" type="slidenum">
              <a:rPr lang="en-CA" smtClean="0"/>
              <a:pPr/>
              <a:t>25</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noFill/>
        </p:spPr>
        <p:txBody>
          <a:bodyPr/>
          <a:lstStyle/>
          <a:p>
            <a:r>
              <a:rPr lang="en-US" altLang="en-US" sz="3600" b="1" dirty="0" smtClean="0"/>
              <a:t>Non-sampling error</a:t>
            </a:r>
          </a:p>
        </p:txBody>
      </p:sp>
      <p:sp>
        <p:nvSpPr>
          <p:cNvPr id="151555" name="Rectangle 3"/>
          <p:cNvSpPr>
            <a:spLocks noGrp="1" noChangeArrowheads="1"/>
          </p:cNvSpPr>
          <p:nvPr>
            <p:ph type="body" idx="1"/>
          </p:nvPr>
        </p:nvSpPr>
        <p:spPr>
          <a:xfrm>
            <a:off x="350267" y="2000241"/>
            <a:ext cx="8398197" cy="3786214"/>
          </a:xfrm>
          <a:noFill/>
        </p:spPr>
        <p:txBody>
          <a:bodyPr/>
          <a:lstStyle/>
          <a:p>
            <a:r>
              <a:rPr lang="en-US" altLang="en-US" dirty="0" smtClean="0"/>
              <a:t>All errors other than those due to sampling</a:t>
            </a:r>
          </a:p>
          <a:p>
            <a:r>
              <a:rPr lang="en-US" altLang="en-US" dirty="0" smtClean="0"/>
              <a:t>Occur at all steps of the survey process </a:t>
            </a:r>
          </a:p>
          <a:p>
            <a:pPr lvl="1">
              <a:buFont typeface="Courier New" pitchFamily="49" charset="0"/>
              <a:buChar char="o"/>
            </a:pPr>
            <a:r>
              <a:rPr lang="en-US" altLang="en-US" dirty="0" smtClean="0"/>
              <a:t>censuses and sample surveys</a:t>
            </a:r>
          </a:p>
          <a:p>
            <a:r>
              <a:rPr lang="en-US" altLang="en-US" dirty="0" smtClean="0"/>
              <a:t>May include both bias and variance at any step</a:t>
            </a:r>
          </a:p>
          <a:p>
            <a:pPr lvl="1">
              <a:buFont typeface="Courier New" pitchFamily="49" charset="0"/>
              <a:buChar char="o"/>
            </a:pPr>
            <a:r>
              <a:rPr lang="en-US" altLang="en-US" dirty="0" smtClean="0"/>
              <a:t>difficult to measure, especially bias components</a:t>
            </a:r>
          </a:p>
          <a:p>
            <a:r>
              <a:rPr lang="en-US" altLang="en-US" dirty="0" smtClean="0"/>
              <a:t>Often greatest in large-scale surveys and censuses, due to cost of controlling all steps</a:t>
            </a:r>
          </a:p>
          <a:p>
            <a:endParaRPr lang="en-US" altLang="en-US" dirty="0" smtClean="0"/>
          </a:p>
          <a:p>
            <a:endParaRPr lang="en-US" altLang="en-US" dirty="0" smtClean="0"/>
          </a:p>
          <a:p>
            <a:endParaRPr lang="en-US" altLang="en-US" dirty="0" smtClean="0"/>
          </a:p>
        </p:txBody>
      </p:sp>
      <p:sp>
        <p:nvSpPr>
          <p:cNvPr id="4" name="Date Placeholder 3"/>
          <p:cNvSpPr>
            <a:spLocks noGrp="1"/>
          </p:cNvSpPr>
          <p:nvPr>
            <p:ph type="dt" sz="half" idx="10"/>
          </p:nvPr>
        </p:nvSpPr>
        <p:spPr/>
        <p:txBody>
          <a:bodyPr/>
          <a:lstStyle/>
          <a:p>
            <a:fld id="{A87DD958-F928-4235-8679-3FA3AB616DF0}"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26</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a:noFill/>
        </p:spPr>
        <p:txBody>
          <a:bodyPr/>
          <a:lstStyle/>
          <a:p>
            <a:r>
              <a:rPr lang="en-US" altLang="en-US" sz="3600" b="1" dirty="0" smtClean="0"/>
              <a:t>Non-sampling error</a:t>
            </a:r>
          </a:p>
        </p:txBody>
      </p:sp>
      <p:sp>
        <p:nvSpPr>
          <p:cNvPr id="153603" name="Rectangle 3"/>
          <p:cNvSpPr>
            <a:spLocks noGrp="1" noChangeArrowheads="1"/>
          </p:cNvSpPr>
          <p:nvPr>
            <p:ph type="body" idx="1"/>
          </p:nvPr>
        </p:nvSpPr>
        <p:spPr>
          <a:noFill/>
        </p:spPr>
        <p:txBody>
          <a:bodyPr/>
          <a:lstStyle/>
          <a:p>
            <a:pPr>
              <a:buFont typeface="Monotype Sorts" pitchFamily="2" charset="2"/>
              <a:buNone/>
            </a:pPr>
            <a:endParaRPr lang="en-US" altLang="en-US" dirty="0" smtClean="0"/>
          </a:p>
          <a:p>
            <a:r>
              <a:rPr lang="en-US" altLang="en-US" sz="3600" b="1" dirty="0" smtClean="0"/>
              <a:t>What are some of the sources of non-sampling error in a typical survey?</a:t>
            </a:r>
          </a:p>
          <a:p>
            <a:pPr>
              <a:buFont typeface="Monotype Sorts" pitchFamily="2" charset="2"/>
              <a:buNone/>
            </a:pPr>
            <a:endParaRPr lang="en-US" altLang="en-US" dirty="0" smtClean="0"/>
          </a:p>
          <a:p>
            <a:pPr>
              <a:buFont typeface="Monotype Sorts" pitchFamily="2" charset="2"/>
              <a:buNone/>
            </a:pPr>
            <a:r>
              <a:rPr lang="en-US" altLang="en-US" dirty="0" smtClean="0"/>
              <a:t>							</a:t>
            </a:r>
            <a:r>
              <a:rPr lang="en-US" altLang="en-US" sz="4000" b="1" dirty="0" smtClean="0"/>
              <a:t>.....</a:t>
            </a:r>
          </a:p>
        </p:txBody>
      </p:sp>
      <p:sp>
        <p:nvSpPr>
          <p:cNvPr id="4" name="Date Placeholder 3"/>
          <p:cNvSpPr>
            <a:spLocks noGrp="1"/>
          </p:cNvSpPr>
          <p:nvPr>
            <p:ph type="dt" sz="half" idx="10"/>
          </p:nvPr>
        </p:nvSpPr>
        <p:spPr/>
        <p:txBody>
          <a:bodyPr/>
          <a:lstStyle/>
          <a:p>
            <a:fld id="{3973E738-E474-4AD0-AE18-6A8245B0F366}"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27</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a:noFill/>
        </p:spPr>
        <p:txBody>
          <a:bodyPr/>
          <a:lstStyle/>
          <a:p>
            <a:r>
              <a:rPr lang="en-US" sz="3600" b="1" dirty="0" smtClean="0"/>
              <a:t>Sources of non-sampling error</a:t>
            </a:r>
          </a:p>
        </p:txBody>
      </p:sp>
      <p:sp>
        <p:nvSpPr>
          <p:cNvPr id="154627" name="Rectangle 3"/>
          <p:cNvSpPr>
            <a:spLocks noGrp="1" noChangeArrowheads="1"/>
          </p:cNvSpPr>
          <p:nvPr>
            <p:ph type="body" idx="1"/>
          </p:nvPr>
        </p:nvSpPr>
        <p:spPr>
          <a:xfrm>
            <a:off x="2046288" y="2057400"/>
            <a:ext cx="5421312" cy="4114800"/>
          </a:xfrm>
          <a:noFill/>
        </p:spPr>
        <p:txBody>
          <a:bodyPr/>
          <a:lstStyle/>
          <a:p>
            <a:r>
              <a:rPr lang="en-US" dirty="0" smtClean="0"/>
              <a:t>Coverage</a:t>
            </a:r>
          </a:p>
          <a:p>
            <a:r>
              <a:rPr lang="en-US" dirty="0" smtClean="0"/>
              <a:t>Response</a:t>
            </a:r>
          </a:p>
          <a:p>
            <a:r>
              <a:rPr lang="en-US" dirty="0" smtClean="0"/>
              <a:t>Non-response</a:t>
            </a:r>
          </a:p>
          <a:p>
            <a:r>
              <a:rPr lang="en-US" dirty="0" smtClean="0"/>
              <a:t>Coding</a:t>
            </a:r>
          </a:p>
          <a:p>
            <a:r>
              <a:rPr lang="en-US" dirty="0" smtClean="0"/>
              <a:t>Data capture</a:t>
            </a:r>
          </a:p>
          <a:p>
            <a:r>
              <a:rPr lang="en-US" dirty="0" smtClean="0"/>
              <a:t>Edit and imputation</a:t>
            </a:r>
          </a:p>
        </p:txBody>
      </p:sp>
      <p:sp>
        <p:nvSpPr>
          <p:cNvPr id="4" name="Date Placeholder 3"/>
          <p:cNvSpPr>
            <a:spLocks noGrp="1"/>
          </p:cNvSpPr>
          <p:nvPr>
            <p:ph type="dt" sz="half" idx="10"/>
          </p:nvPr>
        </p:nvSpPr>
        <p:spPr/>
        <p:txBody>
          <a:bodyPr/>
          <a:lstStyle/>
          <a:p>
            <a:fld id="{3D25C624-D48B-451C-B9B3-017DAB53D164}"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28</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noFill/>
        </p:spPr>
        <p:txBody>
          <a:bodyPr/>
          <a:lstStyle/>
          <a:p>
            <a:r>
              <a:rPr lang="en-US" altLang="en-US" sz="3600" b="1" dirty="0" smtClean="0"/>
              <a:t>Coverage error</a:t>
            </a:r>
          </a:p>
        </p:txBody>
      </p:sp>
      <p:sp>
        <p:nvSpPr>
          <p:cNvPr id="23556" name="Rectangle 3"/>
          <p:cNvSpPr>
            <a:spLocks noGrp="1" noChangeArrowheads="1"/>
          </p:cNvSpPr>
          <p:nvPr>
            <p:ph type="body" idx="1"/>
          </p:nvPr>
        </p:nvSpPr>
        <p:spPr>
          <a:xfrm>
            <a:off x="350267" y="1556792"/>
            <a:ext cx="8398197" cy="4569371"/>
          </a:xfrm>
          <a:noFill/>
        </p:spPr>
        <p:txBody>
          <a:bodyPr/>
          <a:lstStyle/>
          <a:p>
            <a:pPr>
              <a:buFont typeface="Monotype Sorts" pitchFamily="2" charset="2"/>
              <a:buNone/>
            </a:pPr>
            <a:r>
              <a:rPr lang="en-US" altLang="en-US" sz="2800" dirty="0" smtClean="0"/>
              <a:t>Principally associated with defects in</a:t>
            </a:r>
          </a:p>
          <a:p>
            <a:pPr>
              <a:buFont typeface="Monotype Sorts" pitchFamily="2" charset="2"/>
              <a:buNone/>
            </a:pPr>
            <a:r>
              <a:rPr lang="en-US" altLang="en-US" sz="2800" dirty="0" smtClean="0"/>
              <a:t>sampling frame</a:t>
            </a:r>
          </a:p>
          <a:p>
            <a:r>
              <a:rPr lang="en-US" altLang="en-US" sz="2800" dirty="0" smtClean="0"/>
              <a:t>Under-coverage</a:t>
            </a:r>
          </a:p>
          <a:p>
            <a:pPr lvl="1">
              <a:buFont typeface="Courier New" pitchFamily="49" charset="0"/>
              <a:buChar char="o"/>
            </a:pPr>
            <a:r>
              <a:rPr lang="en-US" altLang="en-US" sz="2400" dirty="0" smtClean="0"/>
              <a:t>elements </a:t>
            </a:r>
            <a:r>
              <a:rPr lang="en-US" altLang="en-US" sz="2400" dirty="0"/>
              <a:t>of target population are missing </a:t>
            </a:r>
            <a:r>
              <a:rPr lang="en-US" altLang="en-US" sz="2400" dirty="0" smtClean="0"/>
              <a:t>from frame</a:t>
            </a:r>
            <a:endParaRPr lang="en-US" altLang="en-US" sz="2200" dirty="0" smtClean="0"/>
          </a:p>
          <a:p>
            <a:r>
              <a:rPr lang="en-US" altLang="en-US" sz="2800" dirty="0" smtClean="0"/>
              <a:t>Over-coverage</a:t>
            </a:r>
          </a:p>
          <a:p>
            <a:pPr lvl="1">
              <a:buFont typeface="Courier New" pitchFamily="49" charset="0"/>
              <a:buChar char="o"/>
            </a:pPr>
            <a:r>
              <a:rPr lang="en-US" altLang="en-US" sz="2400" dirty="0" smtClean="0"/>
              <a:t>elements </a:t>
            </a:r>
            <a:r>
              <a:rPr lang="en-US" altLang="en-US" sz="2400" dirty="0"/>
              <a:t>foreign to target population are </a:t>
            </a:r>
            <a:r>
              <a:rPr lang="en-US" altLang="en-US" sz="2400" dirty="0" smtClean="0"/>
              <a:t>included</a:t>
            </a:r>
            <a:endParaRPr lang="en-US" altLang="en-US" sz="2200" dirty="0" smtClean="0"/>
          </a:p>
          <a:p>
            <a:r>
              <a:rPr lang="en-US" altLang="en-US" sz="2800" dirty="0" smtClean="0"/>
              <a:t>Duplication</a:t>
            </a:r>
          </a:p>
          <a:p>
            <a:pPr lvl="1">
              <a:buFont typeface="Courier New" pitchFamily="49" charset="0"/>
              <a:buChar char="o"/>
            </a:pPr>
            <a:r>
              <a:rPr lang="en-US" altLang="en-US" sz="2400" dirty="0" smtClean="0"/>
              <a:t>elements </a:t>
            </a:r>
            <a:r>
              <a:rPr lang="en-US" altLang="en-US" sz="2400" dirty="0"/>
              <a:t>of target population are included twice (or </a:t>
            </a:r>
            <a:r>
              <a:rPr lang="en-US" altLang="en-US" sz="2400" dirty="0" smtClean="0"/>
              <a:t>more)</a:t>
            </a:r>
            <a:endParaRPr lang="en-US" altLang="en-US" sz="2400" dirty="0"/>
          </a:p>
        </p:txBody>
      </p:sp>
      <p:sp>
        <p:nvSpPr>
          <p:cNvPr id="4" name="Date Placeholder 3"/>
          <p:cNvSpPr>
            <a:spLocks noGrp="1"/>
          </p:cNvSpPr>
          <p:nvPr>
            <p:ph type="dt" sz="half" idx="10"/>
          </p:nvPr>
        </p:nvSpPr>
        <p:spPr/>
        <p:txBody>
          <a:bodyPr/>
          <a:lstStyle/>
          <a:p>
            <a:fld id="{5DEC9122-FF3B-4DBD-8D6D-04B866C22BC8}"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29</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fld id="{3A7641D8-BD89-437A-97DF-8E6772DF94E1}" type="datetime1">
              <a:rPr lang="en-CA" smtClean="0"/>
              <a:pPr/>
              <a:t>27/09/2019</a:t>
            </a:fld>
            <a:endParaRPr lang="en-CA"/>
          </a:p>
        </p:txBody>
      </p:sp>
      <p:sp>
        <p:nvSpPr>
          <p:cNvPr id="6" name="Footer Placeholder 4"/>
          <p:cNvSpPr>
            <a:spLocks noGrp="1"/>
          </p:cNvSpPr>
          <p:nvPr>
            <p:ph type="ftr" sz="quarter" idx="11"/>
          </p:nvPr>
        </p:nvSpPr>
        <p:spPr/>
        <p:txBody>
          <a:bodyPr/>
          <a:lstStyle/>
          <a:p>
            <a:r>
              <a:rPr lang="en-CA" smtClean="0"/>
              <a:t>Statistics Canada • Statistique Canada</a:t>
            </a:r>
            <a:endParaRPr lang="en-CA"/>
          </a:p>
        </p:txBody>
      </p:sp>
      <p:sp>
        <p:nvSpPr>
          <p:cNvPr id="7" name="Slide Number Placeholder 5"/>
          <p:cNvSpPr>
            <a:spLocks noGrp="1"/>
          </p:cNvSpPr>
          <p:nvPr>
            <p:ph type="sldNum" sz="quarter" idx="12"/>
          </p:nvPr>
        </p:nvSpPr>
        <p:spPr/>
        <p:txBody>
          <a:bodyPr/>
          <a:lstStyle/>
          <a:p>
            <a:fld id="{77EF2398-9CF0-43AB-9081-ABED3DAC45C6}" type="slidenum">
              <a:rPr lang="en-CA" smtClean="0"/>
              <a:pPr/>
              <a:t>3</a:t>
            </a:fld>
            <a:endParaRPr lang="en-CA"/>
          </a:p>
        </p:txBody>
      </p:sp>
      <p:sp>
        <p:nvSpPr>
          <p:cNvPr id="94225" name="Rectangle 17"/>
          <p:cNvSpPr>
            <a:spLocks noGrp="1" noChangeArrowheads="1"/>
          </p:cNvSpPr>
          <p:nvPr>
            <p:ph type="body" idx="4294967295"/>
          </p:nvPr>
        </p:nvSpPr>
        <p:spPr bwMode="auto">
          <a:xfrm>
            <a:off x="461963" y="4437063"/>
            <a:ext cx="8220075" cy="792162"/>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algn="ctr">
              <a:buClr>
                <a:srgbClr val="669900"/>
              </a:buClr>
              <a:buNone/>
            </a:pPr>
            <a:r>
              <a:rPr lang="en-CA" sz="2000" b="1" dirty="0" smtClean="0"/>
              <a:t>Denis </a:t>
            </a:r>
            <a:r>
              <a:rPr lang="en-CA" sz="2000" b="1" dirty="0" err="1" smtClean="0"/>
              <a:t>Malo</a:t>
            </a:r>
            <a:endParaRPr lang="en-CA" sz="2000" b="1" dirty="0"/>
          </a:p>
          <a:p>
            <a:pPr algn="ctr">
              <a:buClr>
                <a:srgbClr val="669900"/>
              </a:buClr>
              <a:buNone/>
            </a:pPr>
            <a:r>
              <a:rPr lang="en-CA" sz="2000" b="1" dirty="0" smtClean="0"/>
              <a:t>Wisner Jocelyn</a:t>
            </a:r>
          </a:p>
          <a:p>
            <a:pPr algn="ctr">
              <a:buClr>
                <a:srgbClr val="669900"/>
              </a:buClr>
              <a:buNone/>
            </a:pPr>
            <a:r>
              <a:rPr lang="en-CA" sz="2000" b="1" dirty="0" smtClean="0"/>
              <a:t>Senior Methodologists, SSMD</a:t>
            </a:r>
            <a:endParaRPr lang="en-CA" sz="2000" b="1" dirty="0"/>
          </a:p>
        </p:txBody>
      </p:sp>
      <p:pic>
        <p:nvPicPr>
          <p:cNvPr id="94217" name="Picture 9" descr="BlueBar-E"/>
          <p:cNvPicPr>
            <a:picLocks noChangeAspect="1" noChangeArrowheads="1"/>
          </p:cNvPicPr>
          <p:nvPr/>
        </p:nvPicPr>
        <p:blipFill>
          <a:blip r:embed="rId2" cstate="print"/>
          <a:srcRect/>
          <a:stretch>
            <a:fillRect/>
          </a:stretch>
        </p:blipFill>
        <p:spPr bwMode="auto">
          <a:xfrm>
            <a:off x="0" y="0"/>
            <a:ext cx="9144000" cy="758825"/>
          </a:xfrm>
          <a:prstGeom prst="rect">
            <a:avLst/>
          </a:prstGeom>
          <a:noFill/>
        </p:spPr>
      </p:pic>
      <p:sp>
        <p:nvSpPr>
          <p:cNvPr id="10" name="Text Box 19"/>
          <p:cNvSpPr txBox="1">
            <a:spLocks noChangeArrowheads="1"/>
          </p:cNvSpPr>
          <p:nvPr/>
        </p:nvSpPr>
        <p:spPr bwMode="auto">
          <a:xfrm>
            <a:off x="935596" y="1775718"/>
            <a:ext cx="7272808" cy="1323439"/>
          </a:xfrm>
          <a:prstGeom prst="rect">
            <a:avLst/>
          </a:prstGeom>
          <a:noFill/>
          <a:ln w="9525">
            <a:noFill/>
            <a:miter lim="800000"/>
            <a:headEnd/>
            <a:tailEnd/>
          </a:ln>
          <a:effectLst/>
        </p:spPr>
        <p:txBody>
          <a:bodyPr wrap="square">
            <a:spAutoFit/>
          </a:bodyPr>
          <a:lstStyle/>
          <a:p>
            <a:pPr algn="ctr">
              <a:spcBef>
                <a:spcPct val="50000"/>
              </a:spcBef>
            </a:pPr>
            <a:r>
              <a:rPr lang="en-CA" sz="4000" dirty="0" smtClean="0">
                <a:solidFill>
                  <a:srgbClr val="669900"/>
                </a:solidFill>
                <a:latin typeface="Arial Black" pitchFamily="34" charset="0"/>
              </a:rPr>
              <a:t>Survey Sampling and Estimation</a:t>
            </a:r>
            <a:endParaRPr lang="en-CA" sz="4000" dirty="0">
              <a:solidFill>
                <a:srgbClr val="669900"/>
              </a:solidFill>
              <a:latin typeface="Arial Black" pitchFamily="34" charset="0"/>
            </a:endParaRPr>
          </a:p>
        </p:txBody>
      </p:sp>
      <p:sp>
        <p:nvSpPr>
          <p:cNvPr id="9" name="TextBox 8"/>
          <p:cNvSpPr txBox="1"/>
          <p:nvPr/>
        </p:nvSpPr>
        <p:spPr>
          <a:xfrm>
            <a:off x="3120324" y="5661248"/>
            <a:ext cx="2903359" cy="646331"/>
          </a:xfrm>
          <a:prstGeom prst="rect">
            <a:avLst/>
          </a:prstGeom>
          <a:noFill/>
        </p:spPr>
        <p:txBody>
          <a:bodyPr wrap="none" rtlCol="0">
            <a:spAutoFit/>
          </a:bodyPr>
          <a:lstStyle/>
          <a:p>
            <a:pPr algn="ctr"/>
            <a:r>
              <a:rPr lang="en-CA" dirty="0" smtClean="0">
                <a:solidFill>
                  <a:srgbClr val="FF0000"/>
                </a:solidFill>
              </a:rPr>
              <a:t>September 30 – October 4</a:t>
            </a:r>
          </a:p>
          <a:p>
            <a:pPr algn="ctr"/>
            <a:r>
              <a:rPr lang="en-CA" dirty="0" smtClean="0">
                <a:solidFill>
                  <a:srgbClr val="FF0000"/>
                </a:solidFill>
              </a:rPr>
              <a:t> 2019</a:t>
            </a:r>
            <a:endParaRPr lang="en-CA" dirty="0">
              <a:solidFill>
                <a:srgbClr val="FF0000"/>
              </a:solidFill>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noFill/>
        </p:spPr>
        <p:txBody>
          <a:bodyPr/>
          <a:lstStyle/>
          <a:p>
            <a:r>
              <a:rPr lang="en-US" altLang="en-US" sz="3600" b="1" dirty="0" smtClean="0"/>
              <a:t>Coverage error</a:t>
            </a:r>
          </a:p>
        </p:txBody>
      </p:sp>
      <p:sp>
        <p:nvSpPr>
          <p:cNvPr id="158723" name="Rectangle 3"/>
          <p:cNvSpPr>
            <a:spLocks noGrp="1" noChangeArrowheads="1"/>
          </p:cNvSpPr>
          <p:nvPr>
            <p:ph type="body" idx="1"/>
          </p:nvPr>
        </p:nvSpPr>
        <p:spPr>
          <a:xfrm>
            <a:off x="685800" y="1752600"/>
            <a:ext cx="7772400" cy="4114800"/>
          </a:xfrm>
          <a:noFill/>
        </p:spPr>
        <p:txBody>
          <a:bodyPr/>
          <a:lstStyle/>
          <a:p>
            <a:pPr>
              <a:buFont typeface="Monotype Sorts" pitchFamily="2" charset="2"/>
              <a:buNone/>
            </a:pPr>
            <a:r>
              <a:rPr lang="en-US" altLang="en-US" b="1" dirty="0" smtClean="0"/>
              <a:t>Problems</a:t>
            </a:r>
            <a:endParaRPr lang="en-US" altLang="en-US" sz="3600" dirty="0" smtClean="0"/>
          </a:p>
          <a:p>
            <a:endParaRPr lang="en-US" altLang="en-US" sz="2800" dirty="0" smtClean="0"/>
          </a:p>
          <a:p>
            <a:r>
              <a:rPr lang="en-US" altLang="en-US" sz="2800" dirty="0" smtClean="0"/>
              <a:t>Frame will not represent the target population</a:t>
            </a:r>
          </a:p>
          <a:p>
            <a:r>
              <a:rPr lang="en-US" altLang="en-US" sz="2800" dirty="0" smtClean="0"/>
              <a:t>If excluded or foreign elements are different from rest of population, survey results will be biased</a:t>
            </a:r>
          </a:p>
          <a:p>
            <a:r>
              <a:rPr lang="en-US" altLang="en-US" sz="2800" dirty="0" smtClean="0"/>
              <a:t>Duplication may appear in sample, increasing variance</a:t>
            </a:r>
          </a:p>
        </p:txBody>
      </p:sp>
      <p:sp>
        <p:nvSpPr>
          <p:cNvPr id="4" name="Date Placeholder 3"/>
          <p:cNvSpPr>
            <a:spLocks noGrp="1"/>
          </p:cNvSpPr>
          <p:nvPr>
            <p:ph type="dt" sz="half" idx="10"/>
          </p:nvPr>
        </p:nvSpPr>
        <p:spPr/>
        <p:txBody>
          <a:bodyPr/>
          <a:lstStyle/>
          <a:p>
            <a:fld id="{1748C8DB-E529-4988-8A62-F5AAC4857155}"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30</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noFill/>
        </p:spPr>
        <p:txBody>
          <a:bodyPr/>
          <a:lstStyle/>
          <a:p>
            <a:r>
              <a:rPr lang="en-US" altLang="en-US" sz="3600" b="1" dirty="0" smtClean="0"/>
              <a:t>Coverage error</a:t>
            </a:r>
          </a:p>
        </p:txBody>
      </p:sp>
      <p:sp>
        <p:nvSpPr>
          <p:cNvPr id="159747" name="Rectangle 3"/>
          <p:cNvSpPr>
            <a:spLocks noGrp="1" noChangeArrowheads="1"/>
          </p:cNvSpPr>
          <p:nvPr>
            <p:ph type="body" idx="1"/>
          </p:nvPr>
        </p:nvSpPr>
        <p:spPr>
          <a:xfrm>
            <a:off x="685800" y="1828800"/>
            <a:ext cx="7772400" cy="4114800"/>
          </a:xfrm>
          <a:noFill/>
        </p:spPr>
        <p:txBody>
          <a:bodyPr/>
          <a:lstStyle/>
          <a:p>
            <a:pPr>
              <a:buFont typeface="Monotype Sorts" pitchFamily="2" charset="2"/>
              <a:buNone/>
            </a:pPr>
            <a:r>
              <a:rPr lang="en-US" altLang="en-US" b="1" dirty="0" smtClean="0"/>
              <a:t>Solutions</a:t>
            </a:r>
          </a:p>
          <a:p>
            <a:pPr>
              <a:buFont typeface="Monotype Sorts" pitchFamily="2" charset="2"/>
              <a:buNone/>
            </a:pPr>
            <a:endParaRPr lang="en-US" altLang="en-US" sz="2800" dirty="0" smtClean="0"/>
          </a:p>
          <a:p>
            <a:r>
              <a:rPr lang="en-US" altLang="en-US" sz="2800" dirty="0" smtClean="0"/>
              <a:t>Discard the frame and get or build another</a:t>
            </a:r>
          </a:p>
          <a:p>
            <a:pPr lvl="1">
              <a:buFont typeface="Courier New" pitchFamily="49" charset="0"/>
              <a:buChar char="o"/>
            </a:pPr>
            <a:r>
              <a:rPr lang="en-US" altLang="en-US" sz="2400" dirty="0" smtClean="0"/>
              <a:t>seldom possible or cost-effective</a:t>
            </a:r>
          </a:p>
          <a:p>
            <a:r>
              <a:rPr lang="en-US" altLang="en-US" sz="2800" dirty="0" smtClean="0"/>
              <a:t>Use the existing frame</a:t>
            </a:r>
          </a:p>
          <a:p>
            <a:pPr lvl="1">
              <a:buFont typeface="Courier New" pitchFamily="49" charset="0"/>
              <a:buChar char="o"/>
            </a:pPr>
            <a:r>
              <a:rPr lang="en-US" altLang="en-US" sz="2400" dirty="0" smtClean="0"/>
              <a:t>the defects remain</a:t>
            </a:r>
          </a:p>
          <a:p>
            <a:r>
              <a:rPr lang="en-US" altLang="en-US" sz="2800" dirty="0" smtClean="0"/>
              <a:t>Use multiple frames</a:t>
            </a:r>
          </a:p>
        </p:txBody>
      </p:sp>
      <p:sp>
        <p:nvSpPr>
          <p:cNvPr id="4" name="Date Placeholder 3"/>
          <p:cNvSpPr>
            <a:spLocks noGrp="1"/>
          </p:cNvSpPr>
          <p:nvPr>
            <p:ph type="dt" sz="half" idx="10"/>
          </p:nvPr>
        </p:nvSpPr>
        <p:spPr/>
        <p:txBody>
          <a:bodyPr/>
          <a:lstStyle/>
          <a:p>
            <a:fld id="{87248395-6541-4C12-9CFE-89E8B27D947C}"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31</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noFill/>
        </p:spPr>
        <p:txBody>
          <a:bodyPr/>
          <a:lstStyle/>
          <a:p>
            <a:r>
              <a:rPr lang="en-US" altLang="en-US" sz="3600" b="1" dirty="0" smtClean="0"/>
              <a:t>Coverage error</a:t>
            </a:r>
          </a:p>
        </p:txBody>
      </p:sp>
      <p:sp>
        <p:nvSpPr>
          <p:cNvPr id="160771" name="Rectangle 3"/>
          <p:cNvSpPr>
            <a:spLocks noGrp="1" noChangeArrowheads="1"/>
          </p:cNvSpPr>
          <p:nvPr>
            <p:ph type="body" idx="1"/>
          </p:nvPr>
        </p:nvSpPr>
        <p:spPr>
          <a:xfrm>
            <a:off x="350267" y="1600200"/>
            <a:ext cx="8398197" cy="4614882"/>
          </a:xfrm>
          <a:noFill/>
        </p:spPr>
        <p:txBody>
          <a:bodyPr/>
          <a:lstStyle/>
          <a:p>
            <a:pPr>
              <a:buFont typeface="Monotype Sorts" pitchFamily="2" charset="2"/>
              <a:buNone/>
            </a:pPr>
            <a:r>
              <a:rPr lang="en-US" altLang="en-US" b="1" dirty="0" smtClean="0"/>
              <a:t>Prevention</a:t>
            </a:r>
            <a:endParaRPr lang="en-US" altLang="en-US" sz="2800" dirty="0" smtClean="0"/>
          </a:p>
          <a:p>
            <a:endParaRPr lang="en-US" altLang="en-US" sz="2800" dirty="0" smtClean="0"/>
          </a:p>
          <a:p>
            <a:r>
              <a:rPr lang="en-US" altLang="en-US" sz="2800" dirty="0" smtClean="0"/>
              <a:t>Clear definition of sampling units</a:t>
            </a:r>
          </a:p>
          <a:p>
            <a:endParaRPr lang="en-US" altLang="en-US" sz="2800" dirty="0" smtClean="0"/>
          </a:p>
          <a:p>
            <a:r>
              <a:rPr lang="en-US" altLang="en-US" sz="2800" dirty="0" smtClean="0"/>
              <a:t>Easily recognizable and stable boundaries</a:t>
            </a:r>
          </a:p>
          <a:p>
            <a:endParaRPr lang="en-US" altLang="en-US" sz="2800" dirty="0" smtClean="0"/>
          </a:p>
          <a:p>
            <a:r>
              <a:rPr lang="en-US" altLang="en-US" sz="2800" dirty="0" smtClean="0"/>
              <a:t>Updates to sampling frame</a:t>
            </a:r>
          </a:p>
          <a:p>
            <a:endParaRPr lang="en-US" altLang="en-US" sz="2800" dirty="0" smtClean="0"/>
          </a:p>
          <a:p>
            <a:r>
              <a:rPr lang="en-US" altLang="en-US" sz="2800" dirty="0" smtClean="0"/>
              <a:t>Improved listing procedures</a:t>
            </a:r>
          </a:p>
        </p:txBody>
      </p:sp>
      <p:sp>
        <p:nvSpPr>
          <p:cNvPr id="4" name="Date Placeholder 3"/>
          <p:cNvSpPr>
            <a:spLocks noGrp="1"/>
          </p:cNvSpPr>
          <p:nvPr>
            <p:ph type="dt" sz="half" idx="10"/>
          </p:nvPr>
        </p:nvSpPr>
        <p:spPr/>
        <p:txBody>
          <a:bodyPr/>
          <a:lstStyle/>
          <a:p>
            <a:fld id="{7D0BAA72-99B5-41B9-82CC-2A0AA5EC634E}"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32</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642910" y="857232"/>
            <a:ext cx="7772400" cy="874713"/>
          </a:xfrm>
          <a:noFill/>
        </p:spPr>
        <p:txBody>
          <a:bodyPr/>
          <a:lstStyle/>
          <a:p>
            <a:r>
              <a:rPr lang="en-US" altLang="en-US" sz="3600" b="1" dirty="0" smtClean="0"/>
              <a:t>Response error</a:t>
            </a:r>
          </a:p>
        </p:txBody>
      </p:sp>
      <p:sp>
        <p:nvSpPr>
          <p:cNvPr id="24580" name="Rectangle 3"/>
          <p:cNvSpPr>
            <a:spLocks noGrp="1" noChangeArrowheads="1"/>
          </p:cNvSpPr>
          <p:nvPr>
            <p:ph type="body" idx="1"/>
          </p:nvPr>
        </p:nvSpPr>
        <p:spPr>
          <a:xfrm>
            <a:off x="685800" y="1785926"/>
            <a:ext cx="7772400" cy="4310074"/>
          </a:xfrm>
          <a:noFill/>
        </p:spPr>
        <p:txBody>
          <a:bodyPr/>
          <a:lstStyle/>
          <a:p>
            <a:r>
              <a:rPr lang="en-US" altLang="en-US" sz="2400" dirty="0" smtClean="0"/>
              <a:t>Misunderstanding</a:t>
            </a:r>
          </a:p>
          <a:p>
            <a:pPr lvl="1">
              <a:buFont typeface="Courier New" pitchFamily="49" charset="0"/>
              <a:buChar char="o"/>
            </a:pPr>
            <a:r>
              <a:rPr lang="en-US" altLang="en-US" sz="2400" dirty="0" smtClean="0"/>
              <a:t>language barrier or bad translation</a:t>
            </a:r>
          </a:p>
          <a:p>
            <a:pPr lvl="1">
              <a:buFont typeface="Courier New" pitchFamily="49" charset="0"/>
              <a:buChar char="o"/>
            </a:pPr>
            <a:r>
              <a:rPr lang="en-US" altLang="en-US" sz="2400" dirty="0" smtClean="0"/>
              <a:t>use of technical jargon</a:t>
            </a:r>
          </a:p>
          <a:p>
            <a:pPr lvl="1">
              <a:buFont typeface="Courier New" pitchFamily="49" charset="0"/>
              <a:buChar char="o"/>
            </a:pPr>
            <a:r>
              <a:rPr lang="en-US" altLang="en-US" sz="2400" dirty="0" smtClean="0"/>
              <a:t>concepts not clear</a:t>
            </a:r>
          </a:p>
          <a:p>
            <a:pPr lvl="1">
              <a:buFont typeface="Courier New" pitchFamily="49" charset="0"/>
              <a:buChar char="o"/>
            </a:pPr>
            <a:r>
              <a:rPr lang="en-US" altLang="en-US" sz="2400" dirty="0" smtClean="0"/>
              <a:t>questions badly worded</a:t>
            </a:r>
          </a:p>
          <a:p>
            <a:r>
              <a:rPr lang="en-US" altLang="en-US" sz="2400" dirty="0" smtClean="0"/>
              <a:t>Reporting error</a:t>
            </a:r>
          </a:p>
          <a:p>
            <a:pPr lvl="1">
              <a:buFont typeface="Courier New" pitchFamily="49" charset="0"/>
              <a:buChar char="o"/>
            </a:pPr>
            <a:r>
              <a:rPr lang="en-US" altLang="en-US" sz="2400" dirty="0" smtClean="0"/>
              <a:t>lack of knowledge</a:t>
            </a:r>
          </a:p>
          <a:p>
            <a:pPr lvl="1">
              <a:buFont typeface="Courier New" pitchFamily="49" charset="0"/>
              <a:buChar char="o"/>
            </a:pPr>
            <a:r>
              <a:rPr lang="en-US" altLang="en-US" sz="2400" dirty="0" smtClean="0"/>
              <a:t>recall error (e.g. “telescoping”)</a:t>
            </a:r>
          </a:p>
          <a:p>
            <a:pPr lvl="1">
              <a:buFont typeface="Courier New" pitchFamily="49" charset="0"/>
              <a:buChar char="o"/>
            </a:pPr>
            <a:r>
              <a:rPr lang="en-US" altLang="en-US" sz="2400" dirty="0" smtClean="0"/>
              <a:t>proxy response</a:t>
            </a:r>
          </a:p>
          <a:p>
            <a:pPr lvl="1">
              <a:buFont typeface="Courier New" pitchFamily="49" charset="0"/>
              <a:buChar char="o"/>
            </a:pPr>
            <a:r>
              <a:rPr lang="en-US" altLang="en-US" sz="2400" dirty="0" smtClean="0"/>
              <a:t>deliberate wrong answer</a:t>
            </a:r>
          </a:p>
          <a:p>
            <a:pPr>
              <a:buFont typeface="Monotype Sorts" pitchFamily="2" charset="2"/>
              <a:buNone/>
            </a:pPr>
            <a:endParaRPr lang="en-US" altLang="en-US" dirty="0" smtClean="0"/>
          </a:p>
        </p:txBody>
      </p:sp>
      <p:graphicFrame>
        <p:nvGraphicFramePr>
          <p:cNvPr id="24578" name="Object 4">
            <a:hlinkClick r:id="" action="ppaction://ole?verb=0"/>
          </p:cNvPr>
          <p:cNvGraphicFramePr>
            <a:graphicFrameLocks/>
          </p:cNvGraphicFramePr>
          <p:nvPr/>
        </p:nvGraphicFramePr>
        <p:xfrm>
          <a:off x="6227763" y="2997200"/>
          <a:ext cx="2286000" cy="2665413"/>
        </p:xfrm>
        <a:graphic>
          <a:graphicData uri="http://schemas.openxmlformats.org/presentationml/2006/ole">
            <mc:AlternateContent xmlns:mc="http://schemas.openxmlformats.org/markup-compatibility/2006">
              <mc:Choice xmlns:v="urn:schemas-microsoft-com:vml" Requires="v">
                <p:oleObj spid="_x0000_s27662" name="Clip" r:id="rId3" imgW="3848100" imgH="5478463" progId="">
                  <p:embed/>
                </p:oleObj>
              </mc:Choice>
              <mc:Fallback>
                <p:oleObj name="Clip" r:id="rId3" imgW="3848100" imgH="5478463" progId="">
                  <p:embed/>
                  <p:pic>
                    <p:nvPicPr>
                      <p:cNvPr id="0"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7763" y="2997200"/>
                        <a:ext cx="2286000" cy="266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Date Placeholder 4"/>
          <p:cNvSpPr>
            <a:spLocks noGrp="1"/>
          </p:cNvSpPr>
          <p:nvPr>
            <p:ph type="dt" sz="half" idx="10"/>
          </p:nvPr>
        </p:nvSpPr>
        <p:spPr/>
        <p:txBody>
          <a:bodyPr/>
          <a:lstStyle/>
          <a:p>
            <a:fld id="{F88A0544-870D-454D-9D0C-63470AE264A3}" type="datetime1">
              <a:rPr lang="en-CA" smtClean="0"/>
              <a:pPr/>
              <a:t>27/09/2019</a:t>
            </a:fld>
            <a:endParaRPr lang="en-CA"/>
          </a:p>
        </p:txBody>
      </p:sp>
      <p:sp>
        <p:nvSpPr>
          <p:cNvPr id="6" name="Slide Number Placeholder 5"/>
          <p:cNvSpPr>
            <a:spLocks noGrp="1"/>
          </p:cNvSpPr>
          <p:nvPr>
            <p:ph type="sldNum" sz="quarter" idx="12"/>
          </p:nvPr>
        </p:nvSpPr>
        <p:spPr/>
        <p:txBody>
          <a:bodyPr/>
          <a:lstStyle/>
          <a:p>
            <a:fld id="{2B6E738E-267A-4344-8BF4-552BF5255FBB}" type="slidenum">
              <a:rPr lang="en-CA" smtClean="0"/>
              <a:pPr/>
              <a:t>33</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a:noFill/>
        </p:spPr>
        <p:txBody>
          <a:bodyPr/>
          <a:lstStyle/>
          <a:p>
            <a:r>
              <a:rPr lang="en-US" sz="3600" b="1" dirty="0" smtClean="0"/>
              <a:t>Response error</a:t>
            </a:r>
          </a:p>
        </p:txBody>
      </p:sp>
      <p:sp>
        <p:nvSpPr>
          <p:cNvPr id="162819" name="Rectangle 3"/>
          <p:cNvSpPr>
            <a:spLocks noGrp="1" noChangeArrowheads="1"/>
          </p:cNvSpPr>
          <p:nvPr>
            <p:ph type="body" idx="1"/>
          </p:nvPr>
        </p:nvSpPr>
        <p:spPr>
          <a:xfrm>
            <a:off x="685800" y="1752600"/>
            <a:ext cx="7772400" cy="4114800"/>
          </a:xfrm>
          <a:noFill/>
        </p:spPr>
        <p:txBody>
          <a:bodyPr/>
          <a:lstStyle/>
          <a:p>
            <a:pPr>
              <a:buFont typeface="Monotype Sorts" pitchFamily="2" charset="2"/>
              <a:buNone/>
            </a:pPr>
            <a:r>
              <a:rPr lang="en-US" b="1" dirty="0" smtClean="0"/>
              <a:t>Problems</a:t>
            </a:r>
            <a:endParaRPr lang="en-US" sz="2800" dirty="0" smtClean="0"/>
          </a:p>
          <a:p>
            <a:r>
              <a:rPr lang="en-US" sz="2800" u="sng" dirty="0" smtClean="0"/>
              <a:t>Response variance</a:t>
            </a:r>
            <a:endParaRPr lang="en-US" sz="2800" dirty="0" smtClean="0"/>
          </a:p>
          <a:p>
            <a:pPr lvl="1">
              <a:buFont typeface="Courier New" pitchFamily="49" charset="0"/>
              <a:buChar char="o"/>
            </a:pPr>
            <a:r>
              <a:rPr lang="en-US" sz="2400" dirty="0" smtClean="0"/>
              <a:t>if answers scattered randomly about true value</a:t>
            </a:r>
          </a:p>
          <a:p>
            <a:pPr lvl="1">
              <a:buFont typeface="Courier New" pitchFamily="49" charset="0"/>
              <a:buChar char="o"/>
            </a:pPr>
            <a:r>
              <a:rPr lang="en-US" sz="2400" dirty="0" smtClean="0"/>
              <a:t>survey estimates less precise</a:t>
            </a:r>
          </a:p>
          <a:p>
            <a:r>
              <a:rPr lang="en-US" sz="2800" u="sng" dirty="0" smtClean="0"/>
              <a:t>Response bias</a:t>
            </a:r>
          </a:p>
          <a:p>
            <a:pPr lvl="1">
              <a:buFont typeface="Courier New" pitchFamily="49" charset="0"/>
              <a:buChar char="o"/>
            </a:pPr>
            <a:r>
              <a:rPr lang="en-US" sz="2400" dirty="0" smtClean="0"/>
              <a:t>if answers are systematically skewed to certain values or categories </a:t>
            </a:r>
          </a:p>
          <a:p>
            <a:pPr lvl="1">
              <a:buFont typeface="Courier New" pitchFamily="49" charset="0"/>
              <a:buChar char="o"/>
            </a:pPr>
            <a:r>
              <a:rPr lang="en-US" sz="2400" dirty="0" smtClean="0"/>
              <a:t>survey estimates misleading</a:t>
            </a:r>
          </a:p>
        </p:txBody>
      </p:sp>
      <p:sp>
        <p:nvSpPr>
          <p:cNvPr id="4" name="Date Placeholder 3"/>
          <p:cNvSpPr>
            <a:spLocks noGrp="1"/>
          </p:cNvSpPr>
          <p:nvPr>
            <p:ph type="dt" sz="half" idx="10"/>
          </p:nvPr>
        </p:nvSpPr>
        <p:spPr/>
        <p:txBody>
          <a:bodyPr/>
          <a:lstStyle/>
          <a:p>
            <a:fld id="{E7ED26DE-7A3F-4A65-BF71-1C218BAE496E}"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34</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a:noFill/>
        </p:spPr>
        <p:txBody>
          <a:bodyPr/>
          <a:lstStyle/>
          <a:p>
            <a:r>
              <a:rPr lang="en-US" sz="3600" b="1" dirty="0" smtClean="0"/>
              <a:t>Response error</a:t>
            </a:r>
          </a:p>
        </p:txBody>
      </p:sp>
      <p:sp>
        <p:nvSpPr>
          <p:cNvPr id="163843" name="Rectangle 3"/>
          <p:cNvSpPr>
            <a:spLocks noGrp="1" noChangeArrowheads="1"/>
          </p:cNvSpPr>
          <p:nvPr>
            <p:ph type="body" idx="1"/>
          </p:nvPr>
        </p:nvSpPr>
        <p:spPr>
          <a:noFill/>
        </p:spPr>
        <p:txBody>
          <a:bodyPr/>
          <a:lstStyle/>
          <a:p>
            <a:pPr>
              <a:buFont typeface="Monotype Sorts" pitchFamily="2" charset="2"/>
              <a:buNone/>
            </a:pPr>
            <a:r>
              <a:rPr lang="en-US" b="1" dirty="0" smtClean="0"/>
              <a:t>Solutions</a:t>
            </a:r>
          </a:p>
          <a:p>
            <a:endParaRPr lang="en-US" sz="2800" dirty="0" smtClean="0"/>
          </a:p>
          <a:p>
            <a:r>
              <a:rPr lang="en-US" sz="2800" dirty="0" smtClean="0"/>
              <a:t>During collection</a:t>
            </a:r>
          </a:p>
          <a:p>
            <a:pPr lvl="1">
              <a:buFont typeface="Courier New" pitchFamily="49" charset="0"/>
              <a:buChar char="o"/>
            </a:pPr>
            <a:r>
              <a:rPr lang="en-US" sz="2400" dirty="0" smtClean="0"/>
              <a:t>follow-up of respondents for clarification</a:t>
            </a:r>
          </a:p>
          <a:p>
            <a:endParaRPr lang="en-US" sz="2800" dirty="0" smtClean="0"/>
          </a:p>
          <a:p>
            <a:r>
              <a:rPr lang="en-US" sz="2800" dirty="0" smtClean="0"/>
              <a:t>After the interview</a:t>
            </a:r>
          </a:p>
          <a:p>
            <a:pPr lvl="1">
              <a:buFont typeface="Courier New" pitchFamily="49" charset="0"/>
              <a:buChar char="o"/>
            </a:pPr>
            <a:r>
              <a:rPr lang="en-US" sz="2400" dirty="0" smtClean="0"/>
              <a:t>editing and imputation</a:t>
            </a:r>
          </a:p>
          <a:p>
            <a:pPr lvl="1">
              <a:buFont typeface="Courier New" pitchFamily="49" charset="0"/>
              <a:buChar char="o"/>
            </a:pPr>
            <a:r>
              <a:rPr lang="en-US" sz="2400" dirty="0" smtClean="0"/>
              <a:t>other types of evaluation</a:t>
            </a:r>
          </a:p>
        </p:txBody>
      </p:sp>
      <p:sp>
        <p:nvSpPr>
          <p:cNvPr id="4" name="Date Placeholder 3"/>
          <p:cNvSpPr>
            <a:spLocks noGrp="1"/>
          </p:cNvSpPr>
          <p:nvPr>
            <p:ph type="dt" sz="half" idx="10"/>
          </p:nvPr>
        </p:nvSpPr>
        <p:spPr/>
        <p:txBody>
          <a:bodyPr/>
          <a:lstStyle/>
          <a:p>
            <a:fld id="{DEBC1CAE-06F3-4DB4-8CEA-556C5B5E544D}"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35</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a:noFill/>
        </p:spPr>
        <p:txBody>
          <a:bodyPr/>
          <a:lstStyle/>
          <a:p>
            <a:r>
              <a:rPr lang="en-US" sz="3600" b="1" dirty="0" smtClean="0"/>
              <a:t>Response error</a:t>
            </a:r>
          </a:p>
        </p:txBody>
      </p:sp>
      <p:sp>
        <p:nvSpPr>
          <p:cNvPr id="25604" name="Rectangle 3"/>
          <p:cNvSpPr>
            <a:spLocks noGrp="1" noChangeArrowheads="1"/>
          </p:cNvSpPr>
          <p:nvPr>
            <p:ph type="body" idx="1"/>
          </p:nvPr>
        </p:nvSpPr>
        <p:spPr>
          <a:noFill/>
        </p:spPr>
        <p:txBody>
          <a:bodyPr/>
          <a:lstStyle/>
          <a:p>
            <a:pPr>
              <a:buFont typeface="Monotype Sorts" pitchFamily="2" charset="2"/>
              <a:buNone/>
            </a:pPr>
            <a:r>
              <a:rPr lang="en-US" b="1" dirty="0" smtClean="0"/>
              <a:t>Prevention</a:t>
            </a:r>
            <a:endParaRPr lang="en-US" sz="2800" dirty="0" smtClean="0"/>
          </a:p>
          <a:p>
            <a:r>
              <a:rPr lang="en-US" sz="2800" dirty="0" smtClean="0"/>
              <a:t>Training of interviewers</a:t>
            </a:r>
          </a:p>
          <a:p>
            <a:r>
              <a:rPr lang="en-US" sz="2800" dirty="0" smtClean="0"/>
              <a:t>Questionnaire testing</a:t>
            </a:r>
          </a:p>
          <a:p>
            <a:r>
              <a:rPr lang="en-US" dirty="0" smtClean="0"/>
              <a:t>Testing of CAI processes</a:t>
            </a:r>
            <a:endParaRPr lang="en-US" sz="2800" dirty="0" smtClean="0"/>
          </a:p>
          <a:p>
            <a:r>
              <a:rPr lang="en-US" dirty="0" smtClean="0"/>
              <a:t>Supervision of data collection</a:t>
            </a:r>
          </a:p>
          <a:p>
            <a:pPr lvl="1">
              <a:buFont typeface="Courier New" pitchFamily="49" charset="0"/>
              <a:buChar char="o"/>
            </a:pPr>
            <a:r>
              <a:rPr lang="en-US" sz="2400" dirty="0" smtClean="0"/>
              <a:t>monitoring of interviews</a:t>
            </a:r>
          </a:p>
          <a:p>
            <a:pPr lvl="1">
              <a:buFont typeface="Courier New" pitchFamily="49" charset="0"/>
              <a:buChar char="o"/>
            </a:pPr>
            <a:r>
              <a:rPr lang="en-US" sz="2400" dirty="0" smtClean="0"/>
              <a:t>feedback from supervisor to interviewer</a:t>
            </a:r>
          </a:p>
          <a:p>
            <a:pPr>
              <a:buNone/>
            </a:pPr>
            <a:endParaRPr lang="en-US" sz="2800" dirty="0" smtClean="0"/>
          </a:p>
        </p:txBody>
      </p:sp>
      <p:sp>
        <p:nvSpPr>
          <p:cNvPr id="4" name="Date Placeholder 3"/>
          <p:cNvSpPr>
            <a:spLocks noGrp="1"/>
          </p:cNvSpPr>
          <p:nvPr>
            <p:ph type="dt" sz="half" idx="10"/>
          </p:nvPr>
        </p:nvSpPr>
        <p:spPr/>
        <p:txBody>
          <a:bodyPr/>
          <a:lstStyle/>
          <a:p>
            <a:fld id="{1FBF2DD5-00DD-481B-8177-6EAD976099E1}"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36</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a:noFill/>
        </p:spPr>
        <p:txBody>
          <a:bodyPr/>
          <a:lstStyle/>
          <a:p>
            <a:r>
              <a:rPr lang="en-US" sz="3600" b="1" dirty="0" smtClean="0"/>
              <a:t>CAI</a:t>
            </a:r>
            <a:endParaRPr lang="en-US" sz="4400" b="1" dirty="0" smtClean="0"/>
          </a:p>
        </p:txBody>
      </p:sp>
      <p:sp>
        <p:nvSpPr>
          <p:cNvPr id="164867" name="Rectangle 3"/>
          <p:cNvSpPr>
            <a:spLocks noGrp="1" noChangeArrowheads="1"/>
          </p:cNvSpPr>
          <p:nvPr>
            <p:ph type="body" idx="1"/>
          </p:nvPr>
        </p:nvSpPr>
        <p:spPr>
          <a:xfrm>
            <a:off x="685800" y="1752600"/>
            <a:ext cx="7772400" cy="4114800"/>
          </a:xfrm>
          <a:noFill/>
        </p:spPr>
        <p:txBody>
          <a:bodyPr/>
          <a:lstStyle/>
          <a:p>
            <a:r>
              <a:rPr lang="en-US" b="1" dirty="0" smtClean="0"/>
              <a:t>Computer-assisted interviewing</a:t>
            </a:r>
          </a:p>
          <a:p>
            <a:pPr lvl="1">
              <a:buFont typeface="Courier New" pitchFamily="49" charset="0"/>
              <a:buChar char="o"/>
            </a:pPr>
            <a:r>
              <a:rPr lang="en-US" sz="2400" dirty="0" smtClean="0"/>
              <a:t>telephone		CATI</a:t>
            </a:r>
          </a:p>
          <a:p>
            <a:pPr lvl="1">
              <a:buFont typeface="Courier New" pitchFamily="49" charset="0"/>
              <a:buChar char="o"/>
            </a:pPr>
            <a:r>
              <a:rPr lang="en-US" sz="2400" dirty="0" smtClean="0"/>
              <a:t>personal		CAPI</a:t>
            </a:r>
          </a:p>
          <a:p>
            <a:pPr lvl="1">
              <a:buFont typeface="Courier New" pitchFamily="49" charset="0"/>
              <a:buChar char="o"/>
            </a:pPr>
            <a:r>
              <a:rPr lang="en-US" sz="2400" dirty="0" smtClean="0"/>
              <a:t>self-enumeration	CASI</a:t>
            </a:r>
          </a:p>
          <a:p>
            <a:r>
              <a:rPr lang="en-US" sz="2800" dirty="0" smtClean="0"/>
              <a:t>Widely used at Statistics Canada and elsewhere</a:t>
            </a:r>
          </a:p>
          <a:p>
            <a:r>
              <a:rPr lang="en-US" sz="2800" dirty="0" smtClean="0"/>
              <a:t>Integrates questionnaire, coding, data capture and some edits into single process</a:t>
            </a:r>
          </a:p>
        </p:txBody>
      </p:sp>
      <p:sp>
        <p:nvSpPr>
          <p:cNvPr id="4" name="Date Placeholder 3"/>
          <p:cNvSpPr>
            <a:spLocks noGrp="1"/>
          </p:cNvSpPr>
          <p:nvPr>
            <p:ph type="dt" sz="half" idx="10"/>
          </p:nvPr>
        </p:nvSpPr>
        <p:spPr/>
        <p:txBody>
          <a:bodyPr/>
          <a:lstStyle/>
          <a:p>
            <a:fld id="{0EAE35A8-A95F-4109-9443-E1E27D6C2C81}"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37</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a:noFill/>
        </p:spPr>
        <p:txBody>
          <a:bodyPr/>
          <a:lstStyle/>
          <a:p>
            <a:r>
              <a:rPr lang="en-US" altLang="en-US" sz="3600" b="1" dirty="0" smtClean="0"/>
              <a:t>Non-response error</a:t>
            </a:r>
          </a:p>
        </p:txBody>
      </p:sp>
      <p:sp>
        <p:nvSpPr>
          <p:cNvPr id="168963" name="Rectangle 3"/>
          <p:cNvSpPr>
            <a:spLocks noGrp="1" noChangeArrowheads="1"/>
          </p:cNvSpPr>
          <p:nvPr>
            <p:ph type="body" idx="1"/>
          </p:nvPr>
        </p:nvSpPr>
        <p:spPr>
          <a:xfrm>
            <a:off x="685800" y="1676400"/>
            <a:ext cx="7772400" cy="4114800"/>
          </a:xfrm>
          <a:noFill/>
        </p:spPr>
        <p:txBody>
          <a:bodyPr/>
          <a:lstStyle/>
          <a:p>
            <a:pPr>
              <a:buFont typeface="Monotype Sorts" pitchFamily="2" charset="2"/>
              <a:buNone/>
            </a:pPr>
            <a:r>
              <a:rPr lang="en-US" altLang="en-US" b="1" dirty="0" smtClean="0"/>
              <a:t>Types of non-response error</a:t>
            </a:r>
            <a:endParaRPr lang="en-US" altLang="en-US" sz="2800" dirty="0" smtClean="0"/>
          </a:p>
          <a:p>
            <a:r>
              <a:rPr lang="en-US" altLang="en-US" sz="2800" dirty="0" smtClean="0"/>
              <a:t>Total (unit) non-response</a:t>
            </a:r>
          </a:p>
          <a:p>
            <a:pPr lvl="1">
              <a:buFont typeface="Courier New" pitchFamily="49" charset="0"/>
              <a:buChar char="o"/>
            </a:pPr>
            <a:r>
              <a:rPr lang="en-US" altLang="en-US" sz="2400" dirty="0" smtClean="0"/>
              <a:t>no information is received from the survey unit</a:t>
            </a:r>
          </a:p>
          <a:p>
            <a:pPr lvl="1">
              <a:buFont typeface="Courier New" pitchFamily="49" charset="0"/>
              <a:buChar char="o"/>
            </a:pPr>
            <a:r>
              <a:rPr lang="en-US" altLang="en-US" sz="2400" dirty="0" smtClean="0"/>
              <a:t>special case: wave non-response in longitudinal or panel surveys</a:t>
            </a:r>
          </a:p>
          <a:p>
            <a:pPr lvl="2"/>
            <a:r>
              <a:rPr lang="en-US" altLang="en-US" sz="2000" dirty="0" smtClean="0"/>
              <a:t>no information is received for one survey period</a:t>
            </a:r>
          </a:p>
          <a:p>
            <a:r>
              <a:rPr lang="en-US" altLang="en-US" sz="2800" dirty="0" smtClean="0"/>
              <a:t>Partial (item) non-response</a:t>
            </a:r>
          </a:p>
          <a:p>
            <a:pPr lvl="1">
              <a:buFont typeface="Courier New" pitchFamily="49" charset="0"/>
              <a:buChar char="o"/>
            </a:pPr>
            <a:r>
              <a:rPr lang="en-US" altLang="en-US" sz="2400" dirty="0" smtClean="0"/>
              <a:t>only certain questions are unanswered </a:t>
            </a:r>
          </a:p>
        </p:txBody>
      </p:sp>
      <p:sp>
        <p:nvSpPr>
          <p:cNvPr id="4" name="Date Placeholder 3"/>
          <p:cNvSpPr>
            <a:spLocks noGrp="1"/>
          </p:cNvSpPr>
          <p:nvPr>
            <p:ph type="dt" sz="half" idx="10"/>
          </p:nvPr>
        </p:nvSpPr>
        <p:spPr/>
        <p:txBody>
          <a:bodyPr/>
          <a:lstStyle/>
          <a:p>
            <a:fld id="{97B11952-7395-4CF6-8300-C9E2B2453C8B}"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38</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a:noFill/>
        </p:spPr>
        <p:txBody>
          <a:bodyPr/>
          <a:lstStyle/>
          <a:p>
            <a:r>
              <a:rPr lang="en-US" altLang="en-US" sz="3600" b="1" dirty="0" smtClean="0"/>
              <a:t>Non-response error</a:t>
            </a:r>
          </a:p>
        </p:txBody>
      </p:sp>
      <p:sp>
        <p:nvSpPr>
          <p:cNvPr id="169987" name="Rectangle 3"/>
          <p:cNvSpPr>
            <a:spLocks noGrp="1" noChangeArrowheads="1"/>
          </p:cNvSpPr>
          <p:nvPr>
            <p:ph type="body" idx="1"/>
          </p:nvPr>
        </p:nvSpPr>
        <p:spPr>
          <a:xfrm>
            <a:off x="685800" y="1500174"/>
            <a:ext cx="7772400" cy="4367226"/>
          </a:xfrm>
          <a:noFill/>
        </p:spPr>
        <p:txBody>
          <a:bodyPr/>
          <a:lstStyle/>
          <a:p>
            <a:pPr>
              <a:buFont typeface="Monotype Sorts" pitchFamily="2" charset="2"/>
              <a:buNone/>
            </a:pPr>
            <a:r>
              <a:rPr lang="en-US" altLang="en-US" b="1" dirty="0" smtClean="0"/>
              <a:t>Causes</a:t>
            </a:r>
            <a:endParaRPr lang="en-US" altLang="en-US" sz="3200" b="1" dirty="0" smtClean="0"/>
          </a:p>
          <a:p>
            <a:r>
              <a:rPr lang="en-US" altLang="en-US" b="1" dirty="0" smtClean="0"/>
              <a:t>Sampling</a:t>
            </a:r>
          </a:p>
          <a:p>
            <a:pPr lvl="1">
              <a:buFont typeface="Courier New" pitchFamily="49" charset="0"/>
              <a:buChar char="o"/>
            </a:pPr>
            <a:r>
              <a:rPr lang="en-US" altLang="en-US" sz="2400" dirty="0" smtClean="0"/>
              <a:t>wrong survey unit selected</a:t>
            </a:r>
          </a:p>
          <a:p>
            <a:pPr lvl="1">
              <a:buFont typeface="Courier New" pitchFamily="49" charset="0"/>
              <a:buChar char="o"/>
            </a:pPr>
            <a:r>
              <a:rPr lang="en-US" altLang="en-US" sz="2400" dirty="0" smtClean="0"/>
              <a:t>inability to locate correct respondent</a:t>
            </a:r>
          </a:p>
          <a:p>
            <a:r>
              <a:rPr lang="en-US" altLang="en-US" b="1" dirty="0" smtClean="0"/>
              <a:t>Questionnaire design</a:t>
            </a:r>
          </a:p>
          <a:p>
            <a:pPr lvl="1">
              <a:buFont typeface="Courier New" pitchFamily="49" charset="0"/>
              <a:buChar char="o"/>
            </a:pPr>
            <a:r>
              <a:rPr lang="en-US" altLang="en-US" sz="2400" dirty="0" smtClean="0"/>
              <a:t>difficult concepts or definitions</a:t>
            </a:r>
          </a:p>
          <a:p>
            <a:pPr lvl="1">
              <a:buFont typeface="Courier New" pitchFamily="49" charset="0"/>
              <a:buChar char="o"/>
            </a:pPr>
            <a:r>
              <a:rPr lang="en-US" altLang="en-US" sz="2400" dirty="0" smtClean="0"/>
              <a:t>illogical flow of questions</a:t>
            </a:r>
          </a:p>
          <a:p>
            <a:r>
              <a:rPr lang="en-US" altLang="en-US" b="1" dirty="0" smtClean="0"/>
              <a:t>Interviewer</a:t>
            </a:r>
            <a:endParaRPr lang="en-US" altLang="en-US" dirty="0" smtClean="0"/>
          </a:p>
          <a:p>
            <a:pPr lvl="1">
              <a:buFont typeface="Courier New" pitchFamily="49" charset="0"/>
              <a:buChar char="o"/>
            </a:pPr>
            <a:r>
              <a:rPr lang="en-US" altLang="en-US" sz="2400" dirty="0" smtClean="0"/>
              <a:t>does not follow instructions</a:t>
            </a:r>
          </a:p>
          <a:p>
            <a:pPr lvl="1">
              <a:buFont typeface="Courier New" pitchFamily="49" charset="0"/>
              <a:buChar char="o"/>
            </a:pPr>
            <a:r>
              <a:rPr lang="en-US" altLang="en-US" sz="2400" dirty="0" smtClean="0"/>
              <a:t>poor interviewing techniques</a:t>
            </a:r>
          </a:p>
        </p:txBody>
      </p:sp>
      <p:grpSp>
        <p:nvGrpSpPr>
          <p:cNvPr id="2" name="Group 127"/>
          <p:cNvGrpSpPr>
            <a:grpSpLocks/>
          </p:cNvGrpSpPr>
          <p:nvPr/>
        </p:nvGrpSpPr>
        <p:grpSpPr bwMode="auto">
          <a:xfrm>
            <a:off x="5715008" y="4714884"/>
            <a:ext cx="2895600" cy="1830288"/>
            <a:chOff x="3408" y="2640"/>
            <a:chExt cx="2041" cy="1392"/>
          </a:xfrm>
        </p:grpSpPr>
        <p:sp>
          <p:nvSpPr>
            <p:cNvPr id="5" name="Freeform 4"/>
            <p:cNvSpPr>
              <a:spLocks/>
            </p:cNvSpPr>
            <p:nvPr/>
          </p:nvSpPr>
          <p:spPr bwMode="auto">
            <a:xfrm>
              <a:off x="3581" y="2893"/>
              <a:ext cx="1868" cy="1139"/>
            </a:xfrm>
            <a:custGeom>
              <a:avLst/>
              <a:gdLst/>
              <a:ahLst/>
              <a:cxnLst>
                <a:cxn ang="0">
                  <a:pos x="702" y="0"/>
                </a:cxn>
                <a:cxn ang="0">
                  <a:pos x="0" y="1138"/>
                </a:cxn>
                <a:cxn ang="0">
                  <a:pos x="1867" y="1138"/>
                </a:cxn>
                <a:cxn ang="0">
                  <a:pos x="1166" y="0"/>
                </a:cxn>
                <a:cxn ang="0">
                  <a:pos x="702" y="0"/>
                </a:cxn>
              </a:cxnLst>
              <a:rect l="0" t="0" r="r" b="b"/>
              <a:pathLst>
                <a:path w="1868" h="1139">
                  <a:moveTo>
                    <a:pt x="702" y="0"/>
                  </a:moveTo>
                  <a:lnTo>
                    <a:pt x="0" y="1138"/>
                  </a:lnTo>
                  <a:lnTo>
                    <a:pt x="1867" y="1138"/>
                  </a:lnTo>
                  <a:lnTo>
                    <a:pt x="1166" y="0"/>
                  </a:lnTo>
                  <a:lnTo>
                    <a:pt x="702" y="0"/>
                  </a:lnTo>
                </a:path>
              </a:pathLst>
            </a:custGeom>
            <a:solidFill>
              <a:srgbClr val="FFFF00"/>
            </a:solidFill>
            <a:ln w="12700" cap="rnd" cmpd="sng">
              <a:solidFill>
                <a:srgbClr val="FFFFC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6" name="Freeform 5"/>
            <p:cNvSpPr>
              <a:spLocks/>
            </p:cNvSpPr>
            <p:nvPr/>
          </p:nvSpPr>
          <p:spPr bwMode="auto">
            <a:xfrm>
              <a:off x="4171" y="2874"/>
              <a:ext cx="679" cy="225"/>
            </a:xfrm>
            <a:custGeom>
              <a:avLst/>
              <a:gdLst/>
              <a:ahLst/>
              <a:cxnLst>
                <a:cxn ang="0">
                  <a:pos x="117" y="0"/>
                </a:cxn>
                <a:cxn ang="0">
                  <a:pos x="0" y="185"/>
                </a:cxn>
                <a:cxn ang="0">
                  <a:pos x="73" y="201"/>
                </a:cxn>
                <a:cxn ang="0">
                  <a:pos x="159" y="214"/>
                </a:cxn>
                <a:cxn ang="0">
                  <a:pos x="256" y="222"/>
                </a:cxn>
                <a:cxn ang="0">
                  <a:pos x="339" y="224"/>
                </a:cxn>
                <a:cxn ang="0">
                  <a:pos x="426" y="222"/>
                </a:cxn>
                <a:cxn ang="0">
                  <a:pos x="509" y="214"/>
                </a:cxn>
                <a:cxn ang="0">
                  <a:pos x="582" y="205"/>
                </a:cxn>
                <a:cxn ang="0">
                  <a:pos x="678" y="185"/>
                </a:cxn>
                <a:cxn ang="0">
                  <a:pos x="561" y="0"/>
                </a:cxn>
                <a:cxn ang="0">
                  <a:pos x="117" y="0"/>
                </a:cxn>
              </a:cxnLst>
              <a:rect l="0" t="0" r="r" b="b"/>
              <a:pathLst>
                <a:path w="679" h="225">
                  <a:moveTo>
                    <a:pt x="117" y="0"/>
                  </a:moveTo>
                  <a:lnTo>
                    <a:pt x="0" y="185"/>
                  </a:lnTo>
                  <a:lnTo>
                    <a:pt x="73" y="201"/>
                  </a:lnTo>
                  <a:lnTo>
                    <a:pt x="159" y="214"/>
                  </a:lnTo>
                  <a:lnTo>
                    <a:pt x="256" y="222"/>
                  </a:lnTo>
                  <a:lnTo>
                    <a:pt x="339" y="224"/>
                  </a:lnTo>
                  <a:lnTo>
                    <a:pt x="426" y="222"/>
                  </a:lnTo>
                  <a:lnTo>
                    <a:pt x="509" y="214"/>
                  </a:lnTo>
                  <a:lnTo>
                    <a:pt x="582" y="205"/>
                  </a:lnTo>
                  <a:lnTo>
                    <a:pt x="678" y="185"/>
                  </a:lnTo>
                  <a:lnTo>
                    <a:pt x="561" y="0"/>
                  </a:lnTo>
                  <a:lnTo>
                    <a:pt x="117" y="0"/>
                  </a:lnTo>
                </a:path>
              </a:pathLst>
            </a:custGeom>
            <a:solidFill>
              <a:srgbClr val="FFFF00"/>
            </a:solidFill>
            <a:ln w="12700" cap="rnd" cmpd="sng">
              <a:no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7" name="Freeform 6"/>
            <p:cNvSpPr>
              <a:spLocks/>
            </p:cNvSpPr>
            <p:nvPr/>
          </p:nvSpPr>
          <p:spPr bwMode="auto">
            <a:xfrm>
              <a:off x="4207" y="2874"/>
              <a:ext cx="609" cy="162"/>
            </a:xfrm>
            <a:custGeom>
              <a:avLst/>
              <a:gdLst/>
              <a:ahLst/>
              <a:cxnLst>
                <a:cxn ang="0">
                  <a:pos x="81" y="0"/>
                </a:cxn>
                <a:cxn ang="0">
                  <a:pos x="0" y="126"/>
                </a:cxn>
                <a:cxn ang="0">
                  <a:pos x="67" y="141"/>
                </a:cxn>
                <a:cxn ang="0">
                  <a:pos x="143" y="153"/>
                </a:cxn>
                <a:cxn ang="0">
                  <a:pos x="230" y="160"/>
                </a:cxn>
                <a:cxn ang="0">
                  <a:pos x="304" y="161"/>
                </a:cxn>
                <a:cxn ang="0">
                  <a:pos x="382" y="160"/>
                </a:cxn>
                <a:cxn ang="0">
                  <a:pos x="456" y="153"/>
                </a:cxn>
                <a:cxn ang="0">
                  <a:pos x="520" y="145"/>
                </a:cxn>
                <a:cxn ang="0">
                  <a:pos x="608" y="127"/>
                </a:cxn>
                <a:cxn ang="0">
                  <a:pos x="526" y="0"/>
                </a:cxn>
                <a:cxn ang="0">
                  <a:pos x="81" y="0"/>
                </a:cxn>
              </a:cxnLst>
              <a:rect l="0" t="0" r="r" b="b"/>
              <a:pathLst>
                <a:path w="609" h="162">
                  <a:moveTo>
                    <a:pt x="81" y="0"/>
                  </a:moveTo>
                  <a:lnTo>
                    <a:pt x="0" y="126"/>
                  </a:lnTo>
                  <a:lnTo>
                    <a:pt x="67" y="141"/>
                  </a:lnTo>
                  <a:lnTo>
                    <a:pt x="143" y="153"/>
                  </a:lnTo>
                  <a:lnTo>
                    <a:pt x="230" y="160"/>
                  </a:lnTo>
                  <a:lnTo>
                    <a:pt x="304" y="161"/>
                  </a:lnTo>
                  <a:lnTo>
                    <a:pt x="382" y="160"/>
                  </a:lnTo>
                  <a:lnTo>
                    <a:pt x="456" y="153"/>
                  </a:lnTo>
                  <a:lnTo>
                    <a:pt x="520" y="145"/>
                  </a:lnTo>
                  <a:lnTo>
                    <a:pt x="608" y="127"/>
                  </a:lnTo>
                  <a:lnTo>
                    <a:pt x="526" y="0"/>
                  </a:lnTo>
                  <a:lnTo>
                    <a:pt x="81" y="0"/>
                  </a:lnTo>
                </a:path>
              </a:pathLst>
            </a:custGeom>
            <a:solidFill>
              <a:srgbClr val="FFFF40"/>
            </a:solidFill>
            <a:ln w="12700" cap="rnd" cmpd="sng">
              <a:no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8" name="Freeform 7"/>
            <p:cNvSpPr>
              <a:spLocks/>
            </p:cNvSpPr>
            <p:nvPr/>
          </p:nvSpPr>
          <p:spPr bwMode="auto">
            <a:xfrm>
              <a:off x="4237" y="2874"/>
              <a:ext cx="548" cy="110"/>
            </a:xfrm>
            <a:custGeom>
              <a:avLst/>
              <a:gdLst/>
              <a:ahLst/>
              <a:cxnLst>
                <a:cxn ang="0">
                  <a:pos x="52" y="0"/>
                </a:cxn>
                <a:cxn ang="0">
                  <a:pos x="0" y="79"/>
                </a:cxn>
                <a:cxn ang="0">
                  <a:pos x="61" y="92"/>
                </a:cxn>
                <a:cxn ang="0">
                  <a:pos x="129" y="102"/>
                </a:cxn>
                <a:cxn ang="0">
                  <a:pos x="207" y="108"/>
                </a:cxn>
                <a:cxn ang="0">
                  <a:pos x="274" y="109"/>
                </a:cxn>
                <a:cxn ang="0">
                  <a:pos x="344" y="108"/>
                </a:cxn>
                <a:cxn ang="0">
                  <a:pos x="410" y="102"/>
                </a:cxn>
                <a:cxn ang="0">
                  <a:pos x="470" y="94"/>
                </a:cxn>
                <a:cxn ang="0">
                  <a:pos x="547" y="79"/>
                </a:cxn>
                <a:cxn ang="0">
                  <a:pos x="495" y="0"/>
                </a:cxn>
                <a:cxn ang="0">
                  <a:pos x="52" y="0"/>
                </a:cxn>
              </a:cxnLst>
              <a:rect l="0" t="0" r="r" b="b"/>
              <a:pathLst>
                <a:path w="548" h="110">
                  <a:moveTo>
                    <a:pt x="52" y="0"/>
                  </a:moveTo>
                  <a:lnTo>
                    <a:pt x="0" y="79"/>
                  </a:lnTo>
                  <a:lnTo>
                    <a:pt x="61" y="92"/>
                  </a:lnTo>
                  <a:lnTo>
                    <a:pt x="129" y="102"/>
                  </a:lnTo>
                  <a:lnTo>
                    <a:pt x="207" y="108"/>
                  </a:lnTo>
                  <a:lnTo>
                    <a:pt x="274" y="109"/>
                  </a:lnTo>
                  <a:lnTo>
                    <a:pt x="344" y="108"/>
                  </a:lnTo>
                  <a:lnTo>
                    <a:pt x="410" y="102"/>
                  </a:lnTo>
                  <a:lnTo>
                    <a:pt x="470" y="94"/>
                  </a:lnTo>
                  <a:lnTo>
                    <a:pt x="547" y="79"/>
                  </a:lnTo>
                  <a:lnTo>
                    <a:pt x="495" y="0"/>
                  </a:lnTo>
                  <a:lnTo>
                    <a:pt x="52" y="0"/>
                  </a:lnTo>
                </a:path>
              </a:pathLst>
            </a:custGeom>
            <a:solidFill>
              <a:srgbClr val="FFFF80"/>
            </a:solidFill>
            <a:ln w="12700" cap="rnd" cmpd="sng">
              <a:no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9" name="Freeform 8"/>
            <p:cNvSpPr>
              <a:spLocks/>
            </p:cNvSpPr>
            <p:nvPr/>
          </p:nvSpPr>
          <p:spPr bwMode="auto">
            <a:xfrm>
              <a:off x="4262" y="2874"/>
              <a:ext cx="499" cy="66"/>
            </a:xfrm>
            <a:custGeom>
              <a:avLst/>
              <a:gdLst/>
              <a:ahLst/>
              <a:cxnLst>
                <a:cxn ang="0">
                  <a:pos x="27" y="0"/>
                </a:cxn>
                <a:cxn ang="0">
                  <a:pos x="0" y="38"/>
                </a:cxn>
                <a:cxn ang="0">
                  <a:pos x="54" y="49"/>
                </a:cxn>
                <a:cxn ang="0">
                  <a:pos x="116" y="58"/>
                </a:cxn>
                <a:cxn ang="0">
                  <a:pos x="189" y="63"/>
                </a:cxn>
                <a:cxn ang="0">
                  <a:pos x="249" y="65"/>
                </a:cxn>
                <a:cxn ang="0">
                  <a:pos x="313" y="63"/>
                </a:cxn>
                <a:cxn ang="0">
                  <a:pos x="373" y="58"/>
                </a:cxn>
                <a:cxn ang="0">
                  <a:pos x="427" y="52"/>
                </a:cxn>
                <a:cxn ang="0">
                  <a:pos x="498" y="38"/>
                </a:cxn>
                <a:cxn ang="0">
                  <a:pos x="470" y="0"/>
                </a:cxn>
                <a:cxn ang="0">
                  <a:pos x="27" y="0"/>
                </a:cxn>
              </a:cxnLst>
              <a:rect l="0" t="0" r="r" b="b"/>
              <a:pathLst>
                <a:path w="499" h="66">
                  <a:moveTo>
                    <a:pt x="27" y="0"/>
                  </a:moveTo>
                  <a:lnTo>
                    <a:pt x="0" y="38"/>
                  </a:lnTo>
                  <a:lnTo>
                    <a:pt x="54" y="49"/>
                  </a:lnTo>
                  <a:lnTo>
                    <a:pt x="116" y="58"/>
                  </a:lnTo>
                  <a:lnTo>
                    <a:pt x="189" y="63"/>
                  </a:lnTo>
                  <a:lnTo>
                    <a:pt x="249" y="65"/>
                  </a:lnTo>
                  <a:lnTo>
                    <a:pt x="313" y="63"/>
                  </a:lnTo>
                  <a:lnTo>
                    <a:pt x="373" y="58"/>
                  </a:lnTo>
                  <a:lnTo>
                    <a:pt x="427" y="52"/>
                  </a:lnTo>
                  <a:lnTo>
                    <a:pt x="498" y="38"/>
                  </a:lnTo>
                  <a:lnTo>
                    <a:pt x="470" y="0"/>
                  </a:lnTo>
                  <a:lnTo>
                    <a:pt x="27" y="0"/>
                  </a:lnTo>
                </a:path>
              </a:pathLst>
            </a:custGeom>
            <a:solidFill>
              <a:srgbClr val="FFFFC0"/>
            </a:solidFill>
            <a:ln w="12700" cap="rnd" cmpd="sng">
              <a:no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3" name="Group 19"/>
            <p:cNvGrpSpPr>
              <a:grpSpLocks/>
            </p:cNvGrpSpPr>
            <p:nvPr/>
          </p:nvGrpSpPr>
          <p:grpSpPr bwMode="auto">
            <a:xfrm>
              <a:off x="4468" y="2810"/>
              <a:ext cx="89" cy="140"/>
              <a:chOff x="4468" y="2810"/>
              <a:chExt cx="89" cy="140"/>
            </a:xfrm>
          </p:grpSpPr>
          <p:grpSp>
            <p:nvGrpSpPr>
              <p:cNvPr id="4" name="Group 11"/>
              <p:cNvGrpSpPr>
                <a:grpSpLocks/>
              </p:cNvGrpSpPr>
              <p:nvPr/>
            </p:nvGrpSpPr>
            <p:grpSpPr bwMode="auto">
              <a:xfrm>
                <a:off x="4468" y="2845"/>
                <a:ext cx="89" cy="105"/>
                <a:chOff x="4468" y="2845"/>
                <a:chExt cx="89" cy="105"/>
              </a:xfrm>
            </p:grpSpPr>
            <p:sp>
              <p:nvSpPr>
                <p:cNvPr id="126" name="Freeform 9"/>
                <p:cNvSpPr>
                  <a:spLocks/>
                </p:cNvSpPr>
                <p:nvPr/>
              </p:nvSpPr>
              <p:spPr bwMode="auto">
                <a:xfrm>
                  <a:off x="4468" y="2845"/>
                  <a:ext cx="89" cy="105"/>
                </a:xfrm>
                <a:custGeom>
                  <a:avLst/>
                  <a:gdLst/>
                  <a:ahLst/>
                  <a:cxnLst>
                    <a:cxn ang="0">
                      <a:pos x="13" y="36"/>
                    </a:cxn>
                    <a:cxn ang="0">
                      <a:pos x="9" y="41"/>
                    </a:cxn>
                    <a:cxn ang="0">
                      <a:pos x="5" y="48"/>
                    </a:cxn>
                    <a:cxn ang="0">
                      <a:pos x="2" y="55"/>
                    </a:cxn>
                    <a:cxn ang="0">
                      <a:pos x="0" y="62"/>
                    </a:cxn>
                    <a:cxn ang="0">
                      <a:pos x="0" y="68"/>
                    </a:cxn>
                    <a:cxn ang="0">
                      <a:pos x="2" y="78"/>
                    </a:cxn>
                    <a:cxn ang="0">
                      <a:pos x="5" y="85"/>
                    </a:cxn>
                    <a:cxn ang="0">
                      <a:pos x="10" y="92"/>
                    </a:cxn>
                    <a:cxn ang="0">
                      <a:pos x="19" y="97"/>
                    </a:cxn>
                    <a:cxn ang="0">
                      <a:pos x="26" y="100"/>
                    </a:cxn>
                    <a:cxn ang="0">
                      <a:pos x="34" y="103"/>
                    </a:cxn>
                    <a:cxn ang="0">
                      <a:pos x="45" y="104"/>
                    </a:cxn>
                    <a:cxn ang="0">
                      <a:pos x="55" y="103"/>
                    </a:cxn>
                    <a:cxn ang="0">
                      <a:pos x="62" y="100"/>
                    </a:cxn>
                    <a:cxn ang="0">
                      <a:pos x="68" y="97"/>
                    </a:cxn>
                    <a:cxn ang="0">
                      <a:pos x="74" y="93"/>
                    </a:cxn>
                    <a:cxn ang="0">
                      <a:pos x="79" y="89"/>
                    </a:cxn>
                    <a:cxn ang="0">
                      <a:pos x="82" y="85"/>
                    </a:cxn>
                    <a:cxn ang="0">
                      <a:pos x="85" y="79"/>
                    </a:cxn>
                    <a:cxn ang="0">
                      <a:pos x="86" y="74"/>
                    </a:cxn>
                    <a:cxn ang="0">
                      <a:pos x="88" y="68"/>
                    </a:cxn>
                    <a:cxn ang="0">
                      <a:pos x="86" y="61"/>
                    </a:cxn>
                    <a:cxn ang="0">
                      <a:pos x="85" y="55"/>
                    </a:cxn>
                    <a:cxn ang="0">
                      <a:pos x="82" y="48"/>
                    </a:cxn>
                    <a:cxn ang="0">
                      <a:pos x="78" y="41"/>
                    </a:cxn>
                    <a:cxn ang="0">
                      <a:pos x="74" y="36"/>
                    </a:cxn>
                    <a:cxn ang="0">
                      <a:pos x="71" y="29"/>
                    </a:cxn>
                    <a:cxn ang="0">
                      <a:pos x="69" y="22"/>
                    </a:cxn>
                    <a:cxn ang="0">
                      <a:pos x="68" y="15"/>
                    </a:cxn>
                    <a:cxn ang="0">
                      <a:pos x="66" y="9"/>
                    </a:cxn>
                    <a:cxn ang="0">
                      <a:pos x="66" y="0"/>
                    </a:cxn>
                    <a:cxn ang="0">
                      <a:pos x="25" y="0"/>
                    </a:cxn>
                    <a:cxn ang="0">
                      <a:pos x="25" y="7"/>
                    </a:cxn>
                    <a:cxn ang="0">
                      <a:pos x="22" y="16"/>
                    </a:cxn>
                    <a:cxn ang="0">
                      <a:pos x="20" y="23"/>
                    </a:cxn>
                    <a:cxn ang="0">
                      <a:pos x="17" y="29"/>
                    </a:cxn>
                    <a:cxn ang="0">
                      <a:pos x="13" y="36"/>
                    </a:cxn>
                  </a:cxnLst>
                  <a:rect l="0" t="0" r="r" b="b"/>
                  <a:pathLst>
                    <a:path w="89" h="105">
                      <a:moveTo>
                        <a:pt x="13" y="36"/>
                      </a:moveTo>
                      <a:lnTo>
                        <a:pt x="9" y="41"/>
                      </a:lnTo>
                      <a:lnTo>
                        <a:pt x="5" y="48"/>
                      </a:lnTo>
                      <a:lnTo>
                        <a:pt x="2" y="55"/>
                      </a:lnTo>
                      <a:lnTo>
                        <a:pt x="0" y="62"/>
                      </a:lnTo>
                      <a:lnTo>
                        <a:pt x="0" y="68"/>
                      </a:lnTo>
                      <a:lnTo>
                        <a:pt x="2" y="78"/>
                      </a:lnTo>
                      <a:lnTo>
                        <a:pt x="5" y="85"/>
                      </a:lnTo>
                      <a:lnTo>
                        <a:pt x="10" y="92"/>
                      </a:lnTo>
                      <a:lnTo>
                        <a:pt x="19" y="97"/>
                      </a:lnTo>
                      <a:lnTo>
                        <a:pt x="26" y="100"/>
                      </a:lnTo>
                      <a:lnTo>
                        <a:pt x="34" y="103"/>
                      </a:lnTo>
                      <a:lnTo>
                        <a:pt x="45" y="104"/>
                      </a:lnTo>
                      <a:lnTo>
                        <a:pt x="55" y="103"/>
                      </a:lnTo>
                      <a:lnTo>
                        <a:pt x="62" y="100"/>
                      </a:lnTo>
                      <a:lnTo>
                        <a:pt x="68" y="97"/>
                      </a:lnTo>
                      <a:lnTo>
                        <a:pt x="74" y="93"/>
                      </a:lnTo>
                      <a:lnTo>
                        <a:pt x="79" y="89"/>
                      </a:lnTo>
                      <a:lnTo>
                        <a:pt x="82" y="85"/>
                      </a:lnTo>
                      <a:lnTo>
                        <a:pt x="85" y="79"/>
                      </a:lnTo>
                      <a:lnTo>
                        <a:pt x="86" y="74"/>
                      </a:lnTo>
                      <a:lnTo>
                        <a:pt x="88" y="68"/>
                      </a:lnTo>
                      <a:lnTo>
                        <a:pt x="86" y="61"/>
                      </a:lnTo>
                      <a:lnTo>
                        <a:pt x="85" y="55"/>
                      </a:lnTo>
                      <a:lnTo>
                        <a:pt x="82" y="48"/>
                      </a:lnTo>
                      <a:lnTo>
                        <a:pt x="78" y="41"/>
                      </a:lnTo>
                      <a:lnTo>
                        <a:pt x="74" y="36"/>
                      </a:lnTo>
                      <a:lnTo>
                        <a:pt x="71" y="29"/>
                      </a:lnTo>
                      <a:lnTo>
                        <a:pt x="69" y="22"/>
                      </a:lnTo>
                      <a:lnTo>
                        <a:pt x="68" y="15"/>
                      </a:lnTo>
                      <a:lnTo>
                        <a:pt x="66" y="9"/>
                      </a:lnTo>
                      <a:lnTo>
                        <a:pt x="66" y="0"/>
                      </a:lnTo>
                      <a:lnTo>
                        <a:pt x="25" y="0"/>
                      </a:lnTo>
                      <a:lnTo>
                        <a:pt x="25" y="7"/>
                      </a:lnTo>
                      <a:lnTo>
                        <a:pt x="22" y="16"/>
                      </a:lnTo>
                      <a:lnTo>
                        <a:pt x="20" y="23"/>
                      </a:lnTo>
                      <a:lnTo>
                        <a:pt x="17" y="29"/>
                      </a:lnTo>
                      <a:lnTo>
                        <a:pt x="13" y="36"/>
                      </a:lnTo>
                    </a:path>
                  </a:pathLst>
                </a:custGeom>
                <a:solidFill>
                  <a:srgbClr val="FFFFC0"/>
                </a:solidFill>
                <a:ln w="12700" cap="rnd" cmpd="sng">
                  <a:solidFill>
                    <a:srgbClr val="FFFFFF"/>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27" name="Oval 10"/>
                <p:cNvSpPr>
                  <a:spLocks noChangeArrowheads="1"/>
                </p:cNvSpPr>
                <p:nvPr/>
              </p:nvSpPr>
              <p:spPr bwMode="auto">
                <a:xfrm>
                  <a:off x="4483" y="2915"/>
                  <a:ext cx="15" cy="11"/>
                </a:xfrm>
                <a:prstGeom prst="ellipse">
                  <a:avLst/>
                </a:prstGeom>
                <a:solidFill>
                  <a:srgbClr val="FFFFFF"/>
                </a:solidFill>
                <a:ln w="12700">
                  <a:no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grpSp>
          <p:grpSp>
            <p:nvGrpSpPr>
              <p:cNvPr id="10" name="Group 18"/>
              <p:cNvGrpSpPr>
                <a:grpSpLocks/>
              </p:cNvGrpSpPr>
              <p:nvPr/>
            </p:nvGrpSpPr>
            <p:grpSpPr bwMode="auto">
              <a:xfrm>
                <a:off x="4493" y="2810"/>
                <a:ext cx="42" cy="43"/>
                <a:chOff x="4493" y="2810"/>
                <a:chExt cx="42" cy="43"/>
              </a:xfrm>
            </p:grpSpPr>
            <p:sp>
              <p:nvSpPr>
                <p:cNvPr id="120" name="Oval 12"/>
                <p:cNvSpPr>
                  <a:spLocks noChangeArrowheads="1"/>
                </p:cNvSpPr>
                <p:nvPr/>
              </p:nvSpPr>
              <p:spPr bwMode="auto">
                <a:xfrm>
                  <a:off x="4501" y="2810"/>
                  <a:ext cx="16" cy="1"/>
                </a:xfrm>
                <a:prstGeom prst="ellipse">
                  <a:avLst/>
                </a:prstGeom>
                <a:solidFill>
                  <a:srgbClr val="000000"/>
                </a:solidFill>
                <a:ln w="12700">
                  <a:solidFill>
                    <a:srgbClr val="FFFFFF"/>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21" name="Freeform 13"/>
                <p:cNvSpPr>
                  <a:spLocks/>
                </p:cNvSpPr>
                <p:nvPr/>
              </p:nvSpPr>
              <p:spPr bwMode="auto">
                <a:xfrm>
                  <a:off x="4493" y="2837"/>
                  <a:ext cx="42" cy="16"/>
                </a:xfrm>
                <a:custGeom>
                  <a:avLst/>
                  <a:gdLst/>
                  <a:ahLst/>
                  <a:cxnLst>
                    <a:cxn ang="0">
                      <a:pos x="0" y="0"/>
                    </a:cxn>
                    <a:cxn ang="0">
                      <a:pos x="9" y="0"/>
                    </a:cxn>
                    <a:cxn ang="0">
                      <a:pos x="41" y="7"/>
                    </a:cxn>
                    <a:cxn ang="0">
                      <a:pos x="41" y="15"/>
                    </a:cxn>
                    <a:cxn ang="0">
                      <a:pos x="39" y="12"/>
                    </a:cxn>
                    <a:cxn ang="0">
                      <a:pos x="37" y="10"/>
                    </a:cxn>
                    <a:cxn ang="0">
                      <a:pos x="34" y="10"/>
                    </a:cxn>
                    <a:cxn ang="0">
                      <a:pos x="31" y="8"/>
                    </a:cxn>
                    <a:cxn ang="0">
                      <a:pos x="26" y="8"/>
                    </a:cxn>
                    <a:cxn ang="0">
                      <a:pos x="20" y="8"/>
                    </a:cxn>
                    <a:cxn ang="0">
                      <a:pos x="16" y="8"/>
                    </a:cxn>
                    <a:cxn ang="0">
                      <a:pos x="12" y="8"/>
                    </a:cxn>
                    <a:cxn ang="0">
                      <a:pos x="9" y="10"/>
                    </a:cxn>
                    <a:cxn ang="0">
                      <a:pos x="5" y="10"/>
                    </a:cxn>
                    <a:cxn ang="0">
                      <a:pos x="2" y="12"/>
                    </a:cxn>
                    <a:cxn ang="0">
                      <a:pos x="2" y="12"/>
                    </a:cxn>
                    <a:cxn ang="0">
                      <a:pos x="0" y="14"/>
                    </a:cxn>
                    <a:cxn ang="0">
                      <a:pos x="0" y="0"/>
                    </a:cxn>
                  </a:cxnLst>
                  <a:rect l="0" t="0" r="r" b="b"/>
                  <a:pathLst>
                    <a:path w="42" h="16">
                      <a:moveTo>
                        <a:pt x="0" y="0"/>
                      </a:moveTo>
                      <a:lnTo>
                        <a:pt x="9" y="0"/>
                      </a:lnTo>
                      <a:lnTo>
                        <a:pt x="41" y="7"/>
                      </a:lnTo>
                      <a:lnTo>
                        <a:pt x="41" y="15"/>
                      </a:lnTo>
                      <a:lnTo>
                        <a:pt x="39" y="12"/>
                      </a:lnTo>
                      <a:lnTo>
                        <a:pt x="37" y="10"/>
                      </a:lnTo>
                      <a:lnTo>
                        <a:pt x="34" y="10"/>
                      </a:lnTo>
                      <a:lnTo>
                        <a:pt x="31" y="8"/>
                      </a:lnTo>
                      <a:lnTo>
                        <a:pt x="26" y="8"/>
                      </a:lnTo>
                      <a:lnTo>
                        <a:pt x="20" y="8"/>
                      </a:lnTo>
                      <a:lnTo>
                        <a:pt x="16" y="8"/>
                      </a:lnTo>
                      <a:lnTo>
                        <a:pt x="12" y="8"/>
                      </a:lnTo>
                      <a:lnTo>
                        <a:pt x="9" y="10"/>
                      </a:lnTo>
                      <a:lnTo>
                        <a:pt x="5" y="10"/>
                      </a:lnTo>
                      <a:lnTo>
                        <a:pt x="2" y="12"/>
                      </a:lnTo>
                      <a:lnTo>
                        <a:pt x="2" y="12"/>
                      </a:lnTo>
                      <a:lnTo>
                        <a:pt x="0" y="14"/>
                      </a:lnTo>
                      <a:lnTo>
                        <a:pt x="0" y="0"/>
                      </a:lnTo>
                    </a:path>
                  </a:pathLst>
                </a:custGeom>
                <a:solidFill>
                  <a:srgbClr val="C0C0C0"/>
                </a:solidFill>
                <a:ln w="12700" cap="rnd" cmpd="sng">
                  <a:solidFill>
                    <a:srgbClr val="FFFFFF"/>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22" name="Freeform 14"/>
                <p:cNvSpPr>
                  <a:spLocks/>
                </p:cNvSpPr>
                <p:nvPr/>
              </p:nvSpPr>
              <p:spPr bwMode="auto">
                <a:xfrm>
                  <a:off x="4493" y="2831"/>
                  <a:ext cx="42" cy="14"/>
                </a:xfrm>
                <a:custGeom>
                  <a:avLst/>
                  <a:gdLst/>
                  <a:ahLst/>
                  <a:cxnLst>
                    <a:cxn ang="0">
                      <a:pos x="9" y="7"/>
                    </a:cxn>
                    <a:cxn ang="0">
                      <a:pos x="0" y="7"/>
                    </a:cxn>
                    <a:cxn ang="0">
                      <a:pos x="0" y="0"/>
                    </a:cxn>
                    <a:cxn ang="0">
                      <a:pos x="9" y="0"/>
                    </a:cxn>
                    <a:cxn ang="0">
                      <a:pos x="41" y="7"/>
                    </a:cxn>
                    <a:cxn ang="0">
                      <a:pos x="41" y="13"/>
                    </a:cxn>
                    <a:cxn ang="0">
                      <a:pos x="9" y="7"/>
                    </a:cxn>
                  </a:cxnLst>
                  <a:rect l="0" t="0" r="r" b="b"/>
                  <a:pathLst>
                    <a:path w="42" h="14">
                      <a:moveTo>
                        <a:pt x="9" y="7"/>
                      </a:moveTo>
                      <a:lnTo>
                        <a:pt x="0" y="7"/>
                      </a:lnTo>
                      <a:lnTo>
                        <a:pt x="0" y="0"/>
                      </a:lnTo>
                      <a:lnTo>
                        <a:pt x="9" y="0"/>
                      </a:lnTo>
                      <a:lnTo>
                        <a:pt x="41" y="7"/>
                      </a:lnTo>
                      <a:lnTo>
                        <a:pt x="41" y="13"/>
                      </a:lnTo>
                      <a:lnTo>
                        <a:pt x="9" y="7"/>
                      </a:lnTo>
                    </a:path>
                  </a:pathLst>
                </a:custGeom>
                <a:solidFill>
                  <a:srgbClr val="606060"/>
                </a:solidFill>
                <a:ln w="12700" cap="rnd" cmpd="sng">
                  <a:solidFill>
                    <a:srgbClr val="FFFFFF"/>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23" name="Freeform 15"/>
                <p:cNvSpPr>
                  <a:spLocks/>
                </p:cNvSpPr>
                <p:nvPr/>
              </p:nvSpPr>
              <p:spPr bwMode="auto">
                <a:xfrm>
                  <a:off x="4493" y="2824"/>
                  <a:ext cx="42" cy="14"/>
                </a:xfrm>
                <a:custGeom>
                  <a:avLst/>
                  <a:gdLst/>
                  <a:ahLst/>
                  <a:cxnLst>
                    <a:cxn ang="0">
                      <a:pos x="9" y="7"/>
                    </a:cxn>
                    <a:cxn ang="0">
                      <a:pos x="0" y="7"/>
                    </a:cxn>
                    <a:cxn ang="0">
                      <a:pos x="0" y="0"/>
                    </a:cxn>
                    <a:cxn ang="0">
                      <a:pos x="9" y="0"/>
                    </a:cxn>
                    <a:cxn ang="0">
                      <a:pos x="41" y="7"/>
                    </a:cxn>
                    <a:cxn ang="0">
                      <a:pos x="41" y="13"/>
                    </a:cxn>
                    <a:cxn ang="0">
                      <a:pos x="9" y="7"/>
                    </a:cxn>
                  </a:cxnLst>
                  <a:rect l="0" t="0" r="r" b="b"/>
                  <a:pathLst>
                    <a:path w="42" h="14">
                      <a:moveTo>
                        <a:pt x="9" y="7"/>
                      </a:moveTo>
                      <a:lnTo>
                        <a:pt x="0" y="7"/>
                      </a:lnTo>
                      <a:lnTo>
                        <a:pt x="0" y="0"/>
                      </a:lnTo>
                      <a:lnTo>
                        <a:pt x="9" y="0"/>
                      </a:lnTo>
                      <a:lnTo>
                        <a:pt x="41" y="7"/>
                      </a:lnTo>
                      <a:lnTo>
                        <a:pt x="41" y="13"/>
                      </a:lnTo>
                      <a:lnTo>
                        <a:pt x="9" y="7"/>
                      </a:lnTo>
                    </a:path>
                  </a:pathLst>
                </a:custGeom>
                <a:solidFill>
                  <a:srgbClr val="C0C0C0"/>
                </a:solidFill>
                <a:ln w="12700" cap="rnd" cmpd="sng">
                  <a:solidFill>
                    <a:srgbClr val="FFFFFF"/>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24" name="Freeform 16"/>
                <p:cNvSpPr>
                  <a:spLocks/>
                </p:cNvSpPr>
                <p:nvPr/>
              </p:nvSpPr>
              <p:spPr bwMode="auto">
                <a:xfrm>
                  <a:off x="4493" y="2818"/>
                  <a:ext cx="42" cy="14"/>
                </a:xfrm>
                <a:custGeom>
                  <a:avLst/>
                  <a:gdLst/>
                  <a:ahLst/>
                  <a:cxnLst>
                    <a:cxn ang="0">
                      <a:pos x="9" y="6"/>
                    </a:cxn>
                    <a:cxn ang="0">
                      <a:pos x="8" y="6"/>
                    </a:cxn>
                    <a:cxn ang="0">
                      <a:pos x="0" y="6"/>
                    </a:cxn>
                    <a:cxn ang="0">
                      <a:pos x="0" y="0"/>
                    </a:cxn>
                    <a:cxn ang="0">
                      <a:pos x="9" y="0"/>
                    </a:cxn>
                    <a:cxn ang="0">
                      <a:pos x="41" y="6"/>
                    </a:cxn>
                    <a:cxn ang="0">
                      <a:pos x="41" y="13"/>
                    </a:cxn>
                    <a:cxn ang="0">
                      <a:pos x="9" y="6"/>
                    </a:cxn>
                  </a:cxnLst>
                  <a:rect l="0" t="0" r="r" b="b"/>
                  <a:pathLst>
                    <a:path w="42" h="14">
                      <a:moveTo>
                        <a:pt x="9" y="6"/>
                      </a:moveTo>
                      <a:lnTo>
                        <a:pt x="8" y="6"/>
                      </a:lnTo>
                      <a:lnTo>
                        <a:pt x="0" y="6"/>
                      </a:lnTo>
                      <a:lnTo>
                        <a:pt x="0" y="0"/>
                      </a:lnTo>
                      <a:lnTo>
                        <a:pt x="9" y="0"/>
                      </a:lnTo>
                      <a:lnTo>
                        <a:pt x="41" y="6"/>
                      </a:lnTo>
                      <a:lnTo>
                        <a:pt x="41" y="13"/>
                      </a:lnTo>
                      <a:lnTo>
                        <a:pt x="9" y="6"/>
                      </a:lnTo>
                    </a:path>
                  </a:pathLst>
                </a:custGeom>
                <a:solidFill>
                  <a:srgbClr val="606060"/>
                </a:solidFill>
                <a:ln w="12700" cap="rnd" cmpd="sng">
                  <a:solidFill>
                    <a:srgbClr val="FFFFFF"/>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25" name="Freeform 17"/>
                <p:cNvSpPr>
                  <a:spLocks/>
                </p:cNvSpPr>
                <p:nvPr/>
              </p:nvSpPr>
              <p:spPr bwMode="auto">
                <a:xfrm>
                  <a:off x="4493" y="2814"/>
                  <a:ext cx="42" cy="11"/>
                </a:xfrm>
                <a:custGeom>
                  <a:avLst/>
                  <a:gdLst/>
                  <a:ahLst/>
                  <a:cxnLst>
                    <a:cxn ang="0">
                      <a:pos x="9" y="4"/>
                    </a:cxn>
                    <a:cxn ang="0">
                      <a:pos x="0" y="4"/>
                    </a:cxn>
                    <a:cxn ang="0">
                      <a:pos x="4" y="0"/>
                    </a:cxn>
                    <a:cxn ang="0">
                      <a:pos x="37" y="0"/>
                    </a:cxn>
                    <a:cxn ang="0">
                      <a:pos x="41" y="4"/>
                    </a:cxn>
                    <a:cxn ang="0">
                      <a:pos x="41" y="10"/>
                    </a:cxn>
                    <a:cxn ang="0">
                      <a:pos x="9" y="4"/>
                    </a:cxn>
                  </a:cxnLst>
                  <a:rect l="0" t="0" r="r" b="b"/>
                  <a:pathLst>
                    <a:path w="42" h="11">
                      <a:moveTo>
                        <a:pt x="9" y="4"/>
                      </a:moveTo>
                      <a:lnTo>
                        <a:pt x="0" y="4"/>
                      </a:lnTo>
                      <a:lnTo>
                        <a:pt x="4" y="0"/>
                      </a:lnTo>
                      <a:lnTo>
                        <a:pt x="37" y="0"/>
                      </a:lnTo>
                      <a:lnTo>
                        <a:pt x="41" y="4"/>
                      </a:lnTo>
                      <a:lnTo>
                        <a:pt x="41" y="10"/>
                      </a:lnTo>
                      <a:lnTo>
                        <a:pt x="9" y="4"/>
                      </a:lnTo>
                    </a:path>
                  </a:pathLst>
                </a:custGeom>
                <a:solidFill>
                  <a:srgbClr val="C0C0C0"/>
                </a:solidFill>
                <a:ln w="12700" cap="rnd" cmpd="sng">
                  <a:solidFill>
                    <a:srgbClr val="FFFFFF"/>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grpSp>
          <p:nvGrpSpPr>
            <p:cNvPr id="11" name="Group 22"/>
            <p:cNvGrpSpPr>
              <a:grpSpLocks/>
            </p:cNvGrpSpPr>
            <p:nvPr/>
          </p:nvGrpSpPr>
          <p:grpSpPr bwMode="auto">
            <a:xfrm>
              <a:off x="4493" y="2770"/>
              <a:ext cx="42" cy="76"/>
              <a:chOff x="4493" y="2770"/>
              <a:chExt cx="42" cy="76"/>
            </a:xfrm>
          </p:grpSpPr>
          <p:sp>
            <p:nvSpPr>
              <p:cNvPr id="116" name="Freeform 20"/>
              <p:cNvSpPr>
                <a:spLocks/>
              </p:cNvSpPr>
              <p:nvPr/>
            </p:nvSpPr>
            <p:spPr bwMode="auto">
              <a:xfrm>
                <a:off x="4493" y="2770"/>
                <a:ext cx="42" cy="76"/>
              </a:xfrm>
              <a:custGeom>
                <a:avLst/>
                <a:gdLst/>
                <a:ahLst/>
                <a:cxnLst>
                  <a:cxn ang="0">
                    <a:pos x="0" y="75"/>
                  </a:cxn>
                  <a:cxn ang="0">
                    <a:pos x="1" y="73"/>
                  </a:cxn>
                  <a:cxn ang="0">
                    <a:pos x="3" y="71"/>
                  </a:cxn>
                  <a:cxn ang="0">
                    <a:pos x="5" y="71"/>
                  </a:cxn>
                  <a:cxn ang="0">
                    <a:pos x="9" y="69"/>
                  </a:cxn>
                  <a:cxn ang="0">
                    <a:pos x="13" y="68"/>
                  </a:cxn>
                  <a:cxn ang="0">
                    <a:pos x="17" y="68"/>
                  </a:cxn>
                  <a:cxn ang="0">
                    <a:pos x="20" y="68"/>
                  </a:cxn>
                  <a:cxn ang="0">
                    <a:pos x="27" y="68"/>
                  </a:cxn>
                  <a:cxn ang="0">
                    <a:pos x="32" y="69"/>
                  </a:cxn>
                  <a:cxn ang="0">
                    <a:pos x="35" y="71"/>
                  </a:cxn>
                  <a:cxn ang="0">
                    <a:pos x="37" y="71"/>
                  </a:cxn>
                  <a:cxn ang="0">
                    <a:pos x="39" y="72"/>
                  </a:cxn>
                  <a:cxn ang="0">
                    <a:pos x="41" y="74"/>
                  </a:cxn>
                  <a:cxn ang="0">
                    <a:pos x="41" y="7"/>
                  </a:cxn>
                  <a:cxn ang="0">
                    <a:pos x="40" y="5"/>
                  </a:cxn>
                  <a:cxn ang="0">
                    <a:pos x="38" y="3"/>
                  </a:cxn>
                  <a:cxn ang="0">
                    <a:pos x="35" y="3"/>
                  </a:cxn>
                  <a:cxn ang="0">
                    <a:pos x="32" y="2"/>
                  </a:cxn>
                  <a:cxn ang="0">
                    <a:pos x="27" y="1"/>
                  </a:cxn>
                  <a:cxn ang="0">
                    <a:pos x="20" y="0"/>
                  </a:cxn>
                  <a:cxn ang="0">
                    <a:pos x="15" y="0"/>
                  </a:cxn>
                  <a:cxn ang="0">
                    <a:pos x="11" y="1"/>
                  </a:cxn>
                  <a:cxn ang="0">
                    <a:pos x="9" y="2"/>
                  </a:cxn>
                  <a:cxn ang="0">
                    <a:pos x="6" y="3"/>
                  </a:cxn>
                  <a:cxn ang="0">
                    <a:pos x="2" y="3"/>
                  </a:cxn>
                  <a:cxn ang="0">
                    <a:pos x="1" y="5"/>
                  </a:cxn>
                  <a:cxn ang="0">
                    <a:pos x="0" y="7"/>
                  </a:cxn>
                  <a:cxn ang="0">
                    <a:pos x="0" y="75"/>
                  </a:cxn>
                </a:cxnLst>
                <a:rect l="0" t="0" r="r" b="b"/>
                <a:pathLst>
                  <a:path w="42" h="76">
                    <a:moveTo>
                      <a:pt x="0" y="75"/>
                    </a:moveTo>
                    <a:lnTo>
                      <a:pt x="1" y="73"/>
                    </a:lnTo>
                    <a:lnTo>
                      <a:pt x="3" y="71"/>
                    </a:lnTo>
                    <a:lnTo>
                      <a:pt x="5" y="71"/>
                    </a:lnTo>
                    <a:lnTo>
                      <a:pt x="9" y="69"/>
                    </a:lnTo>
                    <a:lnTo>
                      <a:pt x="13" y="68"/>
                    </a:lnTo>
                    <a:lnTo>
                      <a:pt x="17" y="68"/>
                    </a:lnTo>
                    <a:lnTo>
                      <a:pt x="20" y="68"/>
                    </a:lnTo>
                    <a:lnTo>
                      <a:pt x="27" y="68"/>
                    </a:lnTo>
                    <a:lnTo>
                      <a:pt x="32" y="69"/>
                    </a:lnTo>
                    <a:lnTo>
                      <a:pt x="35" y="71"/>
                    </a:lnTo>
                    <a:lnTo>
                      <a:pt x="37" y="71"/>
                    </a:lnTo>
                    <a:lnTo>
                      <a:pt x="39" y="72"/>
                    </a:lnTo>
                    <a:lnTo>
                      <a:pt x="41" y="74"/>
                    </a:lnTo>
                    <a:lnTo>
                      <a:pt x="41" y="7"/>
                    </a:lnTo>
                    <a:lnTo>
                      <a:pt x="40" y="5"/>
                    </a:lnTo>
                    <a:lnTo>
                      <a:pt x="38" y="3"/>
                    </a:lnTo>
                    <a:lnTo>
                      <a:pt x="35" y="3"/>
                    </a:lnTo>
                    <a:lnTo>
                      <a:pt x="32" y="2"/>
                    </a:lnTo>
                    <a:lnTo>
                      <a:pt x="27" y="1"/>
                    </a:lnTo>
                    <a:lnTo>
                      <a:pt x="20" y="0"/>
                    </a:lnTo>
                    <a:lnTo>
                      <a:pt x="15" y="0"/>
                    </a:lnTo>
                    <a:lnTo>
                      <a:pt x="11" y="1"/>
                    </a:lnTo>
                    <a:lnTo>
                      <a:pt x="9" y="2"/>
                    </a:lnTo>
                    <a:lnTo>
                      <a:pt x="6" y="3"/>
                    </a:lnTo>
                    <a:lnTo>
                      <a:pt x="2" y="3"/>
                    </a:lnTo>
                    <a:lnTo>
                      <a:pt x="1" y="5"/>
                    </a:lnTo>
                    <a:lnTo>
                      <a:pt x="0" y="7"/>
                    </a:lnTo>
                    <a:lnTo>
                      <a:pt x="0" y="75"/>
                    </a:lnTo>
                  </a:path>
                </a:pathLst>
              </a:custGeom>
              <a:solidFill>
                <a:srgbClr val="A0A0A0"/>
              </a:solidFill>
              <a:ln w="12700" cap="rnd" cmpd="sng">
                <a:solidFill>
                  <a:srgbClr val="40404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17" name="Line 21"/>
              <p:cNvSpPr>
                <a:spLocks noChangeShapeType="1"/>
              </p:cNvSpPr>
              <p:nvPr/>
            </p:nvSpPr>
            <p:spPr bwMode="auto">
              <a:xfrm flipV="1">
                <a:off x="4499" y="2772"/>
                <a:ext cx="0" cy="74"/>
              </a:xfrm>
              <a:prstGeom prst="line">
                <a:avLst/>
              </a:prstGeom>
              <a:noFill/>
              <a:ln w="12700">
                <a:solidFill>
                  <a:srgbClr val="E0E0E0"/>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grpSp>
        <p:sp>
          <p:nvSpPr>
            <p:cNvPr id="12" name="Freeform 23"/>
            <p:cNvSpPr>
              <a:spLocks/>
            </p:cNvSpPr>
            <p:nvPr/>
          </p:nvSpPr>
          <p:spPr bwMode="auto">
            <a:xfrm>
              <a:off x="4479" y="2640"/>
              <a:ext cx="70" cy="156"/>
            </a:xfrm>
            <a:custGeom>
              <a:avLst/>
              <a:gdLst/>
              <a:ahLst/>
              <a:cxnLst>
                <a:cxn ang="0">
                  <a:pos x="0" y="0"/>
                </a:cxn>
                <a:cxn ang="0">
                  <a:pos x="0" y="155"/>
                </a:cxn>
                <a:cxn ang="0">
                  <a:pos x="69" y="155"/>
                </a:cxn>
                <a:cxn ang="0">
                  <a:pos x="69" y="0"/>
                </a:cxn>
                <a:cxn ang="0">
                  <a:pos x="0" y="0"/>
                </a:cxn>
              </a:cxnLst>
              <a:rect l="0" t="0" r="r" b="b"/>
              <a:pathLst>
                <a:path w="70" h="156">
                  <a:moveTo>
                    <a:pt x="0" y="0"/>
                  </a:moveTo>
                  <a:lnTo>
                    <a:pt x="0" y="155"/>
                  </a:lnTo>
                  <a:lnTo>
                    <a:pt x="69" y="155"/>
                  </a:lnTo>
                  <a:lnTo>
                    <a:pt x="69" y="0"/>
                  </a:lnTo>
                  <a:lnTo>
                    <a:pt x="0" y="0"/>
                  </a:lnTo>
                </a:path>
              </a:pathLst>
            </a:custGeom>
            <a:solidFill>
              <a:srgbClr val="80808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13" name="Group 26"/>
            <p:cNvGrpSpPr>
              <a:grpSpLocks/>
            </p:cNvGrpSpPr>
            <p:nvPr/>
          </p:nvGrpSpPr>
          <p:grpSpPr bwMode="auto">
            <a:xfrm>
              <a:off x="4262" y="2640"/>
              <a:ext cx="504" cy="277"/>
              <a:chOff x="4262" y="2640"/>
              <a:chExt cx="504" cy="277"/>
            </a:xfrm>
          </p:grpSpPr>
          <p:sp>
            <p:nvSpPr>
              <p:cNvPr id="114" name="Freeform 24"/>
              <p:cNvSpPr>
                <a:spLocks/>
              </p:cNvSpPr>
              <p:nvPr/>
            </p:nvSpPr>
            <p:spPr bwMode="auto">
              <a:xfrm>
                <a:off x="4262" y="2640"/>
                <a:ext cx="504" cy="277"/>
              </a:xfrm>
              <a:custGeom>
                <a:avLst/>
                <a:gdLst/>
                <a:ahLst/>
                <a:cxnLst>
                  <a:cxn ang="0">
                    <a:pos x="217" y="0"/>
                  </a:cxn>
                  <a:cxn ang="0">
                    <a:pos x="0" y="245"/>
                  </a:cxn>
                  <a:cxn ang="0">
                    <a:pos x="55" y="258"/>
                  </a:cxn>
                  <a:cxn ang="0">
                    <a:pos x="118" y="268"/>
                  </a:cxn>
                  <a:cxn ang="0">
                    <a:pos x="191" y="274"/>
                  </a:cxn>
                  <a:cxn ang="0">
                    <a:pos x="251" y="276"/>
                  </a:cxn>
                  <a:cxn ang="0">
                    <a:pos x="316" y="274"/>
                  </a:cxn>
                  <a:cxn ang="0">
                    <a:pos x="377" y="268"/>
                  </a:cxn>
                  <a:cxn ang="0">
                    <a:pos x="432" y="261"/>
                  </a:cxn>
                  <a:cxn ang="0">
                    <a:pos x="503" y="245"/>
                  </a:cxn>
                  <a:cxn ang="0">
                    <a:pos x="285" y="0"/>
                  </a:cxn>
                  <a:cxn ang="0">
                    <a:pos x="217" y="0"/>
                  </a:cxn>
                </a:cxnLst>
                <a:rect l="0" t="0" r="r" b="b"/>
                <a:pathLst>
                  <a:path w="504" h="277">
                    <a:moveTo>
                      <a:pt x="217" y="0"/>
                    </a:moveTo>
                    <a:lnTo>
                      <a:pt x="0" y="245"/>
                    </a:lnTo>
                    <a:lnTo>
                      <a:pt x="55" y="258"/>
                    </a:lnTo>
                    <a:lnTo>
                      <a:pt x="118" y="268"/>
                    </a:lnTo>
                    <a:lnTo>
                      <a:pt x="191" y="274"/>
                    </a:lnTo>
                    <a:lnTo>
                      <a:pt x="251" y="276"/>
                    </a:lnTo>
                    <a:lnTo>
                      <a:pt x="316" y="274"/>
                    </a:lnTo>
                    <a:lnTo>
                      <a:pt x="377" y="268"/>
                    </a:lnTo>
                    <a:lnTo>
                      <a:pt x="432" y="261"/>
                    </a:lnTo>
                    <a:lnTo>
                      <a:pt x="503" y="245"/>
                    </a:lnTo>
                    <a:lnTo>
                      <a:pt x="285" y="0"/>
                    </a:lnTo>
                    <a:lnTo>
                      <a:pt x="217" y="0"/>
                    </a:lnTo>
                  </a:path>
                </a:pathLst>
              </a:custGeom>
              <a:solidFill>
                <a:srgbClr val="C0C0C0"/>
              </a:solidFill>
              <a:ln w="12700" cap="rnd" cmpd="sng">
                <a:solidFill>
                  <a:srgbClr val="80808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15" name="Freeform 25"/>
              <p:cNvSpPr>
                <a:spLocks/>
              </p:cNvSpPr>
              <p:nvPr/>
            </p:nvSpPr>
            <p:spPr bwMode="auto">
              <a:xfrm>
                <a:off x="4316" y="2640"/>
                <a:ext cx="191" cy="271"/>
              </a:xfrm>
              <a:custGeom>
                <a:avLst/>
                <a:gdLst/>
                <a:ahLst/>
                <a:cxnLst>
                  <a:cxn ang="0">
                    <a:pos x="181" y="0"/>
                  </a:cxn>
                  <a:cxn ang="0">
                    <a:pos x="0" y="259"/>
                  </a:cxn>
                  <a:cxn ang="0">
                    <a:pos x="69" y="270"/>
                  </a:cxn>
                  <a:cxn ang="0">
                    <a:pos x="190" y="0"/>
                  </a:cxn>
                  <a:cxn ang="0">
                    <a:pos x="181" y="0"/>
                  </a:cxn>
                </a:cxnLst>
                <a:rect l="0" t="0" r="r" b="b"/>
                <a:pathLst>
                  <a:path w="191" h="271">
                    <a:moveTo>
                      <a:pt x="181" y="0"/>
                    </a:moveTo>
                    <a:lnTo>
                      <a:pt x="0" y="259"/>
                    </a:lnTo>
                    <a:lnTo>
                      <a:pt x="69" y="270"/>
                    </a:lnTo>
                    <a:lnTo>
                      <a:pt x="190" y="0"/>
                    </a:lnTo>
                    <a:lnTo>
                      <a:pt x="181" y="0"/>
                    </a:lnTo>
                  </a:path>
                </a:pathLst>
              </a:custGeom>
              <a:solidFill>
                <a:srgbClr val="E0E0E0"/>
              </a:solidFill>
              <a:ln w="12700" cap="rnd" cmpd="sng">
                <a:solidFill>
                  <a:srgbClr val="80808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nvGrpSpPr>
            <p:cNvPr id="14" name="Group 81"/>
            <p:cNvGrpSpPr>
              <a:grpSpLocks/>
            </p:cNvGrpSpPr>
            <p:nvPr/>
          </p:nvGrpSpPr>
          <p:grpSpPr bwMode="auto">
            <a:xfrm>
              <a:off x="3408" y="2790"/>
              <a:ext cx="1089" cy="1241"/>
              <a:chOff x="3408" y="2790"/>
              <a:chExt cx="1089" cy="1241"/>
            </a:xfrm>
          </p:grpSpPr>
          <p:sp>
            <p:nvSpPr>
              <p:cNvPr id="60" name="Freeform 27"/>
              <p:cNvSpPr>
                <a:spLocks/>
              </p:cNvSpPr>
              <p:nvPr/>
            </p:nvSpPr>
            <p:spPr bwMode="auto">
              <a:xfrm>
                <a:off x="4289" y="3592"/>
                <a:ext cx="208" cy="247"/>
              </a:xfrm>
              <a:custGeom>
                <a:avLst/>
                <a:gdLst/>
                <a:ahLst/>
                <a:cxnLst>
                  <a:cxn ang="0">
                    <a:pos x="71" y="0"/>
                  </a:cxn>
                  <a:cxn ang="0">
                    <a:pos x="105" y="37"/>
                  </a:cxn>
                  <a:cxn ang="0">
                    <a:pos x="143" y="51"/>
                  </a:cxn>
                  <a:cxn ang="0">
                    <a:pos x="173" y="76"/>
                  </a:cxn>
                  <a:cxn ang="0">
                    <a:pos x="189" y="109"/>
                  </a:cxn>
                  <a:cxn ang="0">
                    <a:pos x="207" y="132"/>
                  </a:cxn>
                  <a:cxn ang="0">
                    <a:pos x="201" y="149"/>
                  </a:cxn>
                  <a:cxn ang="0">
                    <a:pos x="187" y="151"/>
                  </a:cxn>
                  <a:cxn ang="0">
                    <a:pos x="147" y="101"/>
                  </a:cxn>
                  <a:cxn ang="0">
                    <a:pos x="194" y="194"/>
                  </a:cxn>
                  <a:cxn ang="0">
                    <a:pos x="178" y="224"/>
                  </a:cxn>
                  <a:cxn ang="0">
                    <a:pos x="150" y="242"/>
                  </a:cxn>
                  <a:cxn ang="0">
                    <a:pos x="109" y="246"/>
                  </a:cxn>
                  <a:cxn ang="0">
                    <a:pos x="85" y="227"/>
                  </a:cxn>
                  <a:cxn ang="0">
                    <a:pos x="58" y="180"/>
                  </a:cxn>
                  <a:cxn ang="0">
                    <a:pos x="44" y="99"/>
                  </a:cxn>
                  <a:cxn ang="0">
                    <a:pos x="0" y="38"/>
                  </a:cxn>
                  <a:cxn ang="0">
                    <a:pos x="71" y="0"/>
                  </a:cxn>
                </a:cxnLst>
                <a:rect l="0" t="0" r="r" b="b"/>
                <a:pathLst>
                  <a:path w="208" h="247">
                    <a:moveTo>
                      <a:pt x="71" y="0"/>
                    </a:moveTo>
                    <a:lnTo>
                      <a:pt x="105" y="37"/>
                    </a:lnTo>
                    <a:lnTo>
                      <a:pt x="143" y="51"/>
                    </a:lnTo>
                    <a:lnTo>
                      <a:pt x="173" y="76"/>
                    </a:lnTo>
                    <a:lnTo>
                      <a:pt x="189" y="109"/>
                    </a:lnTo>
                    <a:lnTo>
                      <a:pt x="207" y="132"/>
                    </a:lnTo>
                    <a:lnTo>
                      <a:pt x="201" y="149"/>
                    </a:lnTo>
                    <a:lnTo>
                      <a:pt x="187" y="151"/>
                    </a:lnTo>
                    <a:lnTo>
                      <a:pt x="147" y="101"/>
                    </a:lnTo>
                    <a:lnTo>
                      <a:pt x="194" y="194"/>
                    </a:lnTo>
                    <a:lnTo>
                      <a:pt x="178" y="224"/>
                    </a:lnTo>
                    <a:lnTo>
                      <a:pt x="150" y="242"/>
                    </a:lnTo>
                    <a:lnTo>
                      <a:pt x="109" y="246"/>
                    </a:lnTo>
                    <a:lnTo>
                      <a:pt x="85" y="227"/>
                    </a:lnTo>
                    <a:lnTo>
                      <a:pt x="58" y="180"/>
                    </a:lnTo>
                    <a:lnTo>
                      <a:pt x="44" y="99"/>
                    </a:lnTo>
                    <a:lnTo>
                      <a:pt x="0" y="38"/>
                    </a:lnTo>
                    <a:lnTo>
                      <a:pt x="71" y="0"/>
                    </a:lnTo>
                  </a:path>
                </a:pathLst>
              </a:custGeom>
              <a:solidFill>
                <a:srgbClr val="FFE0C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61" name="Freeform 28"/>
              <p:cNvSpPr>
                <a:spLocks/>
              </p:cNvSpPr>
              <p:nvPr/>
            </p:nvSpPr>
            <p:spPr bwMode="auto">
              <a:xfrm>
                <a:off x="4068" y="3162"/>
                <a:ext cx="39" cy="160"/>
              </a:xfrm>
              <a:custGeom>
                <a:avLst/>
                <a:gdLst/>
                <a:ahLst/>
                <a:cxnLst>
                  <a:cxn ang="0">
                    <a:pos x="0" y="159"/>
                  </a:cxn>
                  <a:cxn ang="0">
                    <a:pos x="11" y="135"/>
                  </a:cxn>
                  <a:cxn ang="0">
                    <a:pos x="20" y="103"/>
                  </a:cxn>
                  <a:cxn ang="0">
                    <a:pos x="29" y="73"/>
                  </a:cxn>
                  <a:cxn ang="0">
                    <a:pos x="34" y="48"/>
                  </a:cxn>
                  <a:cxn ang="0">
                    <a:pos x="38" y="23"/>
                  </a:cxn>
                  <a:cxn ang="0">
                    <a:pos x="36" y="0"/>
                  </a:cxn>
                </a:cxnLst>
                <a:rect l="0" t="0" r="r" b="b"/>
                <a:pathLst>
                  <a:path w="39" h="160">
                    <a:moveTo>
                      <a:pt x="0" y="159"/>
                    </a:moveTo>
                    <a:lnTo>
                      <a:pt x="11" y="135"/>
                    </a:lnTo>
                    <a:lnTo>
                      <a:pt x="20" y="103"/>
                    </a:lnTo>
                    <a:lnTo>
                      <a:pt x="29" y="73"/>
                    </a:lnTo>
                    <a:lnTo>
                      <a:pt x="34" y="48"/>
                    </a:lnTo>
                    <a:lnTo>
                      <a:pt x="38" y="23"/>
                    </a:lnTo>
                    <a:lnTo>
                      <a:pt x="36" y="0"/>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15" name="Group 32"/>
              <p:cNvGrpSpPr>
                <a:grpSpLocks/>
              </p:cNvGrpSpPr>
              <p:nvPr/>
            </p:nvGrpSpPr>
            <p:grpSpPr bwMode="auto">
              <a:xfrm>
                <a:off x="3537" y="3028"/>
                <a:ext cx="897" cy="766"/>
                <a:chOff x="3537" y="3028"/>
                <a:chExt cx="897" cy="766"/>
              </a:xfrm>
            </p:grpSpPr>
            <p:sp>
              <p:nvSpPr>
                <p:cNvPr id="111" name="Freeform 29"/>
                <p:cNvSpPr>
                  <a:spLocks/>
                </p:cNvSpPr>
                <p:nvPr/>
              </p:nvSpPr>
              <p:spPr bwMode="auto">
                <a:xfrm>
                  <a:off x="3537" y="3028"/>
                  <a:ext cx="897" cy="766"/>
                </a:xfrm>
                <a:custGeom>
                  <a:avLst/>
                  <a:gdLst/>
                  <a:ahLst/>
                  <a:cxnLst>
                    <a:cxn ang="0">
                      <a:pos x="37" y="616"/>
                    </a:cxn>
                    <a:cxn ang="0">
                      <a:pos x="89" y="681"/>
                    </a:cxn>
                    <a:cxn ang="0">
                      <a:pos x="145" y="725"/>
                    </a:cxn>
                    <a:cxn ang="0">
                      <a:pos x="188" y="746"/>
                    </a:cxn>
                    <a:cxn ang="0">
                      <a:pos x="225" y="758"/>
                    </a:cxn>
                    <a:cxn ang="0">
                      <a:pos x="273" y="765"/>
                    </a:cxn>
                    <a:cxn ang="0">
                      <a:pos x="331" y="761"/>
                    </a:cxn>
                    <a:cxn ang="0">
                      <a:pos x="389" y="747"/>
                    </a:cxn>
                    <a:cxn ang="0">
                      <a:pos x="422" y="696"/>
                    </a:cxn>
                    <a:cxn ang="0">
                      <a:pos x="432" y="617"/>
                    </a:cxn>
                    <a:cxn ang="0">
                      <a:pos x="451" y="513"/>
                    </a:cxn>
                    <a:cxn ang="0">
                      <a:pos x="473" y="425"/>
                    </a:cxn>
                    <a:cxn ang="0">
                      <a:pos x="507" y="345"/>
                    </a:cxn>
                    <a:cxn ang="0">
                      <a:pos x="532" y="293"/>
                    </a:cxn>
                    <a:cxn ang="0">
                      <a:pos x="614" y="438"/>
                    </a:cxn>
                    <a:cxn ang="0">
                      <a:pos x="709" y="598"/>
                    </a:cxn>
                    <a:cxn ang="0">
                      <a:pos x="780" y="666"/>
                    </a:cxn>
                    <a:cxn ang="0">
                      <a:pos x="896" y="583"/>
                    </a:cxn>
                    <a:cxn ang="0">
                      <a:pos x="843" y="483"/>
                    </a:cxn>
                    <a:cxn ang="0">
                      <a:pos x="796" y="386"/>
                    </a:cxn>
                    <a:cxn ang="0">
                      <a:pos x="760" y="321"/>
                    </a:cxn>
                    <a:cxn ang="0">
                      <a:pos x="707" y="270"/>
                    </a:cxn>
                    <a:cxn ang="0">
                      <a:pos x="687" y="240"/>
                    </a:cxn>
                    <a:cxn ang="0">
                      <a:pos x="616" y="115"/>
                    </a:cxn>
                    <a:cxn ang="0">
                      <a:pos x="594" y="76"/>
                    </a:cxn>
                    <a:cxn ang="0">
                      <a:pos x="563" y="48"/>
                    </a:cxn>
                    <a:cxn ang="0">
                      <a:pos x="524" y="19"/>
                    </a:cxn>
                    <a:cxn ang="0">
                      <a:pos x="394" y="0"/>
                    </a:cxn>
                    <a:cxn ang="0">
                      <a:pos x="278" y="22"/>
                    </a:cxn>
                    <a:cxn ang="0">
                      <a:pos x="251" y="48"/>
                    </a:cxn>
                    <a:cxn ang="0">
                      <a:pos x="231" y="50"/>
                    </a:cxn>
                    <a:cxn ang="0">
                      <a:pos x="203" y="85"/>
                    </a:cxn>
                    <a:cxn ang="0">
                      <a:pos x="161" y="121"/>
                    </a:cxn>
                    <a:cxn ang="0">
                      <a:pos x="120" y="152"/>
                    </a:cxn>
                    <a:cxn ang="0">
                      <a:pos x="85" y="187"/>
                    </a:cxn>
                    <a:cxn ang="0">
                      <a:pos x="61" y="224"/>
                    </a:cxn>
                    <a:cxn ang="0">
                      <a:pos x="41" y="283"/>
                    </a:cxn>
                    <a:cxn ang="0">
                      <a:pos x="18" y="335"/>
                    </a:cxn>
                    <a:cxn ang="0">
                      <a:pos x="9" y="382"/>
                    </a:cxn>
                    <a:cxn ang="0">
                      <a:pos x="11" y="433"/>
                    </a:cxn>
                    <a:cxn ang="0">
                      <a:pos x="9" y="494"/>
                    </a:cxn>
                    <a:cxn ang="0">
                      <a:pos x="0" y="553"/>
                    </a:cxn>
                  </a:cxnLst>
                  <a:rect l="0" t="0" r="r" b="b"/>
                  <a:pathLst>
                    <a:path w="897" h="766">
                      <a:moveTo>
                        <a:pt x="2" y="573"/>
                      </a:moveTo>
                      <a:lnTo>
                        <a:pt x="37" y="616"/>
                      </a:lnTo>
                      <a:lnTo>
                        <a:pt x="61" y="649"/>
                      </a:lnTo>
                      <a:lnTo>
                        <a:pt x="89" y="681"/>
                      </a:lnTo>
                      <a:lnTo>
                        <a:pt x="120" y="709"/>
                      </a:lnTo>
                      <a:lnTo>
                        <a:pt x="145" y="725"/>
                      </a:lnTo>
                      <a:lnTo>
                        <a:pt x="166" y="735"/>
                      </a:lnTo>
                      <a:lnTo>
                        <a:pt x="188" y="746"/>
                      </a:lnTo>
                      <a:lnTo>
                        <a:pt x="200" y="750"/>
                      </a:lnTo>
                      <a:lnTo>
                        <a:pt x="225" y="758"/>
                      </a:lnTo>
                      <a:lnTo>
                        <a:pt x="252" y="763"/>
                      </a:lnTo>
                      <a:lnTo>
                        <a:pt x="273" y="765"/>
                      </a:lnTo>
                      <a:lnTo>
                        <a:pt x="298" y="765"/>
                      </a:lnTo>
                      <a:lnTo>
                        <a:pt x="331" y="761"/>
                      </a:lnTo>
                      <a:lnTo>
                        <a:pt x="370" y="757"/>
                      </a:lnTo>
                      <a:lnTo>
                        <a:pt x="389" y="747"/>
                      </a:lnTo>
                      <a:lnTo>
                        <a:pt x="414" y="725"/>
                      </a:lnTo>
                      <a:lnTo>
                        <a:pt x="422" y="696"/>
                      </a:lnTo>
                      <a:lnTo>
                        <a:pt x="429" y="655"/>
                      </a:lnTo>
                      <a:lnTo>
                        <a:pt x="432" y="617"/>
                      </a:lnTo>
                      <a:lnTo>
                        <a:pt x="441" y="563"/>
                      </a:lnTo>
                      <a:lnTo>
                        <a:pt x="451" y="513"/>
                      </a:lnTo>
                      <a:lnTo>
                        <a:pt x="464" y="464"/>
                      </a:lnTo>
                      <a:lnTo>
                        <a:pt x="473" y="425"/>
                      </a:lnTo>
                      <a:lnTo>
                        <a:pt x="487" y="384"/>
                      </a:lnTo>
                      <a:lnTo>
                        <a:pt x="507" y="345"/>
                      </a:lnTo>
                      <a:lnTo>
                        <a:pt x="521" y="310"/>
                      </a:lnTo>
                      <a:lnTo>
                        <a:pt x="532" y="293"/>
                      </a:lnTo>
                      <a:lnTo>
                        <a:pt x="562" y="339"/>
                      </a:lnTo>
                      <a:lnTo>
                        <a:pt x="614" y="438"/>
                      </a:lnTo>
                      <a:lnTo>
                        <a:pt x="689" y="561"/>
                      </a:lnTo>
                      <a:lnTo>
                        <a:pt x="709" y="598"/>
                      </a:lnTo>
                      <a:lnTo>
                        <a:pt x="744" y="642"/>
                      </a:lnTo>
                      <a:lnTo>
                        <a:pt x="780" y="666"/>
                      </a:lnTo>
                      <a:lnTo>
                        <a:pt x="828" y="615"/>
                      </a:lnTo>
                      <a:lnTo>
                        <a:pt x="896" y="583"/>
                      </a:lnTo>
                      <a:lnTo>
                        <a:pt x="867" y="538"/>
                      </a:lnTo>
                      <a:lnTo>
                        <a:pt x="843" y="483"/>
                      </a:lnTo>
                      <a:lnTo>
                        <a:pt x="819" y="431"/>
                      </a:lnTo>
                      <a:lnTo>
                        <a:pt x="796" y="386"/>
                      </a:lnTo>
                      <a:lnTo>
                        <a:pt x="773" y="346"/>
                      </a:lnTo>
                      <a:lnTo>
                        <a:pt x="760" y="321"/>
                      </a:lnTo>
                      <a:lnTo>
                        <a:pt x="736" y="291"/>
                      </a:lnTo>
                      <a:lnTo>
                        <a:pt x="707" y="270"/>
                      </a:lnTo>
                      <a:lnTo>
                        <a:pt x="697" y="259"/>
                      </a:lnTo>
                      <a:lnTo>
                        <a:pt x="687" y="240"/>
                      </a:lnTo>
                      <a:lnTo>
                        <a:pt x="663" y="196"/>
                      </a:lnTo>
                      <a:lnTo>
                        <a:pt x="616" y="115"/>
                      </a:lnTo>
                      <a:lnTo>
                        <a:pt x="604" y="90"/>
                      </a:lnTo>
                      <a:lnTo>
                        <a:pt x="594" y="76"/>
                      </a:lnTo>
                      <a:lnTo>
                        <a:pt x="580" y="63"/>
                      </a:lnTo>
                      <a:lnTo>
                        <a:pt x="563" y="48"/>
                      </a:lnTo>
                      <a:lnTo>
                        <a:pt x="548" y="35"/>
                      </a:lnTo>
                      <a:lnTo>
                        <a:pt x="524" y="19"/>
                      </a:lnTo>
                      <a:lnTo>
                        <a:pt x="470" y="10"/>
                      </a:lnTo>
                      <a:lnTo>
                        <a:pt x="394" y="0"/>
                      </a:lnTo>
                      <a:lnTo>
                        <a:pt x="319" y="4"/>
                      </a:lnTo>
                      <a:lnTo>
                        <a:pt x="278" y="22"/>
                      </a:lnTo>
                      <a:lnTo>
                        <a:pt x="262" y="37"/>
                      </a:lnTo>
                      <a:lnTo>
                        <a:pt x="251" y="48"/>
                      </a:lnTo>
                      <a:lnTo>
                        <a:pt x="241" y="47"/>
                      </a:lnTo>
                      <a:lnTo>
                        <a:pt x="231" y="50"/>
                      </a:lnTo>
                      <a:lnTo>
                        <a:pt x="220" y="63"/>
                      </a:lnTo>
                      <a:lnTo>
                        <a:pt x="203" y="85"/>
                      </a:lnTo>
                      <a:lnTo>
                        <a:pt x="184" y="99"/>
                      </a:lnTo>
                      <a:lnTo>
                        <a:pt x="161" y="121"/>
                      </a:lnTo>
                      <a:lnTo>
                        <a:pt x="144" y="134"/>
                      </a:lnTo>
                      <a:lnTo>
                        <a:pt x="120" y="152"/>
                      </a:lnTo>
                      <a:lnTo>
                        <a:pt x="103" y="167"/>
                      </a:lnTo>
                      <a:lnTo>
                        <a:pt x="85" y="187"/>
                      </a:lnTo>
                      <a:lnTo>
                        <a:pt x="72" y="202"/>
                      </a:lnTo>
                      <a:lnTo>
                        <a:pt x="61" y="224"/>
                      </a:lnTo>
                      <a:lnTo>
                        <a:pt x="52" y="255"/>
                      </a:lnTo>
                      <a:lnTo>
                        <a:pt x="41" y="283"/>
                      </a:lnTo>
                      <a:lnTo>
                        <a:pt x="30" y="308"/>
                      </a:lnTo>
                      <a:lnTo>
                        <a:pt x="18" y="335"/>
                      </a:lnTo>
                      <a:lnTo>
                        <a:pt x="11" y="358"/>
                      </a:lnTo>
                      <a:lnTo>
                        <a:pt x="9" y="382"/>
                      </a:lnTo>
                      <a:lnTo>
                        <a:pt x="7" y="408"/>
                      </a:lnTo>
                      <a:lnTo>
                        <a:pt x="11" y="433"/>
                      </a:lnTo>
                      <a:lnTo>
                        <a:pt x="11" y="461"/>
                      </a:lnTo>
                      <a:lnTo>
                        <a:pt x="9" y="494"/>
                      </a:lnTo>
                      <a:lnTo>
                        <a:pt x="5" y="522"/>
                      </a:lnTo>
                      <a:lnTo>
                        <a:pt x="0" y="553"/>
                      </a:lnTo>
                      <a:lnTo>
                        <a:pt x="2" y="573"/>
                      </a:lnTo>
                    </a:path>
                  </a:pathLst>
                </a:custGeom>
                <a:solidFill>
                  <a:srgbClr val="8080FF"/>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12" name="Freeform 30"/>
                <p:cNvSpPr>
                  <a:spLocks/>
                </p:cNvSpPr>
                <p:nvPr/>
              </p:nvSpPr>
              <p:spPr bwMode="auto">
                <a:xfrm>
                  <a:off x="3737" y="3117"/>
                  <a:ext cx="688" cy="669"/>
                </a:xfrm>
                <a:custGeom>
                  <a:avLst/>
                  <a:gdLst/>
                  <a:ahLst/>
                  <a:cxnLst>
                    <a:cxn ang="0">
                      <a:pos x="0" y="653"/>
                    </a:cxn>
                    <a:cxn ang="0">
                      <a:pos x="24" y="661"/>
                    </a:cxn>
                    <a:cxn ang="0">
                      <a:pos x="51" y="666"/>
                    </a:cxn>
                    <a:cxn ang="0">
                      <a:pos x="72" y="668"/>
                    </a:cxn>
                    <a:cxn ang="0">
                      <a:pos x="96" y="668"/>
                    </a:cxn>
                    <a:cxn ang="0">
                      <a:pos x="129" y="664"/>
                    </a:cxn>
                    <a:cxn ang="0">
                      <a:pos x="168" y="659"/>
                    </a:cxn>
                    <a:cxn ang="0">
                      <a:pos x="185" y="650"/>
                    </a:cxn>
                    <a:cxn ang="0">
                      <a:pos x="211" y="628"/>
                    </a:cxn>
                    <a:cxn ang="0">
                      <a:pos x="218" y="600"/>
                    </a:cxn>
                    <a:cxn ang="0">
                      <a:pos x="226" y="559"/>
                    </a:cxn>
                    <a:cxn ang="0">
                      <a:pos x="228" y="521"/>
                    </a:cxn>
                    <a:cxn ang="0">
                      <a:pos x="237" y="467"/>
                    </a:cxn>
                    <a:cxn ang="0">
                      <a:pos x="247" y="419"/>
                    </a:cxn>
                    <a:cxn ang="0">
                      <a:pos x="259" y="370"/>
                    </a:cxn>
                    <a:cxn ang="0">
                      <a:pos x="269" y="331"/>
                    </a:cxn>
                    <a:cxn ang="0">
                      <a:pos x="282" y="291"/>
                    </a:cxn>
                    <a:cxn ang="0">
                      <a:pos x="303" y="253"/>
                    </a:cxn>
                    <a:cxn ang="0">
                      <a:pos x="316" y="218"/>
                    </a:cxn>
                    <a:cxn ang="0">
                      <a:pos x="327" y="201"/>
                    </a:cxn>
                    <a:cxn ang="0">
                      <a:pos x="357" y="247"/>
                    </a:cxn>
                    <a:cxn ang="0">
                      <a:pos x="408" y="345"/>
                    </a:cxn>
                    <a:cxn ang="0">
                      <a:pos x="483" y="467"/>
                    </a:cxn>
                    <a:cxn ang="0">
                      <a:pos x="503" y="502"/>
                    </a:cxn>
                    <a:cxn ang="0">
                      <a:pos x="536" y="545"/>
                    </a:cxn>
                    <a:cxn ang="0">
                      <a:pos x="572" y="570"/>
                    </a:cxn>
                    <a:cxn ang="0">
                      <a:pos x="620" y="519"/>
                    </a:cxn>
                    <a:cxn ang="0">
                      <a:pos x="687" y="487"/>
                    </a:cxn>
                    <a:cxn ang="0">
                      <a:pos x="658" y="444"/>
                    </a:cxn>
                    <a:cxn ang="0">
                      <a:pos x="635" y="390"/>
                    </a:cxn>
                    <a:cxn ang="0">
                      <a:pos x="610" y="338"/>
                    </a:cxn>
                    <a:cxn ang="0">
                      <a:pos x="588" y="293"/>
                    </a:cxn>
                    <a:cxn ang="0">
                      <a:pos x="565" y="253"/>
                    </a:cxn>
                    <a:cxn ang="0">
                      <a:pos x="552" y="228"/>
                    </a:cxn>
                    <a:cxn ang="0">
                      <a:pos x="528" y="199"/>
                    </a:cxn>
                    <a:cxn ang="0">
                      <a:pos x="500" y="178"/>
                    </a:cxn>
                    <a:cxn ang="0">
                      <a:pos x="490" y="167"/>
                    </a:cxn>
                    <a:cxn ang="0">
                      <a:pos x="480" y="149"/>
                    </a:cxn>
                    <a:cxn ang="0">
                      <a:pos x="457" y="106"/>
                    </a:cxn>
                    <a:cxn ang="0">
                      <a:pos x="411" y="25"/>
                    </a:cxn>
                    <a:cxn ang="0">
                      <a:pos x="399" y="0"/>
                    </a:cxn>
                    <a:cxn ang="0">
                      <a:pos x="0" y="653"/>
                    </a:cxn>
                  </a:cxnLst>
                  <a:rect l="0" t="0" r="r" b="b"/>
                  <a:pathLst>
                    <a:path w="688" h="669">
                      <a:moveTo>
                        <a:pt x="0" y="653"/>
                      </a:moveTo>
                      <a:lnTo>
                        <a:pt x="24" y="661"/>
                      </a:lnTo>
                      <a:lnTo>
                        <a:pt x="51" y="666"/>
                      </a:lnTo>
                      <a:lnTo>
                        <a:pt x="72" y="668"/>
                      </a:lnTo>
                      <a:lnTo>
                        <a:pt x="96" y="668"/>
                      </a:lnTo>
                      <a:lnTo>
                        <a:pt x="129" y="664"/>
                      </a:lnTo>
                      <a:lnTo>
                        <a:pt x="168" y="659"/>
                      </a:lnTo>
                      <a:lnTo>
                        <a:pt x="185" y="650"/>
                      </a:lnTo>
                      <a:lnTo>
                        <a:pt x="211" y="628"/>
                      </a:lnTo>
                      <a:lnTo>
                        <a:pt x="218" y="600"/>
                      </a:lnTo>
                      <a:lnTo>
                        <a:pt x="226" y="559"/>
                      </a:lnTo>
                      <a:lnTo>
                        <a:pt x="228" y="521"/>
                      </a:lnTo>
                      <a:lnTo>
                        <a:pt x="237" y="467"/>
                      </a:lnTo>
                      <a:lnTo>
                        <a:pt x="247" y="419"/>
                      </a:lnTo>
                      <a:lnTo>
                        <a:pt x="259" y="370"/>
                      </a:lnTo>
                      <a:lnTo>
                        <a:pt x="269" y="331"/>
                      </a:lnTo>
                      <a:lnTo>
                        <a:pt x="282" y="291"/>
                      </a:lnTo>
                      <a:lnTo>
                        <a:pt x="303" y="253"/>
                      </a:lnTo>
                      <a:lnTo>
                        <a:pt x="316" y="218"/>
                      </a:lnTo>
                      <a:lnTo>
                        <a:pt x="327" y="201"/>
                      </a:lnTo>
                      <a:lnTo>
                        <a:pt x="357" y="247"/>
                      </a:lnTo>
                      <a:lnTo>
                        <a:pt x="408" y="345"/>
                      </a:lnTo>
                      <a:lnTo>
                        <a:pt x="483" y="467"/>
                      </a:lnTo>
                      <a:lnTo>
                        <a:pt x="503" y="502"/>
                      </a:lnTo>
                      <a:lnTo>
                        <a:pt x="536" y="545"/>
                      </a:lnTo>
                      <a:lnTo>
                        <a:pt x="572" y="570"/>
                      </a:lnTo>
                      <a:lnTo>
                        <a:pt x="620" y="519"/>
                      </a:lnTo>
                      <a:lnTo>
                        <a:pt x="687" y="487"/>
                      </a:lnTo>
                      <a:lnTo>
                        <a:pt x="658" y="444"/>
                      </a:lnTo>
                      <a:lnTo>
                        <a:pt x="635" y="390"/>
                      </a:lnTo>
                      <a:lnTo>
                        <a:pt x="610" y="338"/>
                      </a:lnTo>
                      <a:lnTo>
                        <a:pt x="588" y="293"/>
                      </a:lnTo>
                      <a:lnTo>
                        <a:pt x="565" y="253"/>
                      </a:lnTo>
                      <a:lnTo>
                        <a:pt x="552" y="228"/>
                      </a:lnTo>
                      <a:lnTo>
                        <a:pt x="528" y="199"/>
                      </a:lnTo>
                      <a:lnTo>
                        <a:pt x="500" y="178"/>
                      </a:lnTo>
                      <a:lnTo>
                        <a:pt x="490" y="167"/>
                      </a:lnTo>
                      <a:lnTo>
                        <a:pt x="480" y="149"/>
                      </a:lnTo>
                      <a:lnTo>
                        <a:pt x="457" y="106"/>
                      </a:lnTo>
                      <a:lnTo>
                        <a:pt x="411" y="25"/>
                      </a:lnTo>
                      <a:lnTo>
                        <a:pt x="399" y="0"/>
                      </a:lnTo>
                      <a:lnTo>
                        <a:pt x="0" y="653"/>
                      </a:lnTo>
                    </a:path>
                  </a:pathLst>
                </a:custGeom>
                <a:solidFill>
                  <a:srgbClr val="C0C0FF"/>
                </a:solidFill>
                <a:ln w="12700" cap="rnd" cmpd="sng">
                  <a:no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13" name="Freeform 31"/>
                <p:cNvSpPr>
                  <a:spLocks/>
                </p:cNvSpPr>
                <p:nvPr/>
              </p:nvSpPr>
              <p:spPr bwMode="auto">
                <a:xfrm>
                  <a:off x="3793" y="3048"/>
                  <a:ext cx="131" cy="277"/>
                </a:xfrm>
                <a:custGeom>
                  <a:avLst/>
                  <a:gdLst/>
                  <a:ahLst/>
                  <a:cxnLst>
                    <a:cxn ang="0">
                      <a:pos x="0" y="27"/>
                    </a:cxn>
                    <a:cxn ang="0">
                      <a:pos x="17" y="110"/>
                    </a:cxn>
                    <a:cxn ang="0">
                      <a:pos x="35" y="189"/>
                    </a:cxn>
                    <a:cxn ang="0">
                      <a:pos x="50" y="230"/>
                    </a:cxn>
                    <a:cxn ang="0">
                      <a:pos x="69" y="257"/>
                    </a:cxn>
                    <a:cxn ang="0">
                      <a:pos x="95" y="276"/>
                    </a:cxn>
                    <a:cxn ang="0">
                      <a:pos x="130" y="185"/>
                    </a:cxn>
                    <a:cxn ang="0">
                      <a:pos x="110" y="153"/>
                    </a:cxn>
                    <a:cxn ang="0">
                      <a:pos x="88" y="121"/>
                    </a:cxn>
                    <a:cxn ang="0">
                      <a:pos x="61" y="84"/>
                    </a:cxn>
                    <a:cxn ang="0">
                      <a:pos x="41" y="39"/>
                    </a:cxn>
                    <a:cxn ang="0">
                      <a:pos x="26" y="0"/>
                    </a:cxn>
                    <a:cxn ang="0">
                      <a:pos x="10" y="15"/>
                    </a:cxn>
                    <a:cxn ang="0">
                      <a:pos x="0" y="27"/>
                    </a:cxn>
                  </a:cxnLst>
                  <a:rect l="0" t="0" r="r" b="b"/>
                  <a:pathLst>
                    <a:path w="131" h="277">
                      <a:moveTo>
                        <a:pt x="0" y="27"/>
                      </a:moveTo>
                      <a:lnTo>
                        <a:pt x="17" y="110"/>
                      </a:lnTo>
                      <a:lnTo>
                        <a:pt x="35" y="189"/>
                      </a:lnTo>
                      <a:lnTo>
                        <a:pt x="50" y="230"/>
                      </a:lnTo>
                      <a:lnTo>
                        <a:pt x="69" y="257"/>
                      </a:lnTo>
                      <a:lnTo>
                        <a:pt x="95" y="276"/>
                      </a:lnTo>
                      <a:lnTo>
                        <a:pt x="130" y="185"/>
                      </a:lnTo>
                      <a:lnTo>
                        <a:pt x="110" y="153"/>
                      </a:lnTo>
                      <a:lnTo>
                        <a:pt x="88" y="121"/>
                      </a:lnTo>
                      <a:lnTo>
                        <a:pt x="61" y="84"/>
                      </a:lnTo>
                      <a:lnTo>
                        <a:pt x="41" y="39"/>
                      </a:lnTo>
                      <a:lnTo>
                        <a:pt x="26" y="0"/>
                      </a:lnTo>
                      <a:lnTo>
                        <a:pt x="10" y="15"/>
                      </a:lnTo>
                      <a:lnTo>
                        <a:pt x="0" y="27"/>
                      </a:lnTo>
                    </a:path>
                  </a:pathLst>
                </a:custGeom>
                <a:solidFill>
                  <a:srgbClr val="C0C0FF"/>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sp>
            <p:nvSpPr>
              <p:cNvPr id="63" name="Freeform 33"/>
              <p:cNvSpPr>
                <a:spLocks/>
              </p:cNvSpPr>
              <p:nvPr/>
            </p:nvSpPr>
            <p:spPr bwMode="auto">
              <a:xfrm>
                <a:off x="3537" y="3026"/>
                <a:ext cx="897" cy="766"/>
              </a:xfrm>
              <a:custGeom>
                <a:avLst/>
                <a:gdLst/>
                <a:ahLst/>
                <a:cxnLst>
                  <a:cxn ang="0">
                    <a:pos x="37" y="615"/>
                  </a:cxn>
                  <a:cxn ang="0">
                    <a:pos x="89" y="680"/>
                  </a:cxn>
                  <a:cxn ang="0">
                    <a:pos x="145" y="724"/>
                  </a:cxn>
                  <a:cxn ang="0">
                    <a:pos x="188" y="746"/>
                  </a:cxn>
                  <a:cxn ang="0">
                    <a:pos x="225" y="759"/>
                  </a:cxn>
                  <a:cxn ang="0">
                    <a:pos x="273" y="765"/>
                  </a:cxn>
                  <a:cxn ang="0">
                    <a:pos x="331" y="761"/>
                  </a:cxn>
                  <a:cxn ang="0">
                    <a:pos x="389" y="746"/>
                  </a:cxn>
                  <a:cxn ang="0">
                    <a:pos x="422" y="696"/>
                  </a:cxn>
                  <a:cxn ang="0">
                    <a:pos x="432" y="617"/>
                  </a:cxn>
                  <a:cxn ang="0">
                    <a:pos x="451" y="513"/>
                  </a:cxn>
                  <a:cxn ang="0">
                    <a:pos x="473" y="425"/>
                  </a:cxn>
                  <a:cxn ang="0">
                    <a:pos x="507" y="344"/>
                  </a:cxn>
                  <a:cxn ang="0">
                    <a:pos x="532" y="293"/>
                  </a:cxn>
                  <a:cxn ang="0">
                    <a:pos x="614" y="438"/>
                  </a:cxn>
                  <a:cxn ang="0">
                    <a:pos x="709" y="598"/>
                  </a:cxn>
                  <a:cxn ang="0">
                    <a:pos x="780" y="666"/>
                  </a:cxn>
                  <a:cxn ang="0">
                    <a:pos x="896" y="582"/>
                  </a:cxn>
                  <a:cxn ang="0">
                    <a:pos x="843" y="484"/>
                  </a:cxn>
                  <a:cxn ang="0">
                    <a:pos x="796" y="386"/>
                  </a:cxn>
                  <a:cxn ang="0">
                    <a:pos x="760" y="321"/>
                  </a:cxn>
                  <a:cxn ang="0">
                    <a:pos x="707" y="270"/>
                  </a:cxn>
                  <a:cxn ang="0">
                    <a:pos x="687" y="240"/>
                  </a:cxn>
                  <a:cxn ang="0">
                    <a:pos x="616" y="115"/>
                  </a:cxn>
                  <a:cxn ang="0">
                    <a:pos x="594" y="77"/>
                  </a:cxn>
                  <a:cxn ang="0">
                    <a:pos x="563" y="48"/>
                  </a:cxn>
                  <a:cxn ang="0">
                    <a:pos x="524" y="20"/>
                  </a:cxn>
                  <a:cxn ang="0">
                    <a:pos x="394" y="0"/>
                  </a:cxn>
                  <a:cxn ang="0">
                    <a:pos x="278" y="22"/>
                  </a:cxn>
                  <a:cxn ang="0">
                    <a:pos x="251" y="48"/>
                  </a:cxn>
                  <a:cxn ang="0">
                    <a:pos x="231" y="50"/>
                  </a:cxn>
                  <a:cxn ang="0">
                    <a:pos x="203" y="85"/>
                  </a:cxn>
                  <a:cxn ang="0">
                    <a:pos x="161" y="121"/>
                  </a:cxn>
                  <a:cxn ang="0">
                    <a:pos x="120" y="151"/>
                  </a:cxn>
                  <a:cxn ang="0">
                    <a:pos x="85" y="187"/>
                  </a:cxn>
                  <a:cxn ang="0">
                    <a:pos x="61" y="224"/>
                  </a:cxn>
                  <a:cxn ang="0">
                    <a:pos x="41" y="282"/>
                  </a:cxn>
                  <a:cxn ang="0">
                    <a:pos x="18" y="335"/>
                  </a:cxn>
                  <a:cxn ang="0">
                    <a:pos x="9" y="381"/>
                  </a:cxn>
                  <a:cxn ang="0">
                    <a:pos x="11" y="433"/>
                  </a:cxn>
                  <a:cxn ang="0">
                    <a:pos x="9" y="494"/>
                  </a:cxn>
                  <a:cxn ang="0">
                    <a:pos x="0" y="553"/>
                  </a:cxn>
                </a:cxnLst>
                <a:rect l="0" t="0" r="r" b="b"/>
                <a:pathLst>
                  <a:path w="897" h="766">
                    <a:moveTo>
                      <a:pt x="2" y="573"/>
                    </a:moveTo>
                    <a:lnTo>
                      <a:pt x="37" y="615"/>
                    </a:lnTo>
                    <a:lnTo>
                      <a:pt x="61" y="648"/>
                    </a:lnTo>
                    <a:lnTo>
                      <a:pt x="89" y="680"/>
                    </a:lnTo>
                    <a:lnTo>
                      <a:pt x="120" y="709"/>
                    </a:lnTo>
                    <a:lnTo>
                      <a:pt x="145" y="724"/>
                    </a:lnTo>
                    <a:lnTo>
                      <a:pt x="166" y="735"/>
                    </a:lnTo>
                    <a:lnTo>
                      <a:pt x="188" y="746"/>
                    </a:lnTo>
                    <a:lnTo>
                      <a:pt x="200" y="749"/>
                    </a:lnTo>
                    <a:lnTo>
                      <a:pt x="225" y="759"/>
                    </a:lnTo>
                    <a:lnTo>
                      <a:pt x="252" y="763"/>
                    </a:lnTo>
                    <a:lnTo>
                      <a:pt x="273" y="765"/>
                    </a:lnTo>
                    <a:lnTo>
                      <a:pt x="298" y="765"/>
                    </a:lnTo>
                    <a:lnTo>
                      <a:pt x="331" y="761"/>
                    </a:lnTo>
                    <a:lnTo>
                      <a:pt x="370" y="756"/>
                    </a:lnTo>
                    <a:lnTo>
                      <a:pt x="389" y="746"/>
                    </a:lnTo>
                    <a:lnTo>
                      <a:pt x="414" y="725"/>
                    </a:lnTo>
                    <a:lnTo>
                      <a:pt x="422" y="696"/>
                    </a:lnTo>
                    <a:lnTo>
                      <a:pt x="429" y="655"/>
                    </a:lnTo>
                    <a:lnTo>
                      <a:pt x="432" y="617"/>
                    </a:lnTo>
                    <a:lnTo>
                      <a:pt x="441" y="563"/>
                    </a:lnTo>
                    <a:lnTo>
                      <a:pt x="451" y="513"/>
                    </a:lnTo>
                    <a:lnTo>
                      <a:pt x="464" y="464"/>
                    </a:lnTo>
                    <a:lnTo>
                      <a:pt x="473" y="425"/>
                    </a:lnTo>
                    <a:lnTo>
                      <a:pt x="487" y="384"/>
                    </a:lnTo>
                    <a:lnTo>
                      <a:pt x="507" y="344"/>
                    </a:lnTo>
                    <a:lnTo>
                      <a:pt x="521" y="311"/>
                    </a:lnTo>
                    <a:lnTo>
                      <a:pt x="532" y="293"/>
                    </a:lnTo>
                    <a:lnTo>
                      <a:pt x="562" y="338"/>
                    </a:lnTo>
                    <a:lnTo>
                      <a:pt x="614" y="438"/>
                    </a:lnTo>
                    <a:lnTo>
                      <a:pt x="689" y="562"/>
                    </a:lnTo>
                    <a:lnTo>
                      <a:pt x="709" y="598"/>
                    </a:lnTo>
                    <a:lnTo>
                      <a:pt x="744" y="641"/>
                    </a:lnTo>
                    <a:lnTo>
                      <a:pt x="780" y="666"/>
                    </a:lnTo>
                    <a:lnTo>
                      <a:pt x="828" y="614"/>
                    </a:lnTo>
                    <a:lnTo>
                      <a:pt x="896" y="582"/>
                    </a:lnTo>
                    <a:lnTo>
                      <a:pt x="867" y="537"/>
                    </a:lnTo>
                    <a:lnTo>
                      <a:pt x="843" y="484"/>
                    </a:lnTo>
                    <a:lnTo>
                      <a:pt x="819" y="432"/>
                    </a:lnTo>
                    <a:lnTo>
                      <a:pt x="796" y="386"/>
                    </a:lnTo>
                    <a:lnTo>
                      <a:pt x="773" y="345"/>
                    </a:lnTo>
                    <a:lnTo>
                      <a:pt x="760" y="321"/>
                    </a:lnTo>
                    <a:lnTo>
                      <a:pt x="736" y="291"/>
                    </a:lnTo>
                    <a:lnTo>
                      <a:pt x="707" y="270"/>
                    </a:lnTo>
                    <a:lnTo>
                      <a:pt x="697" y="259"/>
                    </a:lnTo>
                    <a:lnTo>
                      <a:pt x="687" y="240"/>
                    </a:lnTo>
                    <a:lnTo>
                      <a:pt x="663" y="197"/>
                    </a:lnTo>
                    <a:lnTo>
                      <a:pt x="616" y="115"/>
                    </a:lnTo>
                    <a:lnTo>
                      <a:pt x="604" y="89"/>
                    </a:lnTo>
                    <a:lnTo>
                      <a:pt x="594" y="77"/>
                    </a:lnTo>
                    <a:lnTo>
                      <a:pt x="580" y="63"/>
                    </a:lnTo>
                    <a:lnTo>
                      <a:pt x="563" y="48"/>
                    </a:lnTo>
                    <a:lnTo>
                      <a:pt x="548" y="35"/>
                    </a:lnTo>
                    <a:lnTo>
                      <a:pt x="524" y="20"/>
                    </a:lnTo>
                    <a:lnTo>
                      <a:pt x="470" y="10"/>
                    </a:lnTo>
                    <a:lnTo>
                      <a:pt x="394" y="0"/>
                    </a:lnTo>
                    <a:lnTo>
                      <a:pt x="319" y="4"/>
                    </a:lnTo>
                    <a:lnTo>
                      <a:pt x="278" y="22"/>
                    </a:lnTo>
                    <a:lnTo>
                      <a:pt x="262" y="37"/>
                    </a:lnTo>
                    <a:lnTo>
                      <a:pt x="251" y="48"/>
                    </a:lnTo>
                    <a:lnTo>
                      <a:pt x="241" y="47"/>
                    </a:lnTo>
                    <a:lnTo>
                      <a:pt x="231" y="50"/>
                    </a:lnTo>
                    <a:lnTo>
                      <a:pt x="220" y="63"/>
                    </a:lnTo>
                    <a:lnTo>
                      <a:pt x="203" y="85"/>
                    </a:lnTo>
                    <a:lnTo>
                      <a:pt x="184" y="99"/>
                    </a:lnTo>
                    <a:lnTo>
                      <a:pt x="161" y="121"/>
                    </a:lnTo>
                    <a:lnTo>
                      <a:pt x="144" y="135"/>
                    </a:lnTo>
                    <a:lnTo>
                      <a:pt x="120" y="151"/>
                    </a:lnTo>
                    <a:lnTo>
                      <a:pt x="103" y="167"/>
                    </a:lnTo>
                    <a:lnTo>
                      <a:pt x="85" y="187"/>
                    </a:lnTo>
                    <a:lnTo>
                      <a:pt x="72" y="202"/>
                    </a:lnTo>
                    <a:lnTo>
                      <a:pt x="61" y="224"/>
                    </a:lnTo>
                    <a:lnTo>
                      <a:pt x="52" y="255"/>
                    </a:lnTo>
                    <a:lnTo>
                      <a:pt x="41" y="282"/>
                    </a:lnTo>
                    <a:lnTo>
                      <a:pt x="30" y="308"/>
                    </a:lnTo>
                    <a:lnTo>
                      <a:pt x="18" y="335"/>
                    </a:lnTo>
                    <a:lnTo>
                      <a:pt x="11" y="357"/>
                    </a:lnTo>
                    <a:lnTo>
                      <a:pt x="9" y="381"/>
                    </a:lnTo>
                    <a:lnTo>
                      <a:pt x="7" y="408"/>
                    </a:lnTo>
                    <a:lnTo>
                      <a:pt x="11" y="433"/>
                    </a:lnTo>
                    <a:lnTo>
                      <a:pt x="11" y="461"/>
                    </a:lnTo>
                    <a:lnTo>
                      <a:pt x="9" y="494"/>
                    </a:lnTo>
                    <a:lnTo>
                      <a:pt x="5" y="522"/>
                    </a:lnTo>
                    <a:lnTo>
                      <a:pt x="0" y="553"/>
                    </a:lnTo>
                    <a:lnTo>
                      <a:pt x="2" y="573"/>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16" name="Group 63"/>
              <p:cNvGrpSpPr>
                <a:grpSpLocks/>
              </p:cNvGrpSpPr>
              <p:nvPr/>
            </p:nvGrpSpPr>
            <p:grpSpPr bwMode="auto">
              <a:xfrm>
                <a:off x="3820" y="2790"/>
                <a:ext cx="294" cy="446"/>
                <a:chOff x="3820" y="2790"/>
                <a:chExt cx="294" cy="446"/>
              </a:xfrm>
            </p:grpSpPr>
            <p:sp>
              <p:nvSpPr>
                <p:cNvPr id="84" name="Freeform 34"/>
                <p:cNvSpPr>
                  <a:spLocks/>
                </p:cNvSpPr>
                <p:nvPr/>
              </p:nvSpPr>
              <p:spPr bwMode="auto">
                <a:xfrm>
                  <a:off x="3820" y="2824"/>
                  <a:ext cx="273" cy="412"/>
                </a:xfrm>
                <a:custGeom>
                  <a:avLst/>
                  <a:gdLst/>
                  <a:ahLst/>
                  <a:cxnLst>
                    <a:cxn ang="0">
                      <a:pos x="0" y="225"/>
                    </a:cxn>
                    <a:cxn ang="0">
                      <a:pos x="14" y="213"/>
                    </a:cxn>
                    <a:cxn ang="0">
                      <a:pos x="21" y="203"/>
                    </a:cxn>
                    <a:cxn ang="0">
                      <a:pos x="21" y="197"/>
                    </a:cxn>
                    <a:cxn ang="0">
                      <a:pos x="14" y="192"/>
                    </a:cxn>
                    <a:cxn ang="0">
                      <a:pos x="8" y="178"/>
                    </a:cxn>
                    <a:cxn ang="0">
                      <a:pos x="5" y="158"/>
                    </a:cxn>
                    <a:cxn ang="0">
                      <a:pos x="5" y="148"/>
                    </a:cxn>
                    <a:cxn ang="0">
                      <a:pos x="5" y="136"/>
                    </a:cxn>
                    <a:cxn ang="0">
                      <a:pos x="5" y="122"/>
                    </a:cxn>
                    <a:cxn ang="0">
                      <a:pos x="8" y="109"/>
                    </a:cxn>
                    <a:cxn ang="0">
                      <a:pos x="14" y="99"/>
                    </a:cxn>
                    <a:cxn ang="0">
                      <a:pos x="21" y="92"/>
                    </a:cxn>
                    <a:cxn ang="0">
                      <a:pos x="33" y="72"/>
                    </a:cxn>
                    <a:cxn ang="0">
                      <a:pos x="46" y="49"/>
                    </a:cxn>
                    <a:cxn ang="0">
                      <a:pos x="56" y="29"/>
                    </a:cxn>
                    <a:cxn ang="0">
                      <a:pos x="70" y="16"/>
                    </a:cxn>
                    <a:cxn ang="0">
                      <a:pos x="90" y="4"/>
                    </a:cxn>
                    <a:cxn ang="0">
                      <a:pos x="108" y="0"/>
                    </a:cxn>
                    <a:cxn ang="0">
                      <a:pos x="127" y="1"/>
                    </a:cxn>
                    <a:cxn ang="0">
                      <a:pos x="148" y="3"/>
                    </a:cxn>
                    <a:cxn ang="0">
                      <a:pos x="168" y="8"/>
                    </a:cxn>
                    <a:cxn ang="0">
                      <a:pos x="191" y="16"/>
                    </a:cxn>
                    <a:cxn ang="0">
                      <a:pos x="210" y="26"/>
                    </a:cxn>
                    <a:cxn ang="0">
                      <a:pos x="230" y="41"/>
                    </a:cxn>
                    <a:cxn ang="0">
                      <a:pos x="249" y="59"/>
                    </a:cxn>
                    <a:cxn ang="0">
                      <a:pos x="262" y="79"/>
                    </a:cxn>
                    <a:cxn ang="0">
                      <a:pos x="272" y="99"/>
                    </a:cxn>
                    <a:cxn ang="0">
                      <a:pos x="270" y="122"/>
                    </a:cxn>
                    <a:cxn ang="0">
                      <a:pos x="266" y="139"/>
                    </a:cxn>
                    <a:cxn ang="0">
                      <a:pos x="266" y="161"/>
                    </a:cxn>
                    <a:cxn ang="0">
                      <a:pos x="258" y="188"/>
                    </a:cxn>
                    <a:cxn ang="0">
                      <a:pos x="258" y="216"/>
                    </a:cxn>
                    <a:cxn ang="0">
                      <a:pos x="255" y="246"/>
                    </a:cxn>
                    <a:cxn ang="0">
                      <a:pos x="244" y="277"/>
                    </a:cxn>
                    <a:cxn ang="0">
                      <a:pos x="234" y="302"/>
                    </a:cxn>
                    <a:cxn ang="0">
                      <a:pos x="224" y="320"/>
                    </a:cxn>
                    <a:cxn ang="0">
                      <a:pos x="227" y="327"/>
                    </a:cxn>
                    <a:cxn ang="0">
                      <a:pos x="221" y="334"/>
                    </a:cxn>
                    <a:cxn ang="0">
                      <a:pos x="223" y="342"/>
                    </a:cxn>
                    <a:cxn ang="0">
                      <a:pos x="220" y="345"/>
                    </a:cxn>
                    <a:cxn ang="0">
                      <a:pos x="221" y="352"/>
                    </a:cxn>
                    <a:cxn ang="0">
                      <a:pos x="220" y="373"/>
                    </a:cxn>
                    <a:cxn ang="0">
                      <a:pos x="217" y="392"/>
                    </a:cxn>
                    <a:cxn ang="0">
                      <a:pos x="211" y="402"/>
                    </a:cxn>
                    <a:cxn ang="0">
                      <a:pos x="203" y="409"/>
                    </a:cxn>
                    <a:cxn ang="0">
                      <a:pos x="194" y="411"/>
                    </a:cxn>
                    <a:cxn ang="0">
                      <a:pos x="185" y="411"/>
                    </a:cxn>
                    <a:cxn ang="0">
                      <a:pos x="176" y="407"/>
                    </a:cxn>
                    <a:cxn ang="0">
                      <a:pos x="159" y="402"/>
                    </a:cxn>
                    <a:cxn ang="0">
                      <a:pos x="139" y="403"/>
                    </a:cxn>
                    <a:cxn ang="0">
                      <a:pos x="127" y="407"/>
                    </a:cxn>
                    <a:cxn ang="0">
                      <a:pos x="114" y="407"/>
                    </a:cxn>
                    <a:cxn ang="0">
                      <a:pos x="101" y="411"/>
                    </a:cxn>
                    <a:cxn ang="0">
                      <a:pos x="83" y="377"/>
                    </a:cxn>
                    <a:cxn ang="0">
                      <a:pos x="60" y="344"/>
                    </a:cxn>
                    <a:cxn ang="0">
                      <a:pos x="42" y="319"/>
                    </a:cxn>
                    <a:cxn ang="0">
                      <a:pos x="33" y="306"/>
                    </a:cxn>
                    <a:cxn ang="0">
                      <a:pos x="24" y="286"/>
                    </a:cxn>
                    <a:cxn ang="0">
                      <a:pos x="14" y="258"/>
                    </a:cxn>
                    <a:cxn ang="0">
                      <a:pos x="0" y="225"/>
                    </a:cxn>
                  </a:cxnLst>
                  <a:rect l="0" t="0" r="r" b="b"/>
                  <a:pathLst>
                    <a:path w="273" h="412">
                      <a:moveTo>
                        <a:pt x="0" y="225"/>
                      </a:moveTo>
                      <a:lnTo>
                        <a:pt x="14" y="213"/>
                      </a:lnTo>
                      <a:lnTo>
                        <a:pt x="21" y="203"/>
                      </a:lnTo>
                      <a:lnTo>
                        <a:pt x="21" y="197"/>
                      </a:lnTo>
                      <a:lnTo>
                        <a:pt x="14" y="192"/>
                      </a:lnTo>
                      <a:lnTo>
                        <a:pt x="8" y="178"/>
                      </a:lnTo>
                      <a:lnTo>
                        <a:pt x="5" y="158"/>
                      </a:lnTo>
                      <a:lnTo>
                        <a:pt x="5" y="148"/>
                      </a:lnTo>
                      <a:lnTo>
                        <a:pt x="5" y="136"/>
                      </a:lnTo>
                      <a:lnTo>
                        <a:pt x="5" y="122"/>
                      </a:lnTo>
                      <a:lnTo>
                        <a:pt x="8" y="109"/>
                      </a:lnTo>
                      <a:lnTo>
                        <a:pt x="14" y="99"/>
                      </a:lnTo>
                      <a:lnTo>
                        <a:pt x="21" y="92"/>
                      </a:lnTo>
                      <a:lnTo>
                        <a:pt x="33" y="72"/>
                      </a:lnTo>
                      <a:lnTo>
                        <a:pt x="46" y="49"/>
                      </a:lnTo>
                      <a:lnTo>
                        <a:pt x="56" y="29"/>
                      </a:lnTo>
                      <a:lnTo>
                        <a:pt x="70" y="16"/>
                      </a:lnTo>
                      <a:lnTo>
                        <a:pt x="90" y="4"/>
                      </a:lnTo>
                      <a:lnTo>
                        <a:pt x="108" y="0"/>
                      </a:lnTo>
                      <a:lnTo>
                        <a:pt x="127" y="1"/>
                      </a:lnTo>
                      <a:lnTo>
                        <a:pt x="148" y="3"/>
                      </a:lnTo>
                      <a:lnTo>
                        <a:pt x="168" y="8"/>
                      </a:lnTo>
                      <a:lnTo>
                        <a:pt x="191" y="16"/>
                      </a:lnTo>
                      <a:lnTo>
                        <a:pt x="210" y="26"/>
                      </a:lnTo>
                      <a:lnTo>
                        <a:pt x="230" y="41"/>
                      </a:lnTo>
                      <a:lnTo>
                        <a:pt x="249" y="59"/>
                      </a:lnTo>
                      <a:lnTo>
                        <a:pt x="262" y="79"/>
                      </a:lnTo>
                      <a:lnTo>
                        <a:pt x="272" y="99"/>
                      </a:lnTo>
                      <a:lnTo>
                        <a:pt x="270" y="122"/>
                      </a:lnTo>
                      <a:lnTo>
                        <a:pt x="266" y="139"/>
                      </a:lnTo>
                      <a:lnTo>
                        <a:pt x="266" y="161"/>
                      </a:lnTo>
                      <a:lnTo>
                        <a:pt x="258" y="188"/>
                      </a:lnTo>
                      <a:lnTo>
                        <a:pt x="258" y="216"/>
                      </a:lnTo>
                      <a:lnTo>
                        <a:pt x="255" y="246"/>
                      </a:lnTo>
                      <a:lnTo>
                        <a:pt x="244" y="277"/>
                      </a:lnTo>
                      <a:lnTo>
                        <a:pt x="234" y="302"/>
                      </a:lnTo>
                      <a:lnTo>
                        <a:pt x="224" y="320"/>
                      </a:lnTo>
                      <a:lnTo>
                        <a:pt x="227" y="327"/>
                      </a:lnTo>
                      <a:lnTo>
                        <a:pt x="221" y="334"/>
                      </a:lnTo>
                      <a:lnTo>
                        <a:pt x="223" y="342"/>
                      </a:lnTo>
                      <a:lnTo>
                        <a:pt x="220" y="345"/>
                      </a:lnTo>
                      <a:lnTo>
                        <a:pt x="221" y="352"/>
                      </a:lnTo>
                      <a:lnTo>
                        <a:pt x="220" y="373"/>
                      </a:lnTo>
                      <a:lnTo>
                        <a:pt x="217" y="392"/>
                      </a:lnTo>
                      <a:lnTo>
                        <a:pt x="211" y="402"/>
                      </a:lnTo>
                      <a:lnTo>
                        <a:pt x="203" y="409"/>
                      </a:lnTo>
                      <a:lnTo>
                        <a:pt x="194" y="411"/>
                      </a:lnTo>
                      <a:lnTo>
                        <a:pt x="185" y="411"/>
                      </a:lnTo>
                      <a:lnTo>
                        <a:pt x="176" y="407"/>
                      </a:lnTo>
                      <a:lnTo>
                        <a:pt x="159" y="402"/>
                      </a:lnTo>
                      <a:lnTo>
                        <a:pt x="139" y="403"/>
                      </a:lnTo>
                      <a:lnTo>
                        <a:pt x="127" y="407"/>
                      </a:lnTo>
                      <a:lnTo>
                        <a:pt x="114" y="407"/>
                      </a:lnTo>
                      <a:lnTo>
                        <a:pt x="101" y="411"/>
                      </a:lnTo>
                      <a:lnTo>
                        <a:pt x="83" y="377"/>
                      </a:lnTo>
                      <a:lnTo>
                        <a:pt x="60" y="344"/>
                      </a:lnTo>
                      <a:lnTo>
                        <a:pt x="42" y="319"/>
                      </a:lnTo>
                      <a:lnTo>
                        <a:pt x="33" y="306"/>
                      </a:lnTo>
                      <a:lnTo>
                        <a:pt x="24" y="286"/>
                      </a:lnTo>
                      <a:lnTo>
                        <a:pt x="14" y="258"/>
                      </a:lnTo>
                      <a:lnTo>
                        <a:pt x="0" y="225"/>
                      </a:lnTo>
                    </a:path>
                  </a:pathLst>
                </a:custGeom>
                <a:solidFill>
                  <a:srgbClr val="FFE0C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85" name="Freeform 35"/>
                <p:cNvSpPr>
                  <a:spLocks/>
                </p:cNvSpPr>
                <p:nvPr/>
              </p:nvSpPr>
              <p:spPr bwMode="auto">
                <a:xfrm>
                  <a:off x="3833" y="2790"/>
                  <a:ext cx="277" cy="249"/>
                </a:xfrm>
                <a:custGeom>
                  <a:avLst/>
                  <a:gdLst/>
                  <a:ahLst/>
                  <a:cxnLst>
                    <a:cxn ang="0">
                      <a:pos x="245" y="248"/>
                    </a:cxn>
                    <a:cxn ang="0">
                      <a:pos x="262" y="220"/>
                    </a:cxn>
                    <a:cxn ang="0">
                      <a:pos x="266" y="192"/>
                    </a:cxn>
                    <a:cxn ang="0">
                      <a:pos x="262" y="166"/>
                    </a:cxn>
                    <a:cxn ang="0">
                      <a:pos x="262" y="159"/>
                    </a:cxn>
                    <a:cxn ang="0">
                      <a:pos x="276" y="142"/>
                    </a:cxn>
                    <a:cxn ang="0">
                      <a:pos x="276" y="121"/>
                    </a:cxn>
                    <a:cxn ang="0">
                      <a:pos x="259" y="101"/>
                    </a:cxn>
                    <a:cxn ang="0">
                      <a:pos x="242" y="84"/>
                    </a:cxn>
                    <a:cxn ang="0">
                      <a:pos x="230" y="70"/>
                    </a:cxn>
                    <a:cxn ang="0">
                      <a:pos x="216" y="65"/>
                    </a:cxn>
                    <a:cxn ang="0">
                      <a:pos x="192" y="45"/>
                    </a:cxn>
                    <a:cxn ang="0">
                      <a:pos x="180" y="21"/>
                    </a:cxn>
                    <a:cxn ang="0">
                      <a:pos x="158" y="4"/>
                    </a:cxn>
                    <a:cxn ang="0">
                      <a:pos x="127" y="0"/>
                    </a:cxn>
                    <a:cxn ang="0">
                      <a:pos x="87" y="0"/>
                    </a:cxn>
                    <a:cxn ang="0">
                      <a:pos x="69" y="2"/>
                    </a:cxn>
                    <a:cxn ang="0">
                      <a:pos x="48" y="14"/>
                    </a:cxn>
                    <a:cxn ang="0">
                      <a:pos x="31" y="29"/>
                    </a:cxn>
                    <a:cxn ang="0">
                      <a:pos x="22" y="54"/>
                    </a:cxn>
                    <a:cxn ang="0">
                      <a:pos x="22" y="73"/>
                    </a:cxn>
                    <a:cxn ang="0">
                      <a:pos x="18" y="88"/>
                    </a:cxn>
                    <a:cxn ang="0">
                      <a:pos x="4" y="110"/>
                    </a:cxn>
                    <a:cxn ang="0">
                      <a:pos x="1" y="123"/>
                    </a:cxn>
                    <a:cxn ang="0">
                      <a:pos x="0" y="135"/>
                    </a:cxn>
                    <a:cxn ang="0">
                      <a:pos x="15" y="137"/>
                    </a:cxn>
                    <a:cxn ang="0">
                      <a:pos x="22" y="150"/>
                    </a:cxn>
                    <a:cxn ang="0">
                      <a:pos x="29" y="172"/>
                    </a:cxn>
                    <a:cxn ang="0">
                      <a:pos x="34" y="192"/>
                    </a:cxn>
                    <a:cxn ang="0">
                      <a:pos x="35" y="200"/>
                    </a:cxn>
                    <a:cxn ang="0">
                      <a:pos x="52" y="207"/>
                    </a:cxn>
                    <a:cxn ang="0">
                      <a:pos x="65" y="210"/>
                    </a:cxn>
                    <a:cxn ang="0">
                      <a:pos x="75" y="197"/>
                    </a:cxn>
                    <a:cxn ang="0">
                      <a:pos x="76" y="172"/>
                    </a:cxn>
                    <a:cxn ang="0">
                      <a:pos x="85" y="154"/>
                    </a:cxn>
                    <a:cxn ang="0">
                      <a:pos x="92" y="146"/>
                    </a:cxn>
                    <a:cxn ang="0">
                      <a:pos x="111" y="143"/>
                    </a:cxn>
                    <a:cxn ang="0">
                      <a:pos x="114" y="114"/>
                    </a:cxn>
                    <a:cxn ang="0">
                      <a:pos x="121" y="95"/>
                    </a:cxn>
                    <a:cxn ang="0">
                      <a:pos x="124" y="78"/>
                    </a:cxn>
                    <a:cxn ang="0">
                      <a:pos x="134" y="69"/>
                    </a:cxn>
                    <a:cxn ang="0">
                      <a:pos x="155" y="97"/>
                    </a:cxn>
                    <a:cxn ang="0">
                      <a:pos x="173" y="128"/>
                    </a:cxn>
                    <a:cxn ang="0">
                      <a:pos x="189" y="129"/>
                    </a:cxn>
                    <a:cxn ang="0">
                      <a:pos x="211" y="131"/>
                    </a:cxn>
                    <a:cxn ang="0">
                      <a:pos x="231" y="142"/>
                    </a:cxn>
                    <a:cxn ang="0">
                      <a:pos x="250" y="166"/>
                    </a:cxn>
                    <a:cxn ang="0">
                      <a:pos x="250" y="198"/>
                    </a:cxn>
                    <a:cxn ang="0">
                      <a:pos x="245" y="228"/>
                    </a:cxn>
                    <a:cxn ang="0">
                      <a:pos x="245" y="248"/>
                    </a:cxn>
                  </a:cxnLst>
                  <a:rect l="0" t="0" r="r" b="b"/>
                  <a:pathLst>
                    <a:path w="277" h="249">
                      <a:moveTo>
                        <a:pt x="245" y="248"/>
                      </a:moveTo>
                      <a:lnTo>
                        <a:pt x="262" y="220"/>
                      </a:lnTo>
                      <a:lnTo>
                        <a:pt x="266" y="192"/>
                      </a:lnTo>
                      <a:lnTo>
                        <a:pt x="262" y="166"/>
                      </a:lnTo>
                      <a:lnTo>
                        <a:pt x="262" y="159"/>
                      </a:lnTo>
                      <a:lnTo>
                        <a:pt x="276" y="142"/>
                      </a:lnTo>
                      <a:lnTo>
                        <a:pt x="276" y="121"/>
                      </a:lnTo>
                      <a:lnTo>
                        <a:pt x="259" y="101"/>
                      </a:lnTo>
                      <a:lnTo>
                        <a:pt x="242" y="84"/>
                      </a:lnTo>
                      <a:lnTo>
                        <a:pt x="230" y="70"/>
                      </a:lnTo>
                      <a:lnTo>
                        <a:pt x="216" y="65"/>
                      </a:lnTo>
                      <a:lnTo>
                        <a:pt x="192" y="45"/>
                      </a:lnTo>
                      <a:lnTo>
                        <a:pt x="180" y="21"/>
                      </a:lnTo>
                      <a:lnTo>
                        <a:pt x="158" y="4"/>
                      </a:lnTo>
                      <a:lnTo>
                        <a:pt x="127" y="0"/>
                      </a:lnTo>
                      <a:lnTo>
                        <a:pt x="87" y="0"/>
                      </a:lnTo>
                      <a:lnTo>
                        <a:pt x="69" y="2"/>
                      </a:lnTo>
                      <a:lnTo>
                        <a:pt x="48" y="14"/>
                      </a:lnTo>
                      <a:lnTo>
                        <a:pt x="31" y="29"/>
                      </a:lnTo>
                      <a:lnTo>
                        <a:pt x="22" y="54"/>
                      </a:lnTo>
                      <a:lnTo>
                        <a:pt x="22" y="73"/>
                      </a:lnTo>
                      <a:lnTo>
                        <a:pt x="18" y="88"/>
                      </a:lnTo>
                      <a:lnTo>
                        <a:pt x="4" y="110"/>
                      </a:lnTo>
                      <a:lnTo>
                        <a:pt x="1" y="123"/>
                      </a:lnTo>
                      <a:lnTo>
                        <a:pt x="0" y="135"/>
                      </a:lnTo>
                      <a:lnTo>
                        <a:pt x="15" y="137"/>
                      </a:lnTo>
                      <a:lnTo>
                        <a:pt x="22" y="150"/>
                      </a:lnTo>
                      <a:lnTo>
                        <a:pt x="29" y="172"/>
                      </a:lnTo>
                      <a:lnTo>
                        <a:pt x="34" y="192"/>
                      </a:lnTo>
                      <a:lnTo>
                        <a:pt x="35" y="200"/>
                      </a:lnTo>
                      <a:lnTo>
                        <a:pt x="52" y="207"/>
                      </a:lnTo>
                      <a:lnTo>
                        <a:pt x="65" y="210"/>
                      </a:lnTo>
                      <a:lnTo>
                        <a:pt x="75" y="197"/>
                      </a:lnTo>
                      <a:lnTo>
                        <a:pt x="76" y="172"/>
                      </a:lnTo>
                      <a:lnTo>
                        <a:pt x="85" y="154"/>
                      </a:lnTo>
                      <a:lnTo>
                        <a:pt x="92" y="146"/>
                      </a:lnTo>
                      <a:lnTo>
                        <a:pt x="111" y="143"/>
                      </a:lnTo>
                      <a:lnTo>
                        <a:pt x="114" y="114"/>
                      </a:lnTo>
                      <a:lnTo>
                        <a:pt x="121" y="95"/>
                      </a:lnTo>
                      <a:lnTo>
                        <a:pt x="124" y="78"/>
                      </a:lnTo>
                      <a:lnTo>
                        <a:pt x="134" y="69"/>
                      </a:lnTo>
                      <a:lnTo>
                        <a:pt x="155" y="97"/>
                      </a:lnTo>
                      <a:lnTo>
                        <a:pt x="173" y="128"/>
                      </a:lnTo>
                      <a:lnTo>
                        <a:pt x="189" y="129"/>
                      </a:lnTo>
                      <a:lnTo>
                        <a:pt x="211" y="131"/>
                      </a:lnTo>
                      <a:lnTo>
                        <a:pt x="231" y="142"/>
                      </a:lnTo>
                      <a:lnTo>
                        <a:pt x="250" y="166"/>
                      </a:lnTo>
                      <a:lnTo>
                        <a:pt x="250" y="198"/>
                      </a:lnTo>
                      <a:lnTo>
                        <a:pt x="245" y="228"/>
                      </a:lnTo>
                      <a:lnTo>
                        <a:pt x="245" y="248"/>
                      </a:lnTo>
                    </a:path>
                  </a:pathLst>
                </a:custGeom>
                <a:solidFill>
                  <a:srgbClr val="E08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18" name="Group 46"/>
                <p:cNvGrpSpPr>
                  <a:grpSpLocks/>
                </p:cNvGrpSpPr>
                <p:nvPr/>
              </p:nvGrpSpPr>
              <p:grpSpPr bwMode="auto">
                <a:xfrm>
                  <a:off x="3858" y="2936"/>
                  <a:ext cx="256" cy="151"/>
                  <a:chOff x="3858" y="2936"/>
                  <a:chExt cx="256" cy="151"/>
                </a:xfrm>
              </p:grpSpPr>
              <p:sp>
                <p:nvSpPr>
                  <p:cNvPr id="101" name="Freeform 36"/>
                  <p:cNvSpPr>
                    <a:spLocks/>
                  </p:cNvSpPr>
                  <p:nvPr/>
                </p:nvSpPr>
                <p:spPr bwMode="auto">
                  <a:xfrm>
                    <a:off x="3932" y="3012"/>
                    <a:ext cx="182" cy="75"/>
                  </a:xfrm>
                  <a:custGeom>
                    <a:avLst/>
                    <a:gdLst/>
                    <a:ahLst/>
                    <a:cxnLst>
                      <a:cxn ang="0">
                        <a:pos x="0" y="5"/>
                      </a:cxn>
                      <a:cxn ang="0">
                        <a:pos x="2" y="2"/>
                      </a:cxn>
                      <a:cxn ang="0">
                        <a:pos x="19" y="0"/>
                      </a:cxn>
                      <a:cxn ang="0">
                        <a:pos x="71" y="0"/>
                      </a:cxn>
                      <a:cxn ang="0">
                        <a:pos x="95" y="4"/>
                      </a:cxn>
                      <a:cxn ang="0">
                        <a:pos x="114" y="4"/>
                      </a:cxn>
                      <a:cxn ang="0">
                        <a:pos x="129" y="0"/>
                      </a:cxn>
                      <a:cxn ang="0">
                        <a:pos x="179" y="1"/>
                      </a:cxn>
                      <a:cxn ang="0">
                        <a:pos x="181" y="7"/>
                      </a:cxn>
                      <a:cxn ang="0">
                        <a:pos x="180" y="18"/>
                      </a:cxn>
                      <a:cxn ang="0">
                        <a:pos x="177" y="34"/>
                      </a:cxn>
                      <a:cxn ang="0">
                        <a:pos x="176" y="40"/>
                      </a:cxn>
                      <a:cxn ang="0">
                        <a:pos x="171" y="48"/>
                      </a:cxn>
                      <a:cxn ang="0">
                        <a:pos x="170" y="53"/>
                      </a:cxn>
                      <a:cxn ang="0">
                        <a:pos x="167" y="57"/>
                      </a:cxn>
                      <a:cxn ang="0">
                        <a:pos x="161" y="62"/>
                      </a:cxn>
                      <a:cxn ang="0">
                        <a:pos x="155" y="64"/>
                      </a:cxn>
                      <a:cxn ang="0">
                        <a:pos x="150" y="66"/>
                      </a:cxn>
                      <a:cxn ang="0">
                        <a:pos x="144" y="66"/>
                      </a:cxn>
                      <a:cxn ang="0">
                        <a:pos x="139" y="65"/>
                      </a:cxn>
                      <a:cxn ang="0">
                        <a:pos x="132" y="65"/>
                      </a:cxn>
                      <a:cxn ang="0">
                        <a:pos x="124" y="63"/>
                      </a:cxn>
                      <a:cxn ang="0">
                        <a:pos x="119" y="61"/>
                      </a:cxn>
                      <a:cxn ang="0">
                        <a:pos x="115" y="57"/>
                      </a:cxn>
                      <a:cxn ang="0">
                        <a:pos x="112" y="51"/>
                      </a:cxn>
                      <a:cxn ang="0">
                        <a:pos x="108" y="45"/>
                      </a:cxn>
                      <a:cxn ang="0">
                        <a:pos x="104" y="32"/>
                      </a:cxn>
                      <a:cxn ang="0">
                        <a:pos x="101" y="30"/>
                      </a:cxn>
                      <a:cxn ang="0">
                        <a:pos x="97" y="32"/>
                      </a:cxn>
                      <a:cxn ang="0">
                        <a:pos x="94" y="44"/>
                      </a:cxn>
                      <a:cxn ang="0">
                        <a:pos x="92" y="49"/>
                      </a:cxn>
                      <a:cxn ang="0">
                        <a:pos x="88" y="55"/>
                      </a:cxn>
                      <a:cxn ang="0">
                        <a:pos x="85" y="60"/>
                      </a:cxn>
                      <a:cxn ang="0">
                        <a:pos x="81" y="64"/>
                      </a:cxn>
                      <a:cxn ang="0">
                        <a:pos x="76" y="69"/>
                      </a:cxn>
                      <a:cxn ang="0">
                        <a:pos x="70" y="70"/>
                      </a:cxn>
                      <a:cxn ang="0">
                        <a:pos x="67" y="72"/>
                      </a:cxn>
                      <a:cxn ang="0">
                        <a:pos x="57" y="74"/>
                      </a:cxn>
                      <a:cxn ang="0">
                        <a:pos x="52" y="73"/>
                      </a:cxn>
                      <a:cxn ang="0">
                        <a:pos x="45" y="72"/>
                      </a:cxn>
                      <a:cxn ang="0">
                        <a:pos x="37" y="70"/>
                      </a:cxn>
                      <a:cxn ang="0">
                        <a:pos x="26" y="65"/>
                      </a:cxn>
                      <a:cxn ang="0">
                        <a:pos x="17" y="59"/>
                      </a:cxn>
                      <a:cxn ang="0">
                        <a:pos x="12" y="54"/>
                      </a:cxn>
                      <a:cxn ang="0">
                        <a:pos x="10" y="50"/>
                      </a:cxn>
                      <a:cxn ang="0">
                        <a:pos x="7" y="45"/>
                      </a:cxn>
                      <a:cxn ang="0">
                        <a:pos x="3" y="38"/>
                      </a:cxn>
                      <a:cxn ang="0">
                        <a:pos x="0" y="19"/>
                      </a:cxn>
                      <a:cxn ang="0">
                        <a:pos x="0" y="5"/>
                      </a:cxn>
                    </a:cxnLst>
                    <a:rect l="0" t="0" r="r" b="b"/>
                    <a:pathLst>
                      <a:path w="182" h="75">
                        <a:moveTo>
                          <a:pt x="0" y="5"/>
                        </a:moveTo>
                        <a:lnTo>
                          <a:pt x="2" y="2"/>
                        </a:lnTo>
                        <a:lnTo>
                          <a:pt x="19" y="0"/>
                        </a:lnTo>
                        <a:lnTo>
                          <a:pt x="71" y="0"/>
                        </a:lnTo>
                        <a:lnTo>
                          <a:pt x="95" y="4"/>
                        </a:lnTo>
                        <a:lnTo>
                          <a:pt x="114" y="4"/>
                        </a:lnTo>
                        <a:lnTo>
                          <a:pt x="129" y="0"/>
                        </a:lnTo>
                        <a:lnTo>
                          <a:pt x="179" y="1"/>
                        </a:lnTo>
                        <a:lnTo>
                          <a:pt x="181" y="7"/>
                        </a:lnTo>
                        <a:lnTo>
                          <a:pt x="180" y="18"/>
                        </a:lnTo>
                        <a:lnTo>
                          <a:pt x="177" y="34"/>
                        </a:lnTo>
                        <a:lnTo>
                          <a:pt x="176" y="40"/>
                        </a:lnTo>
                        <a:lnTo>
                          <a:pt x="171" y="48"/>
                        </a:lnTo>
                        <a:lnTo>
                          <a:pt x="170" y="53"/>
                        </a:lnTo>
                        <a:lnTo>
                          <a:pt x="167" y="57"/>
                        </a:lnTo>
                        <a:lnTo>
                          <a:pt x="161" y="62"/>
                        </a:lnTo>
                        <a:lnTo>
                          <a:pt x="155" y="64"/>
                        </a:lnTo>
                        <a:lnTo>
                          <a:pt x="150" y="66"/>
                        </a:lnTo>
                        <a:lnTo>
                          <a:pt x="144" y="66"/>
                        </a:lnTo>
                        <a:lnTo>
                          <a:pt x="139" y="65"/>
                        </a:lnTo>
                        <a:lnTo>
                          <a:pt x="132" y="65"/>
                        </a:lnTo>
                        <a:lnTo>
                          <a:pt x="124" y="63"/>
                        </a:lnTo>
                        <a:lnTo>
                          <a:pt x="119" y="61"/>
                        </a:lnTo>
                        <a:lnTo>
                          <a:pt x="115" y="57"/>
                        </a:lnTo>
                        <a:lnTo>
                          <a:pt x="112" y="51"/>
                        </a:lnTo>
                        <a:lnTo>
                          <a:pt x="108" y="45"/>
                        </a:lnTo>
                        <a:lnTo>
                          <a:pt x="104" y="32"/>
                        </a:lnTo>
                        <a:lnTo>
                          <a:pt x="101" y="30"/>
                        </a:lnTo>
                        <a:lnTo>
                          <a:pt x="97" y="32"/>
                        </a:lnTo>
                        <a:lnTo>
                          <a:pt x="94" y="44"/>
                        </a:lnTo>
                        <a:lnTo>
                          <a:pt x="92" y="49"/>
                        </a:lnTo>
                        <a:lnTo>
                          <a:pt x="88" y="55"/>
                        </a:lnTo>
                        <a:lnTo>
                          <a:pt x="85" y="60"/>
                        </a:lnTo>
                        <a:lnTo>
                          <a:pt x="81" y="64"/>
                        </a:lnTo>
                        <a:lnTo>
                          <a:pt x="76" y="69"/>
                        </a:lnTo>
                        <a:lnTo>
                          <a:pt x="70" y="70"/>
                        </a:lnTo>
                        <a:lnTo>
                          <a:pt x="67" y="72"/>
                        </a:lnTo>
                        <a:lnTo>
                          <a:pt x="57" y="74"/>
                        </a:lnTo>
                        <a:lnTo>
                          <a:pt x="52" y="73"/>
                        </a:lnTo>
                        <a:lnTo>
                          <a:pt x="45" y="72"/>
                        </a:lnTo>
                        <a:lnTo>
                          <a:pt x="37" y="70"/>
                        </a:lnTo>
                        <a:lnTo>
                          <a:pt x="26" y="65"/>
                        </a:lnTo>
                        <a:lnTo>
                          <a:pt x="17" y="59"/>
                        </a:lnTo>
                        <a:lnTo>
                          <a:pt x="12" y="54"/>
                        </a:lnTo>
                        <a:lnTo>
                          <a:pt x="10" y="50"/>
                        </a:lnTo>
                        <a:lnTo>
                          <a:pt x="7" y="45"/>
                        </a:lnTo>
                        <a:lnTo>
                          <a:pt x="3" y="38"/>
                        </a:lnTo>
                        <a:lnTo>
                          <a:pt x="0" y="19"/>
                        </a:lnTo>
                        <a:lnTo>
                          <a:pt x="0" y="5"/>
                        </a:lnTo>
                      </a:path>
                    </a:pathLst>
                  </a:custGeom>
                  <a:solidFill>
                    <a:srgbClr val="402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2" name="Freeform 37"/>
                  <p:cNvSpPr>
                    <a:spLocks/>
                  </p:cNvSpPr>
                  <p:nvPr/>
                </p:nvSpPr>
                <p:spPr bwMode="auto">
                  <a:xfrm>
                    <a:off x="4041" y="3020"/>
                    <a:ext cx="69" cy="53"/>
                  </a:xfrm>
                  <a:custGeom>
                    <a:avLst/>
                    <a:gdLst/>
                    <a:ahLst/>
                    <a:cxnLst>
                      <a:cxn ang="0">
                        <a:pos x="2" y="4"/>
                      </a:cxn>
                      <a:cxn ang="0">
                        <a:pos x="9" y="2"/>
                      </a:cxn>
                      <a:cxn ang="0">
                        <a:pos x="19" y="0"/>
                      </a:cxn>
                      <a:cxn ang="0">
                        <a:pos x="44" y="0"/>
                      </a:cxn>
                      <a:cxn ang="0">
                        <a:pos x="66" y="0"/>
                      </a:cxn>
                      <a:cxn ang="0">
                        <a:pos x="68" y="4"/>
                      </a:cxn>
                      <a:cxn ang="0">
                        <a:pos x="66" y="11"/>
                      </a:cxn>
                      <a:cxn ang="0">
                        <a:pos x="62" y="25"/>
                      </a:cxn>
                      <a:cxn ang="0">
                        <a:pos x="58" y="37"/>
                      </a:cxn>
                      <a:cxn ang="0">
                        <a:pos x="54" y="43"/>
                      </a:cxn>
                      <a:cxn ang="0">
                        <a:pos x="48" y="48"/>
                      </a:cxn>
                      <a:cxn ang="0">
                        <a:pos x="37" y="52"/>
                      </a:cxn>
                      <a:cxn ang="0">
                        <a:pos x="28" y="52"/>
                      </a:cxn>
                      <a:cxn ang="0">
                        <a:pos x="22" y="51"/>
                      </a:cxn>
                      <a:cxn ang="0">
                        <a:pos x="16" y="49"/>
                      </a:cxn>
                      <a:cxn ang="0">
                        <a:pos x="12" y="46"/>
                      </a:cxn>
                      <a:cxn ang="0">
                        <a:pos x="8" y="42"/>
                      </a:cxn>
                      <a:cxn ang="0">
                        <a:pos x="5" y="36"/>
                      </a:cxn>
                      <a:cxn ang="0">
                        <a:pos x="2" y="30"/>
                      </a:cxn>
                      <a:cxn ang="0">
                        <a:pos x="2" y="24"/>
                      </a:cxn>
                      <a:cxn ang="0">
                        <a:pos x="2" y="17"/>
                      </a:cxn>
                      <a:cxn ang="0">
                        <a:pos x="0" y="11"/>
                      </a:cxn>
                      <a:cxn ang="0">
                        <a:pos x="2" y="6"/>
                      </a:cxn>
                      <a:cxn ang="0">
                        <a:pos x="2" y="4"/>
                      </a:cxn>
                    </a:cxnLst>
                    <a:rect l="0" t="0" r="r" b="b"/>
                    <a:pathLst>
                      <a:path w="69" h="53">
                        <a:moveTo>
                          <a:pt x="2" y="4"/>
                        </a:moveTo>
                        <a:lnTo>
                          <a:pt x="9" y="2"/>
                        </a:lnTo>
                        <a:lnTo>
                          <a:pt x="19" y="0"/>
                        </a:lnTo>
                        <a:lnTo>
                          <a:pt x="44" y="0"/>
                        </a:lnTo>
                        <a:lnTo>
                          <a:pt x="66" y="0"/>
                        </a:lnTo>
                        <a:lnTo>
                          <a:pt x="68" y="4"/>
                        </a:lnTo>
                        <a:lnTo>
                          <a:pt x="66" y="11"/>
                        </a:lnTo>
                        <a:lnTo>
                          <a:pt x="62" y="25"/>
                        </a:lnTo>
                        <a:lnTo>
                          <a:pt x="58" y="37"/>
                        </a:lnTo>
                        <a:lnTo>
                          <a:pt x="54" y="43"/>
                        </a:lnTo>
                        <a:lnTo>
                          <a:pt x="48" y="48"/>
                        </a:lnTo>
                        <a:lnTo>
                          <a:pt x="37" y="52"/>
                        </a:lnTo>
                        <a:lnTo>
                          <a:pt x="28" y="52"/>
                        </a:lnTo>
                        <a:lnTo>
                          <a:pt x="22" y="51"/>
                        </a:lnTo>
                        <a:lnTo>
                          <a:pt x="16" y="49"/>
                        </a:lnTo>
                        <a:lnTo>
                          <a:pt x="12" y="46"/>
                        </a:lnTo>
                        <a:lnTo>
                          <a:pt x="8" y="42"/>
                        </a:lnTo>
                        <a:lnTo>
                          <a:pt x="5" y="36"/>
                        </a:lnTo>
                        <a:lnTo>
                          <a:pt x="2" y="30"/>
                        </a:lnTo>
                        <a:lnTo>
                          <a:pt x="2" y="24"/>
                        </a:lnTo>
                        <a:lnTo>
                          <a:pt x="2" y="17"/>
                        </a:lnTo>
                        <a:lnTo>
                          <a:pt x="0" y="11"/>
                        </a:lnTo>
                        <a:lnTo>
                          <a:pt x="2" y="6"/>
                        </a:lnTo>
                        <a:lnTo>
                          <a:pt x="2" y="4"/>
                        </a:lnTo>
                      </a:path>
                    </a:pathLst>
                  </a:custGeom>
                  <a:solidFill>
                    <a:srgbClr val="00808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3" name="Freeform 38"/>
                  <p:cNvSpPr>
                    <a:spLocks/>
                  </p:cNvSpPr>
                  <p:nvPr/>
                </p:nvSpPr>
                <p:spPr bwMode="auto">
                  <a:xfrm>
                    <a:off x="3939" y="3020"/>
                    <a:ext cx="88" cy="59"/>
                  </a:xfrm>
                  <a:custGeom>
                    <a:avLst/>
                    <a:gdLst/>
                    <a:ahLst/>
                    <a:cxnLst>
                      <a:cxn ang="0">
                        <a:pos x="0" y="4"/>
                      </a:cxn>
                      <a:cxn ang="0">
                        <a:pos x="4" y="0"/>
                      </a:cxn>
                      <a:cxn ang="0">
                        <a:pos x="18" y="0"/>
                      </a:cxn>
                      <a:cxn ang="0">
                        <a:pos x="61" y="0"/>
                      </a:cxn>
                      <a:cxn ang="0">
                        <a:pos x="77" y="1"/>
                      </a:cxn>
                      <a:cxn ang="0">
                        <a:pos x="86" y="4"/>
                      </a:cxn>
                      <a:cxn ang="0">
                        <a:pos x="87" y="13"/>
                      </a:cxn>
                      <a:cxn ang="0">
                        <a:pos x="86" y="19"/>
                      </a:cxn>
                      <a:cxn ang="0">
                        <a:pos x="86" y="25"/>
                      </a:cxn>
                      <a:cxn ang="0">
                        <a:pos x="84" y="29"/>
                      </a:cxn>
                      <a:cxn ang="0">
                        <a:pos x="81" y="34"/>
                      </a:cxn>
                      <a:cxn ang="0">
                        <a:pos x="80" y="40"/>
                      </a:cxn>
                      <a:cxn ang="0">
                        <a:pos x="76" y="47"/>
                      </a:cxn>
                      <a:cxn ang="0">
                        <a:pos x="70" y="53"/>
                      </a:cxn>
                      <a:cxn ang="0">
                        <a:pos x="66" y="55"/>
                      </a:cxn>
                      <a:cxn ang="0">
                        <a:pos x="57" y="57"/>
                      </a:cxn>
                      <a:cxn ang="0">
                        <a:pos x="49" y="58"/>
                      </a:cxn>
                      <a:cxn ang="0">
                        <a:pos x="43" y="57"/>
                      </a:cxn>
                      <a:cxn ang="0">
                        <a:pos x="35" y="56"/>
                      </a:cxn>
                      <a:cxn ang="0">
                        <a:pos x="28" y="54"/>
                      </a:cxn>
                      <a:cxn ang="0">
                        <a:pos x="22" y="51"/>
                      </a:cxn>
                      <a:cxn ang="0">
                        <a:pos x="17" y="47"/>
                      </a:cxn>
                      <a:cxn ang="0">
                        <a:pos x="10" y="40"/>
                      </a:cxn>
                      <a:cxn ang="0">
                        <a:pos x="7" y="34"/>
                      </a:cxn>
                      <a:cxn ang="0">
                        <a:pos x="5" y="29"/>
                      </a:cxn>
                      <a:cxn ang="0">
                        <a:pos x="2" y="20"/>
                      </a:cxn>
                      <a:cxn ang="0">
                        <a:pos x="2" y="13"/>
                      </a:cxn>
                      <a:cxn ang="0">
                        <a:pos x="0" y="4"/>
                      </a:cxn>
                    </a:cxnLst>
                    <a:rect l="0" t="0" r="r" b="b"/>
                    <a:pathLst>
                      <a:path w="88" h="59">
                        <a:moveTo>
                          <a:pt x="0" y="4"/>
                        </a:moveTo>
                        <a:lnTo>
                          <a:pt x="4" y="0"/>
                        </a:lnTo>
                        <a:lnTo>
                          <a:pt x="18" y="0"/>
                        </a:lnTo>
                        <a:lnTo>
                          <a:pt x="61" y="0"/>
                        </a:lnTo>
                        <a:lnTo>
                          <a:pt x="77" y="1"/>
                        </a:lnTo>
                        <a:lnTo>
                          <a:pt x="86" y="4"/>
                        </a:lnTo>
                        <a:lnTo>
                          <a:pt x="87" y="13"/>
                        </a:lnTo>
                        <a:lnTo>
                          <a:pt x="86" y="19"/>
                        </a:lnTo>
                        <a:lnTo>
                          <a:pt x="86" y="25"/>
                        </a:lnTo>
                        <a:lnTo>
                          <a:pt x="84" y="29"/>
                        </a:lnTo>
                        <a:lnTo>
                          <a:pt x="81" y="34"/>
                        </a:lnTo>
                        <a:lnTo>
                          <a:pt x="80" y="40"/>
                        </a:lnTo>
                        <a:lnTo>
                          <a:pt x="76" y="47"/>
                        </a:lnTo>
                        <a:lnTo>
                          <a:pt x="70" y="53"/>
                        </a:lnTo>
                        <a:lnTo>
                          <a:pt x="66" y="55"/>
                        </a:lnTo>
                        <a:lnTo>
                          <a:pt x="57" y="57"/>
                        </a:lnTo>
                        <a:lnTo>
                          <a:pt x="49" y="58"/>
                        </a:lnTo>
                        <a:lnTo>
                          <a:pt x="43" y="57"/>
                        </a:lnTo>
                        <a:lnTo>
                          <a:pt x="35" y="56"/>
                        </a:lnTo>
                        <a:lnTo>
                          <a:pt x="28" y="54"/>
                        </a:lnTo>
                        <a:lnTo>
                          <a:pt x="22" y="51"/>
                        </a:lnTo>
                        <a:lnTo>
                          <a:pt x="17" y="47"/>
                        </a:lnTo>
                        <a:lnTo>
                          <a:pt x="10" y="40"/>
                        </a:lnTo>
                        <a:lnTo>
                          <a:pt x="7" y="34"/>
                        </a:lnTo>
                        <a:lnTo>
                          <a:pt x="5" y="29"/>
                        </a:lnTo>
                        <a:lnTo>
                          <a:pt x="2" y="20"/>
                        </a:lnTo>
                        <a:lnTo>
                          <a:pt x="2" y="13"/>
                        </a:lnTo>
                        <a:lnTo>
                          <a:pt x="0" y="4"/>
                        </a:lnTo>
                      </a:path>
                    </a:pathLst>
                  </a:custGeom>
                  <a:solidFill>
                    <a:srgbClr val="00808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22" name="Group 41"/>
                  <p:cNvGrpSpPr>
                    <a:grpSpLocks/>
                  </p:cNvGrpSpPr>
                  <p:nvPr/>
                </p:nvGrpSpPr>
                <p:grpSpPr bwMode="auto">
                  <a:xfrm>
                    <a:off x="3947" y="3026"/>
                    <a:ext cx="47" cy="24"/>
                    <a:chOff x="3947" y="3026"/>
                    <a:chExt cx="47" cy="24"/>
                  </a:xfrm>
                </p:grpSpPr>
                <p:sp>
                  <p:nvSpPr>
                    <p:cNvPr id="109" name="Line 39"/>
                    <p:cNvSpPr>
                      <a:spLocks noChangeShapeType="1"/>
                    </p:cNvSpPr>
                    <p:nvPr/>
                  </p:nvSpPr>
                  <p:spPr bwMode="auto">
                    <a:xfrm flipH="1">
                      <a:off x="3947" y="3026"/>
                      <a:ext cx="39" cy="20"/>
                    </a:xfrm>
                    <a:prstGeom prst="line">
                      <a:avLst/>
                    </a:prstGeom>
                    <a:noFill/>
                    <a:ln w="12700">
                      <a:solidFill>
                        <a:srgbClr val="C0FFFF"/>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10" name="Line 40"/>
                    <p:cNvSpPr>
                      <a:spLocks noChangeShapeType="1"/>
                    </p:cNvSpPr>
                    <p:nvPr/>
                  </p:nvSpPr>
                  <p:spPr bwMode="auto">
                    <a:xfrm flipH="1">
                      <a:off x="3956" y="3030"/>
                      <a:ext cx="38" cy="20"/>
                    </a:xfrm>
                    <a:prstGeom prst="line">
                      <a:avLst/>
                    </a:prstGeom>
                    <a:noFill/>
                    <a:ln w="12700">
                      <a:solidFill>
                        <a:srgbClr val="C0FFFF"/>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grpSp>
              <p:grpSp>
                <p:nvGrpSpPr>
                  <p:cNvPr id="23" name="Group 44"/>
                  <p:cNvGrpSpPr>
                    <a:grpSpLocks/>
                  </p:cNvGrpSpPr>
                  <p:nvPr/>
                </p:nvGrpSpPr>
                <p:grpSpPr bwMode="auto">
                  <a:xfrm>
                    <a:off x="4046" y="3026"/>
                    <a:ext cx="47" cy="24"/>
                    <a:chOff x="4046" y="3026"/>
                    <a:chExt cx="47" cy="24"/>
                  </a:xfrm>
                </p:grpSpPr>
                <p:sp>
                  <p:nvSpPr>
                    <p:cNvPr id="107" name="Line 42"/>
                    <p:cNvSpPr>
                      <a:spLocks noChangeShapeType="1"/>
                    </p:cNvSpPr>
                    <p:nvPr/>
                  </p:nvSpPr>
                  <p:spPr bwMode="auto">
                    <a:xfrm flipH="1">
                      <a:off x="4046" y="3026"/>
                      <a:ext cx="38" cy="20"/>
                    </a:xfrm>
                    <a:prstGeom prst="line">
                      <a:avLst/>
                    </a:prstGeom>
                    <a:noFill/>
                    <a:ln w="12700">
                      <a:solidFill>
                        <a:srgbClr val="C0FFFF"/>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08" name="Line 43"/>
                    <p:cNvSpPr>
                      <a:spLocks noChangeShapeType="1"/>
                    </p:cNvSpPr>
                    <p:nvPr/>
                  </p:nvSpPr>
                  <p:spPr bwMode="auto">
                    <a:xfrm flipH="1">
                      <a:off x="4055" y="3030"/>
                      <a:ext cx="38" cy="20"/>
                    </a:xfrm>
                    <a:prstGeom prst="line">
                      <a:avLst/>
                    </a:prstGeom>
                    <a:noFill/>
                    <a:ln w="12700">
                      <a:solidFill>
                        <a:srgbClr val="C0FFFF"/>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grpSp>
              <p:sp>
                <p:nvSpPr>
                  <p:cNvPr id="106" name="Freeform 45"/>
                  <p:cNvSpPr>
                    <a:spLocks/>
                  </p:cNvSpPr>
                  <p:nvPr/>
                </p:nvSpPr>
                <p:spPr bwMode="auto">
                  <a:xfrm>
                    <a:off x="3858" y="2936"/>
                    <a:ext cx="79" cy="94"/>
                  </a:xfrm>
                  <a:custGeom>
                    <a:avLst/>
                    <a:gdLst/>
                    <a:ahLst/>
                    <a:cxnLst>
                      <a:cxn ang="0">
                        <a:pos x="0" y="10"/>
                      </a:cxn>
                      <a:cxn ang="0">
                        <a:pos x="75" y="93"/>
                      </a:cxn>
                      <a:cxn ang="0">
                        <a:pos x="75" y="86"/>
                      </a:cxn>
                      <a:cxn ang="0">
                        <a:pos x="78" y="79"/>
                      </a:cxn>
                      <a:cxn ang="0">
                        <a:pos x="0" y="0"/>
                      </a:cxn>
                      <a:cxn ang="0">
                        <a:pos x="0" y="10"/>
                      </a:cxn>
                    </a:cxnLst>
                    <a:rect l="0" t="0" r="r" b="b"/>
                    <a:pathLst>
                      <a:path w="79" h="94">
                        <a:moveTo>
                          <a:pt x="0" y="10"/>
                        </a:moveTo>
                        <a:lnTo>
                          <a:pt x="75" y="93"/>
                        </a:lnTo>
                        <a:lnTo>
                          <a:pt x="75" y="86"/>
                        </a:lnTo>
                        <a:lnTo>
                          <a:pt x="78" y="79"/>
                        </a:lnTo>
                        <a:lnTo>
                          <a:pt x="0" y="0"/>
                        </a:lnTo>
                        <a:lnTo>
                          <a:pt x="0" y="10"/>
                        </a:lnTo>
                      </a:path>
                    </a:pathLst>
                  </a:custGeom>
                  <a:solidFill>
                    <a:srgbClr val="402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nvGrpSpPr>
                <p:cNvPr id="24" name="Group 49"/>
                <p:cNvGrpSpPr>
                  <a:grpSpLocks/>
                </p:cNvGrpSpPr>
                <p:nvPr/>
              </p:nvGrpSpPr>
              <p:grpSpPr bwMode="auto">
                <a:xfrm>
                  <a:off x="3957" y="3135"/>
                  <a:ext cx="125" cy="20"/>
                  <a:chOff x="3957" y="3135"/>
                  <a:chExt cx="125" cy="20"/>
                </a:xfrm>
              </p:grpSpPr>
              <p:sp>
                <p:nvSpPr>
                  <p:cNvPr id="99" name="Freeform 47"/>
                  <p:cNvSpPr>
                    <a:spLocks/>
                  </p:cNvSpPr>
                  <p:nvPr/>
                </p:nvSpPr>
                <p:spPr bwMode="auto">
                  <a:xfrm>
                    <a:off x="4035" y="3135"/>
                    <a:ext cx="47" cy="15"/>
                  </a:xfrm>
                  <a:custGeom>
                    <a:avLst/>
                    <a:gdLst/>
                    <a:ahLst/>
                    <a:cxnLst>
                      <a:cxn ang="0">
                        <a:pos x="46" y="4"/>
                      </a:cxn>
                      <a:cxn ang="0">
                        <a:pos x="36" y="8"/>
                      </a:cxn>
                      <a:cxn ang="0">
                        <a:pos x="29" y="6"/>
                      </a:cxn>
                      <a:cxn ang="0">
                        <a:pos x="21" y="4"/>
                      </a:cxn>
                      <a:cxn ang="0">
                        <a:pos x="15" y="0"/>
                      </a:cxn>
                      <a:cxn ang="0">
                        <a:pos x="8" y="0"/>
                      </a:cxn>
                      <a:cxn ang="0">
                        <a:pos x="4" y="0"/>
                      </a:cxn>
                      <a:cxn ang="0">
                        <a:pos x="0" y="2"/>
                      </a:cxn>
                      <a:cxn ang="0">
                        <a:pos x="1" y="6"/>
                      </a:cxn>
                      <a:cxn ang="0">
                        <a:pos x="6" y="8"/>
                      </a:cxn>
                      <a:cxn ang="0">
                        <a:pos x="13" y="11"/>
                      </a:cxn>
                      <a:cxn ang="0">
                        <a:pos x="23" y="13"/>
                      </a:cxn>
                      <a:cxn ang="0">
                        <a:pos x="30" y="14"/>
                      </a:cxn>
                      <a:cxn ang="0">
                        <a:pos x="37" y="13"/>
                      </a:cxn>
                      <a:cxn ang="0">
                        <a:pos x="46" y="4"/>
                      </a:cxn>
                    </a:cxnLst>
                    <a:rect l="0" t="0" r="r" b="b"/>
                    <a:pathLst>
                      <a:path w="47" h="15">
                        <a:moveTo>
                          <a:pt x="46" y="4"/>
                        </a:moveTo>
                        <a:lnTo>
                          <a:pt x="36" y="8"/>
                        </a:lnTo>
                        <a:lnTo>
                          <a:pt x="29" y="6"/>
                        </a:lnTo>
                        <a:lnTo>
                          <a:pt x="21" y="4"/>
                        </a:lnTo>
                        <a:lnTo>
                          <a:pt x="15" y="0"/>
                        </a:lnTo>
                        <a:lnTo>
                          <a:pt x="8" y="0"/>
                        </a:lnTo>
                        <a:lnTo>
                          <a:pt x="4" y="0"/>
                        </a:lnTo>
                        <a:lnTo>
                          <a:pt x="0" y="2"/>
                        </a:lnTo>
                        <a:lnTo>
                          <a:pt x="1" y="6"/>
                        </a:lnTo>
                        <a:lnTo>
                          <a:pt x="6" y="8"/>
                        </a:lnTo>
                        <a:lnTo>
                          <a:pt x="13" y="11"/>
                        </a:lnTo>
                        <a:lnTo>
                          <a:pt x="23" y="13"/>
                        </a:lnTo>
                        <a:lnTo>
                          <a:pt x="30" y="14"/>
                        </a:lnTo>
                        <a:lnTo>
                          <a:pt x="37" y="13"/>
                        </a:lnTo>
                        <a:lnTo>
                          <a:pt x="46" y="4"/>
                        </a:lnTo>
                      </a:path>
                    </a:pathLst>
                  </a:custGeom>
                  <a:solidFill>
                    <a:srgbClr val="A05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100" name="Freeform 48"/>
                  <p:cNvSpPr>
                    <a:spLocks/>
                  </p:cNvSpPr>
                  <p:nvPr/>
                </p:nvSpPr>
                <p:spPr bwMode="auto">
                  <a:xfrm>
                    <a:off x="3957" y="3135"/>
                    <a:ext cx="71" cy="20"/>
                  </a:xfrm>
                  <a:custGeom>
                    <a:avLst/>
                    <a:gdLst/>
                    <a:ahLst/>
                    <a:cxnLst>
                      <a:cxn ang="0">
                        <a:pos x="0" y="6"/>
                      </a:cxn>
                      <a:cxn ang="0">
                        <a:pos x="16" y="10"/>
                      </a:cxn>
                      <a:cxn ang="0">
                        <a:pos x="27" y="9"/>
                      </a:cxn>
                      <a:cxn ang="0">
                        <a:pos x="37" y="4"/>
                      </a:cxn>
                      <a:cxn ang="0">
                        <a:pos x="48" y="1"/>
                      </a:cxn>
                      <a:cxn ang="0">
                        <a:pos x="59" y="0"/>
                      </a:cxn>
                      <a:cxn ang="0">
                        <a:pos x="65" y="0"/>
                      </a:cxn>
                      <a:cxn ang="0">
                        <a:pos x="70" y="3"/>
                      </a:cxn>
                      <a:cxn ang="0">
                        <a:pos x="69" y="7"/>
                      </a:cxn>
                      <a:cxn ang="0">
                        <a:pos x="61" y="10"/>
                      </a:cxn>
                      <a:cxn ang="0">
                        <a:pos x="51" y="13"/>
                      </a:cxn>
                      <a:cxn ang="0">
                        <a:pos x="35" y="16"/>
                      </a:cxn>
                      <a:cxn ang="0">
                        <a:pos x="25" y="19"/>
                      </a:cxn>
                      <a:cxn ang="0">
                        <a:pos x="14" y="16"/>
                      </a:cxn>
                      <a:cxn ang="0">
                        <a:pos x="0" y="6"/>
                      </a:cxn>
                    </a:cxnLst>
                    <a:rect l="0" t="0" r="r" b="b"/>
                    <a:pathLst>
                      <a:path w="71" h="20">
                        <a:moveTo>
                          <a:pt x="0" y="6"/>
                        </a:moveTo>
                        <a:lnTo>
                          <a:pt x="16" y="10"/>
                        </a:lnTo>
                        <a:lnTo>
                          <a:pt x="27" y="9"/>
                        </a:lnTo>
                        <a:lnTo>
                          <a:pt x="37" y="4"/>
                        </a:lnTo>
                        <a:lnTo>
                          <a:pt x="48" y="1"/>
                        </a:lnTo>
                        <a:lnTo>
                          <a:pt x="59" y="0"/>
                        </a:lnTo>
                        <a:lnTo>
                          <a:pt x="65" y="0"/>
                        </a:lnTo>
                        <a:lnTo>
                          <a:pt x="70" y="3"/>
                        </a:lnTo>
                        <a:lnTo>
                          <a:pt x="69" y="7"/>
                        </a:lnTo>
                        <a:lnTo>
                          <a:pt x="61" y="10"/>
                        </a:lnTo>
                        <a:lnTo>
                          <a:pt x="51" y="13"/>
                        </a:lnTo>
                        <a:lnTo>
                          <a:pt x="35" y="16"/>
                        </a:lnTo>
                        <a:lnTo>
                          <a:pt x="25" y="19"/>
                        </a:lnTo>
                        <a:lnTo>
                          <a:pt x="14" y="16"/>
                        </a:lnTo>
                        <a:lnTo>
                          <a:pt x="0" y="6"/>
                        </a:lnTo>
                      </a:path>
                    </a:pathLst>
                  </a:custGeom>
                  <a:solidFill>
                    <a:srgbClr val="A05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sp>
              <p:nvSpPr>
                <p:cNvPr id="88" name="Freeform 50"/>
                <p:cNvSpPr>
                  <a:spLocks/>
                </p:cNvSpPr>
                <p:nvPr/>
              </p:nvSpPr>
              <p:spPr bwMode="auto">
                <a:xfrm>
                  <a:off x="3996" y="3147"/>
                  <a:ext cx="51" cy="16"/>
                </a:xfrm>
                <a:custGeom>
                  <a:avLst/>
                  <a:gdLst/>
                  <a:ahLst/>
                  <a:cxnLst>
                    <a:cxn ang="0">
                      <a:pos x="0" y="10"/>
                    </a:cxn>
                    <a:cxn ang="0">
                      <a:pos x="16" y="15"/>
                    </a:cxn>
                    <a:cxn ang="0">
                      <a:pos x="35" y="15"/>
                    </a:cxn>
                    <a:cxn ang="0">
                      <a:pos x="45" y="12"/>
                    </a:cxn>
                    <a:cxn ang="0">
                      <a:pos x="48" y="11"/>
                    </a:cxn>
                    <a:cxn ang="0">
                      <a:pos x="50" y="3"/>
                    </a:cxn>
                    <a:cxn ang="0">
                      <a:pos x="48" y="1"/>
                    </a:cxn>
                    <a:cxn ang="0">
                      <a:pos x="41" y="1"/>
                    </a:cxn>
                    <a:cxn ang="0">
                      <a:pos x="35" y="1"/>
                    </a:cxn>
                    <a:cxn ang="0">
                      <a:pos x="23" y="0"/>
                    </a:cxn>
                    <a:cxn ang="0">
                      <a:pos x="13" y="1"/>
                    </a:cxn>
                    <a:cxn ang="0">
                      <a:pos x="0" y="10"/>
                    </a:cxn>
                  </a:cxnLst>
                  <a:rect l="0" t="0" r="r" b="b"/>
                  <a:pathLst>
                    <a:path w="51" h="16">
                      <a:moveTo>
                        <a:pt x="0" y="10"/>
                      </a:moveTo>
                      <a:lnTo>
                        <a:pt x="16" y="15"/>
                      </a:lnTo>
                      <a:lnTo>
                        <a:pt x="35" y="15"/>
                      </a:lnTo>
                      <a:lnTo>
                        <a:pt x="45" y="12"/>
                      </a:lnTo>
                      <a:lnTo>
                        <a:pt x="48" y="11"/>
                      </a:lnTo>
                      <a:lnTo>
                        <a:pt x="50" y="3"/>
                      </a:lnTo>
                      <a:lnTo>
                        <a:pt x="48" y="1"/>
                      </a:lnTo>
                      <a:lnTo>
                        <a:pt x="41" y="1"/>
                      </a:lnTo>
                      <a:lnTo>
                        <a:pt x="35" y="1"/>
                      </a:lnTo>
                      <a:lnTo>
                        <a:pt x="23" y="0"/>
                      </a:lnTo>
                      <a:lnTo>
                        <a:pt x="13" y="1"/>
                      </a:lnTo>
                      <a:lnTo>
                        <a:pt x="0" y="10"/>
                      </a:lnTo>
                    </a:path>
                  </a:pathLst>
                </a:custGeom>
                <a:solidFill>
                  <a:srgbClr val="FFC08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31" name="Group 60"/>
                <p:cNvGrpSpPr>
                  <a:grpSpLocks/>
                </p:cNvGrpSpPr>
                <p:nvPr/>
              </p:nvGrpSpPr>
              <p:grpSpPr bwMode="auto">
                <a:xfrm>
                  <a:off x="3840" y="2973"/>
                  <a:ext cx="227" cy="260"/>
                  <a:chOff x="3840" y="2973"/>
                  <a:chExt cx="227" cy="260"/>
                </a:xfrm>
              </p:grpSpPr>
              <p:sp>
                <p:nvSpPr>
                  <p:cNvPr id="90" name="Freeform 51"/>
                  <p:cNvSpPr>
                    <a:spLocks/>
                  </p:cNvSpPr>
                  <p:nvPr/>
                </p:nvSpPr>
                <p:spPr bwMode="auto">
                  <a:xfrm>
                    <a:off x="3880" y="3082"/>
                    <a:ext cx="117" cy="151"/>
                  </a:xfrm>
                  <a:custGeom>
                    <a:avLst/>
                    <a:gdLst/>
                    <a:ahLst/>
                    <a:cxnLst>
                      <a:cxn ang="0">
                        <a:pos x="4" y="0"/>
                      </a:cxn>
                      <a:cxn ang="0">
                        <a:pos x="0" y="12"/>
                      </a:cxn>
                      <a:cxn ang="0">
                        <a:pos x="0" y="24"/>
                      </a:cxn>
                      <a:cxn ang="0">
                        <a:pos x="4" y="40"/>
                      </a:cxn>
                      <a:cxn ang="0">
                        <a:pos x="10" y="51"/>
                      </a:cxn>
                      <a:cxn ang="0">
                        <a:pos x="23" y="61"/>
                      </a:cxn>
                      <a:cxn ang="0">
                        <a:pos x="43" y="73"/>
                      </a:cxn>
                      <a:cxn ang="0">
                        <a:pos x="65" y="93"/>
                      </a:cxn>
                      <a:cxn ang="0">
                        <a:pos x="79" y="108"/>
                      </a:cxn>
                      <a:cxn ang="0">
                        <a:pos x="92" y="128"/>
                      </a:cxn>
                      <a:cxn ang="0">
                        <a:pos x="108" y="143"/>
                      </a:cxn>
                      <a:cxn ang="0">
                        <a:pos x="116" y="150"/>
                      </a:cxn>
                    </a:cxnLst>
                    <a:rect l="0" t="0" r="r" b="b"/>
                    <a:pathLst>
                      <a:path w="117" h="151">
                        <a:moveTo>
                          <a:pt x="4" y="0"/>
                        </a:moveTo>
                        <a:lnTo>
                          <a:pt x="0" y="12"/>
                        </a:lnTo>
                        <a:lnTo>
                          <a:pt x="0" y="24"/>
                        </a:lnTo>
                        <a:lnTo>
                          <a:pt x="4" y="40"/>
                        </a:lnTo>
                        <a:lnTo>
                          <a:pt x="10" y="51"/>
                        </a:lnTo>
                        <a:lnTo>
                          <a:pt x="23" y="61"/>
                        </a:lnTo>
                        <a:lnTo>
                          <a:pt x="43" y="73"/>
                        </a:lnTo>
                        <a:lnTo>
                          <a:pt x="65" y="93"/>
                        </a:lnTo>
                        <a:lnTo>
                          <a:pt x="79" y="108"/>
                        </a:lnTo>
                        <a:lnTo>
                          <a:pt x="92" y="128"/>
                        </a:lnTo>
                        <a:lnTo>
                          <a:pt x="108" y="143"/>
                        </a:lnTo>
                        <a:lnTo>
                          <a:pt x="116" y="150"/>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32" name="Group 54"/>
                  <p:cNvGrpSpPr>
                    <a:grpSpLocks/>
                  </p:cNvGrpSpPr>
                  <p:nvPr/>
                </p:nvGrpSpPr>
                <p:grpSpPr bwMode="auto">
                  <a:xfrm>
                    <a:off x="3973" y="2973"/>
                    <a:ext cx="94" cy="20"/>
                    <a:chOff x="3973" y="2973"/>
                    <a:chExt cx="94" cy="20"/>
                  </a:xfrm>
                </p:grpSpPr>
                <p:sp>
                  <p:nvSpPr>
                    <p:cNvPr id="97" name="Freeform 52"/>
                    <p:cNvSpPr>
                      <a:spLocks/>
                    </p:cNvSpPr>
                    <p:nvPr/>
                  </p:nvSpPr>
                  <p:spPr bwMode="auto">
                    <a:xfrm>
                      <a:off x="3988" y="2973"/>
                      <a:ext cx="71" cy="8"/>
                    </a:xfrm>
                    <a:custGeom>
                      <a:avLst/>
                      <a:gdLst/>
                      <a:ahLst/>
                      <a:cxnLst>
                        <a:cxn ang="0">
                          <a:pos x="0" y="0"/>
                        </a:cxn>
                        <a:cxn ang="0">
                          <a:pos x="21" y="6"/>
                        </a:cxn>
                        <a:cxn ang="0">
                          <a:pos x="36" y="7"/>
                        </a:cxn>
                        <a:cxn ang="0">
                          <a:pos x="48" y="5"/>
                        </a:cxn>
                        <a:cxn ang="0">
                          <a:pos x="60" y="2"/>
                        </a:cxn>
                        <a:cxn ang="0">
                          <a:pos x="70" y="2"/>
                        </a:cxn>
                      </a:cxnLst>
                      <a:rect l="0" t="0" r="r" b="b"/>
                      <a:pathLst>
                        <a:path w="71" h="8">
                          <a:moveTo>
                            <a:pt x="0" y="0"/>
                          </a:moveTo>
                          <a:lnTo>
                            <a:pt x="21" y="6"/>
                          </a:lnTo>
                          <a:lnTo>
                            <a:pt x="36" y="7"/>
                          </a:lnTo>
                          <a:lnTo>
                            <a:pt x="48" y="5"/>
                          </a:lnTo>
                          <a:lnTo>
                            <a:pt x="60" y="2"/>
                          </a:lnTo>
                          <a:lnTo>
                            <a:pt x="70" y="2"/>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98" name="Freeform 53"/>
                    <p:cNvSpPr>
                      <a:spLocks/>
                    </p:cNvSpPr>
                    <p:nvPr/>
                  </p:nvSpPr>
                  <p:spPr bwMode="auto">
                    <a:xfrm>
                      <a:off x="3973" y="2987"/>
                      <a:ext cx="94" cy="6"/>
                    </a:xfrm>
                    <a:custGeom>
                      <a:avLst/>
                      <a:gdLst/>
                      <a:ahLst/>
                      <a:cxnLst>
                        <a:cxn ang="0">
                          <a:pos x="0" y="5"/>
                        </a:cxn>
                        <a:cxn ang="0">
                          <a:pos x="19" y="1"/>
                        </a:cxn>
                        <a:cxn ang="0">
                          <a:pos x="30" y="0"/>
                        </a:cxn>
                        <a:cxn ang="0">
                          <a:pos x="44" y="3"/>
                        </a:cxn>
                        <a:cxn ang="0">
                          <a:pos x="53" y="4"/>
                        </a:cxn>
                        <a:cxn ang="0">
                          <a:pos x="62" y="4"/>
                        </a:cxn>
                        <a:cxn ang="0">
                          <a:pos x="75" y="1"/>
                        </a:cxn>
                        <a:cxn ang="0">
                          <a:pos x="84" y="2"/>
                        </a:cxn>
                        <a:cxn ang="0">
                          <a:pos x="93" y="4"/>
                        </a:cxn>
                      </a:cxnLst>
                      <a:rect l="0" t="0" r="r" b="b"/>
                      <a:pathLst>
                        <a:path w="94" h="6">
                          <a:moveTo>
                            <a:pt x="0" y="5"/>
                          </a:moveTo>
                          <a:lnTo>
                            <a:pt x="19" y="1"/>
                          </a:lnTo>
                          <a:lnTo>
                            <a:pt x="30" y="0"/>
                          </a:lnTo>
                          <a:lnTo>
                            <a:pt x="44" y="3"/>
                          </a:lnTo>
                          <a:lnTo>
                            <a:pt x="53" y="4"/>
                          </a:lnTo>
                          <a:lnTo>
                            <a:pt x="62" y="4"/>
                          </a:lnTo>
                          <a:lnTo>
                            <a:pt x="75" y="1"/>
                          </a:lnTo>
                          <a:lnTo>
                            <a:pt x="84" y="2"/>
                          </a:lnTo>
                          <a:lnTo>
                            <a:pt x="93" y="4"/>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sp>
                <p:nvSpPr>
                  <p:cNvPr id="92" name="Freeform 55"/>
                  <p:cNvSpPr>
                    <a:spLocks/>
                  </p:cNvSpPr>
                  <p:nvPr/>
                </p:nvSpPr>
                <p:spPr bwMode="auto">
                  <a:xfrm>
                    <a:off x="3840" y="3021"/>
                    <a:ext cx="26" cy="8"/>
                  </a:xfrm>
                  <a:custGeom>
                    <a:avLst/>
                    <a:gdLst/>
                    <a:ahLst/>
                    <a:cxnLst>
                      <a:cxn ang="0">
                        <a:pos x="0" y="0"/>
                      </a:cxn>
                      <a:cxn ang="0">
                        <a:pos x="2" y="4"/>
                      </a:cxn>
                      <a:cxn ang="0">
                        <a:pos x="6" y="6"/>
                      </a:cxn>
                      <a:cxn ang="0">
                        <a:pos x="10" y="7"/>
                      </a:cxn>
                      <a:cxn ang="0">
                        <a:pos x="16" y="6"/>
                      </a:cxn>
                      <a:cxn ang="0">
                        <a:pos x="21" y="5"/>
                      </a:cxn>
                      <a:cxn ang="0">
                        <a:pos x="25" y="1"/>
                      </a:cxn>
                    </a:cxnLst>
                    <a:rect l="0" t="0" r="r" b="b"/>
                    <a:pathLst>
                      <a:path w="26" h="8">
                        <a:moveTo>
                          <a:pt x="0" y="0"/>
                        </a:moveTo>
                        <a:lnTo>
                          <a:pt x="2" y="4"/>
                        </a:lnTo>
                        <a:lnTo>
                          <a:pt x="6" y="6"/>
                        </a:lnTo>
                        <a:lnTo>
                          <a:pt x="10" y="7"/>
                        </a:lnTo>
                        <a:lnTo>
                          <a:pt x="16" y="6"/>
                        </a:lnTo>
                        <a:lnTo>
                          <a:pt x="21" y="5"/>
                        </a:lnTo>
                        <a:lnTo>
                          <a:pt x="25" y="1"/>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93" name="Freeform 56"/>
                  <p:cNvSpPr>
                    <a:spLocks/>
                  </p:cNvSpPr>
                  <p:nvPr/>
                </p:nvSpPr>
                <p:spPr bwMode="auto">
                  <a:xfrm>
                    <a:off x="4007" y="3169"/>
                    <a:ext cx="35" cy="6"/>
                  </a:xfrm>
                  <a:custGeom>
                    <a:avLst/>
                    <a:gdLst/>
                    <a:ahLst/>
                    <a:cxnLst>
                      <a:cxn ang="0">
                        <a:pos x="0" y="0"/>
                      </a:cxn>
                      <a:cxn ang="0">
                        <a:pos x="12" y="5"/>
                      </a:cxn>
                      <a:cxn ang="0">
                        <a:pos x="26" y="5"/>
                      </a:cxn>
                      <a:cxn ang="0">
                        <a:pos x="34" y="3"/>
                      </a:cxn>
                    </a:cxnLst>
                    <a:rect l="0" t="0" r="r" b="b"/>
                    <a:pathLst>
                      <a:path w="35" h="6">
                        <a:moveTo>
                          <a:pt x="0" y="0"/>
                        </a:moveTo>
                        <a:lnTo>
                          <a:pt x="12" y="5"/>
                        </a:lnTo>
                        <a:lnTo>
                          <a:pt x="26" y="5"/>
                        </a:lnTo>
                        <a:lnTo>
                          <a:pt x="34" y="3"/>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33" name="Group 59"/>
                  <p:cNvGrpSpPr>
                    <a:grpSpLocks/>
                  </p:cNvGrpSpPr>
                  <p:nvPr/>
                </p:nvGrpSpPr>
                <p:grpSpPr bwMode="auto">
                  <a:xfrm>
                    <a:off x="3999" y="3052"/>
                    <a:ext cx="66" cy="97"/>
                    <a:chOff x="3999" y="3052"/>
                    <a:chExt cx="66" cy="97"/>
                  </a:xfrm>
                </p:grpSpPr>
                <p:sp>
                  <p:nvSpPr>
                    <p:cNvPr id="95" name="Freeform 57"/>
                    <p:cNvSpPr>
                      <a:spLocks/>
                    </p:cNvSpPr>
                    <p:nvPr/>
                  </p:nvSpPr>
                  <p:spPr bwMode="auto">
                    <a:xfrm>
                      <a:off x="3999" y="3052"/>
                      <a:ext cx="58" cy="90"/>
                    </a:xfrm>
                    <a:custGeom>
                      <a:avLst/>
                      <a:gdLst/>
                      <a:ahLst/>
                      <a:cxnLst>
                        <a:cxn ang="0">
                          <a:pos x="35" y="0"/>
                        </a:cxn>
                        <a:cxn ang="0">
                          <a:pos x="46" y="29"/>
                        </a:cxn>
                        <a:cxn ang="0">
                          <a:pos x="52" y="53"/>
                        </a:cxn>
                        <a:cxn ang="0">
                          <a:pos x="57" y="73"/>
                        </a:cxn>
                        <a:cxn ang="0">
                          <a:pos x="55" y="82"/>
                        </a:cxn>
                        <a:cxn ang="0">
                          <a:pos x="52" y="87"/>
                        </a:cxn>
                        <a:cxn ang="0">
                          <a:pos x="48" y="87"/>
                        </a:cxn>
                        <a:cxn ang="0">
                          <a:pos x="39" y="89"/>
                        </a:cxn>
                        <a:cxn ang="0">
                          <a:pos x="28" y="88"/>
                        </a:cxn>
                        <a:cxn ang="0">
                          <a:pos x="18" y="83"/>
                        </a:cxn>
                        <a:cxn ang="0">
                          <a:pos x="9" y="74"/>
                        </a:cxn>
                        <a:cxn ang="0">
                          <a:pos x="3" y="65"/>
                        </a:cxn>
                        <a:cxn ang="0">
                          <a:pos x="0" y="56"/>
                        </a:cxn>
                        <a:cxn ang="0">
                          <a:pos x="0" y="47"/>
                        </a:cxn>
                        <a:cxn ang="0">
                          <a:pos x="35" y="0"/>
                        </a:cxn>
                      </a:cxnLst>
                      <a:rect l="0" t="0" r="r" b="b"/>
                      <a:pathLst>
                        <a:path w="58" h="90">
                          <a:moveTo>
                            <a:pt x="35" y="0"/>
                          </a:moveTo>
                          <a:lnTo>
                            <a:pt x="46" y="29"/>
                          </a:lnTo>
                          <a:lnTo>
                            <a:pt x="52" y="53"/>
                          </a:lnTo>
                          <a:lnTo>
                            <a:pt x="57" y="73"/>
                          </a:lnTo>
                          <a:lnTo>
                            <a:pt x="55" y="82"/>
                          </a:lnTo>
                          <a:lnTo>
                            <a:pt x="52" y="87"/>
                          </a:lnTo>
                          <a:lnTo>
                            <a:pt x="48" y="87"/>
                          </a:lnTo>
                          <a:lnTo>
                            <a:pt x="39" y="89"/>
                          </a:lnTo>
                          <a:lnTo>
                            <a:pt x="28" y="88"/>
                          </a:lnTo>
                          <a:lnTo>
                            <a:pt x="18" y="83"/>
                          </a:lnTo>
                          <a:lnTo>
                            <a:pt x="9" y="74"/>
                          </a:lnTo>
                          <a:lnTo>
                            <a:pt x="3" y="65"/>
                          </a:lnTo>
                          <a:lnTo>
                            <a:pt x="0" y="56"/>
                          </a:lnTo>
                          <a:lnTo>
                            <a:pt x="0" y="47"/>
                          </a:lnTo>
                          <a:lnTo>
                            <a:pt x="35" y="0"/>
                          </a:lnTo>
                        </a:path>
                      </a:pathLst>
                    </a:custGeom>
                    <a:solidFill>
                      <a:srgbClr val="FFE0C0"/>
                    </a:solidFill>
                    <a:ln w="12700" cap="rnd" cmpd="sng">
                      <a:no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96" name="Freeform 58"/>
                    <p:cNvSpPr>
                      <a:spLocks/>
                    </p:cNvSpPr>
                    <p:nvPr/>
                  </p:nvSpPr>
                  <p:spPr bwMode="auto">
                    <a:xfrm>
                      <a:off x="4000" y="3052"/>
                      <a:ext cx="65" cy="97"/>
                    </a:xfrm>
                    <a:custGeom>
                      <a:avLst/>
                      <a:gdLst/>
                      <a:ahLst/>
                      <a:cxnLst>
                        <a:cxn ang="0">
                          <a:pos x="39" y="0"/>
                        </a:cxn>
                        <a:cxn ang="0">
                          <a:pos x="52" y="31"/>
                        </a:cxn>
                        <a:cxn ang="0">
                          <a:pos x="58" y="57"/>
                        </a:cxn>
                        <a:cxn ang="0">
                          <a:pos x="64" y="79"/>
                        </a:cxn>
                        <a:cxn ang="0">
                          <a:pos x="62" y="89"/>
                        </a:cxn>
                        <a:cxn ang="0">
                          <a:pos x="58" y="93"/>
                        </a:cxn>
                        <a:cxn ang="0">
                          <a:pos x="54" y="94"/>
                        </a:cxn>
                        <a:cxn ang="0">
                          <a:pos x="44" y="96"/>
                        </a:cxn>
                        <a:cxn ang="0">
                          <a:pos x="31" y="96"/>
                        </a:cxn>
                        <a:cxn ang="0">
                          <a:pos x="21" y="92"/>
                        </a:cxn>
                        <a:cxn ang="0">
                          <a:pos x="10" y="80"/>
                        </a:cxn>
                        <a:cxn ang="0">
                          <a:pos x="3" y="70"/>
                        </a:cxn>
                        <a:cxn ang="0">
                          <a:pos x="0" y="61"/>
                        </a:cxn>
                        <a:cxn ang="0">
                          <a:pos x="0" y="53"/>
                        </a:cxn>
                      </a:cxnLst>
                      <a:rect l="0" t="0" r="r" b="b"/>
                      <a:pathLst>
                        <a:path w="65" h="97">
                          <a:moveTo>
                            <a:pt x="39" y="0"/>
                          </a:moveTo>
                          <a:lnTo>
                            <a:pt x="52" y="31"/>
                          </a:lnTo>
                          <a:lnTo>
                            <a:pt x="58" y="57"/>
                          </a:lnTo>
                          <a:lnTo>
                            <a:pt x="64" y="79"/>
                          </a:lnTo>
                          <a:lnTo>
                            <a:pt x="62" y="89"/>
                          </a:lnTo>
                          <a:lnTo>
                            <a:pt x="58" y="93"/>
                          </a:lnTo>
                          <a:lnTo>
                            <a:pt x="54" y="94"/>
                          </a:lnTo>
                          <a:lnTo>
                            <a:pt x="44" y="96"/>
                          </a:lnTo>
                          <a:lnTo>
                            <a:pt x="31" y="96"/>
                          </a:lnTo>
                          <a:lnTo>
                            <a:pt x="21" y="92"/>
                          </a:lnTo>
                          <a:lnTo>
                            <a:pt x="10" y="80"/>
                          </a:lnTo>
                          <a:lnTo>
                            <a:pt x="3" y="70"/>
                          </a:lnTo>
                          <a:lnTo>
                            <a:pt x="0" y="61"/>
                          </a:lnTo>
                          <a:lnTo>
                            <a:pt x="0" y="53"/>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grpSp>
          <p:grpSp>
            <p:nvGrpSpPr>
              <p:cNvPr id="34" name="Group 64"/>
              <p:cNvGrpSpPr>
                <a:grpSpLocks/>
              </p:cNvGrpSpPr>
              <p:nvPr/>
            </p:nvGrpSpPr>
            <p:grpSpPr bwMode="auto">
              <a:xfrm>
                <a:off x="3883" y="3228"/>
                <a:ext cx="134" cy="568"/>
                <a:chOff x="3883" y="3228"/>
                <a:chExt cx="134" cy="568"/>
              </a:xfrm>
            </p:grpSpPr>
            <p:sp>
              <p:nvSpPr>
                <p:cNvPr id="82" name="Freeform 62"/>
                <p:cNvSpPr>
                  <a:spLocks/>
                </p:cNvSpPr>
                <p:nvPr/>
              </p:nvSpPr>
              <p:spPr bwMode="auto">
                <a:xfrm>
                  <a:off x="3908" y="3228"/>
                  <a:ext cx="83" cy="277"/>
                </a:xfrm>
                <a:custGeom>
                  <a:avLst/>
                  <a:gdLst/>
                  <a:ahLst/>
                  <a:cxnLst>
                    <a:cxn ang="0">
                      <a:pos x="12" y="11"/>
                    </a:cxn>
                    <a:cxn ang="0">
                      <a:pos x="28" y="3"/>
                    </a:cxn>
                    <a:cxn ang="0">
                      <a:pos x="57" y="0"/>
                    </a:cxn>
                    <a:cxn ang="0">
                      <a:pos x="75" y="4"/>
                    </a:cxn>
                    <a:cxn ang="0">
                      <a:pos x="80" y="34"/>
                    </a:cxn>
                    <a:cxn ang="0">
                      <a:pos x="73" y="56"/>
                    </a:cxn>
                    <a:cxn ang="0">
                      <a:pos x="64" y="67"/>
                    </a:cxn>
                    <a:cxn ang="0">
                      <a:pos x="73" y="89"/>
                    </a:cxn>
                    <a:cxn ang="0">
                      <a:pos x="82" y="123"/>
                    </a:cxn>
                    <a:cxn ang="0">
                      <a:pos x="82" y="142"/>
                    </a:cxn>
                    <a:cxn ang="0">
                      <a:pos x="0" y="276"/>
                    </a:cxn>
                    <a:cxn ang="0">
                      <a:pos x="0" y="237"/>
                    </a:cxn>
                    <a:cxn ang="0">
                      <a:pos x="12" y="185"/>
                    </a:cxn>
                    <a:cxn ang="0">
                      <a:pos x="25" y="142"/>
                    </a:cxn>
                    <a:cxn ang="0">
                      <a:pos x="28" y="98"/>
                    </a:cxn>
                    <a:cxn ang="0">
                      <a:pos x="33" y="73"/>
                    </a:cxn>
                    <a:cxn ang="0">
                      <a:pos x="19" y="58"/>
                    </a:cxn>
                    <a:cxn ang="0">
                      <a:pos x="12" y="37"/>
                    </a:cxn>
                    <a:cxn ang="0">
                      <a:pos x="12" y="11"/>
                    </a:cxn>
                  </a:cxnLst>
                  <a:rect l="0" t="0" r="r" b="b"/>
                  <a:pathLst>
                    <a:path w="83" h="277">
                      <a:moveTo>
                        <a:pt x="12" y="11"/>
                      </a:moveTo>
                      <a:lnTo>
                        <a:pt x="28" y="3"/>
                      </a:lnTo>
                      <a:lnTo>
                        <a:pt x="57" y="0"/>
                      </a:lnTo>
                      <a:lnTo>
                        <a:pt x="75" y="4"/>
                      </a:lnTo>
                      <a:lnTo>
                        <a:pt x="80" y="34"/>
                      </a:lnTo>
                      <a:lnTo>
                        <a:pt x="73" y="56"/>
                      </a:lnTo>
                      <a:lnTo>
                        <a:pt x="64" y="67"/>
                      </a:lnTo>
                      <a:lnTo>
                        <a:pt x="73" y="89"/>
                      </a:lnTo>
                      <a:lnTo>
                        <a:pt x="82" y="123"/>
                      </a:lnTo>
                      <a:lnTo>
                        <a:pt x="82" y="142"/>
                      </a:lnTo>
                      <a:lnTo>
                        <a:pt x="0" y="276"/>
                      </a:lnTo>
                      <a:lnTo>
                        <a:pt x="0" y="237"/>
                      </a:lnTo>
                      <a:lnTo>
                        <a:pt x="12" y="185"/>
                      </a:lnTo>
                      <a:lnTo>
                        <a:pt x="25" y="142"/>
                      </a:lnTo>
                      <a:lnTo>
                        <a:pt x="28" y="98"/>
                      </a:lnTo>
                      <a:lnTo>
                        <a:pt x="33" y="73"/>
                      </a:lnTo>
                      <a:lnTo>
                        <a:pt x="19" y="58"/>
                      </a:lnTo>
                      <a:lnTo>
                        <a:pt x="12" y="37"/>
                      </a:lnTo>
                      <a:lnTo>
                        <a:pt x="12" y="11"/>
                      </a:lnTo>
                    </a:path>
                  </a:pathLst>
                </a:custGeom>
                <a:solidFill>
                  <a:srgbClr val="FF0000"/>
                </a:solidFill>
                <a:ln w="12700" cap="rnd" cmpd="sng">
                  <a:solidFill>
                    <a:srgbClr val="E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83" name="Freeform 63"/>
                <p:cNvSpPr>
                  <a:spLocks/>
                </p:cNvSpPr>
                <p:nvPr/>
              </p:nvSpPr>
              <p:spPr bwMode="auto">
                <a:xfrm>
                  <a:off x="3883" y="3370"/>
                  <a:ext cx="134" cy="426"/>
                </a:xfrm>
                <a:custGeom>
                  <a:avLst/>
                  <a:gdLst/>
                  <a:ahLst/>
                  <a:cxnLst>
                    <a:cxn ang="0">
                      <a:pos x="25" y="131"/>
                    </a:cxn>
                    <a:cxn ang="0">
                      <a:pos x="107" y="0"/>
                    </a:cxn>
                    <a:cxn ang="0">
                      <a:pos x="112" y="48"/>
                    </a:cxn>
                    <a:cxn ang="0">
                      <a:pos x="112" y="99"/>
                    </a:cxn>
                    <a:cxn ang="0">
                      <a:pos x="110" y="160"/>
                    </a:cxn>
                    <a:cxn ang="0">
                      <a:pos x="103" y="211"/>
                    </a:cxn>
                    <a:cxn ang="0">
                      <a:pos x="106" y="242"/>
                    </a:cxn>
                    <a:cxn ang="0">
                      <a:pos x="122" y="278"/>
                    </a:cxn>
                    <a:cxn ang="0">
                      <a:pos x="133" y="317"/>
                    </a:cxn>
                    <a:cxn ang="0">
                      <a:pos x="133" y="339"/>
                    </a:cxn>
                    <a:cxn ang="0">
                      <a:pos x="62" y="425"/>
                    </a:cxn>
                    <a:cxn ang="0">
                      <a:pos x="5" y="349"/>
                    </a:cxn>
                    <a:cxn ang="0">
                      <a:pos x="0" y="321"/>
                    </a:cxn>
                    <a:cxn ang="0">
                      <a:pos x="12" y="278"/>
                    </a:cxn>
                    <a:cxn ang="0">
                      <a:pos x="23" y="199"/>
                    </a:cxn>
                    <a:cxn ang="0">
                      <a:pos x="25" y="131"/>
                    </a:cxn>
                  </a:cxnLst>
                  <a:rect l="0" t="0" r="r" b="b"/>
                  <a:pathLst>
                    <a:path w="134" h="426">
                      <a:moveTo>
                        <a:pt x="25" y="131"/>
                      </a:moveTo>
                      <a:lnTo>
                        <a:pt x="107" y="0"/>
                      </a:lnTo>
                      <a:lnTo>
                        <a:pt x="112" y="48"/>
                      </a:lnTo>
                      <a:lnTo>
                        <a:pt x="112" y="99"/>
                      </a:lnTo>
                      <a:lnTo>
                        <a:pt x="110" y="160"/>
                      </a:lnTo>
                      <a:lnTo>
                        <a:pt x="103" y="211"/>
                      </a:lnTo>
                      <a:lnTo>
                        <a:pt x="106" y="242"/>
                      </a:lnTo>
                      <a:lnTo>
                        <a:pt x="122" y="278"/>
                      </a:lnTo>
                      <a:lnTo>
                        <a:pt x="133" y="317"/>
                      </a:lnTo>
                      <a:lnTo>
                        <a:pt x="133" y="339"/>
                      </a:lnTo>
                      <a:lnTo>
                        <a:pt x="62" y="425"/>
                      </a:lnTo>
                      <a:lnTo>
                        <a:pt x="5" y="349"/>
                      </a:lnTo>
                      <a:lnTo>
                        <a:pt x="0" y="321"/>
                      </a:lnTo>
                      <a:lnTo>
                        <a:pt x="12" y="278"/>
                      </a:lnTo>
                      <a:lnTo>
                        <a:pt x="23" y="199"/>
                      </a:lnTo>
                      <a:lnTo>
                        <a:pt x="25" y="131"/>
                      </a:lnTo>
                    </a:path>
                  </a:pathLst>
                </a:custGeom>
                <a:solidFill>
                  <a:srgbClr val="FF4040"/>
                </a:solidFill>
                <a:ln w="12700" cap="rnd" cmpd="sng">
                  <a:solidFill>
                    <a:srgbClr val="E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nvGrpSpPr>
              <p:cNvPr id="35" name="Group 75"/>
              <p:cNvGrpSpPr>
                <a:grpSpLocks/>
              </p:cNvGrpSpPr>
              <p:nvPr/>
            </p:nvGrpSpPr>
            <p:grpSpPr bwMode="auto">
              <a:xfrm>
                <a:off x="3602" y="3198"/>
                <a:ext cx="443" cy="506"/>
                <a:chOff x="3602" y="3198"/>
                <a:chExt cx="443" cy="506"/>
              </a:xfrm>
            </p:grpSpPr>
            <p:grpSp>
              <p:nvGrpSpPr>
                <p:cNvPr id="41" name="Group 73"/>
                <p:cNvGrpSpPr>
                  <a:grpSpLocks/>
                </p:cNvGrpSpPr>
                <p:nvPr/>
              </p:nvGrpSpPr>
              <p:grpSpPr bwMode="auto">
                <a:xfrm>
                  <a:off x="3603" y="3198"/>
                  <a:ext cx="442" cy="506"/>
                  <a:chOff x="3603" y="3198"/>
                  <a:chExt cx="442" cy="506"/>
                </a:xfrm>
              </p:grpSpPr>
              <p:sp>
                <p:nvSpPr>
                  <p:cNvPr id="74" name="Freeform 65"/>
                  <p:cNvSpPr>
                    <a:spLocks/>
                  </p:cNvSpPr>
                  <p:nvPr/>
                </p:nvSpPr>
                <p:spPr bwMode="auto">
                  <a:xfrm>
                    <a:off x="3603" y="3198"/>
                    <a:ext cx="442" cy="506"/>
                  </a:xfrm>
                  <a:custGeom>
                    <a:avLst/>
                    <a:gdLst/>
                    <a:ahLst/>
                    <a:cxnLst>
                      <a:cxn ang="0">
                        <a:pos x="398" y="274"/>
                      </a:cxn>
                      <a:cxn ang="0">
                        <a:pos x="441" y="376"/>
                      </a:cxn>
                      <a:cxn ang="0">
                        <a:pos x="359" y="418"/>
                      </a:cxn>
                      <a:cxn ang="0">
                        <a:pos x="273" y="457"/>
                      </a:cxn>
                      <a:cxn ang="0">
                        <a:pos x="211" y="487"/>
                      </a:cxn>
                      <a:cxn ang="0">
                        <a:pos x="179" y="502"/>
                      </a:cxn>
                      <a:cxn ang="0">
                        <a:pos x="162" y="505"/>
                      </a:cxn>
                      <a:cxn ang="0">
                        <a:pos x="152" y="502"/>
                      </a:cxn>
                      <a:cxn ang="0">
                        <a:pos x="144" y="494"/>
                      </a:cxn>
                      <a:cxn ang="0">
                        <a:pos x="116" y="462"/>
                      </a:cxn>
                      <a:cxn ang="0">
                        <a:pos x="105" y="443"/>
                      </a:cxn>
                      <a:cxn ang="0">
                        <a:pos x="82" y="424"/>
                      </a:cxn>
                      <a:cxn ang="0">
                        <a:pos x="66" y="400"/>
                      </a:cxn>
                      <a:cxn ang="0">
                        <a:pos x="48" y="361"/>
                      </a:cxn>
                      <a:cxn ang="0">
                        <a:pos x="30" y="307"/>
                      </a:cxn>
                      <a:cxn ang="0">
                        <a:pos x="9" y="251"/>
                      </a:cxn>
                      <a:cxn ang="0">
                        <a:pos x="0" y="196"/>
                      </a:cxn>
                      <a:cxn ang="0">
                        <a:pos x="0" y="159"/>
                      </a:cxn>
                      <a:cxn ang="0">
                        <a:pos x="4" y="113"/>
                      </a:cxn>
                      <a:cxn ang="0">
                        <a:pos x="16" y="76"/>
                      </a:cxn>
                      <a:cxn ang="0">
                        <a:pos x="34" y="48"/>
                      </a:cxn>
                      <a:cxn ang="0">
                        <a:pos x="57" y="20"/>
                      </a:cxn>
                      <a:cxn ang="0">
                        <a:pos x="79" y="5"/>
                      </a:cxn>
                      <a:cxn ang="0">
                        <a:pos x="100" y="0"/>
                      </a:cxn>
                      <a:cxn ang="0">
                        <a:pos x="116" y="0"/>
                      </a:cxn>
                      <a:cxn ang="0">
                        <a:pos x="140" y="7"/>
                      </a:cxn>
                      <a:cxn ang="0">
                        <a:pos x="157" y="23"/>
                      </a:cxn>
                      <a:cxn ang="0">
                        <a:pos x="175" y="46"/>
                      </a:cxn>
                      <a:cxn ang="0">
                        <a:pos x="179" y="62"/>
                      </a:cxn>
                      <a:cxn ang="0">
                        <a:pos x="179" y="80"/>
                      </a:cxn>
                      <a:cxn ang="0">
                        <a:pos x="179" y="110"/>
                      </a:cxn>
                      <a:cxn ang="0">
                        <a:pos x="179" y="129"/>
                      </a:cxn>
                      <a:cxn ang="0">
                        <a:pos x="184" y="145"/>
                      </a:cxn>
                      <a:cxn ang="0">
                        <a:pos x="196" y="158"/>
                      </a:cxn>
                      <a:cxn ang="0">
                        <a:pos x="203" y="186"/>
                      </a:cxn>
                      <a:cxn ang="0">
                        <a:pos x="207" y="212"/>
                      </a:cxn>
                      <a:cxn ang="0">
                        <a:pos x="206" y="231"/>
                      </a:cxn>
                      <a:cxn ang="0">
                        <a:pos x="196" y="242"/>
                      </a:cxn>
                      <a:cxn ang="0">
                        <a:pos x="203" y="267"/>
                      </a:cxn>
                      <a:cxn ang="0">
                        <a:pos x="216" y="296"/>
                      </a:cxn>
                      <a:cxn ang="0">
                        <a:pos x="219" y="318"/>
                      </a:cxn>
                      <a:cxn ang="0">
                        <a:pos x="219" y="335"/>
                      </a:cxn>
                      <a:cxn ang="0">
                        <a:pos x="237" y="322"/>
                      </a:cxn>
                      <a:cxn ang="0">
                        <a:pos x="266" y="309"/>
                      </a:cxn>
                      <a:cxn ang="0">
                        <a:pos x="302" y="305"/>
                      </a:cxn>
                      <a:cxn ang="0">
                        <a:pos x="327" y="305"/>
                      </a:cxn>
                      <a:cxn ang="0">
                        <a:pos x="341" y="303"/>
                      </a:cxn>
                      <a:cxn ang="0">
                        <a:pos x="341" y="297"/>
                      </a:cxn>
                      <a:cxn ang="0">
                        <a:pos x="398" y="274"/>
                      </a:cxn>
                    </a:cxnLst>
                    <a:rect l="0" t="0" r="r" b="b"/>
                    <a:pathLst>
                      <a:path w="442" h="506">
                        <a:moveTo>
                          <a:pt x="398" y="274"/>
                        </a:moveTo>
                        <a:lnTo>
                          <a:pt x="441" y="376"/>
                        </a:lnTo>
                        <a:lnTo>
                          <a:pt x="359" y="418"/>
                        </a:lnTo>
                        <a:lnTo>
                          <a:pt x="273" y="457"/>
                        </a:lnTo>
                        <a:lnTo>
                          <a:pt x="211" y="487"/>
                        </a:lnTo>
                        <a:lnTo>
                          <a:pt x="179" y="502"/>
                        </a:lnTo>
                        <a:lnTo>
                          <a:pt x="162" y="505"/>
                        </a:lnTo>
                        <a:lnTo>
                          <a:pt x="152" y="502"/>
                        </a:lnTo>
                        <a:lnTo>
                          <a:pt x="144" y="494"/>
                        </a:lnTo>
                        <a:lnTo>
                          <a:pt x="116" y="462"/>
                        </a:lnTo>
                        <a:lnTo>
                          <a:pt x="105" y="443"/>
                        </a:lnTo>
                        <a:lnTo>
                          <a:pt x="82" y="424"/>
                        </a:lnTo>
                        <a:lnTo>
                          <a:pt x="66" y="400"/>
                        </a:lnTo>
                        <a:lnTo>
                          <a:pt x="48" y="361"/>
                        </a:lnTo>
                        <a:lnTo>
                          <a:pt x="30" y="307"/>
                        </a:lnTo>
                        <a:lnTo>
                          <a:pt x="9" y="251"/>
                        </a:lnTo>
                        <a:lnTo>
                          <a:pt x="0" y="196"/>
                        </a:lnTo>
                        <a:lnTo>
                          <a:pt x="0" y="159"/>
                        </a:lnTo>
                        <a:lnTo>
                          <a:pt x="4" y="113"/>
                        </a:lnTo>
                        <a:lnTo>
                          <a:pt x="16" y="76"/>
                        </a:lnTo>
                        <a:lnTo>
                          <a:pt x="34" y="48"/>
                        </a:lnTo>
                        <a:lnTo>
                          <a:pt x="57" y="20"/>
                        </a:lnTo>
                        <a:lnTo>
                          <a:pt x="79" y="5"/>
                        </a:lnTo>
                        <a:lnTo>
                          <a:pt x="100" y="0"/>
                        </a:lnTo>
                        <a:lnTo>
                          <a:pt x="116" y="0"/>
                        </a:lnTo>
                        <a:lnTo>
                          <a:pt x="140" y="7"/>
                        </a:lnTo>
                        <a:lnTo>
                          <a:pt x="157" y="23"/>
                        </a:lnTo>
                        <a:lnTo>
                          <a:pt x="175" y="46"/>
                        </a:lnTo>
                        <a:lnTo>
                          <a:pt x="179" y="62"/>
                        </a:lnTo>
                        <a:lnTo>
                          <a:pt x="179" y="80"/>
                        </a:lnTo>
                        <a:lnTo>
                          <a:pt x="179" y="110"/>
                        </a:lnTo>
                        <a:lnTo>
                          <a:pt x="179" y="129"/>
                        </a:lnTo>
                        <a:lnTo>
                          <a:pt x="184" y="145"/>
                        </a:lnTo>
                        <a:lnTo>
                          <a:pt x="196" y="158"/>
                        </a:lnTo>
                        <a:lnTo>
                          <a:pt x="203" y="186"/>
                        </a:lnTo>
                        <a:lnTo>
                          <a:pt x="207" y="212"/>
                        </a:lnTo>
                        <a:lnTo>
                          <a:pt x="206" y="231"/>
                        </a:lnTo>
                        <a:lnTo>
                          <a:pt x="196" y="242"/>
                        </a:lnTo>
                        <a:lnTo>
                          <a:pt x="203" y="267"/>
                        </a:lnTo>
                        <a:lnTo>
                          <a:pt x="216" y="296"/>
                        </a:lnTo>
                        <a:lnTo>
                          <a:pt x="219" y="318"/>
                        </a:lnTo>
                        <a:lnTo>
                          <a:pt x="219" y="335"/>
                        </a:lnTo>
                        <a:lnTo>
                          <a:pt x="237" y="322"/>
                        </a:lnTo>
                        <a:lnTo>
                          <a:pt x="266" y="309"/>
                        </a:lnTo>
                        <a:lnTo>
                          <a:pt x="302" y="305"/>
                        </a:lnTo>
                        <a:lnTo>
                          <a:pt x="327" y="305"/>
                        </a:lnTo>
                        <a:lnTo>
                          <a:pt x="341" y="303"/>
                        </a:lnTo>
                        <a:lnTo>
                          <a:pt x="341" y="297"/>
                        </a:lnTo>
                        <a:lnTo>
                          <a:pt x="398" y="274"/>
                        </a:lnTo>
                      </a:path>
                    </a:pathLst>
                  </a:custGeom>
                  <a:solidFill>
                    <a:srgbClr val="8080FF"/>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42" name="Group 74"/>
                  <p:cNvGrpSpPr>
                    <a:grpSpLocks/>
                  </p:cNvGrpSpPr>
                  <p:nvPr/>
                </p:nvGrpSpPr>
                <p:grpSpPr bwMode="auto">
                  <a:xfrm>
                    <a:off x="3687" y="3472"/>
                    <a:ext cx="351" cy="222"/>
                    <a:chOff x="3687" y="3472"/>
                    <a:chExt cx="351" cy="222"/>
                  </a:xfrm>
                </p:grpSpPr>
                <p:sp>
                  <p:nvSpPr>
                    <p:cNvPr id="76" name="Freeform 66"/>
                    <p:cNvSpPr>
                      <a:spLocks/>
                    </p:cNvSpPr>
                    <p:nvPr/>
                  </p:nvSpPr>
                  <p:spPr bwMode="auto">
                    <a:xfrm>
                      <a:off x="3783" y="3472"/>
                      <a:ext cx="255" cy="222"/>
                    </a:xfrm>
                    <a:custGeom>
                      <a:avLst/>
                      <a:gdLst/>
                      <a:ahLst/>
                      <a:cxnLst>
                        <a:cxn ang="0">
                          <a:pos x="212" y="0"/>
                        </a:cxn>
                        <a:cxn ang="0">
                          <a:pos x="254" y="98"/>
                        </a:cxn>
                        <a:cxn ang="0">
                          <a:pos x="174" y="139"/>
                        </a:cxn>
                        <a:cxn ang="0">
                          <a:pos x="90" y="176"/>
                        </a:cxn>
                        <a:cxn ang="0">
                          <a:pos x="31" y="206"/>
                        </a:cxn>
                        <a:cxn ang="0">
                          <a:pos x="0" y="221"/>
                        </a:cxn>
                        <a:cxn ang="0">
                          <a:pos x="119" y="30"/>
                        </a:cxn>
                        <a:cxn ang="0">
                          <a:pos x="144" y="30"/>
                        </a:cxn>
                        <a:cxn ang="0">
                          <a:pos x="157" y="27"/>
                        </a:cxn>
                        <a:cxn ang="0">
                          <a:pos x="157" y="22"/>
                        </a:cxn>
                        <a:cxn ang="0">
                          <a:pos x="212" y="0"/>
                        </a:cxn>
                      </a:cxnLst>
                      <a:rect l="0" t="0" r="r" b="b"/>
                      <a:pathLst>
                        <a:path w="255" h="222">
                          <a:moveTo>
                            <a:pt x="212" y="0"/>
                          </a:moveTo>
                          <a:lnTo>
                            <a:pt x="254" y="98"/>
                          </a:lnTo>
                          <a:lnTo>
                            <a:pt x="174" y="139"/>
                          </a:lnTo>
                          <a:lnTo>
                            <a:pt x="90" y="176"/>
                          </a:lnTo>
                          <a:lnTo>
                            <a:pt x="31" y="206"/>
                          </a:lnTo>
                          <a:lnTo>
                            <a:pt x="0" y="221"/>
                          </a:lnTo>
                          <a:lnTo>
                            <a:pt x="119" y="30"/>
                          </a:lnTo>
                          <a:lnTo>
                            <a:pt x="144" y="30"/>
                          </a:lnTo>
                          <a:lnTo>
                            <a:pt x="157" y="27"/>
                          </a:lnTo>
                          <a:lnTo>
                            <a:pt x="157" y="22"/>
                          </a:lnTo>
                          <a:lnTo>
                            <a:pt x="212" y="0"/>
                          </a:lnTo>
                        </a:path>
                      </a:pathLst>
                    </a:custGeom>
                    <a:solidFill>
                      <a:srgbClr val="C0C0FF"/>
                    </a:solidFill>
                    <a:ln w="12700" cap="rnd" cmpd="sng">
                      <a:no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51" name="Group 71"/>
                    <p:cNvGrpSpPr>
                      <a:grpSpLocks/>
                    </p:cNvGrpSpPr>
                    <p:nvPr/>
                  </p:nvGrpSpPr>
                  <p:grpSpPr bwMode="auto">
                    <a:xfrm>
                      <a:off x="3687" y="3476"/>
                      <a:ext cx="277" cy="154"/>
                      <a:chOff x="3687" y="3476"/>
                      <a:chExt cx="277" cy="154"/>
                    </a:xfrm>
                  </p:grpSpPr>
                  <p:sp>
                    <p:nvSpPr>
                      <p:cNvPr id="78" name="Freeform 67"/>
                      <p:cNvSpPr>
                        <a:spLocks/>
                      </p:cNvSpPr>
                      <p:nvPr/>
                    </p:nvSpPr>
                    <p:spPr bwMode="auto">
                      <a:xfrm>
                        <a:off x="3687" y="3476"/>
                        <a:ext cx="134" cy="22"/>
                      </a:xfrm>
                      <a:custGeom>
                        <a:avLst/>
                        <a:gdLst/>
                        <a:ahLst/>
                        <a:cxnLst>
                          <a:cxn ang="0">
                            <a:pos x="133" y="19"/>
                          </a:cxn>
                          <a:cxn ang="0">
                            <a:pos x="106" y="21"/>
                          </a:cxn>
                          <a:cxn ang="0">
                            <a:pos x="81" y="19"/>
                          </a:cxn>
                          <a:cxn ang="0">
                            <a:pos x="52" y="15"/>
                          </a:cxn>
                          <a:cxn ang="0">
                            <a:pos x="25" y="10"/>
                          </a:cxn>
                          <a:cxn ang="0">
                            <a:pos x="0" y="0"/>
                          </a:cxn>
                        </a:cxnLst>
                        <a:rect l="0" t="0" r="r" b="b"/>
                        <a:pathLst>
                          <a:path w="134" h="22">
                            <a:moveTo>
                              <a:pt x="133" y="19"/>
                            </a:moveTo>
                            <a:lnTo>
                              <a:pt x="106" y="21"/>
                            </a:lnTo>
                            <a:lnTo>
                              <a:pt x="81" y="19"/>
                            </a:lnTo>
                            <a:lnTo>
                              <a:pt x="52" y="15"/>
                            </a:lnTo>
                            <a:lnTo>
                              <a:pt x="25" y="10"/>
                            </a:lnTo>
                            <a:lnTo>
                              <a:pt x="0" y="0"/>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79" name="Freeform 68"/>
                      <p:cNvSpPr>
                        <a:spLocks/>
                      </p:cNvSpPr>
                      <p:nvPr/>
                    </p:nvSpPr>
                    <p:spPr bwMode="auto">
                      <a:xfrm>
                        <a:off x="3758" y="3528"/>
                        <a:ext cx="61" cy="102"/>
                      </a:xfrm>
                      <a:custGeom>
                        <a:avLst/>
                        <a:gdLst/>
                        <a:ahLst/>
                        <a:cxnLst>
                          <a:cxn ang="0">
                            <a:pos x="60" y="0"/>
                          </a:cxn>
                          <a:cxn ang="0">
                            <a:pos x="36" y="6"/>
                          </a:cxn>
                          <a:cxn ang="0">
                            <a:pos x="24" y="25"/>
                          </a:cxn>
                          <a:cxn ang="0">
                            <a:pos x="26" y="35"/>
                          </a:cxn>
                          <a:cxn ang="0">
                            <a:pos x="23" y="44"/>
                          </a:cxn>
                          <a:cxn ang="0">
                            <a:pos x="11" y="50"/>
                          </a:cxn>
                          <a:cxn ang="0">
                            <a:pos x="2" y="65"/>
                          </a:cxn>
                          <a:cxn ang="0">
                            <a:pos x="0" y="74"/>
                          </a:cxn>
                          <a:cxn ang="0">
                            <a:pos x="3" y="89"/>
                          </a:cxn>
                          <a:cxn ang="0">
                            <a:pos x="3" y="101"/>
                          </a:cxn>
                        </a:cxnLst>
                        <a:rect l="0" t="0" r="r" b="b"/>
                        <a:pathLst>
                          <a:path w="61" h="102">
                            <a:moveTo>
                              <a:pt x="60" y="0"/>
                            </a:moveTo>
                            <a:lnTo>
                              <a:pt x="36" y="6"/>
                            </a:lnTo>
                            <a:lnTo>
                              <a:pt x="24" y="25"/>
                            </a:lnTo>
                            <a:lnTo>
                              <a:pt x="26" y="35"/>
                            </a:lnTo>
                            <a:lnTo>
                              <a:pt x="23" y="44"/>
                            </a:lnTo>
                            <a:lnTo>
                              <a:pt x="11" y="50"/>
                            </a:lnTo>
                            <a:lnTo>
                              <a:pt x="2" y="65"/>
                            </a:lnTo>
                            <a:lnTo>
                              <a:pt x="0" y="74"/>
                            </a:lnTo>
                            <a:lnTo>
                              <a:pt x="3" y="89"/>
                            </a:lnTo>
                            <a:lnTo>
                              <a:pt x="3" y="101"/>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80" name="Line 69"/>
                      <p:cNvSpPr>
                        <a:spLocks noChangeShapeType="1"/>
                      </p:cNvSpPr>
                      <p:nvPr/>
                    </p:nvSpPr>
                    <p:spPr bwMode="auto">
                      <a:xfrm>
                        <a:off x="3942" y="3509"/>
                        <a:ext cx="22" cy="99"/>
                      </a:xfrm>
                      <a:prstGeom prst="line">
                        <a:avLst/>
                      </a:prstGeom>
                      <a:noFill/>
                      <a:ln w="12700">
                        <a:solidFill>
                          <a:srgbClr val="000000"/>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81" name="Freeform 70"/>
                      <p:cNvSpPr>
                        <a:spLocks/>
                      </p:cNvSpPr>
                      <p:nvPr/>
                    </p:nvSpPr>
                    <p:spPr bwMode="auto">
                      <a:xfrm>
                        <a:off x="3814" y="3531"/>
                        <a:ext cx="10" cy="79"/>
                      </a:xfrm>
                      <a:custGeom>
                        <a:avLst/>
                        <a:gdLst/>
                        <a:ahLst/>
                        <a:cxnLst>
                          <a:cxn ang="0">
                            <a:pos x="7" y="0"/>
                          </a:cxn>
                          <a:cxn ang="0">
                            <a:pos x="9" y="16"/>
                          </a:cxn>
                          <a:cxn ang="0">
                            <a:pos x="9" y="36"/>
                          </a:cxn>
                          <a:cxn ang="0">
                            <a:pos x="7" y="57"/>
                          </a:cxn>
                          <a:cxn ang="0">
                            <a:pos x="0" y="78"/>
                          </a:cxn>
                        </a:cxnLst>
                        <a:rect l="0" t="0" r="r" b="b"/>
                        <a:pathLst>
                          <a:path w="10" h="79">
                            <a:moveTo>
                              <a:pt x="7" y="0"/>
                            </a:moveTo>
                            <a:lnTo>
                              <a:pt x="9" y="16"/>
                            </a:lnTo>
                            <a:lnTo>
                              <a:pt x="9" y="36"/>
                            </a:lnTo>
                            <a:lnTo>
                              <a:pt x="7" y="57"/>
                            </a:lnTo>
                            <a:lnTo>
                              <a:pt x="0" y="78"/>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grpSp>
            <p:sp>
              <p:nvSpPr>
                <p:cNvPr id="73" name="Freeform 74"/>
                <p:cNvSpPr>
                  <a:spLocks/>
                </p:cNvSpPr>
                <p:nvPr/>
              </p:nvSpPr>
              <p:spPr bwMode="auto">
                <a:xfrm>
                  <a:off x="3602" y="3198"/>
                  <a:ext cx="443" cy="506"/>
                </a:xfrm>
                <a:custGeom>
                  <a:avLst/>
                  <a:gdLst/>
                  <a:ahLst/>
                  <a:cxnLst>
                    <a:cxn ang="0">
                      <a:pos x="398" y="274"/>
                    </a:cxn>
                    <a:cxn ang="0">
                      <a:pos x="442" y="376"/>
                    </a:cxn>
                    <a:cxn ang="0">
                      <a:pos x="359" y="418"/>
                    </a:cxn>
                    <a:cxn ang="0">
                      <a:pos x="273" y="457"/>
                    </a:cxn>
                    <a:cxn ang="0">
                      <a:pos x="212" y="487"/>
                    </a:cxn>
                    <a:cxn ang="0">
                      <a:pos x="180" y="502"/>
                    </a:cxn>
                    <a:cxn ang="0">
                      <a:pos x="162" y="505"/>
                    </a:cxn>
                    <a:cxn ang="0">
                      <a:pos x="152" y="502"/>
                    </a:cxn>
                    <a:cxn ang="0">
                      <a:pos x="144" y="494"/>
                    </a:cxn>
                    <a:cxn ang="0">
                      <a:pos x="116" y="462"/>
                    </a:cxn>
                    <a:cxn ang="0">
                      <a:pos x="105" y="443"/>
                    </a:cxn>
                    <a:cxn ang="0">
                      <a:pos x="82" y="424"/>
                    </a:cxn>
                    <a:cxn ang="0">
                      <a:pos x="66" y="400"/>
                    </a:cxn>
                    <a:cxn ang="0">
                      <a:pos x="48" y="361"/>
                    </a:cxn>
                    <a:cxn ang="0">
                      <a:pos x="30" y="307"/>
                    </a:cxn>
                    <a:cxn ang="0">
                      <a:pos x="10" y="251"/>
                    </a:cxn>
                    <a:cxn ang="0">
                      <a:pos x="0" y="196"/>
                    </a:cxn>
                    <a:cxn ang="0">
                      <a:pos x="0" y="159"/>
                    </a:cxn>
                    <a:cxn ang="0">
                      <a:pos x="5" y="113"/>
                    </a:cxn>
                    <a:cxn ang="0">
                      <a:pos x="16" y="76"/>
                    </a:cxn>
                    <a:cxn ang="0">
                      <a:pos x="34" y="48"/>
                    </a:cxn>
                    <a:cxn ang="0">
                      <a:pos x="57" y="20"/>
                    </a:cxn>
                    <a:cxn ang="0">
                      <a:pos x="80" y="5"/>
                    </a:cxn>
                    <a:cxn ang="0">
                      <a:pos x="101" y="0"/>
                    </a:cxn>
                    <a:cxn ang="0">
                      <a:pos x="116" y="0"/>
                    </a:cxn>
                    <a:cxn ang="0">
                      <a:pos x="139" y="7"/>
                    </a:cxn>
                    <a:cxn ang="0">
                      <a:pos x="157" y="23"/>
                    </a:cxn>
                    <a:cxn ang="0">
                      <a:pos x="176" y="46"/>
                    </a:cxn>
                    <a:cxn ang="0">
                      <a:pos x="180" y="62"/>
                    </a:cxn>
                    <a:cxn ang="0">
                      <a:pos x="180" y="80"/>
                    </a:cxn>
                    <a:cxn ang="0">
                      <a:pos x="180" y="110"/>
                    </a:cxn>
                    <a:cxn ang="0">
                      <a:pos x="180" y="129"/>
                    </a:cxn>
                    <a:cxn ang="0">
                      <a:pos x="184" y="145"/>
                    </a:cxn>
                    <a:cxn ang="0">
                      <a:pos x="196" y="158"/>
                    </a:cxn>
                    <a:cxn ang="0">
                      <a:pos x="203" y="186"/>
                    </a:cxn>
                    <a:cxn ang="0">
                      <a:pos x="207" y="212"/>
                    </a:cxn>
                    <a:cxn ang="0">
                      <a:pos x="205" y="231"/>
                    </a:cxn>
                    <a:cxn ang="0">
                      <a:pos x="196" y="242"/>
                    </a:cxn>
                    <a:cxn ang="0">
                      <a:pos x="203" y="267"/>
                    </a:cxn>
                    <a:cxn ang="0">
                      <a:pos x="217" y="296"/>
                    </a:cxn>
                    <a:cxn ang="0">
                      <a:pos x="219" y="318"/>
                    </a:cxn>
                    <a:cxn ang="0">
                      <a:pos x="219" y="335"/>
                    </a:cxn>
                    <a:cxn ang="0">
                      <a:pos x="238" y="322"/>
                    </a:cxn>
                    <a:cxn ang="0">
                      <a:pos x="266" y="309"/>
                    </a:cxn>
                    <a:cxn ang="0">
                      <a:pos x="302" y="305"/>
                    </a:cxn>
                    <a:cxn ang="0">
                      <a:pos x="328" y="305"/>
                    </a:cxn>
                    <a:cxn ang="0">
                      <a:pos x="341" y="303"/>
                    </a:cxn>
                    <a:cxn ang="0">
                      <a:pos x="341" y="297"/>
                    </a:cxn>
                    <a:cxn ang="0">
                      <a:pos x="398" y="274"/>
                    </a:cxn>
                  </a:cxnLst>
                  <a:rect l="0" t="0" r="r" b="b"/>
                  <a:pathLst>
                    <a:path w="443" h="506">
                      <a:moveTo>
                        <a:pt x="398" y="274"/>
                      </a:moveTo>
                      <a:lnTo>
                        <a:pt x="442" y="376"/>
                      </a:lnTo>
                      <a:lnTo>
                        <a:pt x="359" y="418"/>
                      </a:lnTo>
                      <a:lnTo>
                        <a:pt x="273" y="457"/>
                      </a:lnTo>
                      <a:lnTo>
                        <a:pt x="212" y="487"/>
                      </a:lnTo>
                      <a:lnTo>
                        <a:pt x="180" y="502"/>
                      </a:lnTo>
                      <a:lnTo>
                        <a:pt x="162" y="505"/>
                      </a:lnTo>
                      <a:lnTo>
                        <a:pt x="152" y="502"/>
                      </a:lnTo>
                      <a:lnTo>
                        <a:pt x="144" y="494"/>
                      </a:lnTo>
                      <a:lnTo>
                        <a:pt x="116" y="462"/>
                      </a:lnTo>
                      <a:lnTo>
                        <a:pt x="105" y="443"/>
                      </a:lnTo>
                      <a:lnTo>
                        <a:pt x="82" y="424"/>
                      </a:lnTo>
                      <a:lnTo>
                        <a:pt x="66" y="400"/>
                      </a:lnTo>
                      <a:lnTo>
                        <a:pt x="48" y="361"/>
                      </a:lnTo>
                      <a:lnTo>
                        <a:pt x="30" y="307"/>
                      </a:lnTo>
                      <a:lnTo>
                        <a:pt x="10" y="251"/>
                      </a:lnTo>
                      <a:lnTo>
                        <a:pt x="0" y="196"/>
                      </a:lnTo>
                      <a:lnTo>
                        <a:pt x="0" y="159"/>
                      </a:lnTo>
                      <a:lnTo>
                        <a:pt x="5" y="113"/>
                      </a:lnTo>
                      <a:lnTo>
                        <a:pt x="16" y="76"/>
                      </a:lnTo>
                      <a:lnTo>
                        <a:pt x="34" y="48"/>
                      </a:lnTo>
                      <a:lnTo>
                        <a:pt x="57" y="20"/>
                      </a:lnTo>
                      <a:lnTo>
                        <a:pt x="80" y="5"/>
                      </a:lnTo>
                      <a:lnTo>
                        <a:pt x="101" y="0"/>
                      </a:lnTo>
                      <a:lnTo>
                        <a:pt x="116" y="0"/>
                      </a:lnTo>
                      <a:lnTo>
                        <a:pt x="139" y="7"/>
                      </a:lnTo>
                      <a:lnTo>
                        <a:pt x="157" y="23"/>
                      </a:lnTo>
                      <a:lnTo>
                        <a:pt x="176" y="46"/>
                      </a:lnTo>
                      <a:lnTo>
                        <a:pt x="180" y="62"/>
                      </a:lnTo>
                      <a:lnTo>
                        <a:pt x="180" y="80"/>
                      </a:lnTo>
                      <a:lnTo>
                        <a:pt x="180" y="110"/>
                      </a:lnTo>
                      <a:lnTo>
                        <a:pt x="180" y="129"/>
                      </a:lnTo>
                      <a:lnTo>
                        <a:pt x="184" y="145"/>
                      </a:lnTo>
                      <a:lnTo>
                        <a:pt x="196" y="158"/>
                      </a:lnTo>
                      <a:lnTo>
                        <a:pt x="203" y="186"/>
                      </a:lnTo>
                      <a:lnTo>
                        <a:pt x="207" y="212"/>
                      </a:lnTo>
                      <a:lnTo>
                        <a:pt x="205" y="231"/>
                      </a:lnTo>
                      <a:lnTo>
                        <a:pt x="196" y="242"/>
                      </a:lnTo>
                      <a:lnTo>
                        <a:pt x="203" y="267"/>
                      </a:lnTo>
                      <a:lnTo>
                        <a:pt x="217" y="296"/>
                      </a:lnTo>
                      <a:lnTo>
                        <a:pt x="219" y="318"/>
                      </a:lnTo>
                      <a:lnTo>
                        <a:pt x="219" y="335"/>
                      </a:lnTo>
                      <a:lnTo>
                        <a:pt x="238" y="322"/>
                      </a:lnTo>
                      <a:lnTo>
                        <a:pt x="266" y="309"/>
                      </a:lnTo>
                      <a:lnTo>
                        <a:pt x="302" y="305"/>
                      </a:lnTo>
                      <a:lnTo>
                        <a:pt x="328" y="305"/>
                      </a:lnTo>
                      <a:lnTo>
                        <a:pt x="341" y="303"/>
                      </a:lnTo>
                      <a:lnTo>
                        <a:pt x="341" y="297"/>
                      </a:lnTo>
                      <a:lnTo>
                        <a:pt x="398" y="274"/>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nvGrpSpPr>
              <p:cNvPr id="52" name="Group 80"/>
              <p:cNvGrpSpPr>
                <a:grpSpLocks/>
              </p:cNvGrpSpPr>
              <p:nvPr/>
            </p:nvGrpSpPr>
            <p:grpSpPr bwMode="auto">
              <a:xfrm>
                <a:off x="3408" y="3599"/>
                <a:ext cx="500" cy="432"/>
                <a:chOff x="3408" y="3599"/>
                <a:chExt cx="500" cy="432"/>
              </a:xfrm>
            </p:grpSpPr>
            <p:grpSp>
              <p:nvGrpSpPr>
                <p:cNvPr id="53" name="Group 78"/>
                <p:cNvGrpSpPr>
                  <a:grpSpLocks/>
                </p:cNvGrpSpPr>
                <p:nvPr/>
              </p:nvGrpSpPr>
              <p:grpSpPr bwMode="auto">
                <a:xfrm>
                  <a:off x="3408" y="3601"/>
                  <a:ext cx="500" cy="430"/>
                  <a:chOff x="3408" y="3601"/>
                  <a:chExt cx="500" cy="430"/>
                </a:xfrm>
              </p:grpSpPr>
              <p:sp>
                <p:nvSpPr>
                  <p:cNvPr id="70" name="Freeform 76"/>
                  <p:cNvSpPr>
                    <a:spLocks/>
                  </p:cNvSpPr>
                  <p:nvPr/>
                </p:nvSpPr>
                <p:spPr bwMode="auto">
                  <a:xfrm>
                    <a:off x="3408" y="3601"/>
                    <a:ext cx="500" cy="430"/>
                  </a:xfrm>
                  <a:custGeom>
                    <a:avLst/>
                    <a:gdLst/>
                    <a:ahLst/>
                    <a:cxnLst>
                      <a:cxn ang="0">
                        <a:pos x="132" y="0"/>
                      </a:cxn>
                      <a:cxn ang="0">
                        <a:pos x="166" y="43"/>
                      </a:cxn>
                      <a:cxn ang="0">
                        <a:pos x="191" y="76"/>
                      </a:cxn>
                      <a:cxn ang="0">
                        <a:pos x="218" y="108"/>
                      </a:cxn>
                      <a:cxn ang="0">
                        <a:pos x="250" y="136"/>
                      </a:cxn>
                      <a:cxn ang="0">
                        <a:pos x="274" y="152"/>
                      </a:cxn>
                      <a:cxn ang="0">
                        <a:pos x="295" y="162"/>
                      </a:cxn>
                      <a:cxn ang="0">
                        <a:pos x="317" y="173"/>
                      </a:cxn>
                      <a:cxn ang="0">
                        <a:pos x="329" y="177"/>
                      </a:cxn>
                      <a:cxn ang="0">
                        <a:pos x="354" y="185"/>
                      </a:cxn>
                      <a:cxn ang="0">
                        <a:pos x="381" y="190"/>
                      </a:cxn>
                      <a:cxn ang="0">
                        <a:pos x="402" y="192"/>
                      </a:cxn>
                      <a:cxn ang="0">
                        <a:pos x="426" y="192"/>
                      </a:cxn>
                      <a:cxn ang="0">
                        <a:pos x="460" y="188"/>
                      </a:cxn>
                      <a:cxn ang="0">
                        <a:pos x="499" y="184"/>
                      </a:cxn>
                      <a:cxn ang="0">
                        <a:pos x="467" y="429"/>
                      </a:cxn>
                      <a:cxn ang="0">
                        <a:pos x="171" y="429"/>
                      </a:cxn>
                      <a:cxn ang="0">
                        <a:pos x="0" y="429"/>
                      </a:cxn>
                      <a:cxn ang="0">
                        <a:pos x="15" y="369"/>
                      </a:cxn>
                      <a:cxn ang="0">
                        <a:pos x="26" y="300"/>
                      </a:cxn>
                      <a:cxn ang="0">
                        <a:pos x="35" y="262"/>
                      </a:cxn>
                      <a:cxn ang="0">
                        <a:pos x="38" y="222"/>
                      </a:cxn>
                      <a:cxn ang="0">
                        <a:pos x="40" y="192"/>
                      </a:cxn>
                      <a:cxn ang="0">
                        <a:pos x="45" y="161"/>
                      </a:cxn>
                      <a:cxn ang="0">
                        <a:pos x="54" y="131"/>
                      </a:cxn>
                      <a:cxn ang="0">
                        <a:pos x="66" y="108"/>
                      </a:cxn>
                      <a:cxn ang="0">
                        <a:pos x="81" y="76"/>
                      </a:cxn>
                      <a:cxn ang="0">
                        <a:pos x="102" y="41"/>
                      </a:cxn>
                      <a:cxn ang="0">
                        <a:pos x="132" y="0"/>
                      </a:cxn>
                    </a:cxnLst>
                    <a:rect l="0" t="0" r="r" b="b"/>
                    <a:pathLst>
                      <a:path w="500" h="430">
                        <a:moveTo>
                          <a:pt x="132" y="0"/>
                        </a:moveTo>
                        <a:lnTo>
                          <a:pt x="166" y="43"/>
                        </a:lnTo>
                        <a:lnTo>
                          <a:pt x="191" y="76"/>
                        </a:lnTo>
                        <a:lnTo>
                          <a:pt x="218" y="108"/>
                        </a:lnTo>
                        <a:lnTo>
                          <a:pt x="250" y="136"/>
                        </a:lnTo>
                        <a:lnTo>
                          <a:pt x="274" y="152"/>
                        </a:lnTo>
                        <a:lnTo>
                          <a:pt x="295" y="162"/>
                        </a:lnTo>
                        <a:lnTo>
                          <a:pt x="317" y="173"/>
                        </a:lnTo>
                        <a:lnTo>
                          <a:pt x="329" y="177"/>
                        </a:lnTo>
                        <a:lnTo>
                          <a:pt x="354" y="185"/>
                        </a:lnTo>
                        <a:lnTo>
                          <a:pt x="381" y="190"/>
                        </a:lnTo>
                        <a:lnTo>
                          <a:pt x="402" y="192"/>
                        </a:lnTo>
                        <a:lnTo>
                          <a:pt x="426" y="192"/>
                        </a:lnTo>
                        <a:lnTo>
                          <a:pt x="460" y="188"/>
                        </a:lnTo>
                        <a:lnTo>
                          <a:pt x="499" y="184"/>
                        </a:lnTo>
                        <a:lnTo>
                          <a:pt x="467" y="429"/>
                        </a:lnTo>
                        <a:lnTo>
                          <a:pt x="171" y="429"/>
                        </a:lnTo>
                        <a:lnTo>
                          <a:pt x="0" y="429"/>
                        </a:lnTo>
                        <a:lnTo>
                          <a:pt x="15" y="369"/>
                        </a:lnTo>
                        <a:lnTo>
                          <a:pt x="26" y="300"/>
                        </a:lnTo>
                        <a:lnTo>
                          <a:pt x="35" y="262"/>
                        </a:lnTo>
                        <a:lnTo>
                          <a:pt x="38" y="222"/>
                        </a:lnTo>
                        <a:lnTo>
                          <a:pt x="40" y="192"/>
                        </a:lnTo>
                        <a:lnTo>
                          <a:pt x="45" y="161"/>
                        </a:lnTo>
                        <a:lnTo>
                          <a:pt x="54" y="131"/>
                        </a:lnTo>
                        <a:lnTo>
                          <a:pt x="66" y="108"/>
                        </a:lnTo>
                        <a:lnTo>
                          <a:pt x="81" y="76"/>
                        </a:lnTo>
                        <a:lnTo>
                          <a:pt x="102" y="41"/>
                        </a:lnTo>
                        <a:lnTo>
                          <a:pt x="132" y="0"/>
                        </a:lnTo>
                      </a:path>
                    </a:pathLst>
                  </a:custGeom>
                  <a:solidFill>
                    <a:srgbClr val="80808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71" name="Freeform 77"/>
                  <p:cNvSpPr>
                    <a:spLocks/>
                  </p:cNvSpPr>
                  <p:nvPr/>
                </p:nvSpPr>
                <p:spPr bwMode="auto">
                  <a:xfrm>
                    <a:off x="3580" y="3778"/>
                    <a:ext cx="319" cy="245"/>
                  </a:xfrm>
                  <a:custGeom>
                    <a:avLst/>
                    <a:gdLst/>
                    <a:ahLst/>
                    <a:cxnLst>
                      <a:cxn ang="0">
                        <a:pos x="153" y="0"/>
                      </a:cxn>
                      <a:cxn ang="0">
                        <a:pos x="177" y="8"/>
                      </a:cxn>
                      <a:cxn ang="0">
                        <a:pos x="204" y="13"/>
                      </a:cxn>
                      <a:cxn ang="0">
                        <a:pos x="224" y="15"/>
                      </a:cxn>
                      <a:cxn ang="0">
                        <a:pos x="248" y="15"/>
                      </a:cxn>
                      <a:cxn ang="0">
                        <a:pos x="281" y="10"/>
                      </a:cxn>
                      <a:cxn ang="0">
                        <a:pos x="318" y="7"/>
                      </a:cxn>
                      <a:cxn ang="0">
                        <a:pos x="288" y="244"/>
                      </a:cxn>
                      <a:cxn ang="0">
                        <a:pos x="0" y="244"/>
                      </a:cxn>
                      <a:cxn ang="0">
                        <a:pos x="153" y="0"/>
                      </a:cxn>
                    </a:cxnLst>
                    <a:rect l="0" t="0" r="r" b="b"/>
                    <a:pathLst>
                      <a:path w="319" h="245">
                        <a:moveTo>
                          <a:pt x="153" y="0"/>
                        </a:moveTo>
                        <a:lnTo>
                          <a:pt x="177" y="8"/>
                        </a:lnTo>
                        <a:lnTo>
                          <a:pt x="204" y="13"/>
                        </a:lnTo>
                        <a:lnTo>
                          <a:pt x="224" y="15"/>
                        </a:lnTo>
                        <a:lnTo>
                          <a:pt x="248" y="15"/>
                        </a:lnTo>
                        <a:lnTo>
                          <a:pt x="281" y="10"/>
                        </a:lnTo>
                        <a:lnTo>
                          <a:pt x="318" y="7"/>
                        </a:lnTo>
                        <a:lnTo>
                          <a:pt x="288" y="244"/>
                        </a:lnTo>
                        <a:lnTo>
                          <a:pt x="0" y="244"/>
                        </a:lnTo>
                        <a:lnTo>
                          <a:pt x="153" y="0"/>
                        </a:lnTo>
                      </a:path>
                    </a:pathLst>
                  </a:custGeom>
                  <a:solidFill>
                    <a:srgbClr val="A0A0A0"/>
                  </a:solidFill>
                  <a:ln w="12700" cap="rnd" cmpd="sng">
                    <a:no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sp>
              <p:nvSpPr>
                <p:cNvPr id="69" name="Freeform 79"/>
                <p:cNvSpPr>
                  <a:spLocks/>
                </p:cNvSpPr>
                <p:nvPr/>
              </p:nvSpPr>
              <p:spPr bwMode="auto">
                <a:xfrm>
                  <a:off x="3408" y="3599"/>
                  <a:ext cx="500" cy="432"/>
                </a:xfrm>
                <a:custGeom>
                  <a:avLst/>
                  <a:gdLst/>
                  <a:ahLst/>
                  <a:cxnLst>
                    <a:cxn ang="0">
                      <a:pos x="132" y="0"/>
                    </a:cxn>
                    <a:cxn ang="0">
                      <a:pos x="166" y="44"/>
                    </a:cxn>
                    <a:cxn ang="0">
                      <a:pos x="191" y="77"/>
                    </a:cxn>
                    <a:cxn ang="0">
                      <a:pos x="218" y="109"/>
                    </a:cxn>
                    <a:cxn ang="0">
                      <a:pos x="250" y="137"/>
                    </a:cxn>
                    <a:cxn ang="0">
                      <a:pos x="274" y="152"/>
                    </a:cxn>
                    <a:cxn ang="0">
                      <a:pos x="295" y="163"/>
                    </a:cxn>
                    <a:cxn ang="0">
                      <a:pos x="317" y="174"/>
                    </a:cxn>
                    <a:cxn ang="0">
                      <a:pos x="329" y="179"/>
                    </a:cxn>
                    <a:cxn ang="0">
                      <a:pos x="354" y="187"/>
                    </a:cxn>
                    <a:cxn ang="0">
                      <a:pos x="381" y="192"/>
                    </a:cxn>
                    <a:cxn ang="0">
                      <a:pos x="402" y="194"/>
                    </a:cxn>
                    <a:cxn ang="0">
                      <a:pos x="426" y="194"/>
                    </a:cxn>
                    <a:cxn ang="0">
                      <a:pos x="460" y="189"/>
                    </a:cxn>
                    <a:cxn ang="0">
                      <a:pos x="499" y="185"/>
                    </a:cxn>
                    <a:cxn ang="0">
                      <a:pos x="467" y="431"/>
                    </a:cxn>
                    <a:cxn ang="0">
                      <a:pos x="171" y="431"/>
                    </a:cxn>
                    <a:cxn ang="0">
                      <a:pos x="0" y="431"/>
                    </a:cxn>
                    <a:cxn ang="0">
                      <a:pos x="15" y="370"/>
                    </a:cxn>
                    <a:cxn ang="0">
                      <a:pos x="26" y="301"/>
                    </a:cxn>
                    <a:cxn ang="0">
                      <a:pos x="35" y="262"/>
                    </a:cxn>
                    <a:cxn ang="0">
                      <a:pos x="38" y="224"/>
                    </a:cxn>
                    <a:cxn ang="0">
                      <a:pos x="40" y="194"/>
                    </a:cxn>
                    <a:cxn ang="0">
                      <a:pos x="45" y="163"/>
                    </a:cxn>
                    <a:cxn ang="0">
                      <a:pos x="54" y="133"/>
                    </a:cxn>
                    <a:cxn ang="0">
                      <a:pos x="66" y="109"/>
                    </a:cxn>
                    <a:cxn ang="0">
                      <a:pos x="81" y="77"/>
                    </a:cxn>
                    <a:cxn ang="0">
                      <a:pos x="102" y="42"/>
                    </a:cxn>
                    <a:cxn ang="0">
                      <a:pos x="132" y="0"/>
                    </a:cxn>
                  </a:cxnLst>
                  <a:rect l="0" t="0" r="r" b="b"/>
                  <a:pathLst>
                    <a:path w="500" h="432">
                      <a:moveTo>
                        <a:pt x="132" y="0"/>
                      </a:moveTo>
                      <a:lnTo>
                        <a:pt x="166" y="44"/>
                      </a:lnTo>
                      <a:lnTo>
                        <a:pt x="191" y="77"/>
                      </a:lnTo>
                      <a:lnTo>
                        <a:pt x="218" y="109"/>
                      </a:lnTo>
                      <a:lnTo>
                        <a:pt x="250" y="137"/>
                      </a:lnTo>
                      <a:lnTo>
                        <a:pt x="274" y="152"/>
                      </a:lnTo>
                      <a:lnTo>
                        <a:pt x="295" y="163"/>
                      </a:lnTo>
                      <a:lnTo>
                        <a:pt x="317" y="174"/>
                      </a:lnTo>
                      <a:lnTo>
                        <a:pt x="329" y="179"/>
                      </a:lnTo>
                      <a:lnTo>
                        <a:pt x="354" y="187"/>
                      </a:lnTo>
                      <a:lnTo>
                        <a:pt x="381" y="192"/>
                      </a:lnTo>
                      <a:lnTo>
                        <a:pt x="402" y="194"/>
                      </a:lnTo>
                      <a:lnTo>
                        <a:pt x="426" y="194"/>
                      </a:lnTo>
                      <a:lnTo>
                        <a:pt x="460" y="189"/>
                      </a:lnTo>
                      <a:lnTo>
                        <a:pt x="499" y="185"/>
                      </a:lnTo>
                      <a:lnTo>
                        <a:pt x="467" y="431"/>
                      </a:lnTo>
                      <a:lnTo>
                        <a:pt x="171" y="431"/>
                      </a:lnTo>
                      <a:lnTo>
                        <a:pt x="0" y="431"/>
                      </a:lnTo>
                      <a:lnTo>
                        <a:pt x="15" y="370"/>
                      </a:lnTo>
                      <a:lnTo>
                        <a:pt x="26" y="301"/>
                      </a:lnTo>
                      <a:lnTo>
                        <a:pt x="35" y="262"/>
                      </a:lnTo>
                      <a:lnTo>
                        <a:pt x="38" y="224"/>
                      </a:lnTo>
                      <a:lnTo>
                        <a:pt x="40" y="194"/>
                      </a:lnTo>
                      <a:lnTo>
                        <a:pt x="45" y="163"/>
                      </a:lnTo>
                      <a:lnTo>
                        <a:pt x="54" y="133"/>
                      </a:lnTo>
                      <a:lnTo>
                        <a:pt x="66" y="109"/>
                      </a:lnTo>
                      <a:lnTo>
                        <a:pt x="81" y="77"/>
                      </a:lnTo>
                      <a:lnTo>
                        <a:pt x="102" y="42"/>
                      </a:lnTo>
                      <a:lnTo>
                        <a:pt x="132" y="0"/>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grpSp>
          <p:nvGrpSpPr>
            <p:cNvPr id="62" name="Group 120"/>
            <p:cNvGrpSpPr>
              <a:grpSpLocks/>
            </p:cNvGrpSpPr>
            <p:nvPr/>
          </p:nvGrpSpPr>
          <p:grpSpPr bwMode="auto">
            <a:xfrm>
              <a:off x="3913" y="3006"/>
              <a:ext cx="879" cy="1026"/>
              <a:chOff x="3913" y="3006"/>
              <a:chExt cx="879" cy="1026"/>
            </a:xfrm>
          </p:grpSpPr>
          <p:grpSp>
            <p:nvGrpSpPr>
              <p:cNvPr id="64" name="Group 93"/>
              <p:cNvGrpSpPr>
                <a:grpSpLocks/>
              </p:cNvGrpSpPr>
              <p:nvPr/>
            </p:nvGrpSpPr>
            <p:grpSpPr bwMode="auto">
              <a:xfrm>
                <a:off x="3913" y="3410"/>
                <a:ext cx="830" cy="622"/>
                <a:chOff x="3913" y="3410"/>
                <a:chExt cx="830" cy="622"/>
              </a:xfrm>
            </p:grpSpPr>
            <p:sp>
              <p:nvSpPr>
                <p:cNvPr id="49" name="Freeform 82"/>
                <p:cNvSpPr>
                  <a:spLocks/>
                </p:cNvSpPr>
                <p:nvPr/>
              </p:nvSpPr>
              <p:spPr bwMode="auto">
                <a:xfrm>
                  <a:off x="3913" y="3410"/>
                  <a:ext cx="830" cy="622"/>
                </a:xfrm>
                <a:custGeom>
                  <a:avLst/>
                  <a:gdLst/>
                  <a:ahLst/>
                  <a:cxnLst>
                    <a:cxn ang="0">
                      <a:pos x="69" y="621"/>
                    </a:cxn>
                    <a:cxn ang="0">
                      <a:pos x="803" y="621"/>
                    </a:cxn>
                    <a:cxn ang="0">
                      <a:pos x="803" y="531"/>
                    </a:cxn>
                    <a:cxn ang="0">
                      <a:pos x="815" y="489"/>
                    </a:cxn>
                    <a:cxn ang="0">
                      <a:pos x="829" y="444"/>
                    </a:cxn>
                    <a:cxn ang="0">
                      <a:pos x="829" y="398"/>
                    </a:cxn>
                    <a:cxn ang="0">
                      <a:pos x="826" y="330"/>
                    </a:cxn>
                    <a:cxn ang="0">
                      <a:pos x="815" y="271"/>
                    </a:cxn>
                    <a:cxn ang="0">
                      <a:pos x="812" y="256"/>
                    </a:cxn>
                    <a:cxn ang="0">
                      <a:pos x="782" y="217"/>
                    </a:cxn>
                    <a:cxn ang="0">
                      <a:pos x="748" y="178"/>
                    </a:cxn>
                    <a:cxn ang="0">
                      <a:pos x="713" y="129"/>
                    </a:cxn>
                    <a:cxn ang="0">
                      <a:pos x="689" y="94"/>
                    </a:cxn>
                    <a:cxn ang="0">
                      <a:pos x="693" y="69"/>
                    </a:cxn>
                    <a:cxn ang="0">
                      <a:pos x="689" y="55"/>
                    </a:cxn>
                    <a:cxn ang="0">
                      <a:pos x="685" y="39"/>
                    </a:cxn>
                    <a:cxn ang="0">
                      <a:pos x="673" y="25"/>
                    </a:cxn>
                    <a:cxn ang="0">
                      <a:pos x="662" y="13"/>
                    </a:cxn>
                    <a:cxn ang="0">
                      <a:pos x="624" y="0"/>
                    </a:cxn>
                    <a:cxn ang="0">
                      <a:pos x="597" y="0"/>
                    </a:cxn>
                    <a:cxn ang="0">
                      <a:pos x="546" y="10"/>
                    </a:cxn>
                    <a:cxn ang="0">
                      <a:pos x="522" y="26"/>
                    </a:cxn>
                    <a:cxn ang="0">
                      <a:pos x="503" y="48"/>
                    </a:cxn>
                    <a:cxn ang="0">
                      <a:pos x="488" y="61"/>
                    </a:cxn>
                    <a:cxn ang="0">
                      <a:pos x="481" y="69"/>
                    </a:cxn>
                    <a:cxn ang="0">
                      <a:pos x="468" y="74"/>
                    </a:cxn>
                    <a:cxn ang="0">
                      <a:pos x="440" y="74"/>
                    </a:cxn>
                    <a:cxn ang="0">
                      <a:pos x="422" y="74"/>
                    </a:cxn>
                    <a:cxn ang="0">
                      <a:pos x="409" y="82"/>
                    </a:cxn>
                    <a:cxn ang="0">
                      <a:pos x="396" y="94"/>
                    </a:cxn>
                    <a:cxn ang="0">
                      <a:pos x="385" y="120"/>
                    </a:cxn>
                    <a:cxn ang="0">
                      <a:pos x="372" y="143"/>
                    </a:cxn>
                    <a:cxn ang="0">
                      <a:pos x="347" y="174"/>
                    </a:cxn>
                    <a:cxn ang="0">
                      <a:pos x="331" y="196"/>
                    </a:cxn>
                    <a:cxn ang="0">
                      <a:pos x="322" y="224"/>
                    </a:cxn>
                    <a:cxn ang="0">
                      <a:pos x="308" y="261"/>
                    </a:cxn>
                    <a:cxn ang="0">
                      <a:pos x="292" y="289"/>
                    </a:cxn>
                    <a:cxn ang="0">
                      <a:pos x="263" y="321"/>
                    </a:cxn>
                    <a:cxn ang="0">
                      <a:pos x="251" y="336"/>
                    </a:cxn>
                    <a:cxn ang="0">
                      <a:pos x="242" y="356"/>
                    </a:cxn>
                    <a:cxn ang="0">
                      <a:pos x="233" y="375"/>
                    </a:cxn>
                    <a:cxn ang="0">
                      <a:pos x="229" y="398"/>
                    </a:cxn>
                    <a:cxn ang="0">
                      <a:pos x="215" y="440"/>
                    </a:cxn>
                    <a:cxn ang="0">
                      <a:pos x="205" y="467"/>
                    </a:cxn>
                    <a:cxn ang="0">
                      <a:pos x="179" y="478"/>
                    </a:cxn>
                    <a:cxn ang="0">
                      <a:pos x="147" y="492"/>
                    </a:cxn>
                    <a:cxn ang="0">
                      <a:pos x="113" y="507"/>
                    </a:cxn>
                    <a:cxn ang="0">
                      <a:pos x="89" y="524"/>
                    </a:cxn>
                    <a:cxn ang="0">
                      <a:pos x="56" y="543"/>
                    </a:cxn>
                    <a:cxn ang="0">
                      <a:pos x="34" y="559"/>
                    </a:cxn>
                    <a:cxn ang="0">
                      <a:pos x="6" y="598"/>
                    </a:cxn>
                    <a:cxn ang="0">
                      <a:pos x="0" y="621"/>
                    </a:cxn>
                    <a:cxn ang="0">
                      <a:pos x="69" y="621"/>
                    </a:cxn>
                  </a:cxnLst>
                  <a:rect l="0" t="0" r="r" b="b"/>
                  <a:pathLst>
                    <a:path w="830" h="622">
                      <a:moveTo>
                        <a:pt x="69" y="621"/>
                      </a:moveTo>
                      <a:lnTo>
                        <a:pt x="803" y="621"/>
                      </a:lnTo>
                      <a:lnTo>
                        <a:pt x="803" y="531"/>
                      </a:lnTo>
                      <a:lnTo>
                        <a:pt x="815" y="489"/>
                      </a:lnTo>
                      <a:lnTo>
                        <a:pt x="829" y="444"/>
                      </a:lnTo>
                      <a:lnTo>
                        <a:pt x="829" y="398"/>
                      </a:lnTo>
                      <a:lnTo>
                        <a:pt x="826" y="330"/>
                      </a:lnTo>
                      <a:lnTo>
                        <a:pt x="815" y="271"/>
                      </a:lnTo>
                      <a:lnTo>
                        <a:pt x="812" y="256"/>
                      </a:lnTo>
                      <a:lnTo>
                        <a:pt x="782" y="217"/>
                      </a:lnTo>
                      <a:lnTo>
                        <a:pt x="748" y="178"/>
                      </a:lnTo>
                      <a:lnTo>
                        <a:pt x="713" y="129"/>
                      </a:lnTo>
                      <a:lnTo>
                        <a:pt x="689" y="94"/>
                      </a:lnTo>
                      <a:lnTo>
                        <a:pt x="693" y="69"/>
                      </a:lnTo>
                      <a:lnTo>
                        <a:pt x="689" y="55"/>
                      </a:lnTo>
                      <a:lnTo>
                        <a:pt x="685" y="39"/>
                      </a:lnTo>
                      <a:lnTo>
                        <a:pt x="673" y="25"/>
                      </a:lnTo>
                      <a:lnTo>
                        <a:pt x="662" y="13"/>
                      </a:lnTo>
                      <a:lnTo>
                        <a:pt x="624" y="0"/>
                      </a:lnTo>
                      <a:lnTo>
                        <a:pt x="597" y="0"/>
                      </a:lnTo>
                      <a:lnTo>
                        <a:pt x="546" y="10"/>
                      </a:lnTo>
                      <a:lnTo>
                        <a:pt x="522" y="26"/>
                      </a:lnTo>
                      <a:lnTo>
                        <a:pt x="503" y="48"/>
                      </a:lnTo>
                      <a:lnTo>
                        <a:pt x="488" y="61"/>
                      </a:lnTo>
                      <a:lnTo>
                        <a:pt x="481" y="69"/>
                      </a:lnTo>
                      <a:lnTo>
                        <a:pt x="468" y="74"/>
                      </a:lnTo>
                      <a:lnTo>
                        <a:pt x="440" y="74"/>
                      </a:lnTo>
                      <a:lnTo>
                        <a:pt x="422" y="74"/>
                      </a:lnTo>
                      <a:lnTo>
                        <a:pt x="409" y="82"/>
                      </a:lnTo>
                      <a:lnTo>
                        <a:pt x="396" y="94"/>
                      </a:lnTo>
                      <a:lnTo>
                        <a:pt x="385" y="120"/>
                      </a:lnTo>
                      <a:lnTo>
                        <a:pt x="372" y="143"/>
                      </a:lnTo>
                      <a:lnTo>
                        <a:pt x="347" y="174"/>
                      </a:lnTo>
                      <a:lnTo>
                        <a:pt x="331" y="196"/>
                      </a:lnTo>
                      <a:lnTo>
                        <a:pt x="322" y="224"/>
                      </a:lnTo>
                      <a:lnTo>
                        <a:pt x="308" y="261"/>
                      </a:lnTo>
                      <a:lnTo>
                        <a:pt x="292" y="289"/>
                      </a:lnTo>
                      <a:lnTo>
                        <a:pt x="263" y="321"/>
                      </a:lnTo>
                      <a:lnTo>
                        <a:pt x="251" y="336"/>
                      </a:lnTo>
                      <a:lnTo>
                        <a:pt x="242" y="356"/>
                      </a:lnTo>
                      <a:lnTo>
                        <a:pt x="233" y="375"/>
                      </a:lnTo>
                      <a:lnTo>
                        <a:pt x="229" y="398"/>
                      </a:lnTo>
                      <a:lnTo>
                        <a:pt x="215" y="440"/>
                      </a:lnTo>
                      <a:lnTo>
                        <a:pt x="205" y="467"/>
                      </a:lnTo>
                      <a:lnTo>
                        <a:pt x="179" y="478"/>
                      </a:lnTo>
                      <a:lnTo>
                        <a:pt x="147" y="492"/>
                      </a:lnTo>
                      <a:lnTo>
                        <a:pt x="113" y="507"/>
                      </a:lnTo>
                      <a:lnTo>
                        <a:pt x="89" y="524"/>
                      </a:lnTo>
                      <a:lnTo>
                        <a:pt x="56" y="543"/>
                      </a:lnTo>
                      <a:lnTo>
                        <a:pt x="34" y="559"/>
                      </a:lnTo>
                      <a:lnTo>
                        <a:pt x="6" y="598"/>
                      </a:lnTo>
                      <a:lnTo>
                        <a:pt x="0" y="621"/>
                      </a:lnTo>
                      <a:lnTo>
                        <a:pt x="69" y="621"/>
                      </a:lnTo>
                    </a:path>
                  </a:pathLst>
                </a:custGeom>
                <a:solidFill>
                  <a:srgbClr val="C0C0C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50" name="Freeform 83"/>
                <p:cNvSpPr>
                  <a:spLocks/>
                </p:cNvSpPr>
                <p:nvPr/>
              </p:nvSpPr>
              <p:spPr bwMode="auto">
                <a:xfrm>
                  <a:off x="4213" y="3534"/>
                  <a:ext cx="254" cy="497"/>
                </a:xfrm>
                <a:custGeom>
                  <a:avLst/>
                  <a:gdLst/>
                  <a:ahLst/>
                  <a:cxnLst>
                    <a:cxn ang="0">
                      <a:pos x="204" y="0"/>
                    </a:cxn>
                    <a:cxn ang="0">
                      <a:pos x="164" y="13"/>
                    </a:cxn>
                    <a:cxn ang="0">
                      <a:pos x="152" y="23"/>
                    </a:cxn>
                    <a:cxn ang="0">
                      <a:pos x="149" y="38"/>
                    </a:cxn>
                    <a:cxn ang="0">
                      <a:pos x="151" y="65"/>
                    </a:cxn>
                    <a:cxn ang="0">
                      <a:pos x="145" y="78"/>
                    </a:cxn>
                    <a:cxn ang="0">
                      <a:pos x="121" y="97"/>
                    </a:cxn>
                    <a:cxn ang="0">
                      <a:pos x="98" y="132"/>
                    </a:cxn>
                    <a:cxn ang="0">
                      <a:pos x="72" y="172"/>
                    </a:cxn>
                    <a:cxn ang="0">
                      <a:pos x="54" y="224"/>
                    </a:cxn>
                    <a:cxn ang="0">
                      <a:pos x="36" y="257"/>
                    </a:cxn>
                    <a:cxn ang="0">
                      <a:pos x="19" y="284"/>
                    </a:cxn>
                    <a:cxn ang="0">
                      <a:pos x="7" y="315"/>
                    </a:cxn>
                    <a:cxn ang="0">
                      <a:pos x="0" y="346"/>
                    </a:cxn>
                    <a:cxn ang="0">
                      <a:pos x="2" y="381"/>
                    </a:cxn>
                    <a:cxn ang="0">
                      <a:pos x="10" y="422"/>
                    </a:cxn>
                    <a:cxn ang="0">
                      <a:pos x="19" y="453"/>
                    </a:cxn>
                    <a:cxn ang="0">
                      <a:pos x="24" y="496"/>
                    </a:cxn>
                    <a:cxn ang="0">
                      <a:pos x="111" y="496"/>
                    </a:cxn>
                    <a:cxn ang="0">
                      <a:pos x="111" y="432"/>
                    </a:cxn>
                    <a:cxn ang="0">
                      <a:pos x="119" y="352"/>
                    </a:cxn>
                    <a:cxn ang="0">
                      <a:pos x="124" y="278"/>
                    </a:cxn>
                    <a:cxn ang="0">
                      <a:pos x="130" y="220"/>
                    </a:cxn>
                    <a:cxn ang="0">
                      <a:pos x="144" y="170"/>
                    </a:cxn>
                    <a:cxn ang="0">
                      <a:pos x="162" y="122"/>
                    </a:cxn>
                    <a:cxn ang="0">
                      <a:pos x="172" y="100"/>
                    </a:cxn>
                    <a:cxn ang="0">
                      <a:pos x="184" y="87"/>
                    </a:cxn>
                    <a:cxn ang="0">
                      <a:pos x="203" y="86"/>
                    </a:cxn>
                    <a:cxn ang="0">
                      <a:pos x="219" y="81"/>
                    </a:cxn>
                    <a:cxn ang="0">
                      <a:pos x="244" y="65"/>
                    </a:cxn>
                    <a:cxn ang="0">
                      <a:pos x="253" y="45"/>
                    </a:cxn>
                    <a:cxn ang="0">
                      <a:pos x="236" y="15"/>
                    </a:cxn>
                    <a:cxn ang="0">
                      <a:pos x="204" y="0"/>
                    </a:cxn>
                  </a:cxnLst>
                  <a:rect l="0" t="0" r="r" b="b"/>
                  <a:pathLst>
                    <a:path w="254" h="497">
                      <a:moveTo>
                        <a:pt x="204" y="0"/>
                      </a:moveTo>
                      <a:lnTo>
                        <a:pt x="164" y="13"/>
                      </a:lnTo>
                      <a:lnTo>
                        <a:pt x="152" y="23"/>
                      </a:lnTo>
                      <a:lnTo>
                        <a:pt x="149" y="38"/>
                      </a:lnTo>
                      <a:lnTo>
                        <a:pt x="151" y="65"/>
                      </a:lnTo>
                      <a:lnTo>
                        <a:pt x="145" y="78"/>
                      </a:lnTo>
                      <a:lnTo>
                        <a:pt x="121" y="97"/>
                      </a:lnTo>
                      <a:lnTo>
                        <a:pt x="98" y="132"/>
                      </a:lnTo>
                      <a:lnTo>
                        <a:pt x="72" y="172"/>
                      </a:lnTo>
                      <a:lnTo>
                        <a:pt x="54" y="224"/>
                      </a:lnTo>
                      <a:lnTo>
                        <a:pt x="36" y="257"/>
                      </a:lnTo>
                      <a:lnTo>
                        <a:pt x="19" y="284"/>
                      </a:lnTo>
                      <a:lnTo>
                        <a:pt x="7" y="315"/>
                      </a:lnTo>
                      <a:lnTo>
                        <a:pt x="0" y="346"/>
                      </a:lnTo>
                      <a:lnTo>
                        <a:pt x="2" y="381"/>
                      </a:lnTo>
                      <a:lnTo>
                        <a:pt x="10" y="422"/>
                      </a:lnTo>
                      <a:lnTo>
                        <a:pt x="19" y="453"/>
                      </a:lnTo>
                      <a:lnTo>
                        <a:pt x="24" y="496"/>
                      </a:lnTo>
                      <a:lnTo>
                        <a:pt x="111" y="496"/>
                      </a:lnTo>
                      <a:lnTo>
                        <a:pt x="111" y="432"/>
                      </a:lnTo>
                      <a:lnTo>
                        <a:pt x="119" y="352"/>
                      </a:lnTo>
                      <a:lnTo>
                        <a:pt x="124" y="278"/>
                      </a:lnTo>
                      <a:lnTo>
                        <a:pt x="130" y="220"/>
                      </a:lnTo>
                      <a:lnTo>
                        <a:pt x="144" y="170"/>
                      </a:lnTo>
                      <a:lnTo>
                        <a:pt x="162" y="122"/>
                      </a:lnTo>
                      <a:lnTo>
                        <a:pt x="172" y="100"/>
                      </a:lnTo>
                      <a:lnTo>
                        <a:pt x="184" y="87"/>
                      </a:lnTo>
                      <a:lnTo>
                        <a:pt x="203" y="86"/>
                      </a:lnTo>
                      <a:lnTo>
                        <a:pt x="219" y="81"/>
                      </a:lnTo>
                      <a:lnTo>
                        <a:pt x="244" y="65"/>
                      </a:lnTo>
                      <a:lnTo>
                        <a:pt x="253" y="45"/>
                      </a:lnTo>
                      <a:lnTo>
                        <a:pt x="236" y="15"/>
                      </a:lnTo>
                      <a:lnTo>
                        <a:pt x="204" y="0"/>
                      </a:lnTo>
                    </a:path>
                  </a:pathLst>
                </a:custGeom>
                <a:solidFill>
                  <a:srgbClr val="004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65" name="Group 92"/>
                <p:cNvGrpSpPr>
                  <a:grpSpLocks/>
                </p:cNvGrpSpPr>
                <p:nvPr/>
              </p:nvGrpSpPr>
              <p:grpSpPr bwMode="auto">
                <a:xfrm>
                  <a:off x="4361" y="3435"/>
                  <a:ext cx="255" cy="592"/>
                  <a:chOff x="4361" y="3435"/>
                  <a:chExt cx="255" cy="592"/>
                </a:xfrm>
              </p:grpSpPr>
              <p:grpSp>
                <p:nvGrpSpPr>
                  <p:cNvPr id="66" name="Group 87"/>
                  <p:cNvGrpSpPr>
                    <a:grpSpLocks/>
                  </p:cNvGrpSpPr>
                  <p:nvPr/>
                </p:nvGrpSpPr>
                <p:grpSpPr bwMode="auto">
                  <a:xfrm>
                    <a:off x="4361" y="3435"/>
                    <a:ext cx="235" cy="197"/>
                    <a:chOff x="4361" y="3435"/>
                    <a:chExt cx="235" cy="197"/>
                  </a:xfrm>
                </p:grpSpPr>
                <p:sp>
                  <p:nvSpPr>
                    <p:cNvPr id="57" name="Freeform 84"/>
                    <p:cNvSpPr>
                      <a:spLocks/>
                    </p:cNvSpPr>
                    <p:nvPr/>
                  </p:nvSpPr>
                  <p:spPr bwMode="auto">
                    <a:xfrm>
                      <a:off x="4416" y="3435"/>
                      <a:ext cx="165" cy="95"/>
                    </a:xfrm>
                    <a:custGeom>
                      <a:avLst/>
                      <a:gdLst/>
                      <a:ahLst/>
                      <a:cxnLst>
                        <a:cxn ang="0">
                          <a:pos x="164" y="0"/>
                        </a:cxn>
                        <a:cxn ang="0">
                          <a:pos x="159" y="17"/>
                        </a:cxn>
                        <a:cxn ang="0">
                          <a:pos x="145" y="30"/>
                        </a:cxn>
                        <a:cxn ang="0">
                          <a:pos x="118" y="45"/>
                        </a:cxn>
                        <a:cxn ang="0">
                          <a:pos x="83" y="64"/>
                        </a:cxn>
                        <a:cxn ang="0">
                          <a:pos x="29" y="83"/>
                        </a:cxn>
                        <a:cxn ang="0">
                          <a:pos x="0" y="94"/>
                        </a:cxn>
                        <a:cxn ang="0">
                          <a:pos x="16" y="52"/>
                        </a:cxn>
                        <a:cxn ang="0">
                          <a:pos x="23" y="30"/>
                        </a:cxn>
                      </a:cxnLst>
                      <a:rect l="0" t="0" r="r" b="b"/>
                      <a:pathLst>
                        <a:path w="165" h="95">
                          <a:moveTo>
                            <a:pt x="164" y="0"/>
                          </a:moveTo>
                          <a:lnTo>
                            <a:pt x="159" y="17"/>
                          </a:lnTo>
                          <a:lnTo>
                            <a:pt x="145" y="30"/>
                          </a:lnTo>
                          <a:lnTo>
                            <a:pt x="118" y="45"/>
                          </a:lnTo>
                          <a:lnTo>
                            <a:pt x="83" y="64"/>
                          </a:lnTo>
                          <a:lnTo>
                            <a:pt x="29" y="83"/>
                          </a:lnTo>
                          <a:lnTo>
                            <a:pt x="0" y="94"/>
                          </a:lnTo>
                          <a:lnTo>
                            <a:pt x="16" y="52"/>
                          </a:lnTo>
                          <a:lnTo>
                            <a:pt x="23" y="30"/>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58" name="Freeform 85"/>
                    <p:cNvSpPr>
                      <a:spLocks/>
                    </p:cNvSpPr>
                    <p:nvPr/>
                  </p:nvSpPr>
                  <p:spPr bwMode="auto">
                    <a:xfrm>
                      <a:off x="4361" y="3484"/>
                      <a:ext cx="30" cy="60"/>
                    </a:xfrm>
                    <a:custGeom>
                      <a:avLst/>
                      <a:gdLst/>
                      <a:ahLst/>
                      <a:cxnLst>
                        <a:cxn ang="0">
                          <a:pos x="29" y="0"/>
                        </a:cxn>
                        <a:cxn ang="0">
                          <a:pos x="19" y="15"/>
                        </a:cxn>
                        <a:cxn ang="0">
                          <a:pos x="9" y="37"/>
                        </a:cxn>
                        <a:cxn ang="0">
                          <a:pos x="0" y="59"/>
                        </a:cxn>
                      </a:cxnLst>
                      <a:rect l="0" t="0" r="r" b="b"/>
                      <a:pathLst>
                        <a:path w="30" h="60">
                          <a:moveTo>
                            <a:pt x="29" y="0"/>
                          </a:moveTo>
                          <a:lnTo>
                            <a:pt x="19" y="15"/>
                          </a:lnTo>
                          <a:lnTo>
                            <a:pt x="9" y="37"/>
                          </a:lnTo>
                          <a:lnTo>
                            <a:pt x="0" y="59"/>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59" name="Freeform 86"/>
                    <p:cNvSpPr>
                      <a:spLocks/>
                    </p:cNvSpPr>
                    <p:nvPr/>
                  </p:nvSpPr>
                  <p:spPr bwMode="auto">
                    <a:xfrm>
                      <a:off x="4456" y="3500"/>
                      <a:ext cx="140" cy="132"/>
                    </a:xfrm>
                    <a:custGeom>
                      <a:avLst/>
                      <a:gdLst/>
                      <a:ahLst/>
                      <a:cxnLst>
                        <a:cxn ang="0">
                          <a:pos x="0" y="23"/>
                        </a:cxn>
                        <a:cxn ang="0">
                          <a:pos x="18" y="52"/>
                        </a:cxn>
                        <a:cxn ang="0">
                          <a:pos x="21" y="73"/>
                        </a:cxn>
                        <a:cxn ang="0">
                          <a:pos x="21" y="96"/>
                        </a:cxn>
                        <a:cxn ang="0">
                          <a:pos x="21" y="116"/>
                        </a:cxn>
                        <a:cxn ang="0">
                          <a:pos x="21" y="131"/>
                        </a:cxn>
                        <a:cxn ang="0">
                          <a:pos x="37" y="109"/>
                        </a:cxn>
                        <a:cxn ang="0">
                          <a:pos x="63" y="80"/>
                        </a:cxn>
                        <a:cxn ang="0">
                          <a:pos x="88" y="49"/>
                        </a:cxn>
                        <a:cxn ang="0">
                          <a:pos x="111" y="25"/>
                        </a:cxn>
                        <a:cxn ang="0">
                          <a:pos x="139" y="0"/>
                        </a:cxn>
                      </a:cxnLst>
                      <a:rect l="0" t="0" r="r" b="b"/>
                      <a:pathLst>
                        <a:path w="140" h="132">
                          <a:moveTo>
                            <a:pt x="0" y="23"/>
                          </a:moveTo>
                          <a:lnTo>
                            <a:pt x="18" y="52"/>
                          </a:lnTo>
                          <a:lnTo>
                            <a:pt x="21" y="73"/>
                          </a:lnTo>
                          <a:lnTo>
                            <a:pt x="21" y="96"/>
                          </a:lnTo>
                          <a:lnTo>
                            <a:pt x="21" y="116"/>
                          </a:lnTo>
                          <a:lnTo>
                            <a:pt x="21" y="131"/>
                          </a:lnTo>
                          <a:lnTo>
                            <a:pt x="37" y="109"/>
                          </a:lnTo>
                          <a:lnTo>
                            <a:pt x="63" y="80"/>
                          </a:lnTo>
                          <a:lnTo>
                            <a:pt x="88" y="49"/>
                          </a:lnTo>
                          <a:lnTo>
                            <a:pt x="111" y="25"/>
                          </a:lnTo>
                          <a:lnTo>
                            <a:pt x="139" y="0"/>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nvGrpSpPr>
                  <p:cNvPr id="67" name="Group 91"/>
                  <p:cNvGrpSpPr>
                    <a:grpSpLocks/>
                  </p:cNvGrpSpPr>
                  <p:nvPr/>
                </p:nvGrpSpPr>
                <p:grpSpPr bwMode="auto">
                  <a:xfrm>
                    <a:off x="4408" y="3654"/>
                    <a:ext cx="208" cy="373"/>
                    <a:chOff x="4408" y="3654"/>
                    <a:chExt cx="208" cy="373"/>
                  </a:xfrm>
                </p:grpSpPr>
                <p:sp>
                  <p:nvSpPr>
                    <p:cNvPr id="54" name="Freeform 88"/>
                    <p:cNvSpPr>
                      <a:spLocks/>
                    </p:cNvSpPr>
                    <p:nvPr/>
                  </p:nvSpPr>
                  <p:spPr bwMode="auto">
                    <a:xfrm>
                      <a:off x="4408" y="3936"/>
                      <a:ext cx="188" cy="91"/>
                    </a:xfrm>
                    <a:custGeom>
                      <a:avLst/>
                      <a:gdLst/>
                      <a:ahLst/>
                      <a:cxnLst>
                        <a:cxn ang="0">
                          <a:pos x="0" y="90"/>
                        </a:cxn>
                        <a:cxn ang="0">
                          <a:pos x="28" y="80"/>
                        </a:cxn>
                        <a:cxn ang="0">
                          <a:pos x="56" y="65"/>
                        </a:cxn>
                        <a:cxn ang="0">
                          <a:pos x="78" y="48"/>
                        </a:cxn>
                        <a:cxn ang="0">
                          <a:pos x="91" y="29"/>
                        </a:cxn>
                        <a:cxn ang="0">
                          <a:pos x="101" y="10"/>
                        </a:cxn>
                        <a:cxn ang="0">
                          <a:pos x="110" y="4"/>
                        </a:cxn>
                        <a:cxn ang="0">
                          <a:pos x="117" y="2"/>
                        </a:cxn>
                        <a:cxn ang="0">
                          <a:pos x="132" y="0"/>
                        </a:cxn>
                        <a:cxn ang="0">
                          <a:pos x="148" y="0"/>
                        </a:cxn>
                        <a:cxn ang="0">
                          <a:pos x="165" y="4"/>
                        </a:cxn>
                        <a:cxn ang="0">
                          <a:pos x="187" y="11"/>
                        </a:cxn>
                      </a:cxnLst>
                      <a:rect l="0" t="0" r="r" b="b"/>
                      <a:pathLst>
                        <a:path w="188" h="91">
                          <a:moveTo>
                            <a:pt x="0" y="90"/>
                          </a:moveTo>
                          <a:lnTo>
                            <a:pt x="28" y="80"/>
                          </a:lnTo>
                          <a:lnTo>
                            <a:pt x="56" y="65"/>
                          </a:lnTo>
                          <a:lnTo>
                            <a:pt x="78" y="48"/>
                          </a:lnTo>
                          <a:lnTo>
                            <a:pt x="91" y="29"/>
                          </a:lnTo>
                          <a:lnTo>
                            <a:pt x="101" y="10"/>
                          </a:lnTo>
                          <a:lnTo>
                            <a:pt x="110" y="4"/>
                          </a:lnTo>
                          <a:lnTo>
                            <a:pt x="117" y="2"/>
                          </a:lnTo>
                          <a:lnTo>
                            <a:pt x="132" y="0"/>
                          </a:lnTo>
                          <a:lnTo>
                            <a:pt x="148" y="0"/>
                          </a:lnTo>
                          <a:lnTo>
                            <a:pt x="165" y="4"/>
                          </a:lnTo>
                          <a:lnTo>
                            <a:pt x="187" y="11"/>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55" name="Freeform 89"/>
                    <p:cNvSpPr>
                      <a:spLocks/>
                    </p:cNvSpPr>
                    <p:nvPr/>
                  </p:nvSpPr>
                  <p:spPr bwMode="auto">
                    <a:xfrm>
                      <a:off x="4495" y="3654"/>
                      <a:ext cx="121" cy="286"/>
                    </a:xfrm>
                    <a:custGeom>
                      <a:avLst/>
                      <a:gdLst/>
                      <a:ahLst/>
                      <a:cxnLst>
                        <a:cxn ang="0">
                          <a:pos x="120" y="0"/>
                        </a:cxn>
                        <a:cxn ang="0">
                          <a:pos x="94" y="13"/>
                        </a:cxn>
                        <a:cxn ang="0">
                          <a:pos x="76" y="26"/>
                        </a:cxn>
                        <a:cxn ang="0">
                          <a:pos x="58" y="42"/>
                        </a:cxn>
                        <a:cxn ang="0">
                          <a:pos x="44" y="62"/>
                        </a:cxn>
                        <a:cxn ang="0">
                          <a:pos x="34" y="82"/>
                        </a:cxn>
                        <a:cxn ang="0">
                          <a:pos x="25" y="105"/>
                        </a:cxn>
                        <a:cxn ang="0">
                          <a:pos x="23" y="130"/>
                        </a:cxn>
                        <a:cxn ang="0">
                          <a:pos x="23" y="154"/>
                        </a:cxn>
                        <a:cxn ang="0">
                          <a:pos x="23" y="164"/>
                        </a:cxn>
                        <a:cxn ang="0">
                          <a:pos x="27" y="179"/>
                        </a:cxn>
                        <a:cxn ang="0">
                          <a:pos x="27" y="199"/>
                        </a:cxn>
                        <a:cxn ang="0">
                          <a:pos x="23" y="225"/>
                        </a:cxn>
                        <a:cxn ang="0">
                          <a:pos x="16" y="241"/>
                        </a:cxn>
                        <a:cxn ang="0">
                          <a:pos x="10" y="252"/>
                        </a:cxn>
                        <a:cxn ang="0">
                          <a:pos x="6" y="260"/>
                        </a:cxn>
                        <a:cxn ang="0">
                          <a:pos x="1" y="271"/>
                        </a:cxn>
                        <a:cxn ang="0">
                          <a:pos x="0" y="285"/>
                        </a:cxn>
                      </a:cxnLst>
                      <a:rect l="0" t="0" r="r" b="b"/>
                      <a:pathLst>
                        <a:path w="121" h="286">
                          <a:moveTo>
                            <a:pt x="120" y="0"/>
                          </a:moveTo>
                          <a:lnTo>
                            <a:pt x="94" y="13"/>
                          </a:lnTo>
                          <a:lnTo>
                            <a:pt x="76" y="26"/>
                          </a:lnTo>
                          <a:lnTo>
                            <a:pt x="58" y="42"/>
                          </a:lnTo>
                          <a:lnTo>
                            <a:pt x="44" y="62"/>
                          </a:lnTo>
                          <a:lnTo>
                            <a:pt x="34" y="82"/>
                          </a:lnTo>
                          <a:lnTo>
                            <a:pt x="25" y="105"/>
                          </a:lnTo>
                          <a:lnTo>
                            <a:pt x="23" y="130"/>
                          </a:lnTo>
                          <a:lnTo>
                            <a:pt x="23" y="154"/>
                          </a:lnTo>
                          <a:lnTo>
                            <a:pt x="23" y="164"/>
                          </a:lnTo>
                          <a:lnTo>
                            <a:pt x="27" y="179"/>
                          </a:lnTo>
                          <a:lnTo>
                            <a:pt x="27" y="199"/>
                          </a:lnTo>
                          <a:lnTo>
                            <a:pt x="23" y="225"/>
                          </a:lnTo>
                          <a:lnTo>
                            <a:pt x="16" y="241"/>
                          </a:lnTo>
                          <a:lnTo>
                            <a:pt x="10" y="252"/>
                          </a:lnTo>
                          <a:lnTo>
                            <a:pt x="6" y="260"/>
                          </a:lnTo>
                          <a:lnTo>
                            <a:pt x="1" y="271"/>
                          </a:lnTo>
                          <a:lnTo>
                            <a:pt x="0" y="285"/>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56" name="Line 90"/>
                    <p:cNvSpPr>
                      <a:spLocks noChangeShapeType="1"/>
                    </p:cNvSpPr>
                    <p:nvPr/>
                  </p:nvSpPr>
                  <p:spPr bwMode="auto">
                    <a:xfrm flipV="1">
                      <a:off x="4524" y="3722"/>
                      <a:ext cx="78" cy="85"/>
                    </a:xfrm>
                    <a:prstGeom prst="line">
                      <a:avLst/>
                    </a:prstGeom>
                    <a:noFill/>
                    <a:ln w="12700">
                      <a:solidFill>
                        <a:srgbClr val="000000"/>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grpSp>
            </p:grpSp>
          </p:grpSp>
          <p:grpSp>
            <p:nvGrpSpPr>
              <p:cNvPr id="68" name="Group 114"/>
              <p:cNvGrpSpPr>
                <a:grpSpLocks/>
              </p:cNvGrpSpPr>
              <p:nvPr/>
            </p:nvGrpSpPr>
            <p:grpSpPr bwMode="auto">
              <a:xfrm>
                <a:off x="4369" y="3006"/>
                <a:ext cx="350" cy="500"/>
                <a:chOff x="4369" y="3006"/>
                <a:chExt cx="350" cy="500"/>
              </a:xfrm>
            </p:grpSpPr>
            <p:sp>
              <p:nvSpPr>
                <p:cNvPr id="29" name="Freeform 94"/>
                <p:cNvSpPr>
                  <a:spLocks/>
                </p:cNvSpPr>
                <p:nvPr/>
              </p:nvSpPr>
              <p:spPr bwMode="auto">
                <a:xfrm>
                  <a:off x="4369" y="3032"/>
                  <a:ext cx="314" cy="474"/>
                </a:xfrm>
                <a:custGeom>
                  <a:avLst/>
                  <a:gdLst/>
                  <a:ahLst/>
                  <a:cxnLst>
                    <a:cxn ang="0">
                      <a:pos x="112" y="463"/>
                    </a:cxn>
                    <a:cxn ang="0">
                      <a:pos x="166" y="440"/>
                    </a:cxn>
                    <a:cxn ang="0">
                      <a:pos x="221" y="341"/>
                    </a:cxn>
                    <a:cxn ang="0">
                      <a:pos x="245" y="292"/>
                    </a:cxn>
                    <a:cxn ang="0">
                      <a:pos x="266" y="294"/>
                    </a:cxn>
                    <a:cxn ang="0">
                      <a:pos x="291" y="273"/>
                    </a:cxn>
                    <a:cxn ang="0">
                      <a:pos x="311" y="222"/>
                    </a:cxn>
                    <a:cxn ang="0">
                      <a:pos x="313" y="180"/>
                    </a:cxn>
                    <a:cxn ang="0">
                      <a:pos x="300" y="116"/>
                    </a:cxn>
                    <a:cxn ang="0">
                      <a:pos x="272" y="50"/>
                    </a:cxn>
                    <a:cxn ang="0">
                      <a:pos x="233" y="17"/>
                    </a:cxn>
                    <a:cxn ang="0">
                      <a:pos x="192" y="0"/>
                    </a:cxn>
                    <a:cxn ang="0">
                      <a:pos x="147" y="17"/>
                    </a:cxn>
                    <a:cxn ang="0">
                      <a:pos x="103" y="64"/>
                    </a:cxn>
                    <a:cxn ang="0">
                      <a:pos x="78" y="107"/>
                    </a:cxn>
                    <a:cxn ang="0">
                      <a:pos x="77" y="145"/>
                    </a:cxn>
                    <a:cxn ang="0">
                      <a:pos x="51" y="151"/>
                    </a:cxn>
                    <a:cxn ang="0">
                      <a:pos x="23" y="157"/>
                    </a:cxn>
                    <a:cxn ang="0">
                      <a:pos x="6" y="167"/>
                    </a:cxn>
                    <a:cxn ang="0">
                      <a:pos x="0" y="181"/>
                    </a:cxn>
                    <a:cxn ang="0">
                      <a:pos x="3" y="194"/>
                    </a:cxn>
                    <a:cxn ang="0">
                      <a:pos x="13" y="204"/>
                    </a:cxn>
                    <a:cxn ang="0">
                      <a:pos x="28" y="208"/>
                    </a:cxn>
                    <a:cxn ang="0">
                      <a:pos x="25" y="245"/>
                    </a:cxn>
                    <a:cxn ang="0">
                      <a:pos x="25" y="274"/>
                    </a:cxn>
                    <a:cxn ang="0">
                      <a:pos x="19" y="321"/>
                    </a:cxn>
                    <a:cxn ang="0">
                      <a:pos x="16" y="348"/>
                    </a:cxn>
                    <a:cxn ang="0">
                      <a:pos x="19" y="370"/>
                    </a:cxn>
                    <a:cxn ang="0">
                      <a:pos x="34" y="384"/>
                    </a:cxn>
                    <a:cxn ang="0">
                      <a:pos x="55" y="389"/>
                    </a:cxn>
                    <a:cxn ang="0">
                      <a:pos x="75" y="414"/>
                    </a:cxn>
                    <a:cxn ang="0">
                      <a:pos x="80" y="447"/>
                    </a:cxn>
                  </a:cxnLst>
                  <a:rect l="0" t="0" r="r" b="b"/>
                  <a:pathLst>
                    <a:path w="314" h="474">
                      <a:moveTo>
                        <a:pt x="84" y="473"/>
                      </a:moveTo>
                      <a:lnTo>
                        <a:pt x="112" y="463"/>
                      </a:lnTo>
                      <a:lnTo>
                        <a:pt x="139" y="454"/>
                      </a:lnTo>
                      <a:lnTo>
                        <a:pt x="166" y="440"/>
                      </a:lnTo>
                      <a:lnTo>
                        <a:pt x="195" y="424"/>
                      </a:lnTo>
                      <a:lnTo>
                        <a:pt x="221" y="341"/>
                      </a:lnTo>
                      <a:lnTo>
                        <a:pt x="233" y="289"/>
                      </a:lnTo>
                      <a:lnTo>
                        <a:pt x="245" y="292"/>
                      </a:lnTo>
                      <a:lnTo>
                        <a:pt x="254" y="295"/>
                      </a:lnTo>
                      <a:lnTo>
                        <a:pt x="266" y="294"/>
                      </a:lnTo>
                      <a:lnTo>
                        <a:pt x="280" y="287"/>
                      </a:lnTo>
                      <a:lnTo>
                        <a:pt x="291" y="273"/>
                      </a:lnTo>
                      <a:lnTo>
                        <a:pt x="304" y="252"/>
                      </a:lnTo>
                      <a:lnTo>
                        <a:pt x="311" y="222"/>
                      </a:lnTo>
                      <a:lnTo>
                        <a:pt x="313" y="200"/>
                      </a:lnTo>
                      <a:lnTo>
                        <a:pt x="313" y="180"/>
                      </a:lnTo>
                      <a:lnTo>
                        <a:pt x="307" y="146"/>
                      </a:lnTo>
                      <a:lnTo>
                        <a:pt x="300" y="116"/>
                      </a:lnTo>
                      <a:lnTo>
                        <a:pt x="285" y="83"/>
                      </a:lnTo>
                      <a:lnTo>
                        <a:pt x="272" y="50"/>
                      </a:lnTo>
                      <a:lnTo>
                        <a:pt x="248" y="26"/>
                      </a:lnTo>
                      <a:lnTo>
                        <a:pt x="233" y="17"/>
                      </a:lnTo>
                      <a:lnTo>
                        <a:pt x="213" y="5"/>
                      </a:lnTo>
                      <a:lnTo>
                        <a:pt x="192" y="0"/>
                      </a:lnTo>
                      <a:lnTo>
                        <a:pt x="167" y="5"/>
                      </a:lnTo>
                      <a:lnTo>
                        <a:pt x="147" y="17"/>
                      </a:lnTo>
                      <a:lnTo>
                        <a:pt x="128" y="31"/>
                      </a:lnTo>
                      <a:lnTo>
                        <a:pt x="103" y="64"/>
                      </a:lnTo>
                      <a:lnTo>
                        <a:pt x="85" y="91"/>
                      </a:lnTo>
                      <a:lnTo>
                        <a:pt x="78" y="107"/>
                      </a:lnTo>
                      <a:lnTo>
                        <a:pt x="77" y="129"/>
                      </a:lnTo>
                      <a:lnTo>
                        <a:pt x="77" y="145"/>
                      </a:lnTo>
                      <a:lnTo>
                        <a:pt x="66" y="148"/>
                      </a:lnTo>
                      <a:lnTo>
                        <a:pt x="51" y="151"/>
                      </a:lnTo>
                      <a:lnTo>
                        <a:pt x="34" y="153"/>
                      </a:lnTo>
                      <a:lnTo>
                        <a:pt x="23" y="157"/>
                      </a:lnTo>
                      <a:lnTo>
                        <a:pt x="14" y="160"/>
                      </a:lnTo>
                      <a:lnTo>
                        <a:pt x="6" y="167"/>
                      </a:lnTo>
                      <a:lnTo>
                        <a:pt x="2" y="173"/>
                      </a:lnTo>
                      <a:lnTo>
                        <a:pt x="0" y="181"/>
                      </a:lnTo>
                      <a:lnTo>
                        <a:pt x="1" y="188"/>
                      </a:lnTo>
                      <a:lnTo>
                        <a:pt x="3" y="194"/>
                      </a:lnTo>
                      <a:lnTo>
                        <a:pt x="8" y="201"/>
                      </a:lnTo>
                      <a:lnTo>
                        <a:pt x="13" y="204"/>
                      </a:lnTo>
                      <a:lnTo>
                        <a:pt x="21" y="207"/>
                      </a:lnTo>
                      <a:lnTo>
                        <a:pt x="28" y="208"/>
                      </a:lnTo>
                      <a:lnTo>
                        <a:pt x="25" y="231"/>
                      </a:lnTo>
                      <a:lnTo>
                        <a:pt x="25" y="245"/>
                      </a:lnTo>
                      <a:lnTo>
                        <a:pt x="25" y="261"/>
                      </a:lnTo>
                      <a:lnTo>
                        <a:pt x="25" y="274"/>
                      </a:lnTo>
                      <a:lnTo>
                        <a:pt x="25" y="298"/>
                      </a:lnTo>
                      <a:lnTo>
                        <a:pt x="19" y="321"/>
                      </a:lnTo>
                      <a:lnTo>
                        <a:pt x="17" y="334"/>
                      </a:lnTo>
                      <a:lnTo>
                        <a:pt x="16" y="348"/>
                      </a:lnTo>
                      <a:lnTo>
                        <a:pt x="17" y="360"/>
                      </a:lnTo>
                      <a:lnTo>
                        <a:pt x="19" y="370"/>
                      </a:lnTo>
                      <a:lnTo>
                        <a:pt x="25" y="378"/>
                      </a:lnTo>
                      <a:lnTo>
                        <a:pt x="34" y="384"/>
                      </a:lnTo>
                      <a:lnTo>
                        <a:pt x="44" y="387"/>
                      </a:lnTo>
                      <a:lnTo>
                        <a:pt x="55" y="389"/>
                      </a:lnTo>
                      <a:lnTo>
                        <a:pt x="68" y="384"/>
                      </a:lnTo>
                      <a:lnTo>
                        <a:pt x="75" y="414"/>
                      </a:lnTo>
                      <a:lnTo>
                        <a:pt x="73" y="427"/>
                      </a:lnTo>
                      <a:lnTo>
                        <a:pt x="80" y="447"/>
                      </a:lnTo>
                      <a:lnTo>
                        <a:pt x="84" y="473"/>
                      </a:lnTo>
                    </a:path>
                  </a:pathLst>
                </a:custGeom>
                <a:solidFill>
                  <a:srgbClr val="FFE0C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30" name="Freeform 95"/>
                <p:cNvSpPr>
                  <a:spLocks/>
                </p:cNvSpPr>
                <p:nvPr/>
              </p:nvSpPr>
              <p:spPr bwMode="auto">
                <a:xfrm>
                  <a:off x="4466" y="3006"/>
                  <a:ext cx="253" cy="306"/>
                </a:xfrm>
                <a:custGeom>
                  <a:avLst/>
                  <a:gdLst/>
                  <a:ahLst/>
                  <a:cxnLst>
                    <a:cxn ang="0">
                      <a:pos x="12" y="63"/>
                    </a:cxn>
                    <a:cxn ang="0">
                      <a:pos x="46" y="63"/>
                    </a:cxn>
                    <a:cxn ang="0">
                      <a:pos x="82" y="63"/>
                    </a:cxn>
                    <a:cxn ang="0">
                      <a:pos x="120" y="80"/>
                    </a:cxn>
                    <a:cxn ang="0">
                      <a:pos x="122" y="106"/>
                    </a:cxn>
                    <a:cxn ang="0">
                      <a:pos x="144" y="121"/>
                    </a:cxn>
                    <a:cxn ang="0">
                      <a:pos x="144" y="150"/>
                    </a:cxn>
                    <a:cxn ang="0">
                      <a:pos x="151" y="183"/>
                    </a:cxn>
                    <a:cxn ang="0">
                      <a:pos x="141" y="218"/>
                    </a:cxn>
                    <a:cxn ang="0">
                      <a:pos x="178" y="237"/>
                    </a:cxn>
                    <a:cxn ang="0">
                      <a:pos x="194" y="244"/>
                    </a:cxn>
                    <a:cxn ang="0">
                      <a:pos x="202" y="257"/>
                    </a:cxn>
                    <a:cxn ang="0">
                      <a:pos x="201" y="275"/>
                    </a:cxn>
                    <a:cxn ang="0">
                      <a:pos x="189" y="305"/>
                    </a:cxn>
                    <a:cxn ang="0">
                      <a:pos x="218" y="294"/>
                    </a:cxn>
                    <a:cxn ang="0">
                      <a:pos x="242" y="273"/>
                    </a:cxn>
                    <a:cxn ang="0">
                      <a:pos x="250" y="252"/>
                    </a:cxn>
                    <a:cxn ang="0">
                      <a:pos x="252" y="224"/>
                    </a:cxn>
                    <a:cxn ang="0">
                      <a:pos x="247" y="200"/>
                    </a:cxn>
                    <a:cxn ang="0">
                      <a:pos x="235" y="172"/>
                    </a:cxn>
                    <a:cxn ang="0">
                      <a:pos x="223" y="145"/>
                    </a:cxn>
                    <a:cxn ang="0">
                      <a:pos x="199" y="111"/>
                    </a:cxn>
                    <a:cxn ang="0">
                      <a:pos x="213" y="93"/>
                    </a:cxn>
                    <a:cxn ang="0">
                      <a:pos x="192" y="66"/>
                    </a:cxn>
                    <a:cxn ang="0">
                      <a:pos x="172" y="46"/>
                    </a:cxn>
                    <a:cxn ang="0">
                      <a:pos x="150" y="32"/>
                    </a:cxn>
                    <a:cxn ang="0">
                      <a:pos x="126" y="17"/>
                    </a:cxn>
                    <a:cxn ang="0">
                      <a:pos x="92" y="4"/>
                    </a:cxn>
                    <a:cxn ang="0">
                      <a:pos x="43" y="2"/>
                    </a:cxn>
                    <a:cxn ang="0">
                      <a:pos x="27" y="17"/>
                    </a:cxn>
                    <a:cxn ang="0">
                      <a:pos x="15" y="33"/>
                    </a:cxn>
                    <a:cxn ang="0">
                      <a:pos x="0" y="61"/>
                    </a:cxn>
                  </a:cxnLst>
                  <a:rect l="0" t="0" r="r" b="b"/>
                  <a:pathLst>
                    <a:path w="253" h="306">
                      <a:moveTo>
                        <a:pt x="0" y="61"/>
                      </a:moveTo>
                      <a:lnTo>
                        <a:pt x="12" y="63"/>
                      </a:lnTo>
                      <a:lnTo>
                        <a:pt x="24" y="64"/>
                      </a:lnTo>
                      <a:lnTo>
                        <a:pt x="46" y="63"/>
                      </a:lnTo>
                      <a:lnTo>
                        <a:pt x="64" y="63"/>
                      </a:lnTo>
                      <a:lnTo>
                        <a:pt x="82" y="63"/>
                      </a:lnTo>
                      <a:lnTo>
                        <a:pt x="82" y="80"/>
                      </a:lnTo>
                      <a:lnTo>
                        <a:pt x="120" y="80"/>
                      </a:lnTo>
                      <a:lnTo>
                        <a:pt x="103" y="105"/>
                      </a:lnTo>
                      <a:lnTo>
                        <a:pt x="122" y="106"/>
                      </a:lnTo>
                      <a:lnTo>
                        <a:pt x="134" y="113"/>
                      </a:lnTo>
                      <a:lnTo>
                        <a:pt x="144" y="121"/>
                      </a:lnTo>
                      <a:lnTo>
                        <a:pt x="154" y="127"/>
                      </a:lnTo>
                      <a:lnTo>
                        <a:pt x="144" y="150"/>
                      </a:lnTo>
                      <a:lnTo>
                        <a:pt x="148" y="166"/>
                      </a:lnTo>
                      <a:lnTo>
                        <a:pt x="151" y="183"/>
                      </a:lnTo>
                      <a:lnTo>
                        <a:pt x="146" y="197"/>
                      </a:lnTo>
                      <a:lnTo>
                        <a:pt x="141" y="218"/>
                      </a:lnTo>
                      <a:lnTo>
                        <a:pt x="165" y="237"/>
                      </a:lnTo>
                      <a:lnTo>
                        <a:pt x="178" y="237"/>
                      </a:lnTo>
                      <a:lnTo>
                        <a:pt x="187" y="239"/>
                      </a:lnTo>
                      <a:lnTo>
                        <a:pt x="194" y="244"/>
                      </a:lnTo>
                      <a:lnTo>
                        <a:pt x="199" y="249"/>
                      </a:lnTo>
                      <a:lnTo>
                        <a:pt x="202" y="257"/>
                      </a:lnTo>
                      <a:lnTo>
                        <a:pt x="202" y="266"/>
                      </a:lnTo>
                      <a:lnTo>
                        <a:pt x="201" y="275"/>
                      </a:lnTo>
                      <a:lnTo>
                        <a:pt x="198" y="294"/>
                      </a:lnTo>
                      <a:lnTo>
                        <a:pt x="189" y="305"/>
                      </a:lnTo>
                      <a:lnTo>
                        <a:pt x="203" y="301"/>
                      </a:lnTo>
                      <a:lnTo>
                        <a:pt x="218" y="294"/>
                      </a:lnTo>
                      <a:lnTo>
                        <a:pt x="234" y="282"/>
                      </a:lnTo>
                      <a:lnTo>
                        <a:pt x="242" y="273"/>
                      </a:lnTo>
                      <a:lnTo>
                        <a:pt x="248" y="261"/>
                      </a:lnTo>
                      <a:lnTo>
                        <a:pt x="250" y="252"/>
                      </a:lnTo>
                      <a:lnTo>
                        <a:pt x="252" y="237"/>
                      </a:lnTo>
                      <a:lnTo>
                        <a:pt x="252" y="224"/>
                      </a:lnTo>
                      <a:lnTo>
                        <a:pt x="250" y="213"/>
                      </a:lnTo>
                      <a:lnTo>
                        <a:pt x="247" y="200"/>
                      </a:lnTo>
                      <a:lnTo>
                        <a:pt x="242" y="186"/>
                      </a:lnTo>
                      <a:lnTo>
                        <a:pt x="235" y="172"/>
                      </a:lnTo>
                      <a:lnTo>
                        <a:pt x="230" y="159"/>
                      </a:lnTo>
                      <a:lnTo>
                        <a:pt x="223" y="145"/>
                      </a:lnTo>
                      <a:lnTo>
                        <a:pt x="204" y="121"/>
                      </a:lnTo>
                      <a:lnTo>
                        <a:pt x="199" y="111"/>
                      </a:lnTo>
                      <a:lnTo>
                        <a:pt x="220" y="113"/>
                      </a:lnTo>
                      <a:lnTo>
                        <a:pt x="213" y="93"/>
                      </a:lnTo>
                      <a:lnTo>
                        <a:pt x="205" y="80"/>
                      </a:lnTo>
                      <a:lnTo>
                        <a:pt x="192" y="66"/>
                      </a:lnTo>
                      <a:lnTo>
                        <a:pt x="182" y="56"/>
                      </a:lnTo>
                      <a:lnTo>
                        <a:pt x="172" y="46"/>
                      </a:lnTo>
                      <a:lnTo>
                        <a:pt x="158" y="37"/>
                      </a:lnTo>
                      <a:lnTo>
                        <a:pt x="150" y="32"/>
                      </a:lnTo>
                      <a:lnTo>
                        <a:pt x="141" y="25"/>
                      </a:lnTo>
                      <a:lnTo>
                        <a:pt x="126" y="17"/>
                      </a:lnTo>
                      <a:lnTo>
                        <a:pt x="111" y="11"/>
                      </a:lnTo>
                      <a:lnTo>
                        <a:pt x="92" y="4"/>
                      </a:lnTo>
                      <a:lnTo>
                        <a:pt x="65" y="0"/>
                      </a:lnTo>
                      <a:lnTo>
                        <a:pt x="43" y="2"/>
                      </a:lnTo>
                      <a:lnTo>
                        <a:pt x="33" y="7"/>
                      </a:lnTo>
                      <a:lnTo>
                        <a:pt x="27" y="17"/>
                      </a:lnTo>
                      <a:lnTo>
                        <a:pt x="21" y="25"/>
                      </a:lnTo>
                      <a:lnTo>
                        <a:pt x="15" y="33"/>
                      </a:lnTo>
                      <a:lnTo>
                        <a:pt x="10" y="43"/>
                      </a:lnTo>
                      <a:lnTo>
                        <a:pt x="0" y="61"/>
                      </a:lnTo>
                    </a:path>
                  </a:pathLst>
                </a:custGeom>
                <a:solidFill>
                  <a:srgbClr val="A0500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72" name="Group 113"/>
                <p:cNvGrpSpPr>
                  <a:grpSpLocks/>
                </p:cNvGrpSpPr>
                <p:nvPr/>
              </p:nvGrpSpPr>
              <p:grpSpPr bwMode="auto">
                <a:xfrm>
                  <a:off x="4398" y="3131"/>
                  <a:ext cx="251" cy="286"/>
                  <a:chOff x="4398" y="3131"/>
                  <a:chExt cx="251" cy="286"/>
                </a:xfrm>
              </p:grpSpPr>
              <p:grpSp>
                <p:nvGrpSpPr>
                  <p:cNvPr id="75" name="Group 104"/>
                  <p:cNvGrpSpPr>
                    <a:grpSpLocks/>
                  </p:cNvGrpSpPr>
                  <p:nvPr/>
                </p:nvGrpSpPr>
                <p:grpSpPr bwMode="auto">
                  <a:xfrm>
                    <a:off x="4423" y="3131"/>
                    <a:ext cx="99" cy="53"/>
                    <a:chOff x="4423" y="3131"/>
                    <a:chExt cx="99" cy="53"/>
                  </a:xfrm>
                </p:grpSpPr>
                <p:grpSp>
                  <p:nvGrpSpPr>
                    <p:cNvPr id="77" name="Group 99"/>
                    <p:cNvGrpSpPr>
                      <a:grpSpLocks/>
                    </p:cNvGrpSpPr>
                    <p:nvPr/>
                  </p:nvGrpSpPr>
                  <p:grpSpPr bwMode="auto">
                    <a:xfrm>
                      <a:off x="4480" y="3146"/>
                      <a:ext cx="42" cy="38"/>
                      <a:chOff x="4480" y="3146"/>
                      <a:chExt cx="42" cy="38"/>
                    </a:xfrm>
                  </p:grpSpPr>
                  <p:sp>
                    <p:nvSpPr>
                      <p:cNvPr id="46" name="Oval 96"/>
                      <p:cNvSpPr>
                        <a:spLocks noChangeArrowheads="1"/>
                      </p:cNvSpPr>
                      <p:nvPr/>
                    </p:nvSpPr>
                    <p:spPr bwMode="auto">
                      <a:xfrm>
                        <a:off x="4480" y="3146"/>
                        <a:ext cx="42" cy="38"/>
                      </a:xfrm>
                      <a:prstGeom prst="ellipse">
                        <a:avLst/>
                      </a:prstGeom>
                      <a:solidFill>
                        <a:srgbClr val="FFFFFF"/>
                      </a:solidFill>
                      <a:ln w="12700">
                        <a:solidFill>
                          <a:srgbClr val="000000"/>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47" name="Oval 97"/>
                      <p:cNvSpPr>
                        <a:spLocks noChangeArrowheads="1"/>
                      </p:cNvSpPr>
                      <p:nvPr/>
                    </p:nvSpPr>
                    <p:spPr bwMode="auto">
                      <a:xfrm>
                        <a:off x="4492" y="3155"/>
                        <a:ext cx="10" cy="9"/>
                      </a:xfrm>
                      <a:prstGeom prst="ellipse">
                        <a:avLst/>
                      </a:prstGeom>
                      <a:solidFill>
                        <a:srgbClr val="4040FF"/>
                      </a:solidFill>
                      <a:ln w="12700">
                        <a:solidFill>
                          <a:srgbClr val="000000"/>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48" name="Oval 98"/>
                      <p:cNvSpPr>
                        <a:spLocks noChangeArrowheads="1"/>
                      </p:cNvSpPr>
                      <p:nvPr/>
                    </p:nvSpPr>
                    <p:spPr bwMode="auto">
                      <a:xfrm flipV="1">
                        <a:off x="4495" y="3157"/>
                        <a:ext cx="1" cy="1"/>
                      </a:xfrm>
                      <a:prstGeom prst="ellipse">
                        <a:avLst/>
                      </a:prstGeom>
                      <a:solidFill>
                        <a:srgbClr val="000000"/>
                      </a:solidFill>
                      <a:ln w="12700">
                        <a:no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grpSp>
                <p:grpSp>
                  <p:nvGrpSpPr>
                    <p:cNvPr id="86" name="Group 103"/>
                    <p:cNvGrpSpPr>
                      <a:grpSpLocks/>
                    </p:cNvGrpSpPr>
                    <p:nvPr/>
                  </p:nvGrpSpPr>
                  <p:grpSpPr bwMode="auto">
                    <a:xfrm>
                      <a:off x="4423" y="3131"/>
                      <a:ext cx="39" cy="36"/>
                      <a:chOff x="4423" y="3131"/>
                      <a:chExt cx="39" cy="36"/>
                    </a:xfrm>
                  </p:grpSpPr>
                  <p:sp>
                    <p:nvSpPr>
                      <p:cNvPr id="43" name="Oval 100"/>
                      <p:cNvSpPr>
                        <a:spLocks noChangeArrowheads="1"/>
                      </p:cNvSpPr>
                      <p:nvPr/>
                    </p:nvSpPr>
                    <p:spPr bwMode="auto">
                      <a:xfrm>
                        <a:off x="4423" y="3131"/>
                        <a:ext cx="39" cy="36"/>
                      </a:xfrm>
                      <a:prstGeom prst="ellipse">
                        <a:avLst/>
                      </a:prstGeom>
                      <a:solidFill>
                        <a:srgbClr val="FFFFFF"/>
                      </a:solidFill>
                      <a:ln w="12700">
                        <a:solidFill>
                          <a:srgbClr val="000000"/>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44" name="Oval 101"/>
                      <p:cNvSpPr>
                        <a:spLocks noChangeArrowheads="1"/>
                      </p:cNvSpPr>
                      <p:nvPr/>
                    </p:nvSpPr>
                    <p:spPr bwMode="auto">
                      <a:xfrm>
                        <a:off x="4432" y="3140"/>
                        <a:ext cx="11" cy="7"/>
                      </a:xfrm>
                      <a:prstGeom prst="ellipse">
                        <a:avLst/>
                      </a:prstGeom>
                      <a:solidFill>
                        <a:srgbClr val="4040FF"/>
                      </a:solidFill>
                      <a:ln w="12700">
                        <a:solidFill>
                          <a:srgbClr val="000000"/>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45" name="Oval 102"/>
                      <p:cNvSpPr>
                        <a:spLocks noChangeArrowheads="1"/>
                      </p:cNvSpPr>
                      <p:nvPr/>
                    </p:nvSpPr>
                    <p:spPr bwMode="auto">
                      <a:xfrm flipH="1">
                        <a:off x="4435" y="3142"/>
                        <a:ext cx="1" cy="1"/>
                      </a:xfrm>
                      <a:prstGeom prst="ellipse">
                        <a:avLst/>
                      </a:prstGeom>
                      <a:solidFill>
                        <a:srgbClr val="000000"/>
                      </a:solidFill>
                      <a:ln w="12700">
                        <a:no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grpSp>
              </p:grpSp>
              <p:grpSp>
                <p:nvGrpSpPr>
                  <p:cNvPr id="87" name="Group 112"/>
                  <p:cNvGrpSpPr>
                    <a:grpSpLocks/>
                  </p:cNvGrpSpPr>
                  <p:nvPr/>
                </p:nvGrpSpPr>
                <p:grpSpPr bwMode="auto">
                  <a:xfrm>
                    <a:off x="4398" y="3232"/>
                    <a:ext cx="251" cy="185"/>
                    <a:chOff x="4398" y="3232"/>
                    <a:chExt cx="251" cy="185"/>
                  </a:xfrm>
                </p:grpSpPr>
                <p:grpSp>
                  <p:nvGrpSpPr>
                    <p:cNvPr id="89" name="Group 108"/>
                    <p:cNvGrpSpPr>
                      <a:grpSpLocks/>
                    </p:cNvGrpSpPr>
                    <p:nvPr/>
                  </p:nvGrpSpPr>
                  <p:grpSpPr bwMode="auto">
                    <a:xfrm>
                      <a:off x="4398" y="3232"/>
                      <a:ext cx="78" cy="73"/>
                      <a:chOff x="4398" y="3232"/>
                      <a:chExt cx="78" cy="73"/>
                    </a:xfrm>
                  </p:grpSpPr>
                  <p:sp>
                    <p:nvSpPr>
                      <p:cNvPr id="38" name="Freeform 105"/>
                      <p:cNvSpPr>
                        <a:spLocks/>
                      </p:cNvSpPr>
                      <p:nvPr/>
                    </p:nvSpPr>
                    <p:spPr bwMode="auto">
                      <a:xfrm>
                        <a:off x="4403" y="3277"/>
                        <a:ext cx="73" cy="28"/>
                      </a:xfrm>
                      <a:custGeom>
                        <a:avLst/>
                        <a:gdLst/>
                        <a:ahLst/>
                        <a:cxnLst>
                          <a:cxn ang="0">
                            <a:pos x="0" y="6"/>
                          </a:cxn>
                          <a:cxn ang="0">
                            <a:pos x="11" y="0"/>
                          </a:cxn>
                          <a:cxn ang="0">
                            <a:pos x="18" y="0"/>
                          </a:cxn>
                          <a:cxn ang="0">
                            <a:pos x="26" y="3"/>
                          </a:cxn>
                          <a:cxn ang="0">
                            <a:pos x="26" y="4"/>
                          </a:cxn>
                          <a:cxn ang="0">
                            <a:pos x="34" y="6"/>
                          </a:cxn>
                          <a:cxn ang="0">
                            <a:pos x="40" y="3"/>
                          </a:cxn>
                          <a:cxn ang="0">
                            <a:pos x="45" y="3"/>
                          </a:cxn>
                          <a:cxn ang="0">
                            <a:pos x="52" y="6"/>
                          </a:cxn>
                          <a:cxn ang="0">
                            <a:pos x="62" y="17"/>
                          </a:cxn>
                          <a:cxn ang="0">
                            <a:pos x="72" y="27"/>
                          </a:cxn>
                        </a:cxnLst>
                        <a:rect l="0" t="0" r="r" b="b"/>
                        <a:pathLst>
                          <a:path w="73" h="28">
                            <a:moveTo>
                              <a:pt x="0" y="6"/>
                            </a:moveTo>
                            <a:lnTo>
                              <a:pt x="11" y="0"/>
                            </a:lnTo>
                            <a:lnTo>
                              <a:pt x="18" y="0"/>
                            </a:lnTo>
                            <a:lnTo>
                              <a:pt x="26" y="3"/>
                            </a:lnTo>
                            <a:lnTo>
                              <a:pt x="26" y="4"/>
                            </a:lnTo>
                            <a:lnTo>
                              <a:pt x="34" y="6"/>
                            </a:lnTo>
                            <a:lnTo>
                              <a:pt x="40" y="3"/>
                            </a:lnTo>
                            <a:lnTo>
                              <a:pt x="45" y="3"/>
                            </a:lnTo>
                            <a:lnTo>
                              <a:pt x="52" y="6"/>
                            </a:lnTo>
                            <a:lnTo>
                              <a:pt x="62" y="17"/>
                            </a:lnTo>
                            <a:lnTo>
                              <a:pt x="72" y="27"/>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39" name="Freeform 106"/>
                      <p:cNvSpPr>
                        <a:spLocks/>
                      </p:cNvSpPr>
                      <p:nvPr/>
                    </p:nvSpPr>
                    <p:spPr bwMode="auto">
                      <a:xfrm>
                        <a:off x="4415" y="3292"/>
                        <a:ext cx="35" cy="10"/>
                      </a:xfrm>
                      <a:custGeom>
                        <a:avLst/>
                        <a:gdLst/>
                        <a:ahLst/>
                        <a:cxnLst>
                          <a:cxn ang="0">
                            <a:pos x="0" y="0"/>
                          </a:cxn>
                          <a:cxn ang="0">
                            <a:pos x="5" y="4"/>
                          </a:cxn>
                          <a:cxn ang="0">
                            <a:pos x="13" y="9"/>
                          </a:cxn>
                          <a:cxn ang="0">
                            <a:pos x="22" y="9"/>
                          </a:cxn>
                          <a:cxn ang="0">
                            <a:pos x="32" y="8"/>
                          </a:cxn>
                          <a:cxn ang="0">
                            <a:pos x="34" y="6"/>
                          </a:cxn>
                        </a:cxnLst>
                        <a:rect l="0" t="0" r="r" b="b"/>
                        <a:pathLst>
                          <a:path w="35" h="10">
                            <a:moveTo>
                              <a:pt x="0" y="0"/>
                            </a:moveTo>
                            <a:lnTo>
                              <a:pt x="5" y="4"/>
                            </a:lnTo>
                            <a:lnTo>
                              <a:pt x="13" y="9"/>
                            </a:lnTo>
                            <a:lnTo>
                              <a:pt x="22" y="9"/>
                            </a:lnTo>
                            <a:lnTo>
                              <a:pt x="32" y="8"/>
                            </a:lnTo>
                            <a:lnTo>
                              <a:pt x="34" y="6"/>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40" name="Freeform 107"/>
                      <p:cNvSpPr>
                        <a:spLocks/>
                      </p:cNvSpPr>
                      <p:nvPr/>
                    </p:nvSpPr>
                    <p:spPr bwMode="auto">
                      <a:xfrm>
                        <a:off x="4398" y="3232"/>
                        <a:ext cx="69" cy="14"/>
                      </a:xfrm>
                      <a:custGeom>
                        <a:avLst/>
                        <a:gdLst/>
                        <a:ahLst/>
                        <a:cxnLst>
                          <a:cxn ang="0">
                            <a:pos x="0" y="9"/>
                          </a:cxn>
                          <a:cxn ang="0">
                            <a:pos x="7" y="9"/>
                          </a:cxn>
                          <a:cxn ang="0">
                            <a:pos x="20" y="11"/>
                          </a:cxn>
                          <a:cxn ang="0">
                            <a:pos x="34" y="13"/>
                          </a:cxn>
                          <a:cxn ang="0">
                            <a:pos x="43" y="12"/>
                          </a:cxn>
                          <a:cxn ang="0">
                            <a:pos x="50" y="12"/>
                          </a:cxn>
                          <a:cxn ang="0">
                            <a:pos x="55" y="10"/>
                          </a:cxn>
                          <a:cxn ang="0">
                            <a:pos x="62" y="7"/>
                          </a:cxn>
                          <a:cxn ang="0">
                            <a:pos x="66" y="5"/>
                          </a:cxn>
                          <a:cxn ang="0">
                            <a:pos x="68" y="0"/>
                          </a:cxn>
                        </a:cxnLst>
                        <a:rect l="0" t="0" r="r" b="b"/>
                        <a:pathLst>
                          <a:path w="69" h="14">
                            <a:moveTo>
                              <a:pt x="0" y="9"/>
                            </a:moveTo>
                            <a:lnTo>
                              <a:pt x="7" y="9"/>
                            </a:lnTo>
                            <a:lnTo>
                              <a:pt x="20" y="11"/>
                            </a:lnTo>
                            <a:lnTo>
                              <a:pt x="34" y="13"/>
                            </a:lnTo>
                            <a:lnTo>
                              <a:pt x="43" y="12"/>
                            </a:lnTo>
                            <a:lnTo>
                              <a:pt x="50" y="12"/>
                            </a:lnTo>
                            <a:lnTo>
                              <a:pt x="55" y="10"/>
                            </a:lnTo>
                            <a:lnTo>
                              <a:pt x="62" y="7"/>
                            </a:lnTo>
                            <a:lnTo>
                              <a:pt x="66" y="5"/>
                            </a:lnTo>
                            <a:lnTo>
                              <a:pt x="68" y="0"/>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nvGrpSpPr>
                    <p:cNvPr id="91" name="Group 111"/>
                    <p:cNvGrpSpPr>
                      <a:grpSpLocks/>
                    </p:cNvGrpSpPr>
                    <p:nvPr/>
                  </p:nvGrpSpPr>
                  <p:grpSpPr bwMode="auto">
                    <a:xfrm>
                      <a:off x="4437" y="3243"/>
                      <a:ext cx="212" cy="174"/>
                      <a:chOff x="4437" y="3243"/>
                      <a:chExt cx="212" cy="174"/>
                    </a:xfrm>
                  </p:grpSpPr>
                  <p:sp>
                    <p:nvSpPr>
                      <p:cNvPr id="36" name="Freeform 109"/>
                      <p:cNvSpPr>
                        <a:spLocks/>
                      </p:cNvSpPr>
                      <p:nvPr/>
                    </p:nvSpPr>
                    <p:spPr bwMode="auto">
                      <a:xfrm>
                        <a:off x="4437" y="3327"/>
                        <a:ext cx="146" cy="90"/>
                      </a:xfrm>
                      <a:custGeom>
                        <a:avLst/>
                        <a:gdLst/>
                        <a:ahLst/>
                        <a:cxnLst>
                          <a:cxn ang="0">
                            <a:pos x="0" y="89"/>
                          </a:cxn>
                          <a:cxn ang="0">
                            <a:pos x="28" y="79"/>
                          </a:cxn>
                          <a:cxn ang="0">
                            <a:pos x="60" y="70"/>
                          </a:cxn>
                          <a:cxn ang="0">
                            <a:pos x="83" y="59"/>
                          </a:cxn>
                          <a:cxn ang="0">
                            <a:pos x="101" y="53"/>
                          </a:cxn>
                          <a:cxn ang="0">
                            <a:pos x="117" y="46"/>
                          </a:cxn>
                          <a:cxn ang="0">
                            <a:pos x="127" y="37"/>
                          </a:cxn>
                          <a:cxn ang="0">
                            <a:pos x="134" y="29"/>
                          </a:cxn>
                          <a:cxn ang="0">
                            <a:pos x="140" y="17"/>
                          </a:cxn>
                          <a:cxn ang="0">
                            <a:pos x="145" y="0"/>
                          </a:cxn>
                        </a:cxnLst>
                        <a:rect l="0" t="0" r="r" b="b"/>
                        <a:pathLst>
                          <a:path w="146" h="90">
                            <a:moveTo>
                              <a:pt x="0" y="89"/>
                            </a:moveTo>
                            <a:lnTo>
                              <a:pt x="28" y="79"/>
                            </a:lnTo>
                            <a:lnTo>
                              <a:pt x="60" y="70"/>
                            </a:lnTo>
                            <a:lnTo>
                              <a:pt x="83" y="59"/>
                            </a:lnTo>
                            <a:lnTo>
                              <a:pt x="101" y="53"/>
                            </a:lnTo>
                            <a:lnTo>
                              <a:pt x="117" y="46"/>
                            </a:lnTo>
                            <a:lnTo>
                              <a:pt x="127" y="37"/>
                            </a:lnTo>
                            <a:lnTo>
                              <a:pt x="134" y="29"/>
                            </a:lnTo>
                            <a:lnTo>
                              <a:pt x="140" y="17"/>
                            </a:lnTo>
                            <a:lnTo>
                              <a:pt x="145" y="0"/>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37" name="Freeform 110"/>
                      <p:cNvSpPr>
                        <a:spLocks/>
                      </p:cNvSpPr>
                      <p:nvPr/>
                    </p:nvSpPr>
                    <p:spPr bwMode="auto">
                      <a:xfrm>
                        <a:off x="4616" y="3243"/>
                        <a:ext cx="33" cy="13"/>
                      </a:xfrm>
                      <a:custGeom>
                        <a:avLst/>
                        <a:gdLst/>
                        <a:ahLst/>
                        <a:cxnLst>
                          <a:cxn ang="0">
                            <a:pos x="32" y="0"/>
                          </a:cxn>
                          <a:cxn ang="0">
                            <a:pos x="10" y="4"/>
                          </a:cxn>
                          <a:cxn ang="0">
                            <a:pos x="4" y="6"/>
                          </a:cxn>
                          <a:cxn ang="0">
                            <a:pos x="0" y="12"/>
                          </a:cxn>
                        </a:cxnLst>
                        <a:rect l="0" t="0" r="r" b="b"/>
                        <a:pathLst>
                          <a:path w="33" h="13">
                            <a:moveTo>
                              <a:pt x="32" y="0"/>
                            </a:moveTo>
                            <a:lnTo>
                              <a:pt x="10" y="4"/>
                            </a:lnTo>
                            <a:lnTo>
                              <a:pt x="4" y="6"/>
                            </a:lnTo>
                            <a:lnTo>
                              <a:pt x="0" y="12"/>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grpSp>
          </p:grpSp>
          <p:grpSp>
            <p:nvGrpSpPr>
              <p:cNvPr id="94" name="Group 119"/>
              <p:cNvGrpSpPr>
                <a:grpSpLocks/>
              </p:cNvGrpSpPr>
              <p:nvPr/>
            </p:nvGrpSpPr>
            <p:grpSpPr bwMode="auto">
              <a:xfrm>
                <a:off x="4296" y="3031"/>
                <a:ext cx="496" cy="258"/>
                <a:chOff x="4296" y="3031"/>
                <a:chExt cx="496" cy="258"/>
              </a:xfrm>
            </p:grpSpPr>
            <p:sp>
              <p:nvSpPr>
                <p:cNvPr id="25" name="Freeform 115"/>
                <p:cNvSpPr>
                  <a:spLocks/>
                </p:cNvSpPr>
                <p:nvPr/>
              </p:nvSpPr>
              <p:spPr bwMode="auto">
                <a:xfrm>
                  <a:off x="4743" y="3266"/>
                  <a:ext cx="49" cy="23"/>
                </a:xfrm>
                <a:custGeom>
                  <a:avLst/>
                  <a:gdLst/>
                  <a:ahLst/>
                  <a:cxnLst>
                    <a:cxn ang="0">
                      <a:pos x="0" y="22"/>
                    </a:cxn>
                    <a:cxn ang="0">
                      <a:pos x="12" y="10"/>
                    </a:cxn>
                    <a:cxn ang="0">
                      <a:pos x="15" y="7"/>
                    </a:cxn>
                    <a:cxn ang="0">
                      <a:pos x="17" y="6"/>
                    </a:cxn>
                    <a:cxn ang="0">
                      <a:pos x="20" y="6"/>
                    </a:cxn>
                    <a:cxn ang="0">
                      <a:pos x="23" y="3"/>
                    </a:cxn>
                    <a:cxn ang="0">
                      <a:pos x="26" y="2"/>
                    </a:cxn>
                    <a:cxn ang="0">
                      <a:pos x="28" y="1"/>
                    </a:cxn>
                    <a:cxn ang="0">
                      <a:pos x="31" y="0"/>
                    </a:cxn>
                    <a:cxn ang="0">
                      <a:pos x="35" y="0"/>
                    </a:cxn>
                    <a:cxn ang="0">
                      <a:pos x="37" y="0"/>
                    </a:cxn>
                    <a:cxn ang="0">
                      <a:pos x="39" y="0"/>
                    </a:cxn>
                    <a:cxn ang="0">
                      <a:pos x="41" y="1"/>
                    </a:cxn>
                    <a:cxn ang="0">
                      <a:pos x="42" y="2"/>
                    </a:cxn>
                    <a:cxn ang="0">
                      <a:pos x="45" y="4"/>
                    </a:cxn>
                    <a:cxn ang="0">
                      <a:pos x="47" y="6"/>
                    </a:cxn>
                    <a:cxn ang="0">
                      <a:pos x="47" y="7"/>
                    </a:cxn>
                    <a:cxn ang="0">
                      <a:pos x="48" y="11"/>
                    </a:cxn>
                    <a:cxn ang="0">
                      <a:pos x="47" y="16"/>
                    </a:cxn>
                    <a:cxn ang="0">
                      <a:pos x="47" y="17"/>
                    </a:cxn>
                    <a:cxn ang="0">
                      <a:pos x="45" y="19"/>
                    </a:cxn>
                    <a:cxn ang="0">
                      <a:pos x="42" y="20"/>
                    </a:cxn>
                    <a:cxn ang="0">
                      <a:pos x="39" y="21"/>
                    </a:cxn>
                    <a:cxn ang="0">
                      <a:pos x="35" y="21"/>
                    </a:cxn>
                    <a:cxn ang="0">
                      <a:pos x="31" y="19"/>
                    </a:cxn>
                    <a:cxn ang="0">
                      <a:pos x="26" y="18"/>
                    </a:cxn>
                    <a:cxn ang="0">
                      <a:pos x="22" y="18"/>
                    </a:cxn>
                    <a:cxn ang="0">
                      <a:pos x="17" y="18"/>
                    </a:cxn>
                    <a:cxn ang="0">
                      <a:pos x="10" y="19"/>
                    </a:cxn>
                    <a:cxn ang="0">
                      <a:pos x="0" y="22"/>
                    </a:cxn>
                  </a:cxnLst>
                  <a:rect l="0" t="0" r="r" b="b"/>
                  <a:pathLst>
                    <a:path w="49" h="23">
                      <a:moveTo>
                        <a:pt x="0" y="22"/>
                      </a:moveTo>
                      <a:lnTo>
                        <a:pt x="12" y="10"/>
                      </a:lnTo>
                      <a:lnTo>
                        <a:pt x="15" y="7"/>
                      </a:lnTo>
                      <a:lnTo>
                        <a:pt x="17" y="6"/>
                      </a:lnTo>
                      <a:lnTo>
                        <a:pt x="20" y="6"/>
                      </a:lnTo>
                      <a:lnTo>
                        <a:pt x="23" y="3"/>
                      </a:lnTo>
                      <a:lnTo>
                        <a:pt x="26" y="2"/>
                      </a:lnTo>
                      <a:lnTo>
                        <a:pt x="28" y="1"/>
                      </a:lnTo>
                      <a:lnTo>
                        <a:pt x="31" y="0"/>
                      </a:lnTo>
                      <a:lnTo>
                        <a:pt x="35" y="0"/>
                      </a:lnTo>
                      <a:lnTo>
                        <a:pt x="37" y="0"/>
                      </a:lnTo>
                      <a:lnTo>
                        <a:pt x="39" y="0"/>
                      </a:lnTo>
                      <a:lnTo>
                        <a:pt x="41" y="1"/>
                      </a:lnTo>
                      <a:lnTo>
                        <a:pt x="42" y="2"/>
                      </a:lnTo>
                      <a:lnTo>
                        <a:pt x="45" y="4"/>
                      </a:lnTo>
                      <a:lnTo>
                        <a:pt x="47" y="6"/>
                      </a:lnTo>
                      <a:lnTo>
                        <a:pt x="47" y="7"/>
                      </a:lnTo>
                      <a:lnTo>
                        <a:pt x="48" y="11"/>
                      </a:lnTo>
                      <a:lnTo>
                        <a:pt x="47" y="16"/>
                      </a:lnTo>
                      <a:lnTo>
                        <a:pt x="47" y="17"/>
                      </a:lnTo>
                      <a:lnTo>
                        <a:pt x="45" y="19"/>
                      </a:lnTo>
                      <a:lnTo>
                        <a:pt x="42" y="20"/>
                      </a:lnTo>
                      <a:lnTo>
                        <a:pt x="39" y="21"/>
                      </a:lnTo>
                      <a:lnTo>
                        <a:pt x="35" y="21"/>
                      </a:lnTo>
                      <a:lnTo>
                        <a:pt x="31" y="19"/>
                      </a:lnTo>
                      <a:lnTo>
                        <a:pt x="26" y="18"/>
                      </a:lnTo>
                      <a:lnTo>
                        <a:pt x="22" y="18"/>
                      </a:lnTo>
                      <a:lnTo>
                        <a:pt x="17" y="18"/>
                      </a:lnTo>
                      <a:lnTo>
                        <a:pt x="10" y="19"/>
                      </a:lnTo>
                      <a:lnTo>
                        <a:pt x="0" y="22"/>
                      </a:lnTo>
                    </a:path>
                  </a:pathLst>
                </a:custGeom>
                <a:solidFill>
                  <a:srgbClr val="C0FFFF"/>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6" name="Freeform 116"/>
                <p:cNvSpPr>
                  <a:spLocks/>
                </p:cNvSpPr>
                <p:nvPr/>
              </p:nvSpPr>
              <p:spPr bwMode="auto">
                <a:xfrm>
                  <a:off x="4296" y="3163"/>
                  <a:ext cx="35" cy="16"/>
                </a:xfrm>
                <a:custGeom>
                  <a:avLst/>
                  <a:gdLst/>
                  <a:ahLst/>
                  <a:cxnLst>
                    <a:cxn ang="0">
                      <a:pos x="34" y="15"/>
                    </a:cxn>
                    <a:cxn ang="0">
                      <a:pos x="25" y="7"/>
                    </a:cxn>
                    <a:cxn ang="0">
                      <a:pos x="24" y="5"/>
                    </a:cxn>
                    <a:cxn ang="0">
                      <a:pos x="22" y="4"/>
                    </a:cxn>
                    <a:cxn ang="0">
                      <a:pos x="21" y="4"/>
                    </a:cxn>
                    <a:cxn ang="0">
                      <a:pos x="17" y="2"/>
                    </a:cxn>
                    <a:cxn ang="0">
                      <a:pos x="16" y="2"/>
                    </a:cxn>
                    <a:cxn ang="0">
                      <a:pos x="14" y="1"/>
                    </a:cxn>
                    <a:cxn ang="0">
                      <a:pos x="12" y="0"/>
                    </a:cxn>
                    <a:cxn ang="0">
                      <a:pos x="10" y="0"/>
                    </a:cxn>
                    <a:cxn ang="0">
                      <a:pos x="8" y="0"/>
                    </a:cxn>
                    <a:cxn ang="0">
                      <a:pos x="7" y="0"/>
                    </a:cxn>
                    <a:cxn ang="0">
                      <a:pos x="5" y="1"/>
                    </a:cxn>
                    <a:cxn ang="0">
                      <a:pos x="3" y="2"/>
                    </a:cxn>
                    <a:cxn ang="0">
                      <a:pos x="2" y="2"/>
                    </a:cxn>
                    <a:cxn ang="0">
                      <a:pos x="2" y="4"/>
                    </a:cxn>
                    <a:cxn ang="0">
                      <a:pos x="0" y="5"/>
                    </a:cxn>
                    <a:cxn ang="0">
                      <a:pos x="0" y="8"/>
                    </a:cxn>
                    <a:cxn ang="0">
                      <a:pos x="0" y="11"/>
                    </a:cxn>
                    <a:cxn ang="0">
                      <a:pos x="2" y="11"/>
                    </a:cxn>
                    <a:cxn ang="0">
                      <a:pos x="2" y="13"/>
                    </a:cxn>
                    <a:cxn ang="0">
                      <a:pos x="5" y="14"/>
                    </a:cxn>
                    <a:cxn ang="0">
                      <a:pos x="7" y="14"/>
                    </a:cxn>
                    <a:cxn ang="0">
                      <a:pos x="10" y="14"/>
                    </a:cxn>
                    <a:cxn ang="0">
                      <a:pos x="12" y="13"/>
                    </a:cxn>
                    <a:cxn ang="0">
                      <a:pos x="16" y="13"/>
                    </a:cxn>
                    <a:cxn ang="0">
                      <a:pos x="19" y="13"/>
                    </a:cxn>
                    <a:cxn ang="0">
                      <a:pos x="23" y="13"/>
                    </a:cxn>
                    <a:cxn ang="0">
                      <a:pos x="27" y="13"/>
                    </a:cxn>
                    <a:cxn ang="0">
                      <a:pos x="34" y="15"/>
                    </a:cxn>
                  </a:cxnLst>
                  <a:rect l="0" t="0" r="r" b="b"/>
                  <a:pathLst>
                    <a:path w="35" h="16">
                      <a:moveTo>
                        <a:pt x="34" y="15"/>
                      </a:moveTo>
                      <a:lnTo>
                        <a:pt x="25" y="7"/>
                      </a:lnTo>
                      <a:lnTo>
                        <a:pt x="24" y="5"/>
                      </a:lnTo>
                      <a:lnTo>
                        <a:pt x="22" y="4"/>
                      </a:lnTo>
                      <a:lnTo>
                        <a:pt x="21" y="4"/>
                      </a:lnTo>
                      <a:lnTo>
                        <a:pt x="17" y="2"/>
                      </a:lnTo>
                      <a:lnTo>
                        <a:pt x="16" y="2"/>
                      </a:lnTo>
                      <a:lnTo>
                        <a:pt x="14" y="1"/>
                      </a:lnTo>
                      <a:lnTo>
                        <a:pt x="12" y="0"/>
                      </a:lnTo>
                      <a:lnTo>
                        <a:pt x="10" y="0"/>
                      </a:lnTo>
                      <a:lnTo>
                        <a:pt x="8" y="0"/>
                      </a:lnTo>
                      <a:lnTo>
                        <a:pt x="7" y="0"/>
                      </a:lnTo>
                      <a:lnTo>
                        <a:pt x="5" y="1"/>
                      </a:lnTo>
                      <a:lnTo>
                        <a:pt x="3" y="2"/>
                      </a:lnTo>
                      <a:lnTo>
                        <a:pt x="2" y="2"/>
                      </a:lnTo>
                      <a:lnTo>
                        <a:pt x="2" y="4"/>
                      </a:lnTo>
                      <a:lnTo>
                        <a:pt x="0" y="5"/>
                      </a:lnTo>
                      <a:lnTo>
                        <a:pt x="0" y="8"/>
                      </a:lnTo>
                      <a:lnTo>
                        <a:pt x="0" y="11"/>
                      </a:lnTo>
                      <a:lnTo>
                        <a:pt x="2" y="11"/>
                      </a:lnTo>
                      <a:lnTo>
                        <a:pt x="2" y="13"/>
                      </a:lnTo>
                      <a:lnTo>
                        <a:pt x="5" y="14"/>
                      </a:lnTo>
                      <a:lnTo>
                        <a:pt x="7" y="14"/>
                      </a:lnTo>
                      <a:lnTo>
                        <a:pt x="10" y="14"/>
                      </a:lnTo>
                      <a:lnTo>
                        <a:pt x="12" y="13"/>
                      </a:lnTo>
                      <a:lnTo>
                        <a:pt x="16" y="13"/>
                      </a:lnTo>
                      <a:lnTo>
                        <a:pt x="19" y="13"/>
                      </a:lnTo>
                      <a:lnTo>
                        <a:pt x="23" y="13"/>
                      </a:lnTo>
                      <a:lnTo>
                        <a:pt x="27" y="13"/>
                      </a:lnTo>
                      <a:lnTo>
                        <a:pt x="34" y="15"/>
                      </a:lnTo>
                    </a:path>
                  </a:pathLst>
                </a:custGeom>
                <a:solidFill>
                  <a:srgbClr val="C0FFFF"/>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7" name="Freeform 117"/>
                <p:cNvSpPr>
                  <a:spLocks/>
                </p:cNvSpPr>
                <p:nvPr/>
              </p:nvSpPr>
              <p:spPr bwMode="auto">
                <a:xfrm>
                  <a:off x="4732" y="3076"/>
                  <a:ext cx="57" cy="42"/>
                </a:xfrm>
                <a:custGeom>
                  <a:avLst/>
                  <a:gdLst/>
                  <a:ahLst/>
                  <a:cxnLst>
                    <a:cxn ang="0">
                      <a:pos x="0" y="41"/>
                    </a:cxn>
                    <a:cxn ang="0">
                      <a:pos x="2" y="35"/>
                    </a:cxn>
                    <a:cxn ang="0">
                      <a:pos x="5" y="27"/>
                    </a:cxn>
                    <a:cxn ang="0">
                      <a:pos x="8" y="21"/>
                    </a:cxn>
                    <a:cxn ang="0">
                      <a:pos x="12" y="14"/>
                    </a:cxn>
                    <a:cxn ang="0">
                      <a:pos x="15" y="10"/>
                    </a:cxn>
                    <a:cxn ang="0">
                      <a:pos x="19" y="6"/>
                    </a:cxn>
                    <a:cxn ang="0">
                      <a:pos x="23" y="4"/>
                    </a:cxn>
                    <a:cxn ang="0">
                      <a:pos x="28" y="2"/>
                    </a:cxn>
                    <a:cxn ang="0">
                      <a:pos x="33" y="0"/>
                    </a:cxn>
                    <a:cxn ang="0">
                      <a:pos x="38" y="0"/>
                    </a:cxn>
                    <a:cxn ang="0">
                      <a:pos x="44" y="0"/>
                    </a:cxn>
                    <a:cxn ang="0">
                      <a:pos x="50" y="1"/>
                    </a:cxn>
                    <a:cxn ang="0">
                      <a:pos x="51" y="3"/>
                    </a:cxn>
                    <a:cxn ang="0">
                      <a:pos x="54" y="4"/>
                    </a:cxn>
                    <a:cxn ang="0">
                      <a:pos x="54" y="6"/>
                    </a:cxn>
                    <a:cxn ang="0">
                      <a:pos x="56" y="7"/>
                    </a:cxn>
                    <a:cxn ang="0">
                      <a:pos x="56" y="10"/>
                    </a:cxn>
                    <a:cxn ang="0">
                      <a:pos x="56" y="13"/>
                    </a:cxn>
                    <a:cxn ang="0">
                      <a:pos x="54" y="16"/>
                    </a:cxn>
                    <a:cxn ang="0">
                      <a:pos x="53" y="18"/>
                    </a:cxn>
                    <a:cxn ang="0">
                      <a:pos x="51" y="20"/>
                    </a:cxn>
                    <a:cxn ang="0">
                      <a:pos x="50" y="20"/>
                    </a:cxn>
                    <a:cxn ang="0">
                      <a:pos x="46" y="21"/>
                    </a:cxn>
                    <a:cxn ang="0">
                      <a:pos x="43" y="21"/>
                    </a:cxn>
                    <a:cxn ang="0">
                      <a:pos x="40" y="22"/>
                    </a:cxn>
                    <a:cxn ang="0">
                      <a:pos x="38" y="22"/>
                    </a:cxn>
                    <a:cxn ang="0">
                      <a:pos x="34" y="21"/>
                    </a:cxn>
                    <a:cxn ang="0">
                      <a:pos x="30" y="21"/>
                    </a:cxn>
                    <a:cxn ang="0">
                      <a:pos x="26" y="22"/>
                    </a:cxn>
                    <a:cxn ang="0">
                      <a:pos x="22" y="23"/>
                    </a:cxn>
                    <a:cxn ang="0">
                      <a:pos x="18" y="25"/>
                    </a:cxn>
                    <a:cxn ang="0">
                      <a:pos x="15" y="27"/>
                    </a:cxn>
                    <a:cxn ang="0">
                      <a:pos x="10" y="30"/>
                    </a:cxn>
                    <a:cxn ang="0">
                      <a:pos x="6" y="33"/>
                    </a:cxn>
                    <a:cxn ang="0">
                      <a:pos x="4" y="37"/>
                    </a:cxn>
                    <a:cxn ang="0">
                      <a:pos x="0" y="41"/>
                    </a:cxn>
                  </a:cxnLst>
                  <a:rect l="0" t="0" r="r" b="b"/>
                  <a:pathLst>
                    <a:path w="57" h="42">
                      <a:moveTo>
                        <a:pt x="0" y="41"/>
                      </a:moveTo>
                      <a:lnTo>
                        <a:pt x="2" y="35"/>
                      </a:lnTo>
                      <a:lnTo>
                        <a:pt x="5" y="27"/>
                      </a:lnTo>
                      <a:lnTo>
                        <a:pt x="8" y="21"/>
                      </a:lnTo>
                      <a:lnTo>
                        <a:pt x="12" y="14"/>
                      </a:lnTo>
                      <a:lnTo>
                        <a:pt x="15" y="10"/>
                      </a:lnTo>
                      <a:lnTo>
                        <a:pt x="19" y="6"/>
                      </a:lnTo>
                      <a:lnTo>
                        <a:pt x="23" y="4"/>
                      </a:lnTo>
                      <a:lnTo>
                        <a:pt x="28" y="2"/>
                      </a:lnTo>
                      <a:lnTo>
                        <a:pt x="33" y="0"/>
                      </a:lnTo>
                      <a:lnTo>
                        <a:pt x="38" y="0"/>
                      </a:lnTo>
                      <a:lnTo>
                        <a:pt x="44" y="0"/>
                      </a:lnTo>
                      <a:lnTo>
                        <a:pt x="50" y="1"/>
                      </a:lnTo>
                      <a:lnTo>
                        <a:pt x="51" y="3"/>
                      </a:lnTo>
                      <a:lnTo>
                        <a:pt x="54" y="4"/>
                      </a:lnTo>
                      <a:lnTo>
                        <a:pt x="54" y="6"/>
                      </a:lnTo>
                      <a:lnTo>
                        <a:pt x="56" y="7"/>
                      </a:lnTo>
                      <a:lnTo>
                        <a:pt x="56" y="10"/>
                      </a:lnTo>
                      <a:lnTo>
                        <a:pt x="56" y="13"/>
                      </a:lnTo>
                      <a:lnTo>
                        <a:pt x="54" y="16"/>
                      </a:lnTo>
                      <a:lnTo>
                        <a:pt x="53" y="18"/>
                      </a:lnTo>
                      <a:lnTo>
                        <a:pt x="51" y="20"/>
                      </a:lnTo>
                      <a:lnTo>
                        <a:pt x="50" y="20"/>
                      </a:lnTo>
                      <a:lnTo>
                        <a:pt x="46" y="21"/>
                      </a:lnTo>
                      <a:lnTo>
                        <a:pt x="43" y="21"/>
                      </a:lnTo>
                      <a:lnTo>
                        <a:pt x="40" y="22"/>
                      </a:lnTo>
                      <a:lnTo>
                        <a:pt x="38" y="22"/>
                      </a:lnTo>
                      <a:lnTo>
                        <a:pt x="34" y="21"/>
                      </a:lnTo>
                      <a:lnTo>
                        <a:pt x="30" y="21"/>
                      </a:lnTo>
                      <a:lnTo>
                        <a:pt x="26" y="22"/>
                      </a:lnTo>
                      <a:lnTo>
                        <a:pt x="22" y="23"/>
                      </a:lnTo>
                      <a:lnTo>
                        <a:pt x="18" y="25"/>
                      </a:lnTo>
                      <a:lnTo>
                        <a:pt x="15" y="27"/>
                      </a:lnTo>
                      <a:lnTo>
                        <a:pt x="10" y="30"/>
                      </a:lnTo>
                      <a:lnTo>
                        <a:pt x="6" y="33"/>
                      </a:lnTo>
                      <a:lnTo>
                        <a:pt x="4" y="37"/>
                      </a:lnTo>
                      <a:lnTo>
                        <a:pt x="0" y="41"/>
                      </a:lnTo>
                    </a:path>
                  </a:pathLst>
                </a:custGeom>
                <a:solidFill>
                  <a:srgbClr val="C0FFFF"/>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8" name="Freeform 118"/>
                <p:cNvSpPr>
                  <a:spLocks/>
                </p:cNvSpPr>
                <p:nvPr/>
              </p:nvSpPr>
              <p:spPr bwMode="auto">
                <a:xfrm>
                  <a:off x="4322" y="3031"/>
                  <a:ext cx="57" cy="41"/>
                </a:xfrm>
                <a:custGeom>
                  <a:avLst/>
                  <a:gdLst/>
                  <a:ahLst/>
                  <a:cxnLst>
                    <a:cxn ang="0">
                      <a:pos x="56" y="40"/>
                    </a:cxn>
                    <a:cxn ang="0">
                      <a:pos x="53" y="34"/>
                    </a:cxn>
                    <a:cxn ang="0">
                      <a:pos x="51" y="26"/>
                    </a:cxn>
                    <a:cxn ang="0">
                      <a:pos x="49" y="20"/>
                    </a:cxn>
                    <a:cxn ang="0">
                      <a:pos x="44" y="15"/>
                    </a:cxn>
                    <a:cxn ang="0">
                      <a:pos x="40" y="9"/>
                    </a:cxn>
                    <a:cxn ang="0">
                      <a:pos x="36" y="6"/>
                    </a:cxn>
                    <a:cxn ang="0">
                      <a:pos x="32" y="4"/>
                    </a:cxn>
                    <a:cxn ang="0">
                      <a:pos x="28" y="2"/>
                    </a:cxn>
                    <a:cxn ang="0">
                      <a:pos x="23" y="0"/>
                    </a:cxn>
                    <a:cxn ang="0">
                      <a:pos x="18" y="0"/>
                    </a:cxn>
                    <a:cxn ang="0">
                      <a:pos x="11" y="0"/>
                    </a:cxn>
                    <a:cxn ang="0">
                      <a:pos x="6" y="2"/>
                    </a:cxn>
                    <a:cxn ang="0">
                      <a:pos x="4" y="2"/>
                    </a:cxn>
                    <a:cxn ang="0">
                      <a:pos x="2" y="4"/>
                    </a:cxn>
                    <a:cxn ang="0">
                      <a:pos x="1" y="5"/>
                    </a:cxn>
                    <a:cxn ang="0">
                      <a:pos x="0" y="7"/>
                    </a:cxn>
                    <a:cxn ang="0">
                      <a:pos x="0" y="9"/>
                    </a:cxn>
                    <a:cxn ang="0">
                      <a:pos x="0" y="12"/>
                    </a:cxn>
                    <a:cxn ang="0">
                      <a:pos x="2" y="15"/>
                    </a:cxn>
                    <a:cxn ang="0">
                      <a:pos x="3" y="17"/>
                    </a:cxn>
                    <a:cxn ang="0">
                      <a:pos x="4" y="19"/>
                    </a:cxn>
                    <a:cxn ang="0">
                      <a:pos x="6" y="19"/>
                    </a:cxn>
                    <a:cxn ang="0">
                      <a:pos x="10" y="20"/>
                    </a:cxn>
                    <a:cxn ang="0">
                      <a:pos x="12" y="20"/>
                    </a:cxn>
                    <a:cxn ang="0">
                      <a:pos x="15" y="21"/>
                    </a:cxn>
                    <a:cxn ang="0">
                      <a:pos x="18" y="21"/>
                    </a:cxn>
                    <a:cxn ang="0">
                      <a:pos x="22" y="21"/>
                    </a:cxn>
                    <a:cxn ang="0">
                      <a:pos x="25" y="20"/>
                    </a:cxn>
                    <a:cxn ang="0">
                      <a:pos x="30" y="21"/>
                    </a:cxn>
                    <a:cxn ang="0">
                      <a:pos x="34" y="23"/>
                    </a:cxn>
                    <a:cxn ang="0">
                      <a:pos x="38" y="25"/>
                    </a:cxn>
                    <a:cxn ang="0">
                      <a:pos x="41" y="27"/>
                    </a:cxn>
                    <a:cxn ang="0">
                      <a:pos x="46" y="29"/>
                    </a:cxn>
                    <a:cxn ang="0">
                      <a:pos x="50" y="32"/>
                    </a:cxn>
                    <a:cxn ang="0">
                      <a:pos x="52" y="36"/>
                    </a:cxn>
                    <a:cxn ang="0">
                      <a:pos x="56" y="40"/>
                    </a:cxn>
                  </a:cxnLst>
                  <a:rect l="0" t="0" r="r" b="b"/>
                  <a:pathLst>
                    <a:path w="57" h="41">
                      <a:moveTo>
                        <a:pt x="56" y="40"/>
                      </a:moveTo>
                      <a:lnTo>
                        <a:pt x="53" y="34"/>
                      </a:lnTo>
                      <a:lnTo>
                        <a:pt x="51" y="26"/>
                      </a:lnTo>
                      <a:lnTo>
                        <a:pt x="49" y="20"/>
                      </a:lnTo>
                      <a:lnTo>
                        <a:pt x="44" y="15"/>
                      </a:lnTo>
                      <a:lnTo>
                        <a:pt x="40" y="9"/>
                      </a:lnTo>
                      <a:lnTo>
                        <a:pt x="36" y="6"/>
                      </a:lnTo>
                      <a:lnTo>
                        <a:pt x="32" y="4"/>
                      </a:lnTo>
                      <a:lnTo>
                        <a:pt x="28" y="2"/>
                      </a:lnTo>
                      <a:lnTo>
                        <a:pt x="23" y="0"/>
                      </a:lnTo>
                      <a:lnTo>
                        <a:pt x="18" y="0"/>
                      </a:lnTo>
                      <a:lnTo>
                        <a:pt x="11" y="0"/>
                      </a:lnTo>
                      <a:lnTo>
                        <a:pt x="6" y="2"/>
                      </a:lnTo>
                      <a:lnTo>
                        <a:pt x="4" y="2"/>
                      </a:lnTo>
                      <a:lnTo>
                        <a:pt x="2" y="4"/>
                      </a:lnTo>
                      <a:lnTo>
                        <a:pt x="1" y="5"/>
                      </a:lnTo>
                      <a:lnTo>
                        <a:pt x="0" y="7"/>
                      </a:lnTo>
                      <a:lnTo>
                        <a:pt x="0" y="9"/>
                      </a:lnTo>
                      <a:lnTo>
                        <a:pt x="0" y="12"/>
                      </a:lnTo>
                      <a:lnTo>
                        <a:pt x="2" y="15"/>
                      </a:lnTo>
                      <a:lnTo>
                        <a:pt x="3" y="17"/>
                      </a:lnTo>
                      <a:lnTo>
                        <a:pt x="4" y="19"/>
                      </a:lnTo>
                      <a:lnTo>
                        <a:pt x="6" y="19"/>
                      </a:lnTo>
                      <a:lnTo>
                        <a:pt x="10" y="20"/>
                      </a:lnTo>
                      <a:lnTo>
                        <a:pt x="12" y="20"/>
                      </a:lnTo>
                      <a:lnTo>
                        <a:pt x="15" y="21"/>
                      </a:lnTo>
                      <a:lnTo>
                        <a:pt x="18" y="21"/>
                      </a:lnTo>
                      <a:lnTo>
                        <a:pt x="22" y="21"/>
                      </a:lnTo>
                      <a:lnTo>
                        <a:pt x="25" y="20"/>
                      </a:lnTo>
                      <a:lnTo>
                        <a:pt x="30" y="21"/>
                      </a:lnTo>
                      <a:lnTo>
                        <a:pt x="34" y="23"/>
                      </a:lnTo>
                      <a:lnTo>
                        <a:pt x="38" y="25"/>
                      </a:lnTo>
                      <a:lnTo>
                        <a:pt x="41" y="27"/>
                      </a:lnTo>
                      <a:lnTo>
                        <a:pt x="46" y="29"/>
                      </a:lnTo>
                      <a:lnTo>
                        <a:pt x="50" y="32"/>
                      </a:lnTo>
                      <a:lnTo>
                        <a:pt x="52" y="36"/>
                      </a:lnTo>
                      <a:lnTo>
                        <a:pt x="56" y="40"/>
                      </a:lnTo>
                    </a:path>
                  </a:pathLst>
                </a:custGeom>
                <a:solidFill>
                  <a:srgbClr val="C0FFFF"/>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grpSp>
          <p:nvGrpSpPr>
            <p:cNvPr id="104" name="Group 126"/>
            <p:cNvGrpSpPr>
              <a:grpSpLocks/>
            </p:cNvGrpSpPr>
            <p:nvPr/>
          </p:nvGrpSpPr>
          <p:grpSpPr bwMode="auto">
            <a:xfrm>
              <a:off x="4006" y="3437"/>
              <a:ext cx="340" cy="143"/>
              <a:chOff x="4006" y="3437"/>
              <a:chExt cx="340" cy="143"/>
            </a:xfrm>
          </p:grpSpPr>
          <p:sp>
            <p:nvSpPr>
              <p:cNvPr id="17" name="Freeform 121"/>
              <p:cNvSpPr>
                <a:spLocks/>
              </p:cNvSpPr>
              <p:nvPr/>
            </p:nvSpPr>
            <p:spPr bwMode="auto">
              <a:xfrm>
                <a:off x="4006" y="3437"/>
                <a:ext cx="340" cy="143"/>
              </a:xfrm>
              <a:custGeom>
                <a:avLst/>
                <a:gdLst/>
                <a:ahLst/>
                <a:cxnLst>
                  <a:cxn ang="0">
                    <a:pos x="0" y="47"/>
                  </a:cxn>
                  <a:cxn ang="0">
                    <a:pos x="33" y="29"/>
                  </a:cxn>
                  <a:cxn ang="0">
                    <a:pos x="66" y="12"/>
                  </a:cxn>
                  <a:cxn ang="0">
                    <a:pos x="86" y="4"/>
                  </a:cxn>
                  <a:cxn ang="0">
                    <a:pos x="111" y="0"/>
                  </a:cxn>
                  <a:cxn ang="0">
                    <a:pos x="153" y="0"/>
                  </a:cxn>
                  <a:cxn ang="0">
                    <a:pos x="205" y="4"/>
                  </a:cxn>
                  <a:cxn ang="0">
                    <a:pos x="336" y="110"/>
                  </a:cxn>
                  <a:cxn ang="0">
                    <a:pos x="339" y="117"/>
                  </a:cxn>
                  <a:cxn ang="0">
                    <a:pos x="339" y="121"/>
                  </a:cxn>
                  <a:cxn ang="0">
                    <a:pos x="336" y="123"/>
                  </a:cxn>
                  <a:cxn ang="0">
                    <a:pos x="330" y="123"/>
                  </a:cxn>
                  <a:cxn ang="0">
                    <a:pos x="322" y="121"/>
                  </a:cxn>
                  <a:cxn ang="0">
                    <a:pos x="308" y="114"/>
                  </a:cxn>
                  <a:cxn ang="0">
                    <a:pos x="282" y="99"/>
                  </a:cxn>
                  <a:cxn ang="0">
                    <a:pos x="234" y="74"/>
                  </a:cxn>
                  <a:cxn ang="0">
                    <a:pos x="235" y="95"/>
                  </a:cxn>
                  <a:cxn ang="0">
                    <a:pos x="227" y="100"/>
                  </a:cxn>
                  <a:cxn ang="0">
                    <a:pos x="217" y="104"/>
                  </a:cxn>
                  <a:cxn ang="0">
                    <a:pos x="215" y="113"/>
                  </a:cxn>
                  <a:cxn ang="0">
                    <a:pos x="210" y="119"/>
                  </a:cxn>
                  <a:cxn ang="0">
                    <a:pos x="197" y="120"/>
                  </a:cxn>
                  <a:cxn ang="0">
                    <a:pos x="187" y="121"/>
                  </a:cxn>
                  <a:cxn ang="0">
                    <a:pos x="187" y="126"/>
                  </a:cxn>
                  <a:cxn ang="0">
                    <a:pos x="184" y="131"/>
                  </a:cxn>
                  <a:cxn ang="0">
                    <a:pos x="175" y="136"/>
                  </a:cxn>
                  <a:cxn ang="0">
                    <a:pos x="163" y="139"/>
                  </a:cxn>
                  <a:cxn ang="0">
                    <a:pos x="156" y="142"/>
                  </a:cxn>
                  <a:cxn ang="0">
                    <a:pos x="139" y="125"/>
                  </a:cxn>
                  <a:cxn ang="0">
                    <a:pos x="117" y="106"/>
                  </a:cxn>
                  <a:cxn ang="0">
                    <a:pos x="116" y="99"/>
                  </a:cxn>
                  <a:cxn ang="0">
                    <a:pos x="116" y="94"/>
                  </a:cxn>
                  <a:cxn ang="0">
                    <a:pos x="104" y="91"/>
                  </a:cxn>
                  <a:cxn ang="0">
                    <a:pos x="89" y="88"/>
                  </a:cxn>
                  <a:cxn ang="0">
                    <a:pos x="30" y="113"/>
                  </a:cxn>
                  <a:cxn ang="0">
                    <a:pos x="0" y="47"/>
                  </a:cxn>
                </a:cxnLst>
                <a:rect l="0" t="0" r="r" b="b"/>
                <a:pathLst>
                  <a:path w="340" h="143">
                    <a:moveTo>
                      <a:pt x="0" y="47"/>
                    </a:moveTo>
                    <a:lnTo>
                      <a:pt x="33" y="29"/>
                    </a:lnTo>
                    <a:lnTo>
                      <a:pt x="66" y="12"/>
                    </a:lnTo>
                    <a:lnTo>
                      <a:pt x="86" y="4"/>
                    </a:lnTo>
                    <a:lnTo>
                      <a:pt x="111" y="0"/>
                    </a:lnTo>
                    <a:lnTo>
                      <a:pt x="153" y="0"/>
                    </a:lnTo>
                    <a:lnTo>
                      <a:pt x="205" y="4"/>
                    </a:lnTo>
                    <a:lnTo>
                      <a:pt x="336" y="110"/>
                    </a:lnTo>
                    <a:lnTo>
                      <a:pt x="339" y="117"/>
                    </a:lnTo>
                    <a:lnTo>
                      <a:pt x="339" y="121"/>
                    </a:lnTo>
                    <a:lnTo>
                      <a:pt x="336" y="123"/>
                    </a:lnTo>
                    <a:lnTo>
                      <a:pt x="330" y="123"/>
                    </a:lnTo>
                    <a:lnTo>
                      <a:pt x="322" y="121"/>
                    </a:lnTo>
                    <a:lnTo>
                      <a:pt x="308" y="114"/>
                    </a:lnTo>
                    <a:lnTo>
                      <a:pt x="282" y="99"/>
                    </a:lnTo>
                    <a:lnTo>
                      <a:pt x="234" y="74"/>
                    </a:lnTo>
                    <a:lnTo>
                      <a:pt x="235" y="95"/>
                    </a:lnTo>
                    <a:lnTo>
                      <a:pt x="227" y="100"/>
                    </a:lnTo>
                    <a:lnTo>
                      <a:pt x="217" y="104"/>
                    </a:lnTo>
                    <a:lnTo>
                      <a:pt x="215" y="113"/>
                    </a:lnTo>
                    <a:lnTo>
                      <a:pt x="210" y="119"/>
                    </a:lnTo>
                    <a:lnTo>
                      <a:pt x="197" y="120"/>
                    </a:lnTo>
                    <a:lnTo>
                      <a:pt x="187" y="121"/>
                    </a:lnTo>
                    <a:lnTo>
                      <a:pt x="187" y="126"/>
                    </a:lnTo>
                    <a:lnTo>
                      <a:pt x="184" y="131"/>
                    </a:lnTo>
                    <a:lnTo>
                      <a:pt x="175" y="136"/>
                    </a:lnTo>
                    <a:lnTo>
                      <a:pt x="163" y="139"/>
                    </a:lnTo>
                    <a:lnTo>
                      <a:pt x="156" y="142"/>
                    </a:lnTo>
                    <a:lnTo>
                      <a:pt x="139" y="125"/>
                    </a:lnTo>
                    <a:lnTo>
                      <a:pt x="117" y="106"/>
                    </a:lnTo>
                    <a:lnTo>
                      <a:pt x="116" y="99"/>
                    </a:lnTo>
                    <a:lnTo>
                      <a:pt x="116" y="94"/>
                    </a:lnTo>
                    <a:lnTo>
                      <a:pt x="104" y="91"/>
                    </a:lnTo>
                    <a:lnTo>
                      <a:pt x="89" y="88"/>
                    </a:lnTo>
                    <a:lnTo>
                      <a:pt x="30" y="113"/>
                    </a:lnTo>
                    <a:lnTo>
                      <a:pt x="0" y="47"/>
                    </a:lnTo>
                  </a:path>
                </a:pathLst>
              </a:custGeom>
              <a:solidFill>
                <a:srgbClr val="FFE0C0"/>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nvGrpSpPr>
              <p:cNvPr id="105" name="Group 125"/>
              <p:cNvGrpSpPr>
                <a:grpSpLocks/>
              </p:cNvGrpSpPr>
              <p:nvPr/>
            </p:nvGrpSpPr>
            <p:grpSpPr bwMode="auto">
              <a:xfrm>
                <a:off x="4179" y="3487"/>
                <a:ext cx="61" cy="72"/>
                <a:chOff x="4179" y="3487"/>
                <a:chExt cx="61" cy="72"/>
              </a:xfrm>
            </p:grpSpPr>
            <p:sp>
              <p:nvSpPr>
                <p:cNvPr id="19" name="Freeform 122"/>
                <p:cNvSpPr>
                  <a:spLocks/>
                </p:cNvSpPr>
                <p:nvPr/>
              </p:nvSpPr>
              <p:spPr bwMode="auto">
                <a:xfrm>
                  <a:off x="4179" y="3528"/>
                  <a:ext cx="15" cy="31"/>
                </a:xfrm>
                <a:custGeom>
                  <a:avLst/>
                  <a:gdLst/>
                  <a:ahLst/>
                  <a:cxnLst>
                    <a:cxn ang="0">
                      <a:pos x="14" y="30"/>
                    </a:cxn>
                    <a:cxn ang="0">
                      <a:pos x="10" y="22"/>
                    </a:cxn>
                    <a:cxn ang="0">
                      <a:pos x="7" y="9"/>
                    </a:cxn>
                    <a:cxn ang="0">
                      <a:pos x="0" y="0"/>
                    </a:cxn>
                  </a:cxnLst>
                  <a:rect l="0" t="0" r="r" b="b"/>
                  <a:pathLst>
                    <a:path w="15" h="31">
                      <a:moveTo>
                        <a:pt x="14" y="30"/>
                      </a:moveTo>
                      <a:lnTo>
                        <a:pt x="10" y="22"/>
                      </a:lnTo>
                      <a:lnTo>
                        <a:pt x="7" y="9"/>
                      </a:lnTo>
                      <a:lnTo>
                        <a:pt x="0" y="0"/>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0" name="Freeform 123"/>
                <p:cNvSpPr>
                  <a:spLocks/>
                </p:cNvSpPr>
                <p:nvPr/>
              </p:nvSpPr>
              <p:spPr bwMode="auto">
                <a:xfrm>
                  <a:off x="4210" y="3501"/>
                  <a:ext cx="14" cy="41"/>
                </a:xfrm>
                <a:custGeom>
                  <a:avLst/>
                  <a:gdLst/>
                  <a:ahLst/>
                  <a:cxnLst>
                    <a:cxn ang="0">
                      <a:pos x="13" y="40"/>
                    </a:cxn>
                    <a:cxn ang="0">
                      <a:pos x="12" y="29"/>
                    </a:cxn>
                    <a:cxn ang="0">
                      <a:pos x="7" y="15"/>
                    </a:cxn>
                    <a:cxn ang="0">
                      <a:pos x="0" y="0"/>
                    </a:cxn>
                  </a:cxnLst>
                  <a:rect l="0" t="0" r="r" b="b"/>
                  <a:pathLst>
                    <a:path w="14" h="41">
                      <a:moveTo>
                        <a:pt x="13" y="40"/>
                      </a:moveTo>
                      <a:lnTo>
                        <a:pt x="12" y="29"/>
                      </a:lnTo>
                      <a:lnTo>
                        <a:pt x="7" y="15"/>
                      </a:lnTo>
                      <a:lnTo>
                        <a:pt x="0" y="0"/>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1" name="Freeform 124"/>
                <p:cNvSpPr>
                  <a:spLocks/>
                </p:cNvSpPr>
                <p:nvPr/>
              </p:nvSpPr>
              <p:spPr bwMode="auto">
                <a:xfrm>
                  <a:off x="4226" y="3487"/>
                  <a:ext cx="14" cy="24"/>
                </a:xfrm>
                <a:custGeom>
                  <a:avLst/>
                  <a:gdLst/>
                  <a:ahLst/>
                  <a:cxnLst>
                    <a:cxn ang="0">
                      <a:pos x="13" y="23"/>
                    </a:cxn>
                    <a:cxn ang="0">
                      <a:pos x="11" y="14"/>
                    </a:cxn>
                    <a:cxn ang="0">
                      <a:pos x="7" y="7"/>
                    </a:cxn>
                    <a:cxn ang="0">
                      <a:pos x="0" y="0"/>
                    </a:cxn>
                  </a:cxnLst>
                  <a:rect l="0" t="0" r="r" b="b"/>
                  <a:pathLst>
                    <a:path w="14" h="24">
                      <a:moveTo>
                        <a:pt x="13" y="23"/>
                      </a:moveTo>
                      <a:lnTo>
                        <a:pt x="11" y="14"/>
                      </a:lnTo>
                      <a:lnTo>
                        <a:pt x="7" y="7"/>
                      </a:lnTo>
                      <a:lnTo>
                        <a:pt x="0" y="0"/>
                      </a:lnTo>
                    </a:path>
                  </a:pathLst>
                </a:custGeom>
                <a:no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grpSp>
      <p:sp>
        <p:nvSpPr>
          <p:cNvPr id="128" name="Date Placeholder 127"/>
          <p:cNvSpPr>
            <a:spLocks noGrp="1"/>
          </p:cNvSpPr>
          <p:nvPr>
            <p:ph type="dt" sz="half" idx="10"/>
          </p:nvPr>
        </p:nvSpPr>
        <p:spPr/>
        <p:txBody>
          <a:bodyPr/>
          <a:lstStyle/>
          <a:p>
            <a:fld id="{94A5DE8B-BD1D-4214-9191-ABB1EF691684}" type="datetime1">
              <a:rPr lang="en-CA" smtClean="0"/>
              <a:pPr/>
              <a:t>27/09/2019</a:t>
            </a:fld>
            <a:endParaRPr lang="en-CA"/>
          </a:p>
        </p:txBody>
      </p:sp>
      <p:sp>
        <p:nvSpPr>
          <p:cNvPr id="129" name="Slide Number Placeholder 128"/>
          <p:cNvSpPr>
            <a:spLocks noGrp="1"/>
          </p:cNvSpPr>
          <p:nvPr>
            <p:ph type="sldNum" sz="quarter" idx="12"/>
          </p:nvPr>
        </p:nvSpPr>
        <p:spPr/>
        <p:txBody>
          <a:bodyPr/>
          <a:lstStyle/>
          <a:p>
            <a:fld id="{2B6E738E-267A-4344-8BF4-552BF5255FBB}" type="slidenum">
              <a:rPr lang="en-CA" smtClean="0"/>
              <a:pPr/>
              <a:t>39</a:t>
            </a:fld>
            <a:endParaRPr lang="en-CA"/>
          </a:p>
        </p:txBody>
      </p:sp>
      <p:sp>
        <p:nvSpPr>
          <p:cNvPr id="130" name="Footer Placeholder 129"/>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2"/>
          <p:cNvSpPr>
            <a:spLocks noGrp="1" noChangeArrowheads="1"/>
          </p:cNvSpPr>
          <p:nvPr>
            <p:ph type="title"/>
          </p:nvPr>
        </p:nvSpPr>
        <p:spPr>
          <a:xfrm>
            <a:off x="357158" y="928670"/>
            <a:ext cx="8398196" cy="580926"/>
          </a:xfrm>
          <a:noFill/>
        </p:spPr>
        <p:txBody>
          <a:bodyPr/>
          <a:lstStyle/>
          <a:p>
            <a:r>
              <a:rPr lang="en-US" altLang="en-US" b="1" dirty="0" smtClean="0"/>
              <a:t>SOURCES AND TYPES OF ERROR</a:t>
            </a:r>
          </a:p>
        </p:txBody>
      </p:sp>
      <p:graphicFrame>
        <p:nvGraphicFramePr>
          <p:cNvPr id="19458" name="Object 4">
            <a:hlinkClick r:id="" action="ppaction://ole?verb=0"/>
          </p:cNvPr>
          <p:cNvGraphicFramePr>
            <a:graphicFrameLocks/>
          </p:cNvGraphicFramePr>
          <p:nvPr/>
        </p:nvGraphicFramePr>
        <p:xfrm>
          <a:off x="1752600" y="2314575"/>
          <a:ext cx="5476875" cy="3400425"/>
        </p:xfrm>
        <a:graphic>
          <a:graphicData uri="http://schemas.openxmlformats.org/presentationml/2006/ole">
            <mc:AlternateContent xmlns:mc="http://schemas.openxmlformats.org/markup-compatibility/2006">
              <mc:Choice xmlns:v="urn:schemas-microsoft-com:vml" Requires="v">
                <p:oleObj spid="_x0000_s19482" name="WordArt" r:id="rId3" imgW="6094184" imgH="4063827" progId="">
                  <p:embed/>
                </p:oleObj>
              </mc:Choice>
              <mc:Fallback>
                <p:oleObj name="WordArt" r:id="rId3" imgW="6094184" imgH="4063827" progId="">
                  <p:embed/>
                  <p:pic>
                    <p:nvPicPr>
                      <p:cNvPr id="0" name="Picture 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314575"/>
                        <a:ext cx="5476875" cy="340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459" name="Object 5">
            <a:hlinkClick r:id="" action="ppaction://ole?verb=0"/>
          </p:cNvPr>
          <p:cNvGraphicFramePr>
            <a:graphicFrameLocks/>
          </p:cNvGraphicFramePr>
          <p:nvPr/>
        </p:nvGraphicFramePr>
        <p:xfrm>
          <a:off x="1216025" y="1901825"/>
          <a:ext cx="6702425" cy="4189413"/>
        </p:xfrm>
        <a:graphic>
          <a:graphicData uri="http://schemas.openxmlformats.org/presentationml/2006/ole">
            <mc:AlternateContent xmlns:mc="http://schemas.openxmlformats.org/markup-compatibility/2006">
              <mc:Choice xmlns:v="urn:schemas-microsoft-com:vml" Requires="v">
                <p:oleObj spid="_x0000_s19483" name="Clip" r:id="rId5" imgW="3449117" imgH="2296058" progId="">
                  <p:embed/>
                </p:oleObj>
              </mc:Choice>
              <mc:Fallback>
                <p:oleObj name="Clip" r:id="rId5" imgW="3449117" imgH="2296058" progId="">
                  <p:embed/>
                  <p:pic>
                    <p:nvPicPr>
                      <p:cNvPr id="0" name="Picture 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6025" y="1901825"/>
                        <a:ext cx="6702425" cy="4189413"/>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Date Placeholder 4"/>
          <p:cNvSpPr>
            <a:spLocks noGrp="1"/>
          </p:cNvSpPr>
          <p:nvPr>
            <p:ph type="dt" sz="half" idx="10"/>
          </p:nvPr>
        </p:nvSpPr>
        <p:spPr/>
        <p:txBody>
          <a:bodyPr/>
          <a:lstStyle/>
          <a:p>
            <a:fld id="{D75FE198-5353-43CC-8E62-3D52988783A2}" type="datetime1">
              <a:rPr lang="en-CA" smtClean="0"/>
              <a:pPr/>
              <a:t>27/09/2019</a:t>
            </a:fld>
            <a:endParaRPr lang="en-CA"/>
          </a:p>
        </p:txBody>
      </p:sp>
      <p:sp>
        <p:nvSpPr>
          <p:cNvPr id="6" name="Slide Number Placeholder 5"/>
          <p:cNvSpPr>
            <a:spLocks noGrp="1"/>
          </p:cNvSpPr>
          <p:nvPr>
            <p:ph type="sldNum" sz="quarter" idx="12"/>
          </p:nvPr>
        </p:nvSpPr>
        <p:spPr/>
        <p:txBody>
          <a:bodyPr/>
          <a:lstStyle/>
          <a:p>
            <a:fld id="{2B6E738E-267A-4344-8BF4-552BF5255FBB}" type="slidenum">
              <a:rPr lang="en-CA" smtClean="0"/>
              <a:pPr/>
              <a:t>4</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642910" y="857232"/>
            <a:ext cx="7772400" cy="1143000"/>
          </a:xfrm>
          <a:noFill/>
        </p:spPr>
        <p:txBody>
          <a:bodyPr/>
          <a:lstStyle/>
          <a:p>
            <a:r>
              <a:rPr lang="en-US" altLang="en-US" sz="3600" b="1" dirty="0" smtClean="0"/>
              <a:t>Non-response error</a:t>
            </a:r>
            <a:endParaRPr lang="en-US" altLang="en-US" b="1" dirty="0" smtClean="0"/>
          </a:p>
        </p:txBody>
      </p:sp>
      <p:sp>
        <p:nvSpPr>
          <p:cNvPr id="172035" name="Rectangle 3"/>
          <p:cNvSpPr>
            <a:spLocks noGrp="1" noChangeArrowheads="1"/>
          </p:cNvSpPr>
          <p:nvPr>
            <p:ph type="body" idx="1"/>
          </p:nvPr>
        </p:nvSpPr>
        <p:spPr>
          <a:xfrm>
            <a:off x="533400" y="1643050"/>
            <a:ext cx="7772400" cy="4500594"/>
          </a:xfrm>
          <a:noFill/>
        </p:spPr>
        <p:txBody>
          <a:bodyPr/>
          <a:lstStyle/>
          <a:p>
            <a:pPr>
              <a:buFont typeface="Monotype Sorts" pitchFamily="2" charset="2"/>
              <a:buNone/>
            </a:pPr>
            <a:r>
              <a:rPr lang="en-US" altLang="en-US" b="1" dirty="0" smtClean="0"/>
              <a:t>Causes</a:t>
            </a:r>
            <a:endParaRPr lang="en-US" altLang="en-US" sz="2400" dirty="0" smtClean="0"/>
          </a:p>
          <a:p>
            <a:r>
              <a:rPr lang="en-US" altLang="en-US" b="1" dirty="0" smtClean="0"/>
              <a:t>Respondent</a:t>
            </a:r>
            <a:endParaRPr lang="en-US" altLang="en-US" dirty="0" smtClean="0"/>
          </a:p>
          <a:p>
            <a:pPr lvl="1">
              <a:buFont typeface="Courier New" pitchFamily="49" charset="0"/>
              <a:buChar char="o"/>
            </a:pPr>
            <a:r>
              <a:rPr lang="en-US" altLang="en-US" sz="2400" dirty="0" smtClean="0"/>
              <a:t>refusal or inability to provide information</a:t>
            </a:r>
          </a:p>
          <a:p>
            <a:pPr lvl="1">
              <a:buFont typeface="Courier New" pitchFamily="49" charset="0"/>
              <a:buChar char="o"/>
            </a:pPr>
            <a:r>
              <a:rPr lang="en-US" altLang="en-US" sz="2400" dirty="0" smtClean="0"/>
              <a:t>response burden</a:t>
            </a:r>
          </a:p>
          <a:p>
            <a:pPr lvl="1">
              <a:buFont typeface="Courier New" pitchFamily="49" charset="0"/>
              <a:buChar char="o"/>
            </a:pPr>
            <a:r>
              <a:rPr lang="en-US" altLang="en-US" sz="2400" dirty="0" smtClean="0"/>
              <a:t>answer of unacceptable quality</a:t>
            </a:r>
          </a:p>
          <a:p>
            <a:r>
              <a:rPr lang="en-US" altLang="en-US" b="1" dirty="0" smtClean="0"/>
              <a:t>Data collection</a:t>
            </a:r>
            <a:endParaRPr lang="en-US" altLang="en-US" dirty="0" smtClean="0"/>
          </a:p>
          <a:p>
            <a:pPr lvl="1">
              <a:buFont typeface="Courier New" pitchFamily="49" charset="0"/>
              <a:buChar char="o"/>
            </a:pPr>
            <a:r>
              <a:rPr lang="en-US" altLang="en-US" sz="2400" dirty="0" smtClean="0"/>
              <a:t>early cut-offs</a:t>
            </a:r>
          </a:p>
          <a:p>
            <a:pPr lvl="1">
              <a:buFont typeface="Courier New" pitchFamily="49" charset="0"/>
              <a:buChar char="o"/>
            </a:pPr>
            <a:r>
              <a:rPr lang="en-US" altLang="en-US" sz="2400" dirty="0" smtClean="0"/>
              <a:t>not enough call-backs</a:t>
            </a:r>
          </a:p>
          <a:p>
            <a:pPr lvl="1">
              <a:buFont typeface="Courier New" pitchFamily="49" charset="0"/>
              <a:buChar char="o"/>
            </a:pPr>
            <a:r>
              <a:rPr lang="en-US" altLang="en-US" sz="2400" dirty="0" smtClean="0"/>
              <a:t>call-backs at wrong time</a:t>
            </a:r>
          </a:p>
          <a:p>
            <a:pPr lvl="1">
              <a:buFont typeface="Courier New" pitchFamily="49" charset="0"/>
              <a:buChar char="o"/>
            </a:pPr>
            <a:r>
              <a:rPr lang="en-US" altLang="en-US" sz="2400" dirty="0" smtClean="0"/>
              <a:t>cases lost from file or questionnaires lost</a:t>
            </a:r>
          </a:p>
          <a:p>
            <a:pPr>
              <a:buNone/>
            </a:pPr>
            <a:endParaRPr lang="en-US" altLang="en-US" sz="3000" dirty="0" smtClean="0"/>
          </a:p>
        </p:txBody>
      </p:sp>
      <p:sp>
        <p:nvSpPr>
          <p:cNvPr id="4" name="Date Placeholder 3"/>
          <p:cNvSpPr>
            <a:spLocks noGrp="1"/>
          </p:cNvSpPr>
          <p:nvPr>
            <p:ph type="dt" sz="half" idx="10"/>
          </p:nvPr>
        </p:nvSpPr>
        <p:spPr/>
        <p:txBody>
          <a:bodyPr/>
          <a:lstStyle/>
          <a:p>
            <a:fld id="{BA9B26E3-E01E-4DB6-966F-C63679260BF3}"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40</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a:noFill/>
        </p:spPr>
        <p:txBody>
          <a:bodyPr/>
          <a:lstStyle/>
          <a:p>
            <a:r>
              <a:rPr lang="en-US" altLang="en-US" sz="3600" b="1" dirty="0" smtClean="0"/>
              <a:t>Non-response error</a:t>
            </a:r>
          </a:p>
        </p:txBody>
      </p:sp>
      <p:sp>
        <p:nvSpPr>
          <p:cNvPr id="174083" name="Rectangle 3"/>
          <p:cNvSpPr>
            <a:spLocks noGrp="1" noChangeArrowheads="1"/>
          </p:cNvSpPr>
          <p:nvPr>
            <p:ph type="body" idx="1"/>
          </p:nvPr>
        </p:nvSpPr>
        <p:spPr>
          <a:xfrm>
            <a:off x="350267" y="1643050"/>
            <a:ext cx="8398197" cy="4483113"/>
          </a:xfrm>
          <a:noFill/>
        </p:spPr>
        <p:txBody>
          <a:bodyPr/>
          <a:lstStyle/>
          <a:p>
            <a:pPr>
              <a:buFont typeface="Monotype Sorts" pitchFamily="2" charset="2"/>
              <a:buNone/>
            </a:pPr>
            <a:r>
              <a:rPr lang="en-US" altLang="en-US" b="1" dirty="0" smtClean="0"/>
              <a:t>Problems</a:t>
            </a:r>
            <a:endParaRPr lang="en-US" altLang="en-US" sz="2800" dirty="0" smtClean="0"/>
          </a:p>
          <a:p>
            <a:r>
              <a:rPr lang="en-US" altLang="en-US" sz="2800" dirty="0" smtClean="0"/>
              <a:t>Smaller respondent sample means increased sampling </a:t>
            </a:r>
            <a:r>
              <a:rPr lang="en-US" altLang="en-US" sz="2800" u="sng" dirty="0" smtClean="0"/>
              <a:t>variance</a:t>
            </a:r>
            <a:endParaRPr lang="en-US" altLang="en-US" sz="2800" dirty="0" smtClean="0"/>
          </a:p>
          <a:p>
            <a:pPr lvl="1">
              <a:buFont typeface="Courier New" pitchFamily="49" charset="0"/>
              <a:buChar char="o"/>
            </a:pPr>
            <a:r>
              <a:rPr lang="en-US" altLang="en-US" sz="2200" dirty="0" smtClean="0"/>
              <a:t>not serious if response rate can be estimated in advance and a larger sample drawn</a:t>
            </a:r>
          </a:p>
          <a:p>
            <a:r>
              <a:rPr lang="en-US" altLang="en-US" dirty="0" smtClean="0"/>
              <a:t>Non-respondents often have different characteristics from respondents</a:t>
            </a:r>
          </a:p>
          <a:p>
            <a:pPr lvl="1">
              <a:buFont typeface="Courier New" pitchFamily="49" charset="0"/>
              <a:buChar char="o"/>
            </a:pPr>
            <a:r>
              <a:rPr lang="en-US" altLang="en-US" dirty="0" smtClean="0"/>
              <a:t>survey estimates will be </a:t>
            </a:r>
            <a:r>
              <a:rPr lang="en-US" altLang="en-US" u="sng" dirty="0" smtClean="0"/>
              <a:t>biased</a:t>
            </a:r>
            <a:endParaRPr lang="en-US" altLang="en-US" dirty="0" smtClean="0"/>
          </a:p>
          <a:p>
            <a:r>
              <a:rPr lang="en-US" altLang="en-US" dirty="0" smtClean="0"/>
              <a:t>If non-response rate is high, bias may be severe</a:t>
            </a:r>
          </a:p>
          <a:p>
            <a:pPr lvl="1">
              <a:buFont typeface="Courier New" pitchFamily="49" charset="0"/>
              <a:buChar char="o"/>
            </a:pPr>
            <a:r>
              <a:rPr lang="en-US" altLang="en-US" dirty="0" smtClean="0"/>
              <a:t>can totally invalidate the survey results</a:t>
            </a:r>
          </a:p>
        </p:txBody>
      </p:sp>
      <p:sp>
        <p:nvSpPr>
          <p:cNvPr id="4" name="Date Placeholder 3"/>
          <p:cNvSpPr>
            <a:spLocks noGrp="1"/>
          </p:cNvSpPr>
          <p:nvPr>
            <p:ph type="dt" sz="half" idx="10"/>
          </p:nvPr>
        </p:nvSpPr>
        <p:spPr/>
        <p:txBody>
          <a:bodyPr/>
          <a:lstStyle/>
          <a:p>
            <a:fld id="{863AC329-50BD-43D8-9446-296F37DAB0AE}"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41</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noFill/>
        </p:spPr>
        <p:txBody>
          <a:bodyPr/>
          <a:lstStyle/>
          <a:p>
            <a:r>
              <a:rPr lang="en-US" altLang="en-US" sz="3600" b="1" dirty="0" smtClean="0"/>
              <a:t>Non-response error</a:t>
            </a:r>
          </a:p>
        </p:txBody>
      </p:sp>
      <p:sp>
        <p:nvSpPr>
          <p:cNvPr id="28676" name="Rectangle 3"/>
          <p:cNvSpPr>
            <a:spLocks noGrp="1" noChangeArrowheads="1"/>
          </p:cNvSpPr>
          <p:nvPr>
            <p:ph type="body" idx="1"/>
          </p:nvPr>
        </p:nvSpPr>
        <p:spPr>
          <a:xfrm>
            <a:off x="685800" y="1828800"/>
            <a:ext cx="7772400" cy="4114800"/>
          </a:xfrm>
          <a:noFill/>
        </p:spPr>
        <p:txBody>
          <a:bodyPr/>
          <a:lstStyle/>
          <a:p>
            <a:pPr>
              <a:buFont typeface="Monotype Sorts" pitchFamily="2" charset="2"/>
              <a:buNone/>
            </a:pPr>
            <a:r>
              <a:rPr lang="en-US" altLang="en-US" b="1" dirty="0" smtClean="0"/>
              <a:t>Solutions</a:t>
            </a:r>
            <a:endParaRPr lang="en-US" altLang="en-US" sz="2800" dirty="0" smtClean="0"/>
          </a:p>
          <a:p>
            <a:r>
              <a:rPr lang="en-US" altLang="en-US" sz="2800" dirty="0" smtClean="0"/>
              <a:t>Adjust for total non-response</a:t>
            </a:r>
          </a:p>
          <a:p>
            <a:pPr lvl="1">
              <a:buFont typeface="Courier New" pitchFamily="49" charset="0"/>
              <a:buChar char="o"/>
            </a:pPr>
            <a:r>
              <a:rPr lang="en-US" altLang="en-US" sz="2400" dirty="0" smtClean="0"/>
              <a:t>imputation of entire record</a:t>
            </a:r>
          </a:p>
          <a:p>
            <a:pPr lvl="1">
              <a:buFont typeface="Courier New" pitchFamily="49" charset="0"/>
              <a:buChar char="o"/>
            </a:pPr>
            <a:r>
              <a:rPr lang="en-US" altLang="en-US" sz="2400" dirty="0" smtClean="0"/>
              <a:t>reweighting</a:t>
            </a:r>
          </a:p>
          <a:p>
            <a:r>
              <a:rPr lang="en-US" altLang="en-US" sz="2800" dirty="0" smtClean="0"/>
              <a:t>Adjust for partial non-response</a:t>
            </a:r>
          </a:p>
          <a:p>
            <a:pPr lvl="1">
              <a:buFont typeface="Courier New" pitchFamily="49" charset="0"/>
              <a:buChar char="o"/>
            </a:pPr>
            <a:r>
              <a:rPr lang="en-US" altLang="en-US" sz="2400" dirty="0" smtClean="0"/>
              <a:t> imputation of missing items</a:t>
            </a:r>
          </a:p>
          <a:p>
            <a:pPr lvl="1">
              <a:buFont typeface="Courier New" pitchFamily="49" charset="0"/>
              <a:buChar char="o"/>
            </a:pPr>
            <a:r>
              <a:rPr lang="en-US" altLang="en-US" sz="2400" dirty="0" smtClean="0"/>
              <a:t> use of “not stated” category</a:t>
            </a:r>
          </a:p>
        </p:txBody>
      </p:sp>
      <p:graphicFrame>
        <p:nvGraphicFramePr>
          <p:cNvPr id="28674" name="Object 4">
            <a:hlinkClick r:id="" action="ppaction://ole?verb=0"/>
          </p:cNvPr>
          <p:cNvGraphicFramePr>
            <a:graphicFrameLocks/>
          </p:cNvGraphicFramePr>
          <p:nvPr/>
        </p:nvGraphicFramePr>
        <p:xfrm>
          <a:off x="6137275" y="2584450"/>
          <a:ext cx="2347913" cy="2247900"/>
        </p:xfrm>
        <a:graphic>
          <a:graphicData uri="http://schemas.openxmlformats.org/presentationml/2006/ole">
            <mc:AlternateContent xmlns:mc="http://schemas.openxmlformats.org/markup-compatibility/2006">
              <mc:Choice xmlns:v="urn:schemas-microsoft-com:vml" Requires="v">
                <p:oleObj spid="_x0000_s31758" name="Clip" r:id="rId3" imgW="3954463" imgH="3497263" progId="">
                  <p:embed/>
                </p:oleObj>
              </mc:Choice>
              <mc:Fallback>
                <p:oleObj name="Clip" r:id="rId3" imgW="3954463" imgH="3497263" progId="">
                  <p:embed/>
                  <p:pic>
                    <p:nvPicPr>
                      <p:cNvPr id="0"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37275" y="2584450"/>
                        <a:ext cx="2347913" cy="224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Date Placeholder 4"/>
          <p:cNvSpPr>
            <a:spLocks noGrp="1"/>
          </p:cNvSpPr>
          <p:nvPr>
            <p:ph type="dt" sz="half" idx="10"/>
          </p:nvPr>
        </p:nvSpPr>
        <p:spPr/>
        <p:txBody>
          <a:bodyPr/>
          <a:lstStyle/>
          <a:p>
            <a:fld id="{9A0B0E7F-C41D-469F-A00C-76B37BC39D19}" type="datetime1">
              <a:rPr lang="en-CA" smtClean="0"/>
              <a:pPr/>
              <a:t>27/09/2019</a:t>
            </a:fld>
            <a:endParaRPr lang="en-CA"/>
          </a:p>
        </p:txBody>
      </p:sp>
      <p:sp>
        <p:nvSpPr>
          <p:cNvPr id="6" name="Slide Number Placeholder 5"/>
          <p:cNvSpPr>
            <a:spLocks noGrp="1"/>
          </p:cNvSpPr>
          <p:nvPr>
            <p:ph type="sldNum" sz="quarter" idx="12"/>
          </p:nvPr>
        </p:nvSpPr>
        <p:spPr/>
        <p:txBody>
          <a:bodyPr/>
          <a:lstStyle/>
          <a:p>
            <a:fld id="{2B6E738E-267A-4344-8BF4-552BF5255FBB}" type="slidenum">
              <a:rPr lang="en-CA" smtClean="0"/>
              <a:pPr/>
              <a:t>42</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noFill/>
        </p:spPr>
        <p:txBody>
          <a:bodyPr/>
          <a:lstStyle/>
          <a:p>
            <a:r>
              <a:rPr lang="en-US" altLang="en-US" sz="3600" b="1" dirty="0" smtClean="0"/>
              <a:t>Non-response error</a:t>
            </a:r>
          </a:p>
        </p:txBody>
      </p:sp>
      <p:sp>
        <p:nvSpPr>
          <p:cNvPr id="176131" name="Rectangle 3"/>
          <p:cNvSpPr>
            <a:spLocks noGrp="1" noChangeArrowheads="1"/>
          </p:cNvSpPr>
          <p:nvPr>
            <p:ph type="body" idx="1"/>
          </p:nvPr>
        </p:nvSpPr>
        <p:spPr>
          <a:xfrm>
            <a:off x="609600" y="1600200"/>
            <a:ext cx="7772400" cy="4472006"/>
          </a:xfrm>
          <a:noFill/>
        </p:spPr>
        <p:txBody>
          <a:bodyPr/>
          <a:lstStyle/>
          <a:p>
            <a:pPr>
              <a:buFont typeface="Monotype Sorts" pitchFamily="2" charset="2"/>
              <a:buNone/>
            </a:pPr>
            <a:r>
              <a:rPr lang="en-US" altLang="en-US" b="1" dirty="0" smtClean="0"/>
              <a:t>Prevention</a:t>
            </a:r>
            <a:endParaRPr lang="en-US" altLang="en-US" sz="2800" dirty="0" smtClean="0"/>
          </a:p>
          <a:p>
            <a:pPr>
              <a:lnSpc>
                <a:spcPct val="90000"/>
              </a:lnSpc>
            </a:pPr>
            <a:r>
              <a:rPr lang="en-US" altLang="en-US" sz="2400" dirty="0" smtClean="0"/>
              <a:t>Use of adequate sampling frame</a:t>
            </a:r>
          </a:p>
          <a:p>
            <a:pPr>
              <a:lnSpc>
                <a:spcPct val="90000"/>
              </a:lnSpc>
            </a:pPr>
            <a:r>
              <a:rPr lang="en-US" altLang="en-US" sz="2400" dirty="0" smtClean="0"/>
              <a:t>Appropriate collection method</a:t>
            </a:r>
          </a:p>
          <a:p>
            <a:r>
              <a:rPr lang="en-US" altLang="en-US" sz="2400" dirty="0" smtClean="0"/>
              <a:t>Careful questionnaire design and pre-test</a:t>
            </a:r>
          </a:p>
          <a:p>
            <a:r>
              <a:rPr lang="en-US" altLang="en-US" sz="2400" dirty="0" smtClean="0"/>
              <a:t>Standardization of CAI screens and flows</a:t>
            </a:r>
          </a:p>
          <a:p>
            <a:r>
              <a:rPr lang="en-US" altLang="en-US" sz="2400" dirty="0" smtClean="0"/>
              <a:t>Thorough training of interviewers</a:t>
            </a:r>
          </a:p>
          <a:p>
            <a:r>
              <a:rPr lang="en-US" altLang="en-US" sz="2400" dirty="0" smtClean="0"/>
              <a:t>Good interviewing techniques</a:t>
            </a:r>
          </a:p>
          <a:p>
            <a:r>
              <a:rPr lang="en-US" altLang="en-US" sz="2400" dirty="0" smtClean="0"/>
              <a:t>Supervision of all collection steps</a:t>
            </a:r>
          </a:p>
          <a:p>
            <a:r>
              <a:rPr lang="en-US" altLang="en-US" sz="2400" dirty="0" smtClean="0"/>
              <a:t> Call-backs or follow-ups</a:t>
            </a:r>
          </a:p>
          <a:p>
            <a:r>
              <a:rPr lang="en-US" altLang="en-US" sz="2400" dirty="0" smtClean="0"/>
              <a:t>Minimize proxy response</a:t>
            </a:r>
          </a:p>
        </p:txBody>
      </p:sp>
      <p:sp>
        <p:nvSpPr>
          <p:cNvPr id="4" name="Date Placeholder 3"/>
          <p:cNvSpPr>
            <a:spLocks noGrp="1"/>
          </p:cNvSpPr>
          <p:nvPr>
            <p:ph type="dt" sz="half" idx="10"/>
          </p:nvPr>
        </p:nvSpPr>
        <p:spPr/>
        <p:txBody>
          <a:bodyPr/>
          <a:lstStyle/>
          <a:p>
            <a:fld id="{35424786-61BF-4126-8164-F09A74A51D76}"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43</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a:noFill/>
        </p:spPr>
        <p:txBody>
          <a:bodyPr/>
          <a:lstStyle/>
          <a:p>
            <a:r>
              <a:rPr lang="en-US" altLang="en-US" sz="3600" b="1" dirty="0" smtClean="0"/>
              <a:t>Response rates</a:t>
            </a:r>
          </a:p>
        </p:txBody>
      </p:sp>
      <p:sp>
        <p:nvSpPr>
          <p:cNvPr id="180227" name="Rectangle 3"/>
          <p:cNvSpPr>
            <a:spLocks noGrp="1" noChangeArrowheads="1"/>
          </p:cNvSpPr>
          <p:nvPr>
            <p:ph type="body" idx="1"/>
          </p:nvPr>
        </p:nvSpPr>
        <p:spPr>
          <a:xfrm>
            <a:off x="350267" y="1785926"/>
            <a:ext cx="8398197" cy="4340237"/>
          </a:xfrm>
          <a:noFill/>
        </p:spPr>
        <p:txBody>
          <a:bodyPr/>
          <a:lstStyle/>
          <a:p>
            <a:r>
              <a:rPr lang="en-US" altLang="en-US" sz="2800" dirty="0" smtClean="0"/>
              <a:t>Calculation of response rates may not be obvious</a:t>
            </a:r>
          </a:p>
          <a:p>
            <a:endParaRPr lang="en-US" altLang="en-US" sz="2800" dirty="0" smtClean="0"/>
          </a:p>
          <a:p>
            <a:r>
              <a:rPr lang="en-US" altLang="en-US" sz="2800" dirty="0" smtClean="0"/>
              <a:t>Depends on definitions and concepts used</a:t>
            </a:r>
          </a:p>
          <a:p>
            <a:endParaRPr lang="en-US" altLang="en-US" sz="2800" dirty="0" smtClean="0"/>
          </a:p>
          <a:p>
            <a:r>
              <a:rPr lang="en-US" altLang="en-US" sz="2800" dirty="0" smtClean="0"/>
              <a:t>And on target population and data collection method</a:t>
            </a:r>
          </a:p>
        </p:txBody>
      </p:sp>
      <p:sp>
        <p:nvSpPr>
          <p:cNvPr id="4" name="Date Placeholder 3"/>
          <p:cNvSpPr>
            <a:spLocks noGrp="1"/>
          </p:cNvSpPr>
          <p:nvPr>
            <p:ph type="dt" sz="half" idx="10"/>
          </p:nvPr>
        </p:nvSpPr>
        <p:spPr/>
        <p:txBody>
          <a:bodyPr/>
          <a:lstStyle/>
          <a:p>
            <a:fld id="{E2F0E883-CE0C-4E93-A554-88AF6E1A89C3}"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44</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685800" y="857232"/>
            <a:ext cx="7772400" cy="590568"/>
          </a:xfrm>
        </p:spPr>
        <p:txBody>
          <a:bodyPr/>
          <a:lstStyle/>
          <a:p>
            <a:r>
              <a:rPr lang="en-US" altLang="en-US" sz="3600" b="1" dirty="0" smtClean="0"/>
              <a:t>Response rates - example</a:t>
            </a:r>
            <a:endParaRPr lang="fr-CA" altLang="en-US" sz="3600" b="1" dirty="0" smtClean="0"/>
          </a:p>
        </p:txBody>
      </p:sp>
      <p:sp>
        <p:nvSpPr>
          <p:cNvPr id="181251" name="Rectangle 3"/>
          <p:cNvSpPr>
            <a:spLocks noGrp="1" noChangeArrowheads="1"/>
          </p:cNvSpPr>
          <p:nvPr>
            <p:ph type="body" idx="1"/>
          </p:nvPr>
        </p:nvSpPr>
        <p:spPr>
          <a:xfrm>
            <a:off x="611188" y="1714487"/>
            <a:ext cx="7993062" cy="4225937"/>
          </a:xfrm>
        </p:spPr>
        <p:txBody>
          <a:bodyPr/>
          <a:lstStyle/>
          <a:p>
            <a:pPr>
              <a:lnSpc>
                <a:spcPct val="95000"/>
              </a:lnSpc>
              <a:buFont typeface="Monotype Sorts" pitchFamily="2" charset="2"/>
              <a:buNone/>
            </a:pPr>
            <a:r>
              <a:rPr lang="fr-FR" altLang="en-US" sz="2800" b="1" dirty="0" smtClean="0"/>
              <a:t>Survey of </a:t>
            </a:r>
            <a:r>
              <a:rPr lang="fr-FR" altLang="en-US" sz="2800" b="1" dirty="0" err="1" smtClean="0"/>
              <a:t>Household</a:t>
            </a:r>
            <a:r>
              <a:rPr lang="fr-FR" altLang="en-US" sz="2800" b="1" dirty="0" smtClean="0"/>
              <a:t> </a:t>
            </a:r>
            <a:r>
              <a:rPr lang="fr-FR" altLang="en-US" sz="2800" b="1" dirty="0" err="1" smtClean="0"/>
              <a:t>Spending</a:t>
            </a:r>
            <a:r>
              <a:rPr lang="fr-FR" altLang="en-US" sz="2800" b="1" dirty="0" smtClean="0"/>
              <a:t>, 2011</a:t>
            </a:r>
            <a:r>
              <a:rPr lang="fr-CA" altLang="en-US" sz="2800" b="1" dirty="0" smtClean="0"/>
              <a:t> </a:t>
            </a:r>
            <a:endParaRPr lang="fr-CA" altLang="en-US" sz="2400" b="1" dirty="0" smtClean="0"/>
          </a:p>
          <a:p>
            <a:pPr>
              <a:lnSpc>
                <a:spcPct val="95000"/>
              </a:lnSpc>
              <a:buFont typeface="Monotype Sorts" pitchFamily="2" charset="2"/>
              <a:buNone/>
            </a:pPr>
            <a:r>
              <a:rPr lang="fr-FR" altLang="en-US" sz="2200" b="1" dirty="0" smtClean="0"/>
              <a:t>Eligible </a:t>
            </a:r>
            <a:r>
              <a:rPr lang="fr-FR" altLang="en-US" sz="2200" b="1" dirty="0" err="1" smtClean="0"/>
              <a:t>households</a:t>
            </a:r>
            <a:r>
              <a:rPr lang="fr-FR" altLang="en-US" sz="2200" b="1" dirty="0" smtClean="0"/>
              <a:t>				17,873</a:t>
            </a:r>
          </a:p>
          <a:p>
            <a:pPr lvl="1">
              <a:lnSpc>
                <a:spcPct val="95000"/>
              </a:lnSpc>
              <a:buFont typeface="Monotype Sorts" pitchFamily="2" charset="2"/>
              <a:buNone/>
            </a:pPr>
            <a:r>
              <a:rPr lang="fr-FR" altLang="en-US" sz="2200" dirty="0" smtClean="0"/>
              <a:t>No contacts		  	  	  1,665</a:t>
            </a:r>
          </a:p>
          <a:p>
            <a:pPr lvl="1">
              <a:lnSpc>
                <a:spcPct val="95000"/>
              </a:lnSpc>
              <a:buFont typeface="Monotype Sorts" pitchFamily="2" charset="2"/>
              <a:buNone/>
            </a:pPr>
            <a:r>
              <a:rPr lang="fr-FR" altLang="en-US" sz="2200" dirty="0" err="1" smtClean="0"/>
              <a:t>Refusals</a:t>
            </a:r>
            <a:r>
              <a:rPr lang="fr-FR" altLang="en-US" sz="2200" dirty="0" smtClean="0"/>
              <a:t>				          	  3,825</a:t>
            </a:r>
          </a:p>
          <a:p>
            <a:pPr lvl="1">
              <a:lnSpc>
                <a:spcPct val="95000"/>
              </a:lnSpc>
              <a:buFont typeface="Monotype Sorts" pitchFamily="2" charset="2"/>
              <a:buNone/>
            </a:pPr>
            <a:r>
              <a:rPr lang="fr-FR" altLang="en-US" sz="2200" dirty="0" err="1" smtClean="0"/>
              <a:t>Residual</a:t>
            </a:r>
            <a:r>
              <a:rPr lang="fr-FR" altLang="en-US" sz="2200" dirty="0" smtClean="0"/>
              <a:t> non-</a:t>
            </a:r>
            <a:r>
              <a:rPr lang="fr-FR" altLang="en-US" sz="2200" dirty="0" err="1" smtClean="0"/>
              <a:t>respondents</a:t>
            </a:r>
            <a:r>
              <a:rPr lang="fr-FR" altLang="en-US" sz="2200" dirty="0" smtClean="0"/>
              <a:t>		     637                               </a:t>
            </a:r>
          </a:p>
          <a:p>
            <a:pPr>
              <a:lnSpc>
                <a:spcPct val="95000"/>
              </a:lnSpc>
              <a:buFont typeface="Monotype Sorts" pitchFamily="2" charset="2"/>
              <a:buNone/>
            </a:pPr>
            <a:r>
              <a:rPr lang="fr-FR" altLang="en-US" sz="2200" b="1" dirty="0" err="1" smtClean="0"/>
              <a:t>Responding</a:t>
            </a:r>
            <a:r>
              <a:rPr lang="fr-FR" altLang="en-US" sz="2200" b="1" dirty="0" smtClean="0"/>
              <a:t> </a:t>
            </a:r>
            <a:r>
              <a:rPr lang="fr-FR" altLang="en-US" sz="2200" b="1" dirty="0" err="1" smtClean="0"/>
              <a:t>households</a:t>
            </a:r>
            <a:r>
              <a:rPr lang="fr-FR" altLang="en-US" sz="2200" b="1" dirty="0" smtClean="0"/>
              <a:t>			 11,746</a:t>
            </a:r>
          </a:p>
          <a:p>
            <a:pPr>
              <a:lnSpc>
                <a:spcPct val="95000"/>
              </a:lnSpc>
              <a:buFont typeface="Monotype Sorts" pitchFamily="2" charset="2"/>
              <a:buNone/>
            </a:pPr>
            <a:r>
              <a:rPr lang="fr-FR" altLang="en-US" sz="2200" b="1" dirty="0" smtClean="0"/>
              <a:t>Interview </a:t>
            </a:r>
            <a:r>
              <a:rPr lang="fr-FR" altLang="en-US" sz="2200" b="1" dirty="0" err="1" smtClean="0"/>
              <a:t>response</a:t>
            </a:r>
            <a:r>
              <a:rPr lang="fr-FR" altLang="en-US" sz="2200" b="1" dirty="0" smtClean="0"/>
              <a:t> rate  	 	                 65.7%</a:t>
            </a:r>
          </a:p>
          <a:p>
            <a:pPr>
              <a:lnSpc>
                <a:spcPct val="95000"/>
              </a:lnSpc>
              <a:buFont typeface="Monotype Sorts" pitchFamily="2" charset="2"/>
              <a:buNone/>
            </a:pPr>
            <a:r>
              <a:rPr lang="fr-FR" altLang="en-US" sz="2200" b="1" dirty="0" err="1" smtClean="0"/>
              <a:t>Unusable</a:t>
            </a:r>
            <a:r>
              <a:rPr lang="fr-FR" altLang="en-US" sz="2200" b="1" dirty="0" smtClean="0"/>
              <a:t> </a:t>
            </a:r>
            <a:r>
              <a:rPr lang="fr-FR" altLang="en-US" sz="2200" b="1" dirty="0" err="1" smtClean="0"/>
              <a:t>diaries</a:t>
            </a:r>
            <a:r>
              <a:rPr lang="fr-FR" altLang="en-US" sz="2200" b="1" dirty="0" smtClean="0"/>
              <a:t> / </a:t>
            </a:r>
            <a:r>
              <a:rPr lang="fr-FR" altLang="en-US" sz="2200" b="1" dirty="0" err="1" smtClean="0"/>
              <a:t>refusals</a:t>
            </a:r>
            <a:r>
              <a:rPr lang="fr-FR" altLang="en-US" sz="2200" b="1" dirty="0" smtClean="0"/>
              <a:t>                    	   4,085</a:t>
            </a:r>
          </a:p>
          <a:p>
            <a:pPr>
              <a:lnSpc>
                <a:spcPct val="95000"/>
              </a:lnSpc>
              <a:buFont typeface="Monotype Sorts" pitchFamily="2" charset="2"/>
              <a:buNone/>
            </a:pPr>
            <a:r>
              <a:rPr lang="fr-FR" altLang="en-US" sz="2200" b="1" dirty="0" smtClean="0"/>
              <a:t>Usable </a:t>
            </a:r>
            <a:r>
              <a:rPr lang="fr-FR" altLang="en-US" sz="2200" b="1" dirty="0" err="1" smtClean="0"/>
              <a:t>diaries</a:t>
            </a:r>
            <a:r>
              <a:rPr lang="fr-FR" altLang="en-US" sz="2200" b="1" dirty="0" smtClean="0"/>
              <a:t>				   7,661</a:t>
            </a:r>
          </a:p>
          <a:p>
            <a:pPr>
              <a:lnSpc>
                <a:spcPct val="95000"/>
              </a:lnSpc>
              <a:buFont typeface="Monotype Sorts" pitchFamily="2" charset="2"/>
              <a:buNone/>
            </a:pPr>
            <a:r>
              <a:rPr lang="fr-FR" altLang="en-US" sz="2200" b="1" dirty="0" err="1" smtClean="0"/>
              <a:t>Diary</a:t>
            </a:r>
            <a:r>
              <a:rPr lang="fr-FR" altLang="en-US" sz="2200" b="1" dirty="0" smtClean="0"/>
              <a:t> </a:t>
            </a:r>
            <a:r>
              <a:rPr lang="fr-FR" altLang="en-US" sz="2200" b="1" dirty="0" err="1" smtClean="0"/>
              <a:t>response</a:t>
            </a:r>
            <a:r>
              <a:rPr lang="fr-FR" altLang="en-US" sz="2200" b="1" dirty="0" smtClean="0"/>
              <a:t> rate 		      		      65.2%</a:t>
            </a:r>
          </a:p>
          <a:p>
            <a:pPr>
              <a:lnSpc>
                <a:spcPct val="95000"/>
              </a:lnSpc>
              <a:buFont typeface="Monotype Sorts" pitchFamily="2" charset="2"/>
              <a:buNone/>
            </a:pPr>
            <a:r>
              <a:rPr lang="fr-FR" altLang="en-US" sz="2200" b="1" dirty="0" err="1" smtClean="0"/>
              <a:t>Diary</a:t>
            </a:r>
            <a:r>
              <a:rPr lang="fr-FR" altLang="en-US" sz="2200" b="1" dirty="0" smtClean="0"/>
              <a:t> </a:t>
            </a:r>
            <a:r>
              <a:rPr lang="fr-FR" altLang="en-US" sz="2200" b="1" dirty="0" err="1" smtClean="0"/>
              <a:t>response</a:t>
            </a:r>
            <a:r>
              <a:rPr lang="fr-FR" altLang="en-US" sz="2200" b="1" dirty="0" smtClean="0"/>
              <a:t> rate, </a:t>
            </a:r>
            <a:r>
              <a:rPr lang="fr-FR" altLang="en-US" sz="2200" b="1" dirty="0" err="1" smtClean="0"/>
              <a:t>combined</a:t>
            </a:r>
            <a:r>
              <a:rPr lang="fr-FR" altLang="en-US" sz="2200" b="1" dirty="0" smtClean="0"/>
              <a:t>     		      42.9%</a:t>
            </a:r>
          </a:p>
          <a:p>
            <a:pPr>
              <a:lnSpc>
                <a:spcPct val="95000"/>
              </a:lnSpc>
              <a:buFont typeface="Monotype Sorts" pitchFamily="2" charset="2"/>
              <a:buNone/>
            </a:pPr>
            <a:endParaRPr lang="fr-FR" altLang="en-US" sz="2200" b="1" dirty="0" smtClean="0"/>
          </a:p>
        </p:txBody>
      </p:sp>
      <p:sp>
        <p:nvSpPr>
          <p:cNvPr id="4" name="Date Placeholder 3"/>
          <p:cNvSpPr>
            <a:spLocks noGrp="1"/>
          </p:cNvSpPr>
          <p:nvPr>
            <p:ph type="dt" sz="half" idx="10"/>
          </p:nvPr>
        </p:nvSpPr>
        <p:spPr/>
        <p:txBody>
          <a:bodyPr/>
          <a:lstStyle/>
          <a:p>
            <a:fld id="{EA3AAA85-42F3-49F0-A690-201890AC99E2}"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45</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a:xfrm>
            <a:off x="642910" y="785794"/>
            <a:ext cx="7772400" cy="803275"/>
          </a:xfrm>
          <a:noFill/>
        </p:spPr>
        <p:txBody>
          <a:bodyPr/>
          <a:lstStyle/>
          <a:p>
            <a:r>
              <a:rPr lang="en-US" altLang="en-US" sz="3600" b="1" dirty="0" smtClean="0"/>
              <a:t>Processing errors </a:t>
            </a:r>
          </a:p>
        </p:txBody>
      </p:sp>
      <p:sp>
        <p:nvSpPr>
          <p:cNvPr id="151555" name="Rectangle 3"/>
          <p:cNvSpPr>
            <a:spLocks noGrp="1" noChangeArrowheads="1"/>
          </p:cNvSpPr>
          <p:nvPr>
            <p:ph type="body" idx="1"/>
          </p:nvPr>
        </p:nvSpPr>
        <p:spPr>
          <a:xfrm>
            <a:off x="685800" y="1714488"/>
            <a:ext cx="7772400" cy="4381512"/>
          </a:xfrm>
        </p:spPr>
        <p:txBody>
          <a:bodyPr/>
          <a:lstStyle/>
          <a:p>
            <a:pPr>
              <a:buFont typeface="Monotype Sorts" pitchFamily="2" charset="2"/>
              <a:buNone/>
              <a:defRPr/>
            </a:pPr>
            <a:r>
              <a:rPr lang="en-US" sz="2400" b="1" dirty="0" smtClean="0"/>
              <a:t>Coding error</a:t>
            </a:r>
            <a:endParaRPr lang="en-US" sz="2400" dirty="0" smtClean="0"/>
          </a:p>
          <a:p>
            <a:pPr lvl="1">
              <a:buFont typeface="Courier New" pitchFamily="49" charset="0"/>
              <a:buChar char="o"/>
              <a:defRPr/>
            </a:pPr>
            <a:r>
              <a:rPr lang="en-US" sz="2400" dirty="0" smtClean="0"/>
              <a:t>Complex coding scheme</a:t>
            </a:r>
          </a:p>
          <a:p>
            <a:pPr lvl="1">
              <a:buFont typeface="Courier New" pitchFamily="49" charset="0"/>
              <a:buChar char="o"/>
              <a:defRPr/>
            </a:pPr>
            <a:r>
              <a:rPr lang="en-US" sz="2400" dirty="0" smtClean="0"/>
              <a:t>Interpretation or judgement of coders</a:t>
            </a:r>
          </a:p>
          <a:p>
            <a:pPr lvl="1">
              <a:buFont typeface="Courier New" pitchFamily="49" charset="0"/>
              <a:buChar char="o"/>
              <a:defRPr/>
            </a:pPr>
            <a:r>
              <a:rPr lang="en-US" sz="2400" dirty="0" smtClean="0"/>
              <a:t>Programming of automatic coding</a:t>
            </a:r>
          </a:p>
          <a:p>
            <a:pPr marL="444500" lvl="1" indent="-444500">
              <a:buFont typeface="Monotype Sorts" pitchFamily="2" charset="2"/>
              <a:buNone/>
              <a:defRPr/>
            </a:pPr>
            <a:endParaRPr lang="en-US" sz="2400" b="1" dirty="0" smtClean="0"/>
          </a:p>
          <a:p>
            <a:pPr marL="444500" lvl="1" indent="-444500">
              <a:buFont typeface="Monotype Sorts" pitchFamily="2" charset="2"/>
              <a:buNone/>
              <a:defRPr/>
            </a:pPr>
            <a:r>
              <a:rPr lang="en-US" sz="2400" b="1" dirty="0" smtClean="0"/>
              <a:t>Data capture error</a:t>
            </a:r>
          </a:p>
          <a:p>
            <a:pPr lvl="1">
              <a:buFont typeface="Courier New" pitchFamily="49" charset="0"/>
              <a:buChar char="o"/>
              <a:defRPr/>
            </a:pPr>
            <a:r>
              <a:rPr lang="en-US" sz="2400" dirty="0" smtClean="0"/>
              <a:t>Keying error</a:t>
            </a:r>
          </a:p>
          <a:p>
            <a:pPr lvl="1">
              <a:buFont typeface="Courier New" pitchFamily="49" charset="0"/>
              <a:buChar char="o"/>
              <a:defRPr/>
            </a:pPr>
            <a:r>
              <a:rPr lang="en-US" sz="2400" dirty="0" smtClean="0"/>
              <a:t>Errors in scanning</a:t>
            </a:r>
          </a:p>
          <a:p>
            <a:pPr marL="444500" lvl="1" indent="-444500">
              <a:buFont typeface="Monotype Sorts" pitchFamily="2" charset="2"/>
              <a:buNone/>
              <a:defRPr/>
            </a:pPr>
            <a:endParaRPr lang="en-US" sz="2400" b="1" dirty="0" smtClean="0"/>
          </a:p>
          <a:p>
            <a:pPr marL="444500" lvl="1" indent="-444500">
              <a:buFont typeface="Monotype Sorts" pitchFamily="2" charset="2"/>
              <a:buNone/>
              <a:defRPr/>
            </a:pPr>
            <a:r>
              <a:rPr lang="en-US" sz="2400" b="1" dirty="0" smtClean="0"/>
              <a:t>Edit and imputation error</a:t>
            </a:r>
          </a:p>
          <a:p>
            <a:pPr marL="844550" lvl="2" indent="-444500">
              <a:buFont typeface="Monotype Sorts" pitchFamily="2" charset="2"/>
              <a:buNone/>
              <a:defRPr/>
            </a:pPr>
            <a:r>
              <a:rPr lang="en-US" sz="1600" dirty="0" smtClean="0"/>
              <a:t> </a:t>
            </a:r>
          </a:p>
        </p:txBody>
      </p:sp>
      <p:sp>
        <p:nvSpPr>
          <p:cNvPr id="4" name="Date Placeholder 3"/>
          <p:cNvSpPr>
            <a:spLocks noGrp="1"/>
          </p:cNvSpPr>
          <p:nvPr>
            <p:ph type="dt" sz="half" idx="10"/>
          </p:nvPr>
        </p:nvSpPr>
        <p:spPr/>
        <p:txBody>
          <a:bodyPr/>
          <a:lstStyle/>
          <a:p>
            <a:fld id="{3335927D-89D1-4780-B7BA-3A613CA6BE14}"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46</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noFill/>
        </p:spPr>
        <p:txBody>
          <a:bodyPr/>
          <a:lstStyle/>
          <a:p>
            <a:r>
              <a:rPr lang="en-US" sz="3600" b="1" dirty="0" smtClean="0"/>
              <a:t>Coding error</a:t>
            </a:r>
          </a:p>
        </p:txBody>
      </p:sp>
      <p:sp>
        <p:nvSpPr>
          <p:cNvPr id="184323" name="Rectangle 3"/>
          <p:cNvSpPr>
            <a:spLocks noGrp="1" noChangeArrowheads="1"/>
          </p:cNvSpPr>
          <p:nvPr>
            <p:ph type="body" idx="1"/>
          </p:nvPr>
        </p:nvSpPr>
        <p:spPr>
          <a:noFill/>
        </p:spPr>
        <p:txBody>
          <a:bodyPr/>
          <a:lstStyle/>
          <a:p>
            <a:pPr>
              <a:buFont typeface="Monotype Sorts" pitchFamily="2" charset="2"/>
              <a:buNone/>
            </a:pPr>
            <a:r>
              <a:rPr lang="en-US" b="1" dirty="0" smtClean="0"/>
              <a:t>Problems</a:t>
            </a:r>
            <a:endParaRPr lang="en-US" dirty="0" smtClean="0"/>
          </a:p>
          <a:p>
            <a:endParaRPr lang="en-US" u="sng" dirty="0" smtClean="0"/>
          </a:p>
          <a:p>
            <a:r>
              <a:rPr lang="en-US" u="sng" dirty="0" smtClean="0"/>
              <a:t>Variance </a:t>
            </a:r>
            <a:r>
              <a:rPr lang="en-US" dirty="0" smtClean="0"/>
              <a:t>if miscoding is random</a:t>
            </a:r>
          </a:p>
          <a:p>
            <a:pPr lvl="1">
              <a:buFont typeface="Courier New" pitchFamily="49" charset="0"/>
              <a:buChar char="o"/>
            </a:pPr>
            <a:r>
              <a:rPr lang="en-US" sz="2400" dirty="0" smtClean="0"/>
              <a:t>can easily happen with manual coding</a:t>
            </a:r>
          </a:p>
          <a:p>
            <a:endParaRPr lang="en-US" u="sng" dirty="0" smtClean="0"/>
          </a:p>
          <a:p>
            <a:r>
              <a:rPr lang="en-US" u="sng" dirty="0" smtClean="0"/>
              <a:t>Bias</a:t>
            </a:r>
            <a:r>
              <a:rPr lang="en-US" dirty="0" smtClean="0"/>
              <a:t> if coding is systematically in error</a:t>
            </a:r>
          </a:p>
          <a:p>
            <a:pPr lvl="1">
              <a:buFont typeface="Courier New" pitchFamily="49" charset="0"/>
              <a:buChar char="o"/>
            </a:pPr>
            <a:r>
              <a:rPr lang="en-US" sz="2400" dirty="0" smtClean="0"/>
              <a:t>this is more likely if programs have errors</a:t>
            </a:r>
          </a:p>
          <a:p>
            <a:pPr lvl="1">
              <a:buFont typeface="Courier New" pitchFamily="49" charset="0"/>
              <a:buChar char="o"/>
            </a:pPr>
            <a:r>
              <a:rPr lang="en-US" sz="2400" dirty="0" smtClean="0"/>
              <a:t>may also happen with manual coding </a:t>
            </a:r>
          </a:p>
        </p:txBody>
      </p:sp>
      <p:sp>
        <p:nvSpPr>
          <p:cNvPr id="4" name="Date Placeholder 3"/>
          <p:cNvSpPr>
            <a:spLocks noGrp="1"/>
          </p:cNvSpPr>
          <p:nvPr>
            <p:ph type="dt" sz="half" idx="10"/>
          </p:nvPr>
        </p:nvSpPr>
        <p:spPr/>
        <p:txBody>
          <a:bodyPr/>
          <a:lstStyle/>
          <a:p>
            <a:fld id="{F4742C58-38B6-4BCB-A55D-0F10A596C9AC}"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47</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noFill/>
        </p:spPr>
        <p:txBody>
          <a:bodyPr/>
          <a:lstStyle/>
          <a:p>
            <a:r>
              <a:rPr lang="en-US" sz="3600" b="1" dirty="0" smtClean="0"/>
              <a:t>Coding error</a:t>
            </a:r>
          </a:p>
        </p:txBody>
      </p:sp>
      <p:sp>
        <p:nvSpPr>
          <p:cNvPr id="185347" name="Rectangle 3"/>
          <p:cNvSpPr>
            <a:spLocks noGrp="1" noChangeArrowheads="1"/>
          </p:cNvSpPr>
          <p:nvPr>
            <p:ph type="body" idx="1"/>
          </p:nvPr>
        </p:nvSpPr>
        <p:spPr>
          <a:xfrm>
            <a:off x="685800" y="1676400"/>
            <a:ext cx="7772400" cy="4467244"/>
          </a:xfrm>
          <a:noFill/>
        </p:spPr>
        <p:txBody>
          <a:bodyPr/>
          <a:lstStyle/>
          <a:p>
            <a:pPr>
              <a:buFont typeface="Monotype Sorts" pitchFamily="2" charset="2"/>
              <a:buNone/>
            </a:pPr>
            <a:r>
              <a:rPr lang="en-US" b="1" dirty="0" smtClean="0"/>
              <a:t>Solutions</a:t>
            </a:r>
          </a:p>
          <a:p>
            <a:endParaRPr lang="en-US" sz="2800" dirty="0" smtClean="0"/>
          </a:p>
          <a:p>
            <a:r>
              <a:rPr lang="en-US" sz="2800" dirty="0" smtClean="0"/>
              <a:t>Informal inspection</a:t>
            </a:r>
          </a:p>
          <a:p>
            <a:endParaRPr lang="en-US" sz="2800" dirty="0" smtClean="0"/>
          </a:p>
          <a:p>
            <a:r>
              <a:rPr lang="en-US" sz="2800" dirty="0" smtClean="0"/>
              <a:t>Quality control (QC) inspection methods</a:t>
            </a:r>
          </a:p>
          <a:p>
            <a:pPr lvl="1">
              <a:buFont typeface="Courier New" pitchFamily="49" charset="0"/>
              <a:buChar char="o"/>
            </a:pPr>
            <a:r>
              <a:rPr lang="en-US" sz="2400" dirty="0" smtClean="0"/>
              <a:t>sample verification or recoding</a:t>
            </a:r>
          </a:p>
          <a:p>
            <a:pPr lvl="1">
              <a:buFont typeface="Courier New" pitchFamily="49" charset="0"/>
              <a:buChar char="o"/>
            </a:pPr>
            <a:r>
              <a:rPr lang="en-US" sz="2400" dirty="0" smtClean="0"/>
              <a:t>complete verification</a:t>
            </a:r>
          </a:p>
          <a:p>
            <a:pPr lvl="1">
              <a:buFont typeface="Courier New" pitchFamily="49" charset="0"/>
              <a:buChar char="o"/>
            </a:pPr>
            <a:r>
              <a:rPr lang="en-US" sz="2400" dirty="0" smtClean="0"/>
              <a:t>expert recoding</a:t>
            </a:r>
          </a:p>
          <a:p>
            <a:pPr lvl="1">
              <a:buFont typeface="Courier New" pitchFamily="49" charset="0"/>
              <a:buChar char="o"/>
            </a:pPr>
            <a:r>
              <a:rPr lang="en-US" sz="2400" dirty="0" smtClean="0"/>
              <a:t>feedback to coders or interviewers</a:t>
            </a:r>
          </a:p>
        </p:txBody>
      </p:sp>
      <p:sp>
        <p:nvSpPr>
          <p:cNvPr id="4" name="Date Placeholder 3"/>
          <p:cNvSpPr>
            <a:spLocks noGrp="1"/>
          </p:cNvSpPr>
          <p:nvPr>
            <p:ph type="dt" sz="half" idx="10"/>
          </p:nvPr>
        </p:nvSpPr>
        <p:spPr/>
        <p:txBody>
          <a:bodyPr/>
          <a:lstStyle/>
          <a:p>
            <a:fld id="{144263A1-4BD8-45A8-99CB-69A30BAAD363}"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48</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noFill/>
        </p:spPr>
        <p:txBody>
          <a:bodyPr/>
          <a:lstStyle/>
          <a:p>
            <a:r>
              <a:rPr lang="en-US" sz="3600" b="1" dirty="0" smtClean="0"/>
              <a:t>Coding error</a:t>
            </a:r>
          </a:p>
        </p:txBody>
      </p:sp>
      <p:sp>
        <p:nvSpPr>
          <p:cNvPr id="31748" name="Rectangle 3"/>
          <p:cNvSpPr>
            <a:spLocks noGrp="1" noChangeArrowheads="1"/>
          </p:cNvSpPr>
          <p:nvPr>
            <p:ph type="body" idx="1"/>
          </p:nvPr>
        </p:nvSpPr>
        <p:spPr>
          <a:noFill/>
        </p:spPr>
        <p:txBody>
          <a:bodyPr/>
          <a:lstStyle/>
          <a:p>
            <a:pPr>
              <a:buFont typeface="Monotype Sorts" pitchFamily="2" charset="2"/>
              <a:buNone/>
            </a:pPr>
            <a:r>
              <a:rPr lang="en-US" b="1" dirty="0" smtClean="0"/>
              <a:t>Prevention</a:t>
            </a:r>
            <a:endParaRPr lang="en-US" sz="2800" dirty="0" smtClean="0"/>
          </a:p>
          <a:p>
            <a:r>
              <a:rPr lang="en-US" sz="2800" dirty="0" smtClean="0"/>
              <a:t>Training and </a:t>
            </a:r>
            <a:r>
              <a:rPr lang="en-US" dirty="0" smtClean="0"/>
              <a:t>supervision of interviewers and coders</a:t>
            </a:r>
          </a:p>
          <a:p>
            <a:r>
              <a:rPr lang="en-US" dirty="0" smtClean="0"/>
              <a:t>Standardized codes and instruction manuals</a:t>
            </a:r>
          </a:p>
          <a:p>
            <a:r>
              <a:rPr lang="en-US" dirty="0" smtClean="0"/>
              <a:t>Questionnaire designed to facilitate coding</a:t>
            </a:r>
          </a:p>
          <a:p>
            <a:pPr lvl="1">
              <a:buFont typeface="Courier New" pitchFamily="49" charset="0"/>
              <a:buChar char="o"/>
            </a:pPr>
            <a:r>
              <a:rPr lang="en-US" sz="2400" dirty="0" smtClean="0"/>
              <a:t>pre-coding of closed questions</a:t>
            </a:r>
          </a:p>
          <a:p>
            <a:r>
              <a:rPr lang="en-US" dirty="0" smtClean="0"/>
              <a:t>Flash cards or code dictionaries</a:t>
            </a:r>
          </a:p>
          <a:p>
            <a:r>
              <a:rPr lang="en-US" dirty="0" smtClean="0"/>
              <a:t>Coding scheme may be built in to CAI screens</a:t>
            </a:r>
          </a:p>
          <a:p>
            <a:endParaRPr lang="en-US" sz="2800" dirty="0" smtClean="0"/>
          </a:p>
        </p:txBody>
      </p:sp>
      <p:sp>
        <p:nvSpPr>
          <p:cNvPr id="4" name="Date Placeholder 3"/>
          <p:cNvSpPr>
            <a:spLocks noGrp="1"/>
          </p:cNvSpPr>
          <p:nvPr>
            <p:ph type="dt" sz="half" idx="10"/>
          </p:nvPr>
        </p:nvSpPr>
        <p:spPr/>
        <p:txBody>
          <a:bodyPr/>
          <a:lstStyle/>
          <a:p>
            <a:fld id="{8CD587A4-8099-4301-8ADD-C8930DB783CA}"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49</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500034" y="1071546"/>
            <a:ext cx="8167688" cy="823930"/>
          </a:xfrm>
          <a:noFill/>
        </p:spPr>
        <p:txBody>
          <a:bodyPr/>
          <a:lstStyle/>
          <a:p>
            <a:r>
              <a:rPr lang="en-US" altLang="en-US" sz="3600" b="1" dirty="0" smtClean="0"/>
              <a:t>Survey errors</a:t>
            </a:r>
          </a:p>
        </p:txBody>
      </p:sp>
      <p:sp>
        <p:nvSpPr>
          <p:cNvPr id="132099" name="Rectangle 3"/>
          <p:cNvSpPr>
            <a:spLocks noGrp="1" noChangeArrowheads="1"/>
          </p:cNvSpPr>
          <p:nvPr>
            <p:ph type="body" idx="1"/>
          </p:nvPr>
        </p:nvSpPr>
        <p:spPr>
          <a:xfrm>
            <a:off x="350267" y="2143116"/>
            <a:ext cx="8398197" cy="3983047"/>
          </a:xfrm>
          <a:noFill/>
        </p:spPr>
        <p:txBody>
          <a:bodyPr/>
          <a:lstStyle/>
          <a:p>
            <a:r>
              <a:rPr lang="en-US" altLang="en-US" dirty="0" smtClean="0"/>
              <a:t>All survey steps may have (and </a:t>
            </a:r>
            <a:r>
              <a:rPr lang="en-US" altLang="en-US" u="sng" dirty="0" smtClean="0"/>
              <a:t>will</a:t>
            </a:r>
            <a:r>
              <a:rPr lang="en-US" altLang="en-US" dirty="0" smtClean="0"/>
              <a:t> have) errors</a:t>
            </a:r>
          </a:p>
          <a:p>
            <a:pPr>
              <a:buFont typeface="Monotype Sorts" pitchFamily="2" charset="2"/>
              <a:buNone/>
            </a:pPr>
            <a:endParaRPr lang="en-US" altLang="en-US" dirty="0" smtClean="0"/>
          </a:p>
          <a:p>
            <a:r>
              <a:rPr lang="en-US" altLang="en-US" dirty="0" smtClean="0"/>
              <a:t>True for both censuses and sample surveys</a:t>
            </a:r>
          </a:p>
        </p:txBody>
      </p:sp>
      <p:sp>
        <p:nvSpPr>
          <p:cNvPr id="4" name="Date Placeholder 3"/>
          <p:cNvSpPr>
            <a:spLocks noGrp="1"/>
          </p:cNvSpPr>
          <p:nvPr>
            <p:ph type="dt" sz="half" idx="10"/>
          </p:nvPr>
        </p:nvSpPr>
        <p:spPr/>
        <p:txBody>
          <a:bodyPr/>
          <a:lstStyle/>
          <a:p>
            <a:fld id="{3C02CEBE-F6C2-4338-8B57-2A528C923EE6}"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5</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noFill/>
        </p:spPr>
        <p:txBody>
          <a:bodyPr/>
          <a:lstStyle/>
          <a:p>
            <a:r>
              <a:rPr lang="en-US" sz="3600" b="1" dirty="0" smtClean="0"/>
              <a:t>Data capture error</a:t>
            </a:r>
            <a:endParaRPr lang="en-US" b="1" dirty="0" smtClean="0"/>
          </a:p>
        </p:txBody>
      </p:sp>
      <p:sp>
        <p:nvSpPr>
          <p:cNvPr id="188419" name="Rectangle 3"/>
          <p:cNvSpPr>
            <a:spLocks noGrp="1" noChangeArrowheads="1"/>
          </p:cNvSpPr>
          <p:nvPr>
            <p:ph type="body" idx="1"/>
          </p:nvPr>
        </p:nvSpPr>
        <p:spPr>
          <a:noFill/>
        </p:spPr>
        <p:txBody>
          <a:bodyPr/>
          <a:lstStyle/>
          <a:p>
            <a:pPr>
              <a:buFont typeface="Monotype Sorts" pitchFamily="2" charset="2"/>
              <a:buNone/>
            </a:pPr>
            <a:r>
              <a:rPr lang="en-US" b="1" dirty="0" smtClean="0"/>
              <a:t>Causes</a:t>
            </a:r>
            <a:endParaRPr lang="en-US" sz="2800" dirty="0" smtClean="0"/>
          </a:p>
          <a:p>
            <a:r>
              <a:rPr lang="en-US" sz="2800" dirty="0" smtClean="0"/>
              <a:t>Clarity of information to be captured</a:t>
            </a:r>
          </a:p>
          <a:p>
            <a:r>
              <a:rPr lang="en-US" sz="2800" dirty="0" smtClean="0"/>
              <a:t>Errors in scanning (OCR) or electronic reception of data</a:t>
            </a:r>
          </a:p>
          <a:p>
            <a:r>
              <a:rPr lang="en-US" dirty="0" smtClean="0"/>
              <a:t>Layout of questionnaires or coding documents</a:t>
            </a:r>
          </a:p>
          <a:p>
            <a:r>
              <a:rPr lang="en-US" dirty="0" smtClean="0"/>
              <a:t>For CAI applications, may be closely related to causes of response or interviewer error</a:t>
            </a:r>
          </a:p>
        </p:txBody>
      </p:sp>
      <p:sp>
        <p:nvSpPr>
          <p:cNvPr id="4" name="Date Placeholder 3"/>
          <p:cNvSpPr>
            <a:spLocks noGrp="1"/>
          </p:cNvSpPr>
          <p:nvPr>
            <p:ph type="dt" sz="half" idx="10"/>
          </p:nvPr>
        </p:nvSpPr>
        <p:spPr/>
        <p:txBody>
          <a:bodyPr/>
          <a:lstStyle/>
          <a:p>
            <a:fld id="{AA2F001B-BF7B-474A-A806-E61C7F400C3A}"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50</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a:noFill/>
        </p:spPr>
        <p:txBody>
          <a:bodyPr/>
          <a:lstStyle/>
          <a:p>
            <a:r>
              <a:rPr lang="en-US" sz="3600" b="1" dirty="0" smtClean="0"/>
              <a:t>Data capture error</a:t>
            </a:r>
            <a:endParaRPr lang="en-US" b="1" dirty="0" smtClean="0"/>
          </a:p>
        </p:txBody>
      </p:sp>
      <p:sp>
        <p:nvSpPr>
          <p:cNvPr id="190467" name="Rectangle 3"/>
          <p:cNvSpPr>
            <a:spLocks noGrp="1" noChangeArrowheads="1"/>
          </p:cNvSpPr>
          <p:nvPr>
            <p:ph type="body" idx="1"/>
          </p:nvPr>
        </p:nvSpPr>
        <p:spPr>
          <a:noFill/>
        </p:spPr>
        <p:txBody>
          <a:bodyPr/>
          <a:lstStyle/>
          <a:p>
            <a:pPr>
              <a:buFont typeface="Monotype Sorts" pitchFamily="2" charset="2"/>
              <a:buNone/>
            </a:pPr>
            <a:r>
              <a:rPr lang="en-US" b="1" dirty="0" smtClean="0"/>
              <a:t>Problems</a:t>
            </a:r>
            <a:endParaRPr lang="en-US" sz="2800" dirty="0" smtClean="0"/>
          </a:p>
          <a:p>
            <a:endParaRPr lang="en-US" sz="2800" u="sng" dirty="0" smtClean="0"/>
          </a:p>
          <a:p>
            <a:r>
              <a:rPr lang="en-US" sz="2800" u="sng" dirty="0" smtClean="0"/>
              <a:t>Variance</a:t>
            </a:r>
            <a:r>
              <a:rPr lang="en-US" sz="2800" dirty="0" smtClean="0"/>
              <a:t> if </a:t>
            </a:r>
            <a:r>
              <a:rPr lang="en-US" sz="2800" dirty="0" err="1" smtClean="0"/>
              <a:t>mis</a:t>
            </a:r>
            <a:r>
              <a:rPr lang="en-US" sz="2800" dirty="0" smtClean="0"/>
              <a:t>-keying or scanning errors are random</a:t>
            </a:r>
          </a:p>
          <a:p>
            <a:endParaRPr lang="en-US" sz="2800" u="sng" dirty="0" smtClean="0"/>
          </a:p>
          <a:p>
            <a:r>
              <a:rPr lang="en-US" sz="2800" u="sng" dirty="0" smtClean="0"/>
              <a:t>Bias</a:t>
            </a:r>
            <a:r>
              <a:rPr lang="en-US" sz="2800" dirty="0" smtClean="0"/>
              <a:t> if they are systematic</a:t>
            </a:r>
          </a:p>
          <a:p>
            <a:pPr>
              <a:buFont typeface="Monotype Sorts" pitchFamily="2" charset="2"/>
              <a:buNone/>
            </a:pPr>
            <a:endParaRPr lang="en-US" sz="2800" dirty="0" smtClean="0"/>
          </a:p>
          <a:p>
            <a:r>
              <a:rPr lang="en-US" sz="2800" dirty="0" smtClean="0"/>
              <a:t>Often difficult to detect</a:t>
            </a:r>
          </a:p>
        </p:txBody>
      </p:sp>
      <p:sp>
        <p:nvSpPr>
          <p:cNvPr id="4" name="Date Placeholder 3"/>
          <p:cNvSpPr>
            <a:spLocks noGrp="1"/>
          </p:cNvSpPr>
          <p:nvPr>
            <p:ph type="dt" sz="half" idx="10"/>
          </p:nvPr>
        </p:nvSpPr>
        <p:spPr/>
        <p:txBody>
          <a:bodyPr/>
          <a:lstStyle/>
          <a:p>
            <a:fld id="{47AF494F-9804-434B-AD5B-3F82B3735789}"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51</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noFill/>
        </p:spPr>
        <p:txBody>
          <a:bodyPr/>
          <a:lstStyle/>
          <a:p>
            <a:r>
              <a:rPr lang="en-US" sz="3600" b="1" dirty="0" smtClean="0"/>
              <a:t>Data capture error</a:t>
            </a:r>
            <a:endParaRPr lang="en-US" b="1" dirty="0" smtClean="0"/>
          </a:p>
        </p:txBody>
      </p:sp>
      <p:sp>
        <p:nvSpPr>
          <p:cNvPr id="191491" name="Rectangle 3"/>
          <p:cNvSpPr>
            <a:spLocks noGrp="1" noChangeArrowheads="1"/>
          </p:cNvSpPr>
          <p:nvPr>
            <p:ph type="body" idx="1"/>
          </p:nvPr>
        </p:nvSpPr>
        <p:spPr>
          <a:noFill/>
        </p:spPr>
        <p:txBody>
          <a:bodyPr/>
          <a:lstStyle/>
          <a:p>
            <a:pPr>
              <a:buFont typeface="Monotype Sorts" pitchFamily="2" charset="2"/>
              <a:buNone/>
            </a:pPr>
            <a:r>
              <a:rPr lang="en-US" b="1" dirty="0" smtClean="0"/>
              <a:t>Solutions</a:t>
            </a:r>
            <a:endParaRPr lang="en-US" sz="2800" dirty="0" smtClean="0"/>
          </a:p>
          <a:p>
            <a:endParaRPr lang="en-US" sz="2800" dirty="0" smtClean="0"/>
          </a:p>
          <a:p>
            <a:r>
              <a:rPr lang="en-US" sz="2800" dirty="0" smtClean="0"/>
              <a:t>Follow-ups or re-interviews with respondents </a:t>
            </a:r>
          </a:p>
          <a:p>
            <a:endParaRPr lang="en-US" sz="2800" dirty="0" smtClean="0"/>
          </a:p>
          <a:p>
            <a:r>
              <a:rPr lang="en-US" sz="2800" dirty="0" smtClean="0"/>
              <a:t>QC methods similar to those for coding</a:t>
            </a:r>
          </a:p>
          <a:p>
            <a:pPr lvl="1">
              <a:buFont typeface="Courier New" pitchFamily="49" charset="0"/>
              <a:buChar char="o"/>
            </a:pPr>
            <a:r>
              <a:rPr lang="en-US" sz="2400" dirty="0" smtClean="0"/>
              <a:t>sample or 100% data re-entry</a:t>
            </a:r>
          </a:p>
        </p:txBody>
      </p:sp>
      <p:sp>
        <p:nvSpPr>
          <p:cNvPr id="4" name="Date Placeholder 3"/>
          <p:cNvSpPr>
            <a:spLocks noGrp="1"/>
          </p:cNvSpPr>
          <p:nvPr>
            <p:ph type="dt" sz="half" idx="10"/>
          </p:nvPr>
        </p:nvSpPr>
        <p:spPr/>
        <p:txBody>
          <a:bodyPr/>
          <a:lstStyle/>
          <a:p>
            <a:fld id="{396322DE-DAFC-45C1-907D-26A718A10211}"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52</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noFill/>
        </p:spPr>
        <p:txBody>
          <a:bodyPr/>
          <a:lstStyle/>
          <a:p>
            <a:r>
              <a:rPr lang="en-US" sz="3600" b="1" dirty="0" smtClean="0"/>
              <a:t>Data capture error</a:t>
            </a:r>
            <a:endParaRPr lang="en-US" b="1" dirty="0" smtClean="0"/>
          </a:p>
        </p:txBody>
      </p:sp>
      <p:sp>
        <p:nvSpPr>
          <p:cNvPr id="192515" name="Rectangle 3"/>
          <p:cNvSpPr>
            <a:spLocks noGrp="1" noChangeArrowheads="1"/>
          </p:cNvSpPr>
          <p:nvPr>
            <p:ph type="body" idx="1"/>
          </p:nvPr>
        </p:nvSpPr>
        <p:spPr>
          <a:xfrm>
            <a:off x="357158" y="1571612"/>
            <a:ext cx="8398197" cy="4929222"/>
          </a:xfrm>
          <a:noFill/>
        </p:spPr>
        <p:txBody>
          <a:bodyPr/>
          <a:lstStyle/>
          <a:p>
            <a:pPr>
              <a:buFont typeface="Monotype Sorts" pitchFamily="2" charset="2"/>
              <a:buNone/>
            </a:pPr>
            <a:r>
              <a:rPr lang="en-US" b="1" dirty="0" smtClean="0"/>
              <a:t>Prevention</a:t>
            </a:r>
            <a:endParaRPr lang="en-US" dirty="0" smtClean="0"/>
          </a:p>
          <a:p>
            <a:r>
              <a:rPr lang="en-US" sz="2800" dirty="0" smtClean="0"/>
              <a:t>Training and supervision</a:t>
            </a:r>
            <a:endParaRPr lang="en-US" dirty="0" smtClean="0"/>
          </a:p>
          <a:p>
            <a:pPr lvl="1">
              <a:buFont typeface="Courier New" pitchFamily="49" charset="0"/>
              <a:buChar char="o"/>
            </a:pPr>
            <a:r>
              <a:rPr lang="en-US" sz="2400" dirty="0" smtClean="0"/>
              <a:t>Interviewers and data entry operators</a:t>
            </a:r>
          </a:p>
          <a:p>
            <a:r>
              <a:rPr lang="en-US" sz="2800" dirty="0" smtClean="0"/>
              <a:t>Forms and screens designed for easy capture</a:t>
            </a:r>
          </a:p>
          <a:p>
            <a:r>
              <a:rPr lang="en-US" dirty="0" smtClean="0"/>
              <a:t>For CAI, program on-line edits</a:t>
            </a:r>
          </a:p>
          <a:p>
            <a:pPr lvl="1">
              <a:buFont typeface="Courier New" pitchFamily="49" charset="0"/>
              <a:buChar char="o"/>
            </a:pPr>
            <a:r>
              <a:rPr lang="en-US" sz="2400" dirty="0" smtClean="0"/>
              <a:t>range checks, redundancy and consistency checks</a:t>
            </a:r>
          </a:p>
          <a:p>
            <a:pPr lvl="1">
              <a:buFont typeface="Courier New" pitchFamily="49" charset="0"/>
              <a:buChar char="o"/>
            </a:pPr>
            <a:r>
              <a:rPr lang="en-US" sz="2400" dirty="0" smtClean="0"/>
              <a:t>skip patterns</a:t>
            </a:r>
          </a:p>
          <a:p>
            <a:r>
              <a:rPr lang="en-US" dirty="0" smtClean="0"/>
              <a:t>For optical equipment such as scanners</a:t>
            </a:r>
          </a:p>
          <a:p>
            <a:pPr lvl="1">
              <a:buFont typeface="Courier New" pitchFamily="49" charset="0"/>
              <a:buChar char="o"/>
            </a:pPr>
            <a:r>
              <a:rPr lang="en-US" sz="2400" dirty="0" smtClean="0"/>
              <a:t>read dummy documents or sample of data</a:t>
            </a:r>
          </a:p>
          <a:p>
            <a:pPr lvl="1">
              <a:buFont typeface="Courier New" pitchFamily="49" charset="0"/>
              <a:buChar char="o"/>
            </a:pPr>
            <a:r>
              <a:rPr lang="en-US" sz="2400" dirty="0" smtClean="0"/>
              <a:t>test on blank forms with special marks</a:t>
            </a:r>
            <a:endParaRPr lang="en-US" sz="3000" dirty="0" smtClean="0"/>
          </a:p>
          <a:p>
            <a:pPr lvl="1">
              <a:buFont typeface="Courier New" pitchFamily="49" charset="0"/>
              <a:buChar char="o"/>
            </a:pPr>
            <a:endParaRPr lang="en-US" sz="2400" dirty="0" smtClean="0"/>
          </a:p>
        </p:txBody>
      </p:sp>
      <p:sp>
        <p:nvSpPr>
          <p:cNvPr id="4" name="Date Placeholder 3"/>
          <p:cNvSpPr>
            <a:spLocks noGrp="1"/>
          </p:cNvSpPr>
          <p:nvPr>
            <p:ph type="dt" sz="half" idx="10"/>
          </p:nvPr>
        </p:nvSpPr>
        <p:spPr/>
        <p:txBody>
          <a:bodyPr/>
          <a:lstStyle/>
          <a:p>
            <a:fld id="{5BD5E81A-E42F-4923-9E76-A8C839661533}"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53</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2"/>
          <p:cNvSpPr>
            <a:spLocks noGrp="1" noChangeArrowheads="1"/>
          </p:cNvSpPr>
          <p:nvPr>
            <p:ph type="title"/>
          </p:nvPr>
        </p:nvSpPr>
        <p:spPr>
          <a:noFill/>
        </p:spPr>
        <p:txBody>
          <a:bodyPr/>
          <a:lstStyle/>
          <a:p>
            <a:r>
              <a:rPr lang="en-US" sz="3600" b="1" dirty="0" smtClean="0"/>
              <a:t>Edit and imputation error</a:t>
            </a:r>
          </a:p>
        </p:txBody>
      </p:sp>
      <p:sp>
        <p:nvSpPr>
          <p:cNvPr id="34821" name="Rectangle 3"/>
          <p:cNvSpPr>
            <a:spLocks noGrp="1" noChangeArrowheads="1"/>
          </p:cNvSpPr>
          <p:nvPr>
            <p:ph type="body" idx="1"/>
          </p:nvPr>
        </p:nvSpPr>
        <p:spPr>
          <a:noFill/>
        </p:spPr>
        <p:txBody>
          <a:bodyPr/>
          <a:lstStyle/>
          <a:p>
            <a:pPr>
              <a:buFont typeface="Monotype Sorts" pitchFamily="2" charset="2"/>
              <a:buNone/>
            </a:pPr>
            <a:r>
              <a:rPr lang="en-US" b="1" smtClean="0"/>
              <a:t>Editing</a:t>
            </a:r>
            <a:r>
              <a:rPr lang="en-US" sz="2800" smtClean="0"/>
              <a:t>: Procedures to </a:t>
            </a:r>
            <a:r>
              <a:rPr lang="en-US" sz="2800" u="sng" smtClean="0"/>
              <a:t>detect</a:t>
            </a:r>
            <a:r>
              <a:rPr lang="en-US" sz="2800" smtClean="0"/>
              <a:t> errors in data</a:t>
            </a:r>
          </a:p>
          <a:p>
            <a:r>
              <a:rPr lang="en-US" sz="2800" smtClean="0"/>
              <a:t>Structure checks</a:t>
            </a:r>
          </a:p>
          <a:p>
            <a:r>
              <a:rPr lang="en-US" sz="2800" smtClean="0"/>
              <a:t>Range edits</a:t>
            </a:r>
          </a:p>
          <a:p>
            <a:r>
              <a:rPr lang="en-US" sz="2800" smtClean="0"/>
              <a:t>Sequencing checks</a:t>
            </a:r>
          </a:p>
          <a:p>
            <a:r>
              <a:rPr lang="en-US" sz="2800" smtClean="0"/>
              <a:t>Duplication and omissions</a:t>
            </a:r>
          </a:p>
          <a:p>
            <a:r>
              <a:rPr lang="en-US" sz="2800" smtClean="0"/>
              <a:t>Logic edits</a:t>
            </a:r>
          </a:p>
        </p:txBody>
      </p:sp>
      <p:graphicFrame>
        <p:nvGraphicFramePr>
          <p:cNvPr id="34818" name="Object 4">
            <a:hlinkClick r:id="" action="ppaction://ole?verb=0"/>
          </p:cNvPr>
          <p:cNvGraphicFramePr>
            <a:graphicFrameLocks/>
          </p:cNvGraphicFramePr>
          <p:nvPr/>
        </p:nvGraphicFramePr>
        <p:xfrm>
          <a:off x="5414963" y="3149600"/>
          <a:ext cx="1697037" cy="2286000"/>
        </p:xfrm>
        <a:graphic>
          <a:graphicData uri="http://schemas.openxmlformats.org/presentationml/2006/ole">
            <mc:AlternateContent xmlns:mc="http://schemas.openxmlformats.org/markup-compatibility/2006">
              <mc:Choice xmlns:v="urn:schemas-microsoft-com:vml" Requires="v">
                <p:oleObj spid="_x0000_s37914" name="Clip" r:id="rId3" imgW="3025775" imgH="3252788" progId="">
                  <p:embed/>
                </p:oleObj>
              </mc:Choice>
              <mc:Fallback>
                <p:oleObj name="Clip" r:id="rId3" imgW="3025775" imgH="3252788" progId="">
                  <p:embed/>
                  <p:pic>
                    <p:nvPicPr>
                      <p:cNvPr id="0" name="Picture 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4963" y="3149600"/>
                        <a:ext cx="1697037"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4819" name="Object 5">
            <a:hlinkClick r:id="" action="ppaction://ole?verb=0"/>
          </p:cNvPr>
          <p:cNvGraphicFramePr>
            <a:graphicFrameLocks/>
          </p:cNvGraphicFramePr>
          <p:nvPr/>
        </p:nvGraphicFramePr>
        <p:xfrm>
          <a:off x="6510338" y="4351338"/>
          <a:ext cx="2098675" cy="1443037"/>
        </p:xfrm>
        <a:graphic>
          <a:graphicData uri="http://schemas.openxmlformats.org/presentationml/2006/ole">
            <mc:AlternateContent xmlns:mc="http://schemas.openxmlformats.org/markup-compatibility/2006">
              <mc:Choice xmlns:v="urn:schemas-microsoft-com:vml" Requires="v">
                <p:oleObj spid="_x0000_s37915" name="Clip" r:id="rId5" imgW="4716463" imgH="3162300" progId="">
                  <p:embed/>
                </p:oleObj>
              </mc:Choice>
              <mc:Fallback>
                <p:oleObj name="Clip" r:id="rId5" imgW="4716463" imgH="3162300" progId="">
                  <p:embed/>
                  <p:pic>
                    <p:nvPicPr>
                      <p:cNvPr id="0" name="Picture 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10338" y="4351338"/>
                        <a:ext cx="2098675" cy="1443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Date Placeholder 5"/>
          <p:cNvSpPr>
            <a:spLocks noGrp="1"/>
          </p:cNvSpPr>
          <p:nvPr>
            <p:ph type="dt" sz="half" idx="10"/>
          </p:nvPr>
        </p:nvSpPr>
        <p:spPr/>
        <p:txBody>
          <a:bodyPr/>
          <a:lstStyle/>
          <a:p>
            <a:fld id="{A797722F-D0DC-42FE-BE17-E52371EFB425}" type="datetime1">
              <a:rPr lang="en-CA" smtClean="0"/>
              <a:pPr/>
              <a:t>27/09/2019</a:t>
            </a:fld>
            <a:endParaRPr lang="en-CA"/>
          </a:p>
        </p:txBody>
      </p:sp>
      <p:sp>
        <p:nvSpPr>
          <p:cNvPr id="7" name="Slide Number Placeholder 6"/>
          <p:cNvSpPr>
            <a:spLocks noGrp="1"/>
          </p:cNvSpPr>
          <p:nvPr>
            <p:ph type="sldNum" sz="quarter" idx="12"/>
          </p:nvPr>
        </p:nvSpPr>
        <p:spPr/>
        <p:txBody>
          <a:bodyPr/>
          <a:lstStyle/>
          <a:p>
            <a:fld id="{2B6E738E-267A-4344-8BF4-552BF5255FBB}" type="slidenum">
              <a:rPr lang="en-CA" smtClean="0"/>
              <a:pPr/>
              <a:t>54</a:t>
            </a:fld>
            <a:endParaRPr lang="en-CA"/>
          </a:p>
        </p:txBody>
      </p:sp>
      <p:sp>
        <p:nvSpPr>
          <p:cNvPr id="8" name="Footer Placeholder 7"/>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a:xfrm>
            <a:off x="685800" y="857232"/>
            <a:ext cx="7772400" cy="819168"/>
          </a:xfrm>
          <a:noFill/>
        </p:spPr>
        <p:txBody>
          <a:bodyPr/>
          <a:lstStyle/>
          <a:p>
            <a:r>
              <a:rPr lang="en-US" sz="3600" b="1" dirty="0" smtClean="0"/>
              <a:t>Edit and imputation err</a:t>
            </a:r>
            <a:r>
              <a:rPr lang="en-US" sz="4000" b="1" dirty="0" smtClean="0"/>
              <a:t>or</a:t>
            </a:r>
          </a:p>
        </p:txBody>
      </p:sp>
      <p:sp>
        <p:nvSpPr>
          <p:cNvPr id="35844" name="Rectangle 3"/>
          <p:cNvSpPr>
            <a:spLocks noGrp="1" noChangeArrowheads="1"/>
          </p:cNvSpPr>
          <p:nvPr>
            <p:ph type="body" idx="1"/>
          </p:nvPr>
        </p:nvSpPr>
        <p:spPr>
          <a:xfrm>
            <a:off x="685800" y="1600200"/>
            <a:ext cx="7772400" cy="4114800"/>
          </a:xfrm>
          <a:noFill/>
        </p:spPr>
        <p:txBody>
          <a:bodyPr/>
          <a:lstStyle/>
          <a:p>
            <a:pPr>
              <a:buFont typeface="Monotype Sorts" pitchFamily="2" charset="2"/>
              <a:buNone/>
            </a:pPr>
            <a:r>
              <a:rPr lang="en-US" b="1" dirty="0" smtClean="0"/>
              <a:t>Imputation</a:t>
            </a:r>
            <a:r>
              <a:rPr lang="en-US" sz="2800" dirty="0" smtClean="0"/>
              <a:t>: Procedures to </a:t>
            </a:r>
            <a:r>
              <a:rPr lang="en-US" sz="2800" u="sng" dirty="0" smtClean="0"/>
              <a:t>attempt to correct</a:t>
            </a:r>
            <a:r>
              <a:rPr lang="en-US" sz="2800" dirty="0" smtClean="0"/>
              <a:t> or adjust for errors found by editing</a:t>
            </a:r>
          </a:p>
          <a:p>
            <a:pPr>
              <a:lnSpc>
                <a:spcPct val="90000"/>
              </a:lnSpc>
            </a:pPr>
            <a:r>
              <a:rPr lang="en-US" sz="2400" dirty="0" smtClean="0"/>
              <a:t>No adjustment</a:t>
            </a:r>
          </a:p>
          <a:p>
            <a:pPr>
              <a:lnSpc>
                <a:spcPct val="90000"/>
              </a:lnSpc>
            </a:pPr>
            <a:r>
              <a:rPr lang="en-US" sz="2400" dirty="0" smtClean="0"/>
              <a:t>Weight adjustments</a:t>
            </a:r>
          </a:p>
          <a:p>
            <a:pPr>
              <a:lnSpc>
                <a:spcPct val="90000"/>
              </a:lnSpc>
            </a:pPr>
            <a:r>
              <a:rPr lang="en-US" sz="2400" dirty="0" smtClean="0"/>
              <a:t>Explicit imputation</a:t>
            </a:r>
            <a:endParaRPr lang="en-US" sz="2800" dirty="0" smtClean="0"/>
          </a:p>
          <a:p>
            <a:pPr lvl="1">
              <a:buFont typeface="Courier New" pitchFamily="49" charset="0"/>
              <a:buChar char="o"/>
            </a:pPr>
            <a:r>
              <a:rPr lang="en-US" sz="2000" dirty="0" smtClean="0"/>
              <a:t>deterministic</a:t>
            </a:r>
          </a:p>
          <a:p>
            <a:pPr lvl="1">
              <a:buFont typeface="Courier New" pitchFamily="49" charset="0"/>
              <a:buChar char="o"/>
            </a:pPr>
            <a:r>
              <a:rPr lang="en-US" sz="2000" dirty="0" smtClean="0"/>
              <a:t>historical data</a:t>
            </a:r>
          </a:p>
          <a:p>
            <a:pPr lvl="1">
              <a:buFont typeface="Courier New" pitchFamily="49" charset="0"/>
              <a:buChar char="o"/>
            </a:pPr>
            <a:r>
              <a:rPr lang="en-US" sz="2000" dirty="0" smtClean="0"/>
              <a:t>average values</a:t>
            </a:r>
          </a:p>
          <a:p>
            <a:pPr lvl="1">
              <a:buFont typeface="Courier New" pitchFamily="49" charset="0"/>
              <a:buChar char="o"/>
            </a:pPr>
            <a:r>
              <a:rPr lang="en-US" sz="2000" dirty="0" smtClean="0"/>
              <a:t>hot or cold deck</a:t>
            </a:r>
          </a:p>
        </p:txBody>
      </p:sp>
      <p:graphicFrame>
        <p:nvGraphicFramePr>
          <p:cNvPr id="35842" name="Object 4">
            <a:hlinkClick r:id="" action="ppaction://ole?verb=0"/>
          </p:cNvPr>
          <p:cNvGraphicFramePr>
            <a:graphicFrameLocks/>
          </p:cNvGraphicFramePr>
          <p:nvPr/>
        </p:nvGraphicFramePr>
        <p:xfrm>
          <a:off x="4718050" y="3122613"/>
          <a:ext cx="2957513" cy="2487612"/>
        </p:xfrm>
        <a:graphic>
          <a:graphicData uri="http://schemas.openxmlformats.org/presentationml/2006/ole">
            <mc:AlternateContent xmlns:mc="http://schemas.openxmlformats.org/markup-compatibility/2006">
              <mc:Choice xmlns:v="urn:schemas-microsoft-com:vml" Requires="v">
                <p:oleObj spid="_x0000_s38926" name="Clip" r:id="rId3" imgW="4716463" imgH="3543300" progId="">
                  <p:embed/>
                </p:oleObj>
              </mc:Choice>
              <mc:Fallback>
                <p:oleObj name="Clip" r:id="rId3" imgW="4716463" imgH="3543300" progId="">
                  <p:embed/>
                  <p:pic>
                    <p:nvPicPr>
                      <p:cNvPr id="0"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8050" y="3122613"/>
                        <a:ext cx="2957513" cy="2487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Date Placeholder 4"/>
          <p:cNvSpPr>
            <a:spLocks noGrp="1"/>
          </p:cNvSpPr>
          <p:nvPr>
            <p:ph type="dt" sz="half" idx="10"/>
          </p:nvPr>
        </p:nvSpPr>
        <p:spPr/>
        <p:txBody>
          <a:bodyPr/>
          <a:lstStyle/>
          <a:p>
            <a:fld id="{B09DD174-B734-4C49-8EF1-83885586BB78}" type="datetime1">
              <a:rPr lang="en-CA" smtClean="0"/>
              <a:pPr/>
              <a:t>27/09/2019</a:t>
            </a:fld>
            <a:endParaRPr lang="en-CA"/>
          </a:p>
        </p:txBody>
      </p:sp>
      <p:sp>
        <p:nvSpPr>
          <p:cNvPr id="6" name="Slide Number Placeholder 5"/>
          <p:cNvSpPr>
            <a:spLocks noGrp="1"/>
          </p:cNvSpPr>
          <p:nvPr>
            <p:ph type="sldNum" sz="quarter" idx="12"/>
          </p:nvPr>
        </p:nvSpPr>
        <p:spPr/>
        <p:txBody>
          <a:bodyPr/>
          <a:lstStyle/>
          <a:p>
            <a:fld id="{2B6E738E-267A-4344-8BF4-552BF5255FBB}" type="slidenum">
              <a:rPr lang="en-CA" smtClean="0"/>
              <a:pPr/>
              <a:t>55</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noFill/>
        </p:spPr>
        <p:txBody>
          <a:bodyPr/>
          <a:lstStyle/>
          <a:p>
            <a:r>
              <a:rPr lang="en-US" sz="3600" b="1" dirty="0" smtClean="0"/>
              <a:t>Edit and imputation error</a:t>
            </a:r>
          </a:p>
        </p:txBody>
      </p:sp>
      <p:sp>
        <p:nvSpPr>
          <p:cNvPr id="195587" name="Rectangle 3"/>
          <p:cNvSpPr>
            <a:spLocks noGrp="1" noChangeArrowheads="1"/>
          </p:cNvSpPr>
          <p:nvPr>
            <p:ph type="body" idx="1"/>
          </p:nvPr>
        </p:nvSpPr>
        <p:spPr>
          <a:noFill/>
        </p:spPr>
        <p:txBody>
          <a:bodyPr/>
          <a:lstStyle/>
          <a:p>
            <a:pPr>
              <a:buFont typeface="Monotype Sorts" pitchFamily="2" charset="2"/>
              <a:buNone/>
            </a:pPr>
            <a:r>
              <a:rPr lang="en-US" b="1" smtClean="0"/>
              <a:t>Causes</a:t>
            </a:r>
            <a:endParaRPr lang="en-US" sz="2800" smtClean="0"/>
          </a:p>
          <a:p>
            <a:r>
              <a:rPr lang="en-US" sz="2800" smtClean="0"/>
              <a:t>Quality of  raw data (blanks, inconsistencies, outliers)</a:t>
            </a:r>
          </a:p>
          <a:p>
            <a:r>
              <a:rPr lang="en-US" sz="2800" smtClean="0"/>
              <a:t>Complex structure of data</a:t>
            </a:r>
          </a:p>
          <a:p>
            <a:r>
              <a:rPr lang="en-US" sz="2800" smtClean="0"/>
              <a:t>Complexity of editing and imputation specifications</a:t>
            </a:r>
          </a:p>
          <a:p>
            <a:r>
              <a:rPr lang="en-US" sz="2800" smtClean="0"/>
              <a:t>Over- or under-correction of data</a:t>
            </a:r>
          </a:p>
        </p:txBody>
      </p:sp>
      <p:sp>
        <p:nvSpPr>
          <p:cNvPr id="4" name="Date Placeholder 3"/>
          <p:cNvSpPr>
            <a:spLocks noGrp="1"/>
          </p:cNvSpPr>
          <p:nvPr>
            <p:ph type="dt" sz="half" idx="10"/>
          </p:nvPr>
        </p:nvSpPr>
        <p:spPr/>
        <p:txBody>
          <a:bodyPr/>
          <a:lstStyle/>
          <a:p>
            <a:fld id="{FB1833CB-88FD-4644-AA57-190EC15303BF}"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56</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noFill/>
        </p:spPr>
        <p:txBody>
          <a:bodyPr/>
          <a:lstStyle/>
          <a:p>
            <a:r>
              <a:rPr lang="en-US" sz="3600" b="1" dirty="0" smtClean="0"/>
              <a:t>Edit and imputation error</a:t>
            </a:r>
          </a:p>
        </p:txBody>
      </p:sp>
      <p:sp>
        <p:nvSpPr>
          <p:cNvPr id="196611" name="Rectangle 3"/>
          <p:cNvSpPr>
            <a:spLocks noGrp="1" noChangeArrowheads="1"/>
          </p:cNvSpPr>
          <p:nvPr>
            <p:ph type="body" idx="1"/>
          </p:nvPr>
        </p:nvSpPr>
        <p:spPr>
          <a:xfrm>
            <a:off x="685800" y="1676400"/>
            <a:ext cx="7772400" cy="4114800"/>
          </a:xfrm>
          <a:noFill/>
        </p:spPr>
        <p:txBody>
          <a:bodyPr/>
          <a:lstStyle/>
          <a:p>
            <a:pPr>
              <a:buFont typeface="Monotype Sorts" pitchFamily="2" charset="2"/>
              <a:buNone/>
            </a:pPr>
            <a:r>
              <a:rPr lang="en-US" b="1" dirty="0" smtClean="0"/>
              <a:t>Problems</a:t>
            </a:r>
            <a:endParaRPr lang="en-US" sz="2800" dirty="0" smtClean="0"/>
          </a:p>
          <a:p>
            <a:r>
              <a:rPr lang="en-US" sz="2800" dirty="0" smtClean="0"/>
              <a:t>Incorrect or illogical edit or imputation rules may introduce </a:t>
            </a:r>
            <a:r>
              <a:rPr lang="en-US" sz="2800" u="sng" dirty="0" smtClean="0"/>
              <a:t>bias</a:t>
            </a:r>
            <a:endParaRPr lang="en-US" sz="2800" dirty="0" smtClean="0"/>
          </a:p>
          <a:p>
            <a:pPr lvl="1">
              <a:buFont typeface="Courier New" pitchFamily="49" charset="0"/>
              <a:buChar char="o"/>
            </a:pPr>
            <a:r>
              <a:rPr lang="en-US" sz="2400" dirty="0" smtClean="0"/>
              <a:t>by incorrect detection of “errors” or missing true errors</a:t>
            </a:r>
          </a:p>
          <a:p>
            <a:pPr lvl="1">
              <a:buFont typeface="Courier New" pitchFamily="49" charset="0"/>
              <a:buChar char="o"/>
            </a:pPr>
            <a:r>
              <a:rPr lang="en-US" sz="2400" dirty="0" smtClean="0"/>
              <a:t>by incorrect “correction” of detected errors</a:t>
            </a:r>
          </a:p>
          <a:p>
            <a:r>
              <a:rPr lang="en-US" sz="2800" u="sng" dirty="0" smtClean="0"/>
              <a:t>Variance</a:t>
            </a:r>
            <a:r>
              <a:rPr lang="en-US" sz="2800" dirty="0" smtClean="0"/>
              <a:t> may be falsely reduced if choice of imputation method is inappropriate</a:t>
            </a:r>
          </a:p>
        </p:txBody>
      </p:sp>
      <p:sp>
        <p:nvSpPr>
          <p:cNvPr id="4" name="Date Placeholder 3"/>
          <p:cNvSpPr>
            <a:spLocks noGrp="1"/>
          </p:cNvSpPr>
          <p:nvPr>
            <p:ph type="dt" sz="half" idx="10"/>
          </p:nvPr>
        </p:nvSpPr>
        <p:spPr/>
        <p:txBody>
          <a:bodyPr/>
          <a:lstStyle/>
          <a:p>
            <a:fld id="{138F753F-E110-46A6-9B6D-9DE8A79F7AF0}"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57</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noFill/>
        </p:spPr>
        <p:txBody>
          <a:bodyPr/>
          <a:lstStyle/>
          <a:p>
            <a:r>
              <a:rPr lang="en-US" sz="3600" b="1" dirty="0" smtClean="0"/>
              <a:t>Edit and imputation error</a:t>
            </a:r>
          </a:p>
        </p:txBody>
      </p:sp>
      <p:sp>
        <p:nvSpPr>
          <p:cNvPr id="197635" name="Rectangle 3"/>
          <p:cNvSpPr>
            <a:spLocks noGrp="1" noChangeArrowheads="1"/>
          </p:cNvSpPr>
          <p:nvPr>
            <p:ph type="body" idx="1"/>
          </p:nvPr>
        </p:nvSpPr>
        <p:spPr>
          <a:noFill/>
        </p:spPr>
        <p:txBody>
          <a:bodyPr/>
          <a:lstStyle/>
          <a:p>
            <a:pPr>
              <a:buFont typeface="Monotype Sorts" pitchFamily="2" charset="2"/>
              <a:buNone/>
            </a:pPr>
            <a:r>
              <a:rPr lang="en-US" b="1" dirty="0" smtClean="0"/>
              <a:t>Prevention</a:t>
            </a:r>
            <a:endParaRPr lang="en-US" sz="2800" dirty="0" smtClean="0"/>
          </a:p>
          <a:p>
            <a:r>
              <a:rPr lang="en-US" sz="2800" dirty="0" smtClean="0"/>
              <a:t>Minimize errors through checks and controls at all design stages</a:t>
            </a:r>
          </a:p>
          <a:p>
            <a:pPr lvl="1">
              <a:buFont typeface="Courier New" pitchFamily="49" charset="0"/>
              <a:buChar char="o"/>
            </a:pPr>
            <a:r>
              <a:rPr lang="en-US" sz="2400" dirty="0" smtClean="0"/>
              <a:t>questionnaire, coding and capture</a:t>
            </a:r>
          </a:p>
          <a:p>
            <a:pPr lvl="1">
              <a:buFont typeface="Courier New" pitchFamily="49" charset="0"/>
              <a:buChar char="o"/>
            </a:pPr>
            <a:r>
              <a:rPr lang="en-US" sz="2400" dirty="0" smtClean="0"/>
              <a:t>integrated CAI collection systems</a:t>
            </a:r>
          </a:p>
          <a:p>
            <a:r>
              <a:rPr lang="en-US" sz="2800" dirty="0" smtClean="0"/>
              <a:t>Develop clear, consistent reasonable edit and imputation rules</a:t>
            </a:r>
          </a:p>
        </p:txBody>
      </p:sp>
      <p:sp>
        <p:nvSpPr>
          <p:cNvPr id="4" name="Date Placeholder 3"/>
          <p:cNvSpPr>
            <a:spLocks noGrp="1"/>
          </p:cNvSpPr>
          <p:nvPr>
            <p:ph type="dt" sz="half" idx="10"/>
          </p:nvPr>
        </p:nvSpPr>
        <p:spPr/>
        <p:txBody>
          <a:bodyPr/>
          <a:lstStyle/>
          <a:p>
            <a:fld id="{0CC614DA-25F7-456C-ABF1-53EAE11A6806}"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58</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685800" y="785794"/>
            <a:ext cx="7772400" cy="890606"/>
          </a:xfrm>
          <a:noFill/>
        </p:spPr>
        <p:txBody>
          <a:bodyPr/>
          <a:lstStyle/>
          <a:p>
            <a:r>
              <a:rPr lang="en-US" altLang="en-US" sz="3600" b="1" dirty="0" smtClean="0"/>
              <a:t>Summary</a:t>
            </a:r>
          </a:p>
        </p:txBody>
      </p:sp>
      <p:sp>
        <p:nvSpPr>
          <p:cNvPr id="37892" name="Rectangle 3"/>
          <p:cNvSpPr>
            <a:spLocks noGrp="1" noChangeArrowheads="1"/>
          </p:cNvSpPr>
          <p:nvPr>
            <p:ph type="body" idx="1"/>
          </p:nvPr>
        </p:nvSpPr>
        <p:spPr>
          <a:xfrm>
            <a:off x="685800" y="1928802"/>
            <a:ext cx="7772400" cy="3786198"/>
          </a:xfrm>
          <a:noFill/>
        </p:spPr>
        <p:txBody>
          <a:bodyPr/>
          <a:lstStyle/>
          <a:p>
            <a:pPr>
              <a:lnSpc>
                <a:spcPct val="95000"/>
              </a:lnSpc>
            </a:pPr>
            <a:r>
              <a:rPr lang="en-US" altLang="en-US" dirty="0" smtClean="0"/>
              <a:t>The causes and consequences of non-sampling errors must be</a:t>
            </a:r>
          </a:p>
          <a:p>
            <a:pPr lvl="1">
              <a:lnSpc>
                <a:spcPct val="95000"/>
              </a:lnSpc>
              <a:buFont typeface="Courier New" pitchFamily="49" charset="0"/>
              <a:buChar char="o"/>
            </a:pPr>
            <a:r>
              <a:rPr lang="en-US" altLang="en-US" dirty="0" smtClean="0"/>
              <a:t>understood</a:t>
            </a:r>
          </a:p>
          <a:p>
            <a:pPr lvl="1">
              <a:lnSpc>
                <a:spcPct val="95000"/>
              </a:lnSpc>
              <a:buFont typeface="Courier New" pitchFamily="49" charset="0"/>
              <a:buChar char="o"/>
            </a:pPr>
            <a:r>
              <a:rPr lang="en-US" altLang="en-US" dirty="0" smtClean="0"/>
              <a:t>identified</a:t>
            </a:r>
          </a:p>
          <a:p>
            <a:pPr lvl="1">
              <a:lnSpc>
                <a:spcPct val="95000"/>
              </a:lnSpc>
              <a:buFont typeface="Courier New" pitchFamily="49" charset="0"/>
              <a:buChar char="o"/>
            </a:pPr>
            <a:r>
              <a:rPr lang="en-US" altLang="en-US" dirty="0" smtClean="0"/>
              <a:t>measured</a:t>
            </a:r>
          </a:p>
          <a:p>
            <a:pPr lvl="1">
              <a:lnSpc>
                <a:spcPct val="95000"/>
              </a:lnSpc>
              <a:buFont typeface="Courier New" pitchFamily="49" charset="0"/>
              <a:buChar char="o"/>
            </a:pPr>
            <a:r>
              <a:rPr lang="en-US" altLang="en-US" dirty="0" smtClean="0"/>
              <a:t>controlled</a:t>
            </a:r>
          </a:p>
          <a:p>
            <a:pPr lvl="1">
              <a:lnSpc>
                <a:spcPct val="95000"/>
              </a:lnSpc>
              <a:buFont typeface="Courier New" pitchFamily="49" charset="0"/>
              <a:buChar char="o"/>
            </a:pPr>
            <a:r>
              <a:rPr lang="en-US" altLang="en-US" b="1" dirty="0" smtClean="0"/>
              <a:t>prevented</a:t>
            </a:r>
            <a:endParaRPr lang="en-US" altLang="en-US" dirty="0" smtClean="0"/>
          </a:p>
          <a:p>
            <a:pPr>
              <a:buFont typeface="Monotype Sorts" pitchFamily="2" charset="2"/>
              <a:buNone/>
            </a:pPr>
            <a:r>
              <a:rPr lang="en-US" altLang="en-US" dirty="0" smtClean="0"/>
              <a:t>if survey results are to be reliable and useful</a:t>
            </a:r>
          </a:p>
        </p:txBody>
      </p:sp>
      <p:graphicFrame>
        <p:nvGraphicFramePr>
          <p:cNvPr id="37890" name="Object 4">
            <a:hlinkClick r:id="" action="ppaction://ole?verb=0"/>
          </p:cNvPr>
          <p:cNvGraphicFramePr>
            <a:graphicFrameLocks/>
          </p:cNvGraphicFramePr>
          <p:nvPr/>
        </p:nvGraphicFramePr>
        <p:xfrm>
          <a:off x="7000892" y="2071678"/>
          <a:ext cx="1884363" cy="2770188"/>
        </p:xfrm>
        <a:graphic>
          <a:graphicData uri="http://schemas.openxmlformats.org/presentationml/2006/ole">
            <mc:AlternateContent xmlns:mc="http://schemas.openxmlformats.org/markup-compatibility/2006">
              <mc:Choice xmlns:v="urn:schemas-microsoft-com:vml" Requires="v">
                <p:oleObj spid="_x0000_s40974" name="Clip" r:id="rId3" imgW="3802063" imgH="5729288" progId="">
                  <p:embed/>
                </p:oleObj>
              </mc:Choice>
              <mc:Fallback>
                <p:oleObj name="Clip" r:id="rId3" imgW="3802063" imgH="5729288" progId="">
                  <p:embed/>
                  <p:pic>
                    <p:nvPicPr>
                      <p:cNvPr id="0"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892" y="2071678"/>
                        <a:ext cx="1884363" cy="277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Date Placeholder 4"/>
          <p:cNvSpPr>
            <a:spLocks noGrp="1"/>
          </p:cNvSpPr>
          <p:nvPr>
            <p:ph type="dt" sz="half" idx="10"/>
          </p:nvPr>
        </p:nvSpPr>
        <p:spPr/>
        <p:txBody>
          <a:bodyPr/>
          <a:lstStyle/>
          <a:p>
            <a:fld id="{CFC8920A-6909-42A7-A953-524B8C726DBC}" type="datetime1">
              <a:rPr lang="en-CA" smtClean="0"/>
              <a:pPr/>
              <a:t>27/09/2019</a:t>
            </a:fld>
            <a:endParaRPr lang="en-CA"/>
          </a:p>
        </p:txBody>
      </p:sp>
      <p:sp>
        <p:nvSpPr>
          <p:cNvPr id="6" name="Slide Number Placeholder 5"/>
          <p:cNvSpPr>
            <a:spLocks noGrp="1"/>
          </p:cNvSpPr>
          <p:nvPr>
            <p:ph type="sldNum" sz="quarter" idx="12"/>
          </p:nvPr>
        </p:nvSpPr>
        <p:spPr/>
        <p:txBody>
          <a:bodyPr/>
          <a:lstStyle/>
          <a:p>
            <a:fld id="{2B6E738E-267A-4344-8BF4-552BF5255FBB}" type="slidenum">
              <a:rPr lang="en-CA" smtClean="0"/>
              <a:pPr/>
              <a:t>59</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357158" y="1000108"/>
            <a:ext cx="8229600" cy="658813"/>
          </a:xfrm>
          <a:noFill/>
        </p:spPr>
        <p:txBody>
          <a:bodyPr/>
          <a:lstStyle/>
          <a:p>
            <a:r>
              <a:rPr lang="en-US" altLang="en-US" sz="3600" b="1" dirty="0" smtClean="0"/>
              <a:t>Survey error</a:t>
            </a:r>
          </a:p>
        </p:txBody>
      </p:sp>
      <p:sp>
        <p:nvSpPr>
          <p:cNvPr id="20484" name="Rectangle 3"/>
          <p:cNvSpPr>
            <a:spLocks noChangeArrowheads="1"/>
          </p:cNvSpPr>
          <p:nvPr/>
        </p:nvSpPr>
        <p:spPr bwMode="auto">
          <a:xfrm>
            <a:off x="1128713" y="2073275"/>
            <a:ext cx="6932612" cy="942975"/>
          </a:xfrm>
          <a:prstGeom prst="rect">
            <a:avLst/>
          </a:prstGeom>
          <a:noFill/>
          <a:ln w="12700">
            <a:noFill/>
            <a:miter lim="800000"/>
            <a:headEnd/>
            <a:tailEnd/>
          </a:ln>
        </p:spPr>
        <p:txBody>
          <a:bodyPr wrap="none" lIns="90488" tIns="44450" rIns="90488" bIns="44450">
            <a:spAutoFit/>
          </a:bodyPr>
          <a:lstStyle/>
          <a:p>
            <a:r>
              <a:rPr lang="en-US" altLang="en-US" sz="2800"/>
              <a:t>The difference between survey estimate</a:t>
            </a:r>
          </a:p>
          <a:p>
            <a:r>
              <a:rPr lang="en-US" altLang="en-US" sz="2800"/>
              <a:t>and the </a:t>
            </a:r>
            <a:r>
              <a:rPr lang="en-US" altLang="en-US" sz="2800" i="1"/>
              <a:t>“true value”</a:t>
            </a:r>
            <a:endParaRPr lang="en-US" altLang="en-US" sz="2800"/>
          </a:p>
        </p:txBody>
      </p:sp>
      <p:graphicFrame>
        <p:nvGraphicFramePr>
          <p:cNvPr id="20482" name="Object 4">
            <a:hlinkClick r:id="" action="ppaction://ole?verb=0"/>
          </p:cNvPr>
          <p:cNvGraphicFramePr>
            <a:graphicFrameLocks/>
          </p:cNvGraphicFramePr>
          <p:nvPr/>
        </p:nvGraphicFramePr>
        <p:xfrm>
          <a:off x="3914775" y="3581400"/>
          <a:ext cx="4314825" cy="2312988"/>
        </p:xfrm>
        <a:graphic>
          <a:graphicData uri="http://schemas.openxmlformats.org/presentationml/2006/ole">
            <mc:AlternateContent xmlns:mc="http://schemas.openxmlformats.org/markup-compatibility/2006">
              <mc:Choice xmlns:v="urn:schemas-microsoft-com:vml" Requires="v">
                <p:oleObj spid="_x0000_s20494" name="Clip" r:id="rId3" imgW="5280025" imgH="2392363" progId="">
                  <p:embed/>
                </p:oleObj>
              </mc:Choice>
              <mc:Fallback>
                <p:oleObj name="Clip" r:id="rId3" imgW="5280025" imgH="2392363" progId="">
                  <p:embed/>
                  <p:pic>
                    <p:nvPicPr>
                      <p:cNvPr id="0"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4775" y="3581400"/>
                        <a:ext cx="4314825" cy="2312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Date Placeholder 4"/>
          <p:cNvSpPr>
            <a:spLocks noGrp="1"/>
          </p:cNvSpPr>
          <p:nvPr>
            <p:ph type="dt" sz="half" idx="10"/>
          </p:nvPr>
        </p:nvSpPr>
        <p:spPr/>
        <p:txBody>
          <a:bodyPr/>
          <a:lstStyle/>
          <a:p>
            <a:fld id="{B903285D-06A1-49FB-B285-AC47C70A4C3B}" type="datetime1">
              <a:rPr lang="en-CA" smtClean="0"/>
              <a:pPr/>
              <a:t>27/09/2019</a:t>
            </a:fld>
            <a:endParaRPr lang="en-CA"/>
          </a:p>
        </p:txBody>
      </p:sp>
      <p:sp>
        <p:nvSpPr>
          <p:cNvPr id="6" name="Slide Number Placeholder 5"/>
          <p:cNvSpPr>
            <a:spLocks noGrp="1"/>
          </p:cNvSpPr>
          <p:nvPr>
            <p:ph type="sldNum" sz="quarter" idx="12"/>
          </p:nvPr>
        </p:nvSpPr>
        <p:spPr/>
        <p:txBody>
          <a:bodyPr/>
          <a:lstStyle/>
          <a:p>
            <a:fld id="{452FE133-B488-4134-A8E0-D29FB82D3EF0}" type="slidenum">
              <a:rPr lang="en-CA" smtClean="0"/>
              <a:pPr/>
              <a:t>6</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spd="med">
    <p:split dir="in"/>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noFill/>
        </p:spPr>
        <p:txBody>
          <a:bodyPr/>
          <a:lstStyle/>
          <a:p>
            <a:r>
              <a:rPr lang="en-US" altLang="en-US" sz="3600" b="1" dirty="0" smtClean="0"/>
              <a:t>Summary</a:t>
            </a:r>
          </a:p>
        </p:txBody>
      </p:sp>
      <p:sp>
        <p:nvSpPr>
          <p:cNvPr id="198659" name="Rectangle 3"/>
          <p:cNvSpPr>
            <a:spLocks noGrp="1" noChangeArrowheads="1"/>
          </p:cNvSpPr>
          <p:nvPr>
            <p:ph type="body" idx="1"/>
          </p:nvPr>
        </p:nvSpPr>
        <p:spPr>
          <a:xfrm>
            <a:off x="350267" y="1928802"/>
            <a:ext cx="8398197" cy="4197361"/>
          </a:xfrm>
          <a:noFill/>
        </p:spPr>
        <p:txBody>
          <a:bodyPr/>
          <a:lstStyle/>
          <a:p>
            <a:r>
              <a:rPr lang="en-US" altLang="en-US" b="1" dirty="0" smtClean="0"/>
              <a:t>Sampling</a:t>
            </a:r>
            <a:r>
              <a:rPr lang="en-US" altLang="en-US" dirty="0" smtClean="0"/>
              <a:t> and </a:t>
            </a:r>
            <a:r>
              <a:rPr lang="en-US" altLang="en-US" b="1" dirty="0" smtClean="0"/>
              <a:t>non-sampling errors </a:t>
            </a:r>
            <a:r>
              <a:rPr lang="en-US" altLang="en-US" dirty="0" smtClean="0"/>
              <a:t>cause both </a:t>
            </a:r>
            <a:r>
              <a:rPr lang="en-US" altLang="en-US" b="1" dirty="0" smtClean="0"/>
              <a:t>bias</a:t>
            </a:r>
            <a:r>
              <a:rPr lang="en-US" altLang="en-US" dirty="0" smtClean="0"/>
              <a:t> and </a:t>
            </a:r>
            <a:r>
              <a:rPr lang="en-US" altLang="en-US" b="1" dirty="0" smtClean="0"/>
              <a:t>variance </a:t>
            </a:r>
            <a:r>
              <a:rPr lang="en-US" altLang="en-US" dirty="0" smtClean="0"/>
              <a:t>in survey estimates</a:t>
            </a:r>
          </a:p>
          <a:p>
            <a:pPr>
              <a:buFont typeface="Monotype Sorts" pitchFamily="2" charset="2"/>
              <a:buNone/>
            </a:pPr>
            <a:r>
              <a:rPr lang="en-US" altLang="en-US" dirty="0" smtClean="0"/>
              <a:t> </a:t>
            </a:r>
          </a:p>
          <a:p>
            <a:r>
              <a:rPr lang="en-US" altLang="en-US" b="1" dirty="0" smtClean="0"/>
              <a:t>Non-sampling</a:t>
            </a:r>
            <a:r>
              <a:rPr lang="en-US" altLang="en-US" dirty="0" smtClean="0"/>
              <a:t> errors are the most dangerous and hardest to deal with</a:t>
            </a:r>
          </a:p>
        </p:txBody>
      </p:sp>
      <p:sp>
        <p:nvSpPr>
          <p:cNvPr id="4" name="Date Placeholder 3"/>
          <p:cNvSpPr>
            <a:spLocks noGrp="1"/>
          </p:cNvSpPr>
          <p:nvPr>
            <p:ph type="dt" sz="half" idx="10"/>
          </p:nvPr>
        </p:nvSpPr>
        <p:spPr/>
        <p:txBody>
          <a:bodyPr/>
          <a:lstStyle/>
          <a:p>
            <a:fld id="{4F5647A6-4623-41D5-AAFA-16B799E0D352}"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60</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914" name="Object 2">
            <a:hlinkClick r:id="" action="ppaction://ole?verb=0"/>
          </p:cNvPr>
          <p:cNvGraphicFramePr>
            <a:graphicFrameLocks/>
          </p:cNvGraphicFramePr>
          <p:nvPr/>
        </p:nvGraphicFramePr>
        <p:xfrm>
          <a:off x="714375" y="685800"/>
          <a:ext cx="7772400" cy="1676400"/>
        </p:xfrm>
        <a:graphic>
          <a:graphicData uri="http://schemas.openxmlformats.org/presentationml/2006/ole">
            <mc:AlternateContent xmlns:mc="http://schemas.openxmlformats.org/markup-compatibility/2006">
              <mc:Choice xmlns:v="urn:schemas-microsoft-com:vml" Requires="v">
                <p:oleObj spid="_x0000_s41998" name="Clip" r:id="rId3" imgW="4610100" imgH="4564063" progId="">
                  <p:embed/>
                </p:oleObj>
              </mc:Choice>
              <mc:Fallback>
                <p:oleObj name="Clip" r:id="rId3" imgW="4610100" imgH="4564063" progId="">
                  <p:embed/>
                  <p:pic>
                    <p:nvPicPr>
                      <p:cNvPr id="0"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75" y="685800"/>
                        <a:ext cx="7772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8915" name="Rectangle 3"/>
          <p:cNvSpPr>
            <a:spLocks noGrp="1" noChangeArrowheads="1"/>
          </p:cNvSpPr>
          <p:nvPr>
            <p:ph type="ctrTitle"/>
          </p:nvPr>
        </p:nvSpPr>
        <p:spPr>
          <a:xfrm>
            <a:off x="2466975" y="1195388"/>
            <a:ext cx="4038600" cy="579437"/>
          </a:xfrm>
          <a:noFill/>
        </p:spPr>
        <p:txBody>
          <a:bodyPr/>
          <a:lstStyle/>
          <a:p>
            <a:r>
              <a:rPr lang="en-US" altLang="en-US" sz="3600" b="1" dirty="0" smtClean="0">
                <a:solidFill>
                  <a:srgbClr val="030303"/>
                </a:solidFill>
              </a:rPr>
              <a:t>SURVEY ERROR</a:t>
            </a:r>
          </a:p>
        </p:txBody>
      </p:sp>
      <p:sp>
        <p:nvSpPr>
          <p:cNvPr id="38916" name="Rectangle 4"/>
          <p:cNvSpPr>
            <a:spLocks noGrp="1" noChangeArrowheads="1"/>
          </p:cNvSpPr>
          <p:nvPr>
            <p:ph type="subTitle" idx="1"/>
          </p:nvPr>
        </p:nvSpPr>
        <p:spPr>
          <a:xfrm>
            <a:off x="1428728" y="2428868"/>
            <a:ext cx="6324600" cy="3962400"/>
          </a:xfrm>
          <a:noFill/>
          <a:ln w="76200" cap="flat" cmpd="tri">
            <a:solidFill>
              <a:schemeClr val="tx1"/>
            </a:solidFill>
          </a:ln>
        </p:spPr>
        <p:txBody>
          <a:bodyPr/>
          <a:lstStyle/>
          <a:p>
            <a:pPr marL="342900" indent="-342900" algn="l"/>
            <a:r>
              <a:rPr lang="en-CA" sz="2400" dirty="0"/>
              <a:t>“</a:t>
            </a:r>
            <a:r>
              <a:rPr lang="en-CA" sz="1800" dirty="0"/>
              <a:t>The value for which P=0.05, or 1 in 20, is 1.96 or nearly 2; it is convenient to take this point as a limit in judging whether a deviation ought to be considered significant or not. Deviations exceeding twice the standard deviation are thus formally regarded as significant. Using this criterion we should be led to follow up a false indication only once in 22 trials, even if the statistics were the only guide available. Small effects will still escape notice if the data are insufficiently numerous to bring them out, but no lowering of the standard of significance would meet this difficulty.” </a:t>
            </a:r>
            <a:br>
              <a:rPr lang="en-CA" sz="1800" dirty="0"/>
            </a:br>
            <a:r>
              <a:rPr lang="en-CA" sz="1800" dirty="0"/>
              <a:t>― </a:t>
            </a:r>
            <a:r>
              <a:rPr lang="en-CA" sz="1800" b="1" dirty="0"/>
              <a:t>Ronald A. Fisher, </a:t>
            </a:r>
            <a:r>
              <a:rPr lang="en-CA" sz="1800" b="1" dirty="0">
                <a:hlinkClick r:id="rId5"/>
              </a:rPr>
              <a:t>Design Of Experiments</a:t>
            </a:r>
            <a:endParaRPr lang="en-CA" sz="1800" dirty="0"/>
          </a:p>
          <a:p>
            <a:pPr marL="342900" indent="-342900" algn="l"/>
            <a:endParaRPr lang="en-US" altLang="en-US" sz="2200" i="1" dirty="0" smtClean="0"/>
          </a:p>
          <a:p>
            <a:pPr marL="342900" indent="-342900" algn="l"/>
            <a:r>
              <a:rPr lang="en-US" altLang="en-US" sz="2200" i="1" dirty="0" smtClean="0"/>
              <a:t>  </a:t>
            </a:r>
            <a:endParaRPr lang="en-US" altLang="en-US" sz="2200" dirty="0" smtClean="0"/>
          </a:p>
        </p:txBody>
      </p:sp>
      <p:sp>
        <p:nvSpPr>
          <p:cNvPr id="5" name="Date Placeholder 4"/>
          <p:cNvSpPr>
            <a:spLocks noGrp="1"/>
          </p:cNvSpPr>
          <p:nvPr>
            <p:ph type="dt" sz="half" idx="10"/>
          </p:nvPr>
        </p:nvSpPr>
        <p:spPr/>
        <p:txBody>
          <a:bodyPr/>
          <a:lstStyle/>
          <a:p>
            <a:fld id="{B8296664-D6D7-4475-B6F3-BA4CC693F1DF}" type="datetime1">
              <a:rPr lang="en-CA" smtClean="0"/>
              <a:pPr/>
              <a:t>27/09/2019</a:t>
            </a:fld>
            <a:endParaRPr lang="en-CA"/>
          </a:p>
        </p:txBody>
      </p:sp>
      <p:sp>
        <p:nvSpPr>
          <p:cNvPr id="6" name="Slide Number Placeholder 5"/>
          <p:cNvSpPr>
            <a:spLocks noGrp="1"/>
          </p:cNvSpPr>
          <p:nvPr>
            <p:ph type="sldNum" sz="quarter" idx="12"/>
          </p:nvPr>
        </p:nvSpPr>
        <p:spPr/>
        <p:txBody>
          <a:bodyPr/>
          <a:lstStyle/>
          <a:p>
            <a:fld id="{E67B4945-A6DD-47A7-AC27-07CFEAAC818F}" type="slidenum">
              <a:rPr lang="en-CA" smtClean="0"/>
              <a:pPr/>
              <a:t>61</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spd="med">
    <p:fade thruBlk="1"/>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Grp="1" noChangeArrowheads="1"/>
          </p:cNvSpPr>
          <p:nvPr>
            <p:ph type="title"/>
          </p:nvPr>
        </p:nvSpPr>
        <p:spPr>
          <a:noFill/>
        </p:spPr>
        <p:txBody>
          <a:bodyPr/>
          <a:lstStyle/>
          <a:p>
            <a:r>
              <a:rPr lang="en-US" altLang="en-US" sz="3600" b="1" dirty="0" smtClean="0"/>
              <a:t>Sampling error</a:t>
            </a:r>
            <a:endParaRPr lang="en-US" altLang="en-US" sz="4000" b="1" dirty="0" smtClean="0"/>
          </a:p>
        </p:txBody>
      </p:sp>
      <p:sp>
        <p:nvSpPr>
          <p:cNvPr id="43012" name="Rectangle 3"/>
          <p:cNvSpPr>
            <a:spLocks noGrp="1" noChangeArrowheads="1"/>
          </p:cNvSpPr>
          <p:nvPr>
            <p:ph type="body" idx="1"/>
          </p:nvPr>
        </p:nvSpPr>
        <p:spPr>
          <a:xfrm>
            <a:off x="350267" y="1857364"/>
            <a:ext cx="8398197" cy="4268799"/>
          </a:xfrm>
          <a:noFill/>
        </p:spPr>
        <p:txBody>
          <a:bodyPr/>
          <a:lstStyle/>
          <a:p>
            <a:r>
              <a:rPr lang="en-US" altLang="en-US" dirty="0" smtClean="0"/>
              <a:t>Uncertainty in sample-based estimates</a:t>
            </a:r>
          </a:p>
          <a:p>
            <a:r>
              <a:rPr lang="en-US" altLang="en-US" dirty="0" smtClean="0"/>
              <a:t>Because only a portion of population is observed</a:t>
            </a:r>
          </a:p>
          <a:p>
            <a:r>
              <a:rPr lang="en-US" altLang="en-US" dirty="0" smtClean="0"/>
              <a:t>Present in all </a:t>
            </a:r>
            <a:r>
              <a:rPr lang="en-US" altLang="en-US" i="1" dirty="0" smtClean="0"/>
              <a:t>sample</a:t>
            </a:r>
            <a:r>
              <a:rPr lang="en-US" altLang="en-US" dirty="0" smtClean="0"/>
              <a:t> surveys</a:t>
            </a:r>
          </a:p>
        </p:txBody>
      </p:sp>
      <p:graphicFrame>
        <p:nvGraphicFramePr>
          <p:cNvPr id="43010" name="Object 4">
            <a:hlinkClick r:id="" action="ppaction://ole?verb=0"/>
          </p:cNvPr>
          <p:cNvGraphicFramePr>
            <a:graphicFrameLocks/>
          </p:cNvGraphicFramePr>
          <p:nvPr/>
        </p:nvGraphicFramePr>
        <p:xfrm>
          <a:off x="5986463" y="4002088"/>
          <a:ext cx="2533650" cy="2246312"/>
        </p:xfrm>
        <a:graphic>
          <a:graphicData uri="http://schemas.openxmlformats.org/presentationml/2006/ole">
            <mc:AlternateContent xmlns:mc="http://schemas.openxmlformats.org/markup-compatibility/2006">
              <mc:Choice xmlns:v="urn:schemas-microsoft-com:vml" Requires="v">
                <p:oleObj spid="_x0000_s46094" name="Clip" r:id="rId3" imgW="3573463" imgH="3009900" progId="">
                  <p:embed/>
                </p:oleObj>
              </mc:Choice>
              <mc:Fallback>
                <p:oleObj name="Clip" r:id="rId3" imgW="3573463" imgH="3009900" progId="">
                  <p:embed/>
                  <p:pic>
                    <p:nvPicPr>
                      <p:cNvPr id="0"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6463" y="4002088"/>
                        <a:ext cx="2533650" cy="2246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Date Placeholder 4"/>
          <p:cNvSpPr>
            <a:spLocks noGrp="1"/>
          </p:cNvSpPr>
          <p:nvPr>
            <p:ph type="dt" sz="half" idx="10"/>
          </p:nvPr>
        </p:nvSpPr>
        <p:spPr/>
        <p:txBody>
          <a:bodyPr/>
          <a:lstStyle/>
          <a:p>
            <a:fld id="{E7ED3052-EA7C-4036-8626-D97A73509A88}" type="datetime1">
              <a:rPr lang="en-CA" smtClean="0"/>
              <a:pPr/>
              <a:t>27/09/2019</a:t>
            </a:fld>
            <a:endParaRPr lang="en-CA"/>
          </a:p>
        </p:txBody>
      </p:sp>
      <p:sp>
        <p:nvSpPr>
          <p:cNvPr id="6" name="Slide Number Placeholder 5"/>
          <p:cNvSpPr>
            <a:spLocks noGrp="1"/>
          </p:cNvSpPr>
          <p:nvPr>
            <p:ph type="sldNum" sz="quarter" idx="12"/>
          </p:nvPr>
        </p:nvSpPr>
        <p:spPr/>
        <p:txBody>
          <a:bodyPr/>
          <a:lstStyle/>
          <a:p>
            <a:fld id="{2B6E738E-267A-4344-8BF4-552BF5255FBB}" type="slidenum">
              <a:rPr lang="en-CA" smtClean="0"/>
              <a:pPr/>
              <a:t>62</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a:noFill/>
        </p:spPr>
        <p:txBody>
          <a:bodyPr/>
          <a:lstStyle/>
          <a:p>
            <a:r>
              <a:rPr lang="en-US" altLang="en-US" sz="3600" b="1" dirty="0" smtClean="0"/>
              <a:t>Sampling error</a:t>
            </a:r>
          </a:p>
        </p:txBody>
      </p:sp>
      <p:sp>
        <p:nvSpPr>
          <p:cNvPr id="250883" name="Rectangle 3"/>
          <p:cNvSpPr>
            <a:spLocks noGrp="1" noChangeArrowheads="1"/>
          </p:cNvSpPr>
          <p:nvPr>
            <p:ph type="body" idx="1"/>
          </p:nvPr>
        </p:nvSpPr>
        <p:spPr>
          <a:xfrm>
            <a:off x="350267" y="1785926"/>
            <a:ext cx="8398197" cy="4340237"/>
          </a:xfrm>
          <a:noFill/>
        </p:spPr>
        <p:txBody>
          <a:bodyPr/>
          <a:lstStyle/>
          <a:p>
            <a:r>
              <a:rPr lang="en-US" altLang="en-US" dirty="0" smtClean="0"/>
              <a:t>Actual observed error depends on which sample was drawn</a:t>
            </a:r>
          </a:p>
          <a:p>
            <a:endParaRPr lang="en-US" altLang="en-US" dirty="0" smtClean="0"/>
          </a:p>
          <a:p>
            <a:r>
              <a:rPr lang="en-US" altLang="en-US" dirty="0" smtClean="0"/>
              <a:t>Varies from sample to sample</a:t>
            </a:r>
          </a:p>
          <a:p>
            <a:endParaRPr lang="en-US" altLang="en-US" u="sng" dirty="0" smtClean="0"/>
          </a:p>
          <a:p>
            <a:r>
              <a:rPr lang="en-US" altLang="en-US" u="sng" dirty="0" smtClean="0"/>
              <a:t>May</a:t>
            </a:r>
            <a:r>
              <a:rPr lang="en-US" altLang="en-US" dirty="0" smtClean="0"/>
              <a:t> include both variance and bias</a:t>
            </a:r>
          </a:p>
        </p:txBody>
      </p:sp>
      <p:sp>
        <p:nvSpPr>
          <p:cNvPr id="4" name="Date Placeholder 3"/>
          <p:cNvSpPr>
            <a:spLocks noGrp="1"/>
          </p:cNvSpPr>
          <p:nvPr>
            <p:ph type="dt" sz="half" idx="10"/>
          </p:nvPr>
        </p:nvSpPr>
        <p:spPr/>
        <p:txBody>
          <a:bodyPr/>
          <a:lstStyle/>
          <a:p>
            <a:fld id="{5A9FEA5B-1BE0-4E8A-9838-DFC9E393C8A3}"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63</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ChangeArrowheads="1"/>
          </p:cNvSpPr>
          <p:nvPr>
            <p:ph type="title"/>
          </p:nvPr>
        </p:nvSpPr>
        <p:spPr>
          <a:noFill/>
        </p:spPr>
        <p:txBody>
          <a:bodyPr/>
          <a:lstStyle/>
          <a:p>
            <a:r>
              <a:rPr lang="en-US" altLang="en-US" sz="3600" b="1" dirty="0" smtClean="0"/>
              <a:t>Sampling error</a:t>
            </a:r>
          </a:p>
        </p:txBody>
      </p:sp>
      <p:sp>
        <p:nvSpPr>
          <p:cNvPr id="44036" name="Rectangle 3"/>
          <p:cNvSpPr>
            <a:spLocks noGrp="1" noChangeArrowheads="1"/>
          </p:cNvSpPr>
          <p:nvPr>
            <p:ph type="body" idx="1"/>
          </p:nvPr>
        </p:nvSpPr>
        <p:spPr>
          <a:xfrm>
            <a:off x="350267" y="1785926"/>
            <a:ext cx="8398197" cy="4340237"/>
          </a:xfrm>
          <a:noFill/>
        </p:spPr>
        <p:txBody>
          <a:bodyPr/>
          <a:lstStyle/>
          <a:p>
            <a:r>
              <a:rPr lang="en-US" altLang="en-US" sz="3600" b="1" dirty="0" smtClean="0"/>
              <a:t>What are some of the sources of sampling error in a typical survey?</a:t>
            </a:r>
            <a:endParaRPr lang="en-US" altLang="en-US" dirty="0" smtClean="0"/>
          </a:p>
          <a:p>
            <a:pPr>
              <a:buFont typeface="Monotype Sorts" pitchFamily="2" charset="2"/>
              <a:buNone/>
            </a:pPr>
            <a:endParaRPr lang="en-US" altLang="en-US" dirty="0" smtClean="0"/>
          </a:p>
          <a:p>
            <a:pPr>
              <a:buFont typeface="Monotype Sorts" pitchFamily="2" charset="2"/>
              <a:buNone/>
            </a:pPr>
            <a:r>
              <a:rPr lang="en-US" altLang="en-US" dirty="0" smtClean="0"/>
              <a:t>							</a:t>
            </a:r>
            <a:r>
              <a:rPr lang="en-US" altLang="en-US" sz="4000" b="1" dirty="0" smtClean="0"/>
              <a:t>.....</a:t>
            </a:r>
          </a:p>
        </p:txBody>
      </p:sp>
      <p:graphicFrame>
        <p:nvGraphicFramePr>
          <p:cNvPr id="44034" name="Object 4">
            <a:hlinkClick r:id="" action="ppaction://ole?verb=0"/>
          </p:cNvPr>
          <p:cNvGraphicFramePr>
            <a:graphicFrameLocks/>
          </p:cNvGraphicFramePr>
          <p:nvPr/>
        </p:nvGraphicFramePr>
        <p:xfrm>
          <a:off x="2935288" y="3524250"/>
          <a:ext cx="2505075" cy="2493963"/>
        </p:xfrm>
        <a:graphic>
          <a:graphicData uri="http://schemas.openxmlformats.org/presentationml/2006/ole">
            <mc:AlternateContent xmlns:mc="http://schemas.openxmlformats.org/markup-compatibility/2006">
              <mc:Choice xmlns:v="urn:schemas-microsoft-com:vml" Requires="v">
                <p:oleObj spid="_x0000_s47118" name="Clip" r:id="rId3" imgW="3276600" imgH="3459163" progId="">
                  <p:embed/>
                </p:oleObj>
              </mc:Choice>
              <mc:Fallback>
                <p:oleObj name="Clip" r:id="rId3" imgW="3276600" imgH="3459163" progId="">
                  <p:embed/>
                  <p:pic>
                    <p:nvPicPr>
                      <p:cNvPr id="0"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5288" y="3524250"/>
                        <a:ext cx="2505075" cy="2493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Date Placeholder 4"/>
          <p:cNvSpPr>
            <a:spLocks noGrp="1"/>
          </p:cNvSpPr>
          <p:nvPr>
            <p:ph type="dt" sz="half" idx="10"/>
          </p:nvPr>
        </p:nvSpPr>
        <p:spPr/>
        <p:txBody>
          <a:bodyPr/>
          <a:lstStyle/>
          <a:p>
            <a:fld id="{926B63E0-1FCE-4F61-A7CC-F3FC9C71DF9B}" type="datetime1">
              <a:rPr lang="en-CA" smtClean="0"/>
              <a:pPr/>
              <a:t>27/09/2019</a:t>
            </a:fld>
            <a:endParaRPr lang="en-CA"/>
          </a:p>
        </p:txBody>
      </p:sp>
      <p:sp>
        <p:nvSpPr>
          <p:cNvPr id="6" name="Slide Number Placeholder 5"/>
          <p:cNvSpPr>
            <a:spLocks noGrp="1"/>
          </p:cNvSpPr>
          <p:nvPr>
            <p:ph type="sldNum" sz="quarter" idx="12"/>
          </p:nvPr>
        </p:nvSpPr>
        <p:spPr/>
        <p:txBody>
          <a:bodyPr/>
          <a:lstStyle/>
          <a:p>
            <a:fld id="{2B6E738E-267A-4344-8BF4-552BF5255FBB}" type="slidenum">
              <a:rPr lang="en-CA" smtClean="0"/>
              <a:pPr/>
              <a:t>64</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ChangeArrowheads="1"/>
          </p:cNvSpPr>
          <p:nvPr>
            <p:ph type="title"/>
          </p:nvPr>
        </p:nvSpPr>
        <p:spPr>
          <a:noFill/>
        </p:spPr>
        <p:txBody>
          <a:bodyPr/>
          <a:lstStyle/>
          <a:p>
            <a:r>
              <a:rPr lang="en-US" altLang="en-US" sz="3600" b="1" dirty="0" smtClean="0"/>
              <a:t>Sources of sampling error</a:t>
            </a:r>
          </a:p>
        </p:txBody>
      </p:sp>
      <p:sp>
        <p:nvSpPr>
          <p:cNvPr id="251907" name="Rectangle 3"/>
          <p:cNvSpPr>
            <a:spLocks noGrp="1" noChangeArrowheads="1"/>
          </p:cNvSpPr>
          <p:nvPr>
            <p:ph type="body" idx="1"/>
          </p:nvPr>
        </p:nvSpPr>
        <p:spPr>
          <a:xfrm>
            <a:off x="350267" y="1785926"/>
            <a:ext cx="8398197" cy="4340237"/>
          </a:xfrm>
          <a:noFill/>
        </p:spPr>
        <p:txBody>
          <a:bodyPr/>
          <a:lstStyle/>
          <a:p>
            <a:r>
              <a:rPr lang="en-US" altLang="en-US" dirty="0" smtClean="0"/>
              <a:t>Sample size</a:t>
            </a:r>
          </a:p>
          <a:p>
            <a:endParaRPr lang="en-US" altLang="en-US" dirty="0" smtClean="0"/>
          </a:p>
          <a:p>
            <a:r>
              <a:rPr lang="en-US" altLang="en-US" dirty="0" smtClean="0"/>
              <a:t>Sample design</a:t>
            </a:r>
          </a:p>
          <a:p>
            <a:endParaRPr lang="en-US" altLang="en-US" dirty="0" smtClean="0"/>
          </a:p>
          <a:p>
            <a:r>
              <a:rPr lang="en-US" altLang="en-US" dirty="0" smtClean="0"/>
              <a:t>Estimation method</a:t>
            </a:r>
          </a:p>
          <a:p>
            <a:endParaRPr lang="en-US" altLang="en-US" dirty="0" smtClean="0"/>
          </a:p>
          <a:p>
            <a:r>
              <a:rPr lang="en-US" altLang="en-US" dirty="0" smtClean="0"/>
              <a:t>Variability of population characteristics</a:t>
            </a:r>
          </a:p>
        </p:txBody>
      </p:sp>
      <p:sp>
        <p:nvSpPr>
          <p:cNvPr id="4" name="Date Placeholder 3"/>
          <p:cNvSpPr>
            <a:spLocks noGrp="1"/>
          </p:cNvSpPr>
          <p:nvPr>
            <p:ph type="dt" sz="half" idx="10"/>
          </p:nvPr>
        </p:nvSpPr>
        <p:spPr/>
        <p:txBody>
          <a:bodyPr/>
          <a:lstStyle/>
          <a:p>
            <a:fld id="{5E2532B4-FB93-4CF1-A29F-099CAC6367A5}"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65</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ChangeArrowheads="1"/>
          </p:cNvSpPr>
          <p:nvPr>
            <p:ph type="title"/>
          </p:nvPr>
        </p:nvSpPr>
        <p:spPr>
          <a:noFill/>
        </p:spPr>
        <p:txBody>
          <a:bodyPr/>
          <a:lstStyle/>
          <a:p>
            <a:r>
              <a:rPr lang="en-US" altLang="en-US" sz="3600" b="1" dirty="0" smtClean="0"/>
              <a:t>Sampling bias</a:t>
            </a:r>
          </a:p>
        </p:txBody>
      </p:sp>
      <p:sp>
        <p:nvSpPr>
          <p:cNvPr id="252931" name="Rectangle 3"/>
          <p:cNvSpPr>
            <a:spLocks noGrp="1" noChangeArrowheads="1"/>
          </p:cNvSpPr>
          <p:nvPr>
            <p:ph type="body" idx="1"/>
          </p:nvPr>
        </p:nvSpPr>
        <p:spPr>
          <a:xfrm>
            <a:off x="350267" y="1785926"/>
            <a:ext cx="8398197" cy="4340237"/>
          </a:xfrm>
          <a:noFill/>
        </p:spPr>
        <p:txBody>
          <a:bodyPr/>
          <a:lstStyle/>
          <a:p>
            <a:r>
              <a:rPr lang="en-US" altLang="en-US" dirty="0" smtClean="0"/>
              <a:t>Systematic error due to improper sample design or selection</a:t>
            </a:r>
          </a:p>
          <a:p>
            <a:endParaRPr lang="en-US" altLang="en-US" dirty="0" smtClean="0"/>
          </a:p>
          <a:p>
            <a:r>
              <a:rPr lang="en-US" altLang="en-US" dirty="0" smtClean="0"/>
              <a:t>Good design can eliminate sampling bias</a:t>
            </a:r>
          </a:p>
          <a:p>
            <a:endParaRPr lang="en-US" altLang="en-US" dirty="0" smtClean="0"/>
          </a:p>
          <a:p>
            <a:r>
              <a:rPr lang="en-US" altLang="en-US" dirty="0" smtClean="0"/>
              <a:t>Estimation procedure may introduce sample-related bias</a:t>
            </a:r>
          </a:p>
        </p:txBody>
      </p:sp>
      <p:sp>
        <p:nvSpPr>
          <p:cNvPr id="4" name="Date Placeholder 3"/>
          <p:cNvSpPr>
            <a:spLocks noGrp="1"/>
          </p:cNvSpPr>
          <p:nvPr>
            <p:ph type="dt" sz="half" idx="10"/>
          </p:nvPr>
        </p:nvSpPr>
        <p:spPr/>
        <p:txBody>
          <a:bodyPr/>
          <a:lstStyle/>
          <a:p>
            <a:fld id="{009EBDB5-07CF-459A-8220-07F14156FC3D}"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66</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noFill/>
        </p:spPr>
        <p:txBody>
          <a:bodyPr/>
          <a:lstStyle/>
          <a:p>
            <a:r>
              <a:rPr lang="en-US" altLang="en-US" sz="3600" b="1" dirty="0" smtClean="0"/>
              <a:t>Sampling variance</a:t>
            </a:r>
          </a:p>
        </p:txBody>
      </p:sp>
      <p:sp>
        <p:nvSpPr>
          <p:cNvPr id="253955" name="Rectangle 3"/>
          <p:cNvSpPr>
            <a:spLocks noGrp="1" noChangeArrowheads="1"/>
          </p:cNvSpPr>
          <p:nvPr>
            <p:ph type="body" idx="1"/>
          </p:nvPr>
        </p:nvSpPr>
        <p:spPr>
          <a:xfrm>
            <a:off x="350267" y="1714488"/>
            <a:ext cx="8398197" cy="4429156"/>
          </a:xfrm>
          <a:noFill/>
        </p:spPr>
        <p:txBody>
          <a:bodyPr/>
          <a:lstStyle/>
          <a:p>
            <a:r>
              <a:rPr lang="en-US" altLang="en-US" dirty="0" smtClean="0"/>
              <a:t>Variability in estimates due to sampling</a:t>
            </a:r>
          </a:p>
          <a:p>
            <a:endParaRPr lang="en-US" altLang="en-US" dirty="0" smtClean="0"/>
          </a:p>
          <a:p>
            <a:r>
              <a:rPr lang="en-US" altLang="en-US" dirty="0" smtClean="0"/>
              <a:t>Sample only provides information on observed units</a:t>
            </a:r>
          </a:p>
          <a:p>
            <a:endParaRPr lang="en-US" altLang="en-US" dirty="0" smtClean="0"/>
          </a:p>
          <a:p>
            <a:r>
              <a:rPr lang="en-US" altLang="en-US" dirty="0" smtClean="0"/>
              <a:t>Each possible sample will give different estimates of population value</a:t>
            </a:r>
          </a:p>
          <a:p>
            <a:endParaRPr lang="en-US" altLang="en-US" dirty="0" smtClean="0"/>
          </a:p>
          <a:p>
            <a:r>
              <a:rPr lang="en-US" altLang="en-US" dirty="0" smtClean="0"/>
              <a:t>Sampling variance is always a concern</a:t>
            </a:r>
          </a:p>
        </p:txBody>
      </p:sp>
      <p:sp>
        <p:nvSpPr>
          <p:cNvPr id="181252" name="Rectangle 4"/>
          <p:cNvSpPr>
            <a:spLocks noChangeArrowheads="1"/>
          </p:cNvSpPr>
          <p:nvPr/>
        </p:nvSpPr>
        <p:spPr bwMode="auto">
          <a:xfrm>
            <a:off x="1736725" y="623888"/>
            <a:ext cx="3927475" cy="519112"/>
          </a:xfrm>
          <a:prstGeom prst="rect">
            <a:avLst/>
          </a:prstGeom>
          <a:noFill/>
          <a:ln w="12700">
            <a:noFill/>
            <a:miter lim="800000"/>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5" name="Date Placeholder 4"/>
          <p:cNvSpPr>
            <a:spLocks noGrp="1"/>
          </p:cNvSpPr>
          <p:nvPr>
            <p:ph type="dt" sz="half" idx="10"/>
          </p:nvPr>
        </p:nvSpPr>
        <p:spPr/>
        <p:txBody>
          <a:bodyPr/>
          <a:lstStyle/>
          <a:p>
            <a:fld id="{CD262F2D-7ABE-4001-9266-B403C65E32EF}" type="datetime1">
              <a:rPr lang="en-CA" smtClean="0"/>
              <a:pPr/>
              <a:t>27/09/2019</a:t>
            </a:fld>
            <a:endParaRPr lang="en-CA"/>
          </a:p>
        </p:txBody>
      </p:sp>
      <p:sp>
        <p:nvSpPr>
          <p:cNvPr id="6" name="Slide Number Placeholder 5"/>
          <p:cNvSpPr>
            <a:spLocks noGrp="1"/>
          </p:cNvSpPr>
          <p:nvPr>
            <p:ph type="sldNum" sz="quarter" idx="12"/>
          </p:nvPr>
        </p:nvSpPr>
        <p:spPr/>
        <p:txBody>
          <a:bodyPr/>
          <a:lstStyle/>
          <a:p>
            <a:fld id="{2B6E738E-267A-4344-8BF4-552BF5255FBB}" type="slidenum">
              <a:rPr lang="en-CA" smtClean="0"/>
              <a:pPr/>
              <a:t>67</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ChangeArrowheads="1"/>
          </p:cNvSpPr>
          <p:nvPr>
            <p:ph type="body" idx="1"/>
          </p:nvPr>
        </p:nvSpPr>
        <p:spPr>
          <a:xfrm>
            <a:off x="685800" y="1981200"/>
            <a:ext cx="7772400" cy="3448064"/>
          </a:xfrm>
          <a:noFill/>
        </p:spPr>
        <p:txBody>
          <a:bodyPr/>
          <a:lstStyle/>
          <a:p>
            <a:r>
              <a:rPr lang="en-US" altLang="en-US" dirty="0" smtClean="0"/>
              <a:t>For probability samples, variance can be estimated from sample itself</a:t>
            </a:r>
          </a:p>
          <a:p>
            <a:endParaRPr lang="en-US" altLang="en-US" dirty="0" smtClean="0"/>
          </a:p>
          <a:p>
            <a:r>
              <a:rPr lang="en-US" altLang="en-US" dirty="0" smtClean="0"/>
              <a:t>Every estimator has its own sampling variance, which depends on</a:t>
            </a:r>
          </a:p>
          <a:p>
            <a:pPr lvl="1">
              <a:buFont typeface="Courier New" pitchFamily="49" charset="0"/>
              <a:buChar char="o"/>
            </a:pPr>
            <a:r>
              <a:rPr lang="en-US" altLang="en-US" sz="2400" dirty="0" smtClean="0"/>
              <a:t>variability in population of variable being estimated</a:t>
            </a:r>
          </a:p>
          <a:p>
            <a:pPr lvl="1">
              <a:buFont typeface="Courier New" pitchFamily="49" charset="0"/>
              <a:buChar char="o"/>
            </a:pPr>
            <a:r>
              <a:rPr lang="en-US" altLang="en-US" sz="2400" dirty="0" smtClean="0"/>
              <a:t>characteristics of the sample</a:t>
            </a:r>
          </a:p>
        </p:txBody>
      </p:sp>
      <p:sp>
        <p:nvSpPr>
          <p:cNvPr id="254979" name="Rectangle 3"/>
          <p:cNvSpPr>
            <a:spLocks noChangeArrowheads="1"/>
          </p:cNvSpPr>
          <p:nvPr/>
        </p:nvSpPr>
        <p:spPr bwMode="auto">
          <a:xfrm>
            <a:off x="571472" y="928670"/>
            <a:ext cx="4882171" cy="643766"/>
          </a:xfrm>
          <a:prstGeom prst="rect">
            <a:avLst/>
          </a:prstGeom>
          <a:noFill/>
          <a:ln w="12700">
            <a:noFill/>
            <a:miter lim="800000"/>
            <a:headEnd/>
            <a:tailEnd/>
          </a:ln>
        </p:spPr>
        <p:txBody>
          <a:bodyPr wrap="none" lIns="90488" tIns="44450" rIns="90488" bIns="44450">
            <a:spAutoFit/>
          </a:bodyPr>
          <a:lstStyle/>
          <a:p>
            <a:r>
              <a:rPr lang="en-US" altLang="en-US" sz="3600" b="1" dirty="0" smtClean="0">
                <a:solidFill>
                  <a:srgbClr val="669900"/>
                </a:solidFill>
                <a:latin typeface="+mj-lt"/>
              </a:rPr>
              <a:t>Sampling</a:t>
            </a:r>
            <a:r>
              <a:rPr lang="en-US" altLang="en-US" sz="3600" b="1" dirty="0" smtClean="0">
                <a:solidFill>
                  <a:srgbClr val="669900"/>
                </a:solidFill>
              </a:rPr>
              <a:t> </a:t>
            </a:r>
            <a:r>
              <a:rPr lang="en-US" altLang="en-US" sz="3600" b="1" dirty="0" smtClean="0">
                <a:solidFill>
                  <a:srgbClr val="669900"/>
                </a:solidFill>
                <a:latin typeface="+mj-lt"/>
              </a:rPr>
              <a:t>variance</a:t>
            </a:r>
            <a:endParaRPr lang="en-US" altLang="en-US" sz="3600" dirty="0">
              <a:solidFill>
                <a:srgbClr val="669900"/>
              </a:solidFill>
              <a:latin typeface="+mj-lt"/>
            </a:endParaRPr>
          </a:p>
        </p:txBody>
      </p:sp>
      <p:sp>
        <p:nvSpPr>
          <p:cNvPr id="4" name="Date Placeholder 3"/>
          <p:cNvSpPr>
            <a:spLocks noGrp="1"/>
          </p:cNvSpPr>
          <p:nvPr>
            <p:ph type="dt" sz="half" idx="10"/>
          </p:nvPr>
        </p:nvSpPr>
        <p:spPr/>
        <p:txBody>
          <a:bodyPr/>
          <a:lstStyle/>
          <a:p>
            <a:fld id="{0DAB1DF7-52E1-4DAE-9EE1-5DED104EEB40}"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68</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body" idx="1"/>
          </p:nvPr>
        </p:nvSpPr>
        <p:spPr>
          <a:xfrm>
            <a:off x="350267" y="1857364"/>
            <a:ext cx="8398197" cy="4268799"/>
          </a:xfrm>
          <a:noFill/>
        </p:spPr>
        <p:txBody>
          <a:bodyPr/>
          <a:lstStyle/>
          <a:p>
            <a:r>
              <a:rPr lang="en-US" altLang="en-US" dirty="0" smtClean="0"/>
              <a:t>Sampling variance can be largely controlled through good survey design</a:t>
            </a:r>
          </a:p>
          <a:p>
            <a:endParaRPr lang="en-US" altLang="en-US" dirty="0" smtClean="0"/>
          </a:p>
          <a:p>
            <a:r>
              <a:rPr lang="en-US" altLang="en-US" dirty="0" smtClean="0"/>
              <a:t>By effective use of stratification, sample allocation and other techniques</a:t>
            </a:r>
          </a:p>
          <a:p>
            <a:endParaRPr lang="en-US" altLang="en-US" dirty="0" smtClean="0"/>
          </a:p>
          <a:p>
            <a:r>
              <a:rPr lang="en-US" altLang="en-US" dirty="0" smtClean="0"/>
              <a:t>Generally, the larger the sample, the smaller the sampling variance</a:t>
            </a:r>
          </a:p>
        </p:txBody>
      </p:sp>
      <p:sp>
        <p:nvSpPr>
          <p:cNvPr id="256003" name="Rectangle 3"/>
          <p:cNvSpPr>
            <a:spLocks noGrp="1" noChangeArrowheads="1"/>
          </p:cNvSpPr>
          <p:nvPr>
            <p:ph type="title"/>
          </p:nvPr>
        </p:nvSpPr>
        <p:spPr>
          <a:noFill/>
        </p:spPr>
        <p:txBody>
          <a:bodyPr/>
          <a:lstStyle/>
          <a:p>
            <a:r>
              <a:rPr lang="en-US" altLang="en-US" sz="3600" b="1" dirty="0" smtClean="0"/>
              <a:t>Sampling variance</a:t>
            </a:r>
          </a:p>
        </p:txBody>
      </p:sp>
      <p:sp>
        <p:nvSpPr>
          <p:cNvPr id="4" name="Date Placeholder 3"/>
          <p:cNvSpPr>
            <a:spLocks noGrp="1"/>
          </p:cNvSpPr>
          <p:nvPr>
            <p:ph type="dt" sz="half" idx="10"/>
          </p:nvPr>
        </p:nvSpPr>
        <p:spPr/>
        <p:txBody>
          <a:bodyPr/>
          <a:lstStyle/>
          <a:p>
            <a:fld id="{9951381C-5D8E-4C0D-AAA4-7D80469D453F}"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69</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noFill/>
        </p:spPr>
        <p:txBody>
          <a:bodyPr/>
          <a:lstStyle/>
          <a:p>
            <a:r>
              <a:rPr lang="en-US" altLang="en-US" sz="3600" b="1" dirty="0" smtClean="0"/>
              <a:t>Two </a:t>
            </a:r>
            <a:r>
              <a:rPr lang="en-US" altLang="en-US" sz="3600" b="1" u="sng" dirty="0" smtClean="0"/>
              <a:t>sources</a:t>
            </a:r>
            <a:r>
              <a:rPr lang="en-US" altLang="en-US" sz="3600" b="1" dirty="0" smtClean="0"/>
              <a:t> of error</a:t>
            </a:r>
          </a:p>
        </p:txBody>
      </p:sp>
      <p:sp>
        <p:nvSpPr>
          <p:cNvPr id="133123" name="Rectangle 3"/>
          <p:cNvSpPr>
            <a:spLocks noGrp="1" noChangeArrowheads="1"/>
          </p:cNvSpPr>
          <p:nvPr>
            <p:ph type="body" idx="1"/>
          </p:nvPr>
        </p:nvSpPr>
        <p:spPr>
          <a:xfrm>
            <a:off x="1273175" y="1527175"/>
            <a:ext cx="7772400" cy="4114800"/>
          </a:xfrm>
          <a:noFill/>
        </p:spPr>
        <p:txBody>
          <a:bodyPr/>
          <a:lstStyle/>
          <a:p>
            <a:pPr>
              <a:buFont typeface="Monotype Sorts" pitchFamily="2" charset="2"/>
              <a:buNone/>
            </a:pPr>
            <a:r>
              <a:rPr lang="en-US" altLang="en-US" dirty="0" smtClean="0"/>
              <a:t>		</a:t>
            </a:r>
            <a:endParaRPr lang="en-US" altLang="en-US" sz="4000" dirty="0" smtClean="0"/>
          </a:p>
          <a:p>
            <a:r>
              <a:rPr lang="en-US" altLang="en-US" sz="4000" dirty="0" smtClean="0"/>
              <a:t>	</a:t>
            </a:r>
            <a:r>
              <a:rPr lang="en-US" altLang="en-US" sz="3200" b="1" dirty="0" smtClean="0"/>
              <a:t>Sampling error</a:t>
            </a:r>
          </a:p>
          <a:p>
            <a:r>
              <a:rPr lang="en-US" altLang="en-US" sz="3200" b="1" dirty="0" smtClean="0"/>
              <a:t> 	Non-sampling error </a:t>
            </a:r>
            <a:endParaRPr lang="en-US" altLang="en-US" sz="3200" dirty="0" smtClean="0"/>
          </a:p>
          <a:p>
            <a:pPr>
              <a:buFont typeface="Monotype Sorts" pitchFamily="2" charset="2"/>
              <a:buNone/>
            </a:pPr>
            <a:r>
              <a:rPr lang="en-US" altLang="en-US" sz="4000" dirty="0" smtClean="0"/>
              <a:t>		</a:t>
            </a:r>
          </a:p>
        </p:txBody>
      </p:sp>
      <p:grpSp>
        <p:nvGrpSpPr>
          <p:cNvPr id="2" name="Group 14"/>
          <p:cNvGrpSpPr>
            <a:grpSpLocks/>
          </p:cNvGrpSpPr>
          <p:nvPr/>
        </p:nvGrpSpPr>
        <p:grpSpPr bwMode="auto">
          <a:xfrm>
            <a:off x="1455738" y="4648200"/>
            <a:ext cx="6013450" cy="1576388"/>
            <a:chOff x="917" y="2928"/>
            <a:chExt cx="3788" cy="993"/>
          </a:xfrm>
        </p:grpSpPr>
        <p:grpSp>
          <p:nvGrpSpPr>
            <p:cNvPr id="3" name="Group 6"/>
            <p:cNvGrpSpPr>
              <a:grpSpLocks/>
            </p:cNvGrpSpPr>
            <p:nvPr/>
          </p:nvGrpSpPr>
          <p:grpSpPr bwMode="auto">
            <a:xfrm>
              <a:off x="917" y="3075"/>
              <a:ext cx="1393" cy="844"/>
              <a:chOff x="917" y="3075"/>
              <a:chExt cx="1393" cy="844"/>
            </a:xfrm>
          </p:grpSpPr>
          <p:sp>
            <p:nvSpPr>
              <p:cNvPr id="96260" name="Freeform 4"/>
              <p:cNvSpPr>
                <a:spLocks/>
              </p:cNvSpPr>
              <p:nvPr/>
            </p:nvSpPr>
            <p:spPr bwMode="auto">
              <a:xfrm>
                <a:off x="917" y="3075"/>
                <a:ext cx="1393" cy="724"/>
              </a:xfrm>
              <a:custGeom>
                <a:avLst/>
                <a:gdLst/>
                <a:ahLst/>
                <a:cxnLst>
                  <a:cxn ang="0">
                    <a:pos x="125" y="94"/>
                  </a:cxn>
                  <a:cxn ang="0">
                    <a:pos x="167" y="90"/>
                  </a:cxn>
                  <a:cxn ang="0">
                    <a:pos x="238" y="74"/>
                  </a:cxn>
                  <a:cxn ang="0">
                    <a:pos x="318" y="55"/>
                  </a:cxn>
                  <a:cxn ang="0">
                    <a:pos x="395" y="28"/>
                  </a:cxn>
                  <a:cxn ang="0">
                    <a:pos x="464" y="6"/>
                  </a:cxn>
                  <a:cxn ang="0">
                    <a:pos x="509" y="0"/>
                  </a:cxn>
                  <a:cxn ang="0">
                    <a:pos x="557" y="4"/>
                  </a:cxn>
                  <a:cxn ang="0">
                    <a:pos x="598" y="16"/>
                  </a:cxn>
                  <a:cxn ang="0">
                    <a:pos x="622" y="33"/>
                  </a:cxn>
                  <a:cxn ang="0">
                    <a:pos x="633" y="60"/>
                  </a:cxn>
                  <a:cxn ang="0">
                    <a:pos x="626" y="91"/>
                  </a:cxn>
                  <a:cxn ang="0">
                    <a:pos x="600" y="134"/>
                  </a:cxn>
                  <a:cxn ang="0">
                    <a:pos x="589" y="170"/>
                  </a:cxn>
                  <a:cxn ang="0">
                    <a:pos x="589" y="200"/>
                  </a:cxn>
                  <a:cxn ang="0">
                    <a:pos x="607" y="233"/>
                  </a:cxn>
                  <a:cxn ang="0">
                    <a:pos x="638" y="258"/>
                  </a:cxn>
                  <a:cxn ang="0">
                    <a:pos x="680" y="271"/>
                  </a:cxn>
                  <a:cxn ang="0">
                    <a:pos x="717" y="271"/>
                  </a:cxn>
                  <a:cxn ang="0">
                    <a:pos x="754" y="260"/>
                  </a:cxn>
                  <a:cxn ang="0">
                    <a:pos x="795" y="236"/>
                  </a:cxn>
                  <a:cxn ang="0">
                    <a:pos x="827" y="211"/>
                  </a:cxn>
                  <a:cxn ang="0">
                    <a:pos x="847" y="177"/>
                  </a:cxn>
                  <a:cxn ang="0">
                    <a:pos x="855" y="134"/>
                  </a:cxn>
                  <a:cxn ang="0">
                    <a:pos x="867" y="106"/>
                  </a:cxn>
                  <a:cxn ang="0">
                    <a:pos x="898" y="87"/>
                  </a:cxn>
                  <a:cxn ang="0">
                    <a:pos x="952" y="68"/>
                  </a:cxn>
                  <a:cxn ang="0">
                    <a:pos x="1003" y="53"/>
                  </a:cxn>
                  <a:cxn ang="0">
                    <a:pos x="1095" y="36"/>
                  </a:cxn>
                  <a:cxn ang="0">
                    <a:pos x="1218" y="31"/>
                  </a:cxn>
                  <a:cxn ang="0">
                    <a:pos x="1338" y="38"/>
                  </a:cxn>
                  <a:cxn ang="0">
                    <a:pos x="1345" y="78"/>
                  </a:cxn>
                  <a:cxn ang="0">
                    <a:pos x="1364" y="144"/>
                  </a:cxn>
                  <a:cxn ang="0">
                    <a:pos x="1384" y="204"/>
                  </a:cxn>
                  <a:cxn ang="0">
                    <a:pos x="1392" y="249"/>
                  </a:cxn>
                  <a:cxn ang="0">
                    <a:pos x="1385" y="280"/>
                  </a:cxn>
                  <a:cxn ang="0">
                    <a:pos x="1371" y="303"/>
                  </a:cxn>
                  <a:cxn ang="0">
                    <a:pos x="1349" y="317"/>
                  </a:cxn>
                  <a:cxn ang="0">
                    <a:pos x="1314" y="314"/>
                  </a:cxn>
                  <a:cxn ang="0">
                    <a:pos x="1281" y="300"/>
                  </a:cxn>
                  <a:cxn ang="0">
                    <a:pos x="1253" y="285"/>
                  </a:cxn>
                  <a:cxn ang="0">
                    <a:pos x="1220" y="276"/>
                  </a:cxn>
                  <a:cxn ang="0">
                    <a:pos x="1193" y="285"/>
                  </a:cxn>
                  <a:cxn ang="0">
                    <a:pos x="1172" y="310"/>
                  </a:cxn>
                  <a:cxn ang="0">
                    <a:pos x="1160" y="342"/>
                  </a:cxn>
                  <a:cxn ang="0">
                    <a:pos x="1156" y="375"/>
                  </a:cxn>
                  <a:cxn ang="0">
                    <a:pos x="1165" y="420"/>
                  </a:cxn>
                  <a:cxn ang="0">
                    <a:pos x="1188" y="458"/>
                  </a:cxn>
                  <a:cxn ang="0">
                    <a:pos x="1209" y="482"/>
                  </a:cxn>
                  <a:cxn ang="0">
                    <a:pos x="1244" y="505"/>
                  </a:cxn>
                  <a:cxn ang="0">
                    <a:pos x="1286" y="515"/>
                  </a:cxn>
                  <a:cxn ang="0">
                    <a:pos x="1333" y="513"/>
                  </a:cxn>
                  <a:cxn ang="0">
                    <a:pos x="1371" y="511"/>
                  </a:cxn>
                  <a:cxn ang="0">
                    <a:pos x="1385" y="526"/>
                  </a:cxn>
                  <a:cxn ang="0">
                    <a:pos x="1385" y="546"/>
                  </a:cxn>
                  <a:cxn ang="0">
                    <a:pos x="1373" y="582"/>
                  </a:cxn>
                  <a:cxn ang="0">
                    <a:pos x="1354" y="627"/>
                  </a:cxn>
                  <a:cxn ang="0">
                    <a:pos x="1328" y="671"/>
                  </a:cxn>
                  <a:cxn ang="0">
                    <a:pos x="1299" y="712"/>
                  </a:cxn>
                  <a:cxn ang="0">
                    <a:pos x="0" y="721"/>
                  </a:cxn>
                </a:cxnLst>
                <a:rect l="0" t="0" r="r" b="b"/>
                <a:pathLst>
                  <a:path w="1393" h="724">
                    <a:moveTo>
                      <a:pt x="0" y="721"/>
                    </a:moveTo>
                    <a:lnTo>
                      <a:pt x="125" y="94"/>
                    </a:lnTo>
                    <a:lnTo>
                      <a:pt x="145" y="92"/>
                    </a:lnTo>
                    <a:lnTo>
                      <a:pt x="167" y="90"/>
                    </a:lnTo>
                    <a:lnTo>
                      <a:pt x="208" y="81"/>
                    </a:lnTo>
                    <a:lnTo>
                      <a:pt x="238" y="74"/>
                    </a:lnTo>
                    <a:lnTo>
                      <a:pt x="276" y="66"/>
                    </a:lnTo>
                    <a:lnTo>
                      <a:pt x="318" y="55"/>
                    </a:lnTo>
                    <a:lnTo>
                      <a:pt x="358" y="42"/>
                    </a:lnTo>
                    <a:lnTo>
                      <a:pt x="395" y="28"/>
                    </a:lnTo>
                    <a:lnTo>
                      <a:pt x="437" y="13"/>
                    </a:lnTo>
                    <a:lnTo>
                      <a:pt x="464" y="6"/>
                    </a:lnTo>
                    <a:lnTo>
                      <a:pt x="488" y="2"/>
                    </a:lnTo>
                    <a:lnTo>
                      <a:pt x="509" y="0"/>
                    </a:lnTo>
                    <a:lnTo>
                      <a:pt x="528" y="0"/>
                    </a:lnTo>
                    <a:lnTo>
                      <a:pt x="557" y="4"/>
                    </a:lnTo>
                    <a:lnTo>
                      <a:pt x="577" y="8"/>
                    </a:lnTo>
                    <a:lnTo>
                      <a:pt x="598" y="16"/>
                    </a:lnTo>
                    <a:lnTo>
                      <a:pt x="612" y="24"/>
                    </a:lnTo>
                    <a:lnTo>
                      <a:pt x="622" y="33"/>
                    </a:lnTo>
                    <a:lnTo>
                      <a:pt x="630" y="49"/>
                    </a:lnTo>
                    <a:lnTo>
                      <a:pt x="633" y="60"/>
                    </a:lnTo>
                    <a:lnTo>
                      <a:pt x="632" y="76"/>
                    </a:lnTo>
                    <a:lnTo>
                      <a:pt x="626" y="91"/>
                    </a:lnTo>
                    <a:lnTo>
                      <a:pt x="613" y="111"/>
                    </a:lnTo>
                    <a:lnTo>
                      <a:pt x="600" y="134"/>
                    </a:lnTo>
                    <a:lnTo>
                      <a:pt x="592" y="155"/>
                    </a:lnTo>
                    <a:lnTo>
                      <a:pt x="589" y="170"/>
                    </a:lnTo>
                    <a:lnTo>
                      <a:pt x="587" y="187"/>
                    </a:lnTo>
                    <a:lnTo>
                      <a:pt x="589" y="200"/>
                    </a:lnTo>
                    <a:lnTo>
                      <a:pt x="595" y="216"/>
                    </a:lnTo>
                    <a:lnTo>
                      <a:pt x="607" y="233"/>
                    </a:lnTo>
                    <a:lnTo>
                      <a:pt x="622" y="249"/>
                    </a:lnTo>
                    <a:lnTo>
                      <a:pt x="638" y="258"/>
                    </a:lnTo>
                    <a:lnTo>
                      <a:pt x="658" y="265"/>
                    </a:lnTo>
                    <a:lnTo>
                      <a:pt x="680" y="271"/>
                    </a:lnTo>
                    <a:lnTo>
                      <a:pt x="697" y="274"/>
                    </a:lnTo>
                    <a:lnTo>
                      <a:pt x="717" y="271"/>
                    </a:lnTo>
                    <a:lnTo>
                      <a:pt x="736" y="267"/>
                    </a:lnTo>
                    <a:lnTo>
                      <a:pt x="754" y="260"/>
                    </a:lnTo>
                    <a:lnTo>
                      <a:pt x="774" y="250"/>
                    </a:lnTo>
                    <a:lnTo>
                      <a:pt x="795" y="236"/>
                    </a:lnTo>
                    <a:lnTo>
                      <a:pt x="812" y="224"/>
                    </a:lnTo>
                    <a:lnTo>
                      <a:pt x="827" y="211"/>
                    </a:lnTo>
                    <a:lnTo>
                      <a:pt x="839" y="195"/>
                    </a:lnTo>
                    <a:lnTo>
                      <a:pt x="847" y="177"/>
                    </a:lnTo>
                    <a:lnTo>
                      <a:pt x="853" y="158"/>
                    </a:lnTo>
                    <a:lnTo>
                      <a:pt x="855" y="134"/>
                    </a:lnTo>
                    <a:lnTo>
                      <a:pt x="862" y="115"/>
                    </a:lnTo>
                    <a:lnTo>
                      <a:pt x="867" y="106"/>
                    </a:lnTo>
                    <a:lnTo>
                      <a:pt x="879" y="96"/>
                    </a:lnTo>
                    <a:lnTo>
                      <a:pt x="898" y="87"/>
                    </a:lnTo>
                    <a:lnTo>
                      <a:pt x="925" y="77"/>
                    </a:lnTo>
                    <a:lnTo>
                      <a:pt x="952" y="68"/>
                    </a:lnTo>
                    <a:lnTo>
                      <a:pt x="977" y="60"/>
                    </a:lnTo>
                    <a:lnTo>
                      <a:pt x="1003" y="53"/>
                    </a:lnTo>
                    <a:lnTo>
                      <a:pt x="1041" y="46"/>
                    </a:lnTo>
                    <a:lnTo>
                      <a:pt x="1095" y="36"/>
                    </a:lnTo>
                    <a:lnTo>
                      <a:pt x="1154" y="31"/>
                    </a:lnTo>
                    <a:lnTo>
                      <a:pt x="1218" y="31"/>
                    </a:lnTo>
                    <a:lnTo>
                      <a:pt x="1281" y="31"/>
                    </a:lnTo>
                    <a:lnTo>
                      <a:pt x="1338" y="38"/>
                    </a:lnTo>
                    <a:lnTo>
                      <a:pt x="1341" y="56"/>
                    </a:lnTo>
                    <a:lnTo>
                      <a:pt x="1345" y="78"/>
                    </a:lnTo>
                    <a:lnTo>
                      <a:pt x="1352" y="109"/>
                    </a:lnTo>
                    <a:lnTo>
                      <a:pt x="1364" y="144"/>
                    </a:lnTo>
                    <a:lnTo>
                      <a:pt x="1376" y="179"/>
                    </a:lnTo>
                    <a:lnTo>
                      <a:pt x="1384" y="204"/>
                    </a:lnTo>
                    <a:lnTo>
                      <a:pt x="1389" y="228"/>
                    </a:lnTo>
                    <a:lnTo>
                      <a:pt x="1392" y="249"/>
                    </a:lnTo>
                    <a:lnTo>
                      <a:pt x="1391" y="264"/>
                    </a:lnTo>
                    <a:lnTo>
                      <a:pt x="1385" y="280"/>
                    </a:lnTo>
                    <a:lnTo>
                      <a:pt x="1377" y="295"/>
                    </a:lnTo>
                    <a:lnTo>
                      <a:pt x="1371" y="303"/>
                    </a:lnTo>
                    <a:lnTo>
                      <a:pt x="1361" y="310"/>
                    </a:lnTo>
                    <a:lnTo>
                      <a:pt x="1349" y="317"/>
                    </a:lnTo>
                    <a:lnTo>
                      <a:pt x="1332" y="318"/>
                    </a:lnTo>
                    <a:lnTo>
                      <a:pt x="1314" y="314"/>
                    </a:lnTo>
                    <a:lnTo>
                      <a:pt x="1299" y="309"/>
                    </a:lnTo>
                    <a:lnTo>
                      <a:pt x="1281" y="300"/>
                    </a:lnTo>
                    <a:lnTo>
                      <a:pt x="1266" y="290"/>
                    </a:lnTo>
                    <a:lnTo>
                      <a:pt x="1253" y="285"/>
                    </a:lnTo>
                    <a:lnTo>
                      <a:pt x="1237" y="279"/>
                    </a:lnTo>
                    <a:lnTo>
                      <a:pt x="1220" y="276"/>
                    </a:lnTo>
                    <a:lnTo>
                      <a:pt x="1208" y="278"/>
                    </a:lnTo>
                    <a:lnTo>
                      <a:pt x="1193" y="285"/>
                    </a:lnTo>
                    <a:lnTo>
                      <a:pt x="1181" y="296"/>
                    </a:lnTo>
                    <a:lnTo>
                      <a:pt x="1172" y="310"/>
                    </a:lnTo>
                    <a:lnTo>
                      <a:pt x="1164" y="328"/>
                    </a:lnTo>
                    <a:lnTo>
                      <a:pt x="1160" y="342"/>
                    </a:lnTo>
                    <a:lnTo>
                      <a:pt x="1158" y="356"/>
                    </a:lnTo>
                    <a:lnTo>
                      <a:pt x="1156" y="375"/>
                    </a:lnTo>
                    <a:lnTo>
                      <a:pt x="1159" y="398"/>
                    </a:lnTo>
                    <a:lnTo>
                      <a:pt x="1165" y="420"/>
                    </a:lnTo>
                    <a:lnTo>
                      <a:pt x="1176" y="440"/>
                    </a:lnTo>
                    <a:lnTo>
                      <a:pt x="1188" y="458"/>
                    </a:lnTo>
                    <a:lnTo>
                      <a:pt x="1194" y="468"/>
                    </a:lnTo>
                    <a:lnTo>
                      <a:pt x="1209" y="482"/>
                    </a:lnTo>
                    <a:lnTo>
                      <a:pt x="1224" y="496"/>
                    </a:lnTo>
                    <a:lnTo>
                      <a:pt x="1244" y="505"/>
                    </a:lnTo>
                    <a:lnTo>
                      <a:pt x="1266" y="512"/>
                    </a:lnTo>
                    <a:lnTo>
                      <a:pt x="1286" y="515"/>
                    </a:lnTo>
                    <a:lnTo>
                      <a:pt x="1309" y="517"/>
                    </a:lnTo>
                    <a:lnTo>
                      <a:pt x="1333" y="513"/>
                    </a:lnTo>
                    <a:lnTo>
                      <a:pt x="1352" y="512"/>
                    </a:lnTo>
                    <a:lnTo>
                      <a:pt x="1371" y="511"/>
                    </a:lnTo>
                    <a:lnTo>
                      <a:pt x="1381" y="517"/>
                    </a:lnTo>
                    <a:lnTo>
                      <a:pt x="1385" y="526"/>
                    </a:lnTo>
                    <a:lnTo>
                      <a:pt x="1387" y="536"/>
                    </a:lnTo>
                    <a:lnTo>
                      <a:pt x="1385" y="546"/>
                    </a:lnTo>
                    <a:lnTo>
                      <a:pt x="1380" y="565"/>
                    </a:lnTo>
                    <a:lnTo>
                      <a:pt x="1373" y="582"/>
                    </a:lnTo>
                    <a:lnTo>
                      <a:pt x="1365" y="603"/>
                    </a:lnTo>
                    <a:lnTo>
                      <a:pt x="1354" y="627"/>
                    </a:lnTo>
                    <a:lnTo>
                      <a:pt x="1341" y="651"/>
                    </a:lnTo>
                    <a:lnTo>
                      <a:pt x="1328" y="671"/>
                    </a:lnTo>
                    <a:lnTo>
                      <a:pt x="1312" y="695"/>
                    </a:lnTo>
                    <a:lnTo>
                      <a:pt x="1299" y="712"/>
                    </a:lnTo>
                    <a:lnTo>
                      <a:pt x="1285" y="723"/>
                    </a:lnTo>
                    <a:lnTo>
                      <a:pt x="0" y="721"/>
                    </a:lnTo>
                  </a:path>
                </a:pathLst>
              </a:custGeom>
              <a:solidFill>
                <a:srgbClr val="A040E0"/>
              </a:solidFill>
              <a:ln w="254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96261" name="Rectangle 5"/>
              <p:cNvSpPr>
                <a:spLocks noChangeArrowheads="1"/>
              </p:cNvSpPr>
              <p:nvPr/>
            </p:nvSpPr>
            <p:spPr bwMode="auto">
              <a:xfrm>
                <a:off x="920" y="3801"/>
                <a:ext cx="1275" cy="118"/>
              </a:xfrm>
              <a:prstGeom prst="rect">
                <a:avLst/>
              </a:prstGeom>
              <a:solidFill>
                <a:srgbClr val="6000A0"/>
              </a:solidFill>
              <a:ln w="25400">
                <a:solidFill>
                  <a:srgbClr val="000000"/>
                </a:solidFill>
                <a:miter lim="800000"/>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grpSp>
        <p:grpSp>
          <p:nvGrpSpPr>
            <p:cNvPr id="4" name="Group 13"/>
            <p:cNvGrpSpPr>
              <a:grpSpLocks/>
            </p:cNvGrpSpPr>
            <p:nvPr/>
          </p:nvGrpSpPr>
          <p:grpSpPr bwMode="auto">
            <a:xfrm>
              <a:off x="2078" y="2928"/>
              <a:ext cx="2627" cy="993"/>
              <a:chOff x="2078" y="2928"/>
              <a:chExt cx="2627" cy="993"/>
            </a:xfrm>
          </p:grpSpPr>
          <p:grpSp>
            <p:nvGrpSpPr>
              <p:cNvPr id="5" name="Group 9"/>
              <p:cNvGrpSpPr>
                <a:grpSpLocks/>
              </p:cNvGrpSpPr>
              <p:nvPr/>
            </p:nvGrpSpPr>
            <p:grpSpPr bwMode="auto">
              <a:xfrm>
                <a:off x="2078" y="2928"/>
                <a:ext cx="1287" cy="993"/>
                <a:chOff x="2078" y="2928"/>
                <a:chExt cx="1287" cy="993"/>
              </a:xfrm>
            </p:grpSpPr>
            <p:sp>
              <p:nvSpPr>
                <p:cNvPr id="96263" name="Rectangle 7"/>
                <p:cNvSpPr>
                  <a:spLocks noChangeArrowheads="1"/>
                </p:cNvSpPr>
                <p:nvPr/>
              </p:nvSpPr>
              <p:spPr bwMode="auto">
                <a:xfrm>
                  <a:off x="2207" y="3800"/>
                  <a:ext cx="1042" cy="121"/>
                </a:xfrm>
                <a:prstGeom prst="rect">
                  <a:avLst/>
                </a:prstGeom>
                <a:solidFill>
                  <a:srgbClr val="808000"/>
                </a:solidFill>
                <a:ln w="25400">
                  <a:solidFill>
                    <a:srgbClr val="000000"/>
                  </a:solidFill>
                  <a:miter lim="800000"/>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96264" name="Freeform 8"/>
                <p:cNvSpPr>
                  <a:spLocks/>
                </p:cNvSpPr>
                <p:nvPr/>
              </p:nvSpPr>
              <p:spPr bwMode="auto">
                <a:xfrm>
                  <a:off x="2078" y="2928"/>
                  <a:ext cx="1287" cy="866"/>
                </a:xfrm>
                <a:custGeom>
                  <a:avLst/>
                  <a:gdLst/>
                  <a:ahLst/>
                  <a:cxnLst>
                    <a:cxn ang="0">
                      <a:pos x="1143" y="169"/>
                    </a:cxn>
                    <a:cxn ang="0">
                      <a:pos x="1052" y="186"/>
                    </a:cxn>
                    <a:cxn ang="0">
                      <a:pos x="950" y="225"/>
                    </a:cxn>
                    <a:cxn ang="0">
                      <a:pos x="834" y="269"/>
                    </a:cxn>
                    <a:cxn ang="0">
                      <a:pos x="733" y="288"/>
                    </a:cxn>
                    <a:cxn ang="0">
                      <a:pos x="662" y="264"/>
                    </a:cxn>
                    <a:cxn ang="0">
                      <a:pos x="643" y="219"/>
                    </a:cxn>
                    <a:cxn ang="0">
                      <a:pos x="674" y="160"/>
                    </a:cxn>
                    <a:cxn ang="0">
                      <a:pos x="746" y="119"/>
                    </a:cxn>
                    <a:cxn ang="0">
                      <a:pos x="829" y="88"/>
                    </a:cxn>
                    <a:cxn ang="0">
                      <a:pos x="861" y="38"/>
                    </a:cxn>
                    <a:cxn ang="0">
                      <a:pos x="814" y="2"/>
                    </a:cxn>
                    <a:cxn ang="0">
                      <a:pos x="712" y="4"/>
                    </a:cxn>
                    <a:cxn ang="0">
                      <a:pos x="613" y="41"/>
                    </a:cxn>
                    <a:cxn ang="0">
                      <a:pos x="503" y="106"/>
                    </a:cxn>
                    <a:cxn ang="0">
                      <a:pos x="396" y="159"/>
                    </a:cxn>
                    <a:cxn ang="0">
                      <a:pos x="278" y="181"/>
                    </a:cxn>
                    <a:cxn ang="0">
                      <a:pos x="178" y="184"/>
                    </a:cxn>
                    <a:cxn ang="0">
                      <a:pos x="206" y="300"/>
                    </a:cxn>
                    <a:cxn ang="0">
                      <a:pos x="235" y="396"/>
                    </a:cxn>
                    <a:cxn ang="0">
                      <a:pos x="211" y="455"/>
                    </a:cxn>
                    <a:cxn ang="0">
                      <a:pos x="163" y="469"/>
                    </a:cxn>
                    <a:cxn ang="0">
                      <a:pos x="111" y="447"/>
                    </a:cxn>
                    <a:cxn ang="0">
                      <a:pos x="50" y="428"/>
                    </a:cxn>
                    <a:cxn ang="0">
                      <a:pos x="9" y="470"/>
                    </a:cxn>
                    <a:cxn ang="0">
                      <a:pos x="3" y="538"/>
                    </a:cxn>
                    <a:cxn ang="0">
                      <a:pos x="38" y="615"/>
                    </a:cxn>
                    <a:cxn ang="0">
                      <a:pos x="107" y="651"/>
                    </a:cxn>
                    <a:cxn ang="0">
                      <a:pos x="196" y="651"/>
                    </a:cxn>
                    <a:cxn ang="0">
                      <a:pos x="230" y="689"/>
                    </a:cxn>
                    <a:cxn ang="0">
                      <a:pos x="198" y="773"/>
                    </a:cxn>
                    <a:cxn ang="0">
                      <a:pos x="150" y="848"/>
                    </a:cxn>
                    <a:cxn ang="0">
                      <a:pos x="1193" y="829"/>
                    </a:cxn>
                    <a:cxn ang="0">
                      <a:pos x="1222" y="772"/>
                    </a:cxn>
                    <a:cxn ang="0">
                      <a:pos x="1267" y="721"/>
                    </a:cxn>
                    <a:cxn ang="0">
                      <a:pos x="1285" y="653"/>
                    </a:cxn>
                    <a:cxn ang="0">
                      <a:pos x="1253" y="607"/>
                    </a:cxn>
                    <a:cxn ang="0">
                      <a:pos x="1185" y="597"/>
                    </a:cxn>
                    <a:cxn ang="0">
                      <a:pos x="1106" y="616"/>
                    </a:cxn>
                    <a:cxn ang="0">
                      <a:pos x="1023" y="620"/>
                    </a:cxn>
                    <a:cxn ang="0">
                      <a:pos x="968" y="577"/>
                    </a:cxn>
                    <a:cxn ang="0">
                      <a:pos x="980" y="509"/>
                    </a:cxn>
                    <a:cxn ang="0">
                      <a:pos x="1033" y="465"/>
                    </a:cxn>
                    <a:cxn ang="0">
                      <a:pos x="1107" y="448"/>
                    </a:cxn>
                    <a:cxn ang="0">
                      <a:pos x="1183" y="423"/>
                    </a:cxn>
                    <a:cxn ang="0">
                      <a:pos x="1212" y="364"/>
                    </a:cxn>
                    <a:cxn ang="0">
                      <a:pos x="1208" y="274"/>
                    </a:cxn>
                    <a:cxn ang="0">
                      <a:pos x="1195" y="183"/>
                    </a:cxn>
                  </a:cxnLst>
                  <a:rect l="0" t="0" r="r" b="b"/>
                  <a:pathLst>
                    <a:path w="1287" h="866">
                      <a:moveTo>
                        <a:pt x="1195" y="183"/>
                      </a:moveTo>
                      <a:lnTo>
                        <a:pt x="1184" y="177"/>
                      </a:lnTo>
                      <a:lnTo>
                        <a:pt x="1163" y="171"/>
                      </a:lnTo>
                      <a:lnTo>
                        <a:pt x="1143" y="169"/>
                      </a:lnTo>
                      <a:lnTo>
                        <a:pt x="1122" y="171"/>
                      </a:lnTo>
                      <a:lnTo>
                        <a:pt x="1096" y="176"/>
                      </a:lnTo>
                      <a:lnTo>
                        <a:pt x="1077" y="179"/>
                      </a:lnTo>
                      <a:lnTo>
                        <a:pt x="1052" y="186"/>
                      </a:lnTo>
                      <a:lnTo>
                        <a:pt x="1029" y="193"/>
                      </a:lnTo>
                      <a:lnTo>
                        <a:pt x="1001" y="202"/>
                      </a:lnTo>
                      <a:lnTo>
                        <a:pt x="975" y="212"/>
                      </a:lnTo>
                      <a:lnTo>
                        <a:pt x="950" y="225"/>
                      </a:lnTo>
                      <a:lnTo>
                        <a:pt x="925" y="236"/>
                      </a:lnTo>
                      <a:lnTo>
                        <a:pt x="895" y="249"/>
                      </a:lnTo>
                      <a:lnTo>
                        <a:pt x="866" y="258"/>
                      </a:lnTo>
                      <a:lnTo>
                        <a:pt x="834" y="269"/>
                      </a:lnTo>
                      <a:lnTo>
                        <a:pt x="801" y="279"/>
                      </a:lnTo>
                      <a:lnTo>
                        <a:pt x="780" y="285"/>
                      </a:lnTo>
                      <a:lnTo>
                        <a:pt x="758" y="288"/>
                      </a:lnTo>
                      <a:lnTo>
                        <a:pt x="733" y="288"/>
                      </a:lnTo>
                      <a:lnTo>
                        <a:pt x="707" y="283"/>
                      </a:lnTo>
                      <a:lnTo>
                        <a:pt x="690" y="279"/>
                      </a:lnTo>
                      <a:lnTo>
                        <a:pt x="675" y="272"/>
                      </a:lnTo>
                      <a:lnTo>
                        <a:pt x="662" y="264"/>
                      </a:lnTo>
                      <a:lnTo>
                        <a:pt x="653" y="255"/>
                      </a:lnTo>
                      <a:lnTo>
                        <a:pt x="648" y="244"/>
                      </a:lnTo>
                      <a:lnTo>
                        <a:pt x="643" y="232"/>
                      </a:lnTo>
                      <a:lnTo>
                        <a:pt x="643" y="219"/>
                      </a:lnTo>
                      <a:lnTo>
                        <a:pt x="647" y="204"/>
                      </a:lnTo>
                      <a:lnTo>
                        <a:pt x="653" y="189"/>
                      </a:lnTo>
                      <a:lnTo>
                        <a:pt x="662" y="176"/>
                      </a:lnTo>
                      <a:lnTo>
                        <a:pt x="674" y="160"/>
                      </a:lnTo>
                      <a:lnTo>
                        <a:pt x="686" y="152"/>
                      </a:lnTo>
                      <a:lnTo>
                        <a:pt x="701" y="140"/>
                      </a:lnTo>
                      <a:lnTo>
                        <a:pt x="724" y="127"/>
                      </a:lnTo>
                      <a:lnTo>
                        <a:pt x="746" y="119"/>
                      </a:lnTo>
                      <a:lnTo>
                        <a:pt x="768" y="113"/>
                      </a:lnTo>
                      <a:lnTo>
                        <a:pt x="788" y="106"/>
                      </a:lnTo>
                      <a:lnTo>
                        <a:pt x="810" y="98"/>
                      </a:lnTo>
                      <a:lnTo>
                        <a:pt x="829" y="88"/>
                      </a:lnTo>
                      <a:lnTo>
                        <a:pt x="845" y="78"/>
                      </a:lnTo>
                      <a:lnTo>
                        <a:pt x="858" y="67"/>
                      </a:lnTo>
                      <a:lnTo>
                        <a:pt x="864" y="53"/>
                      </a:lnTo>
                      <a:lnTo>
                        <a:pt x="861" y="38"/>
                      </a:lnTo>
                      <a:lnTo>
                        <a:pt x="852" y="24"/>
                      </a:lnTo>
                      <a:lnTo>
                        <a:pt x="843" y="14"/>
                      </a:lnTo>
                      <a:lnTo>
                        <a:pt x="830" y="7"/>
                      </a:lnTo>
                      <a:lnTo>
                        <a:pt x="814" y="2"/>
                      </a:lnTo>
                      <a:lnTo>
                        <a:pt x="793" y="0"/>
                      </a:lnTo>
                      <a:lnTo>
                        <a:pt x="772" y="0"/>
                      </a:lnTo>
                      <a:lnTo>
                        <a:pt x="742" y="2"/>
                      </a:lnTo>
                      <a:lnTo>
                        <a:pt x="712" y="4"/>
                      </a:lnTo>
                      <a:lnTo>
                        <a:pt x="693" y="10"/>
                      </a:lnTo>
                      <a:lnTo>
                        <a:pt x="664" y="18"/>
                      </a:lnTo>
                      <a:lnTo>
                        <a:pt x="634" y="29"/>
                      </a:lnTo>
                      <a:lnTo>
                        <a:pt x="613" y="41"/>
                      </a:lnTo>
                      <a:lnTo>
                        <a:pt x="588" y="55"/>
                      </a:lnTo>
                      <a:lnTo>
                        <a:pt x="564" y="67"/>
                      </a:lnTo>
                      <a:lnTo>
                        <a:pt x="540" y="84"/>
                      </a:lnTo>
                      <a:lnTo>
                        <a:pt x="503" y="106"/>
                      </a:lnTo>
                      <a:lnTo>
                        <a:pt x="478" y="123"/>
                      </a:lnTo>
                      <a:lnTo>
                        <a:pt x="456" y="137"/>
                      </a:lnTo>
                      <a:lnTo>
                        <a:pt x="424" y="150"/>
                      </a:lnTo>
                      <a:lnTo>
                        <a:pt x="396" y="159"/>
                      </a:lnTo>
                      <a:lnTo>
                        <a:pt x="366" y="167"/>
                      </a:lnTo>
                      <a:lnTo>
                        <a:pt x="334" y="173"/>
                      </a:lnTo>
                      <a:lnTo>
                        <a:pt x="303" y="179"/>
                      </a:lnTo>
                      <a:lnTo>
                        <a:pt x="278" y="181"/>
                      </a:lnTo>
                      <a:lnTo>
                        <a:pt x="251" y="184"/>
                      </a:lnTo>
                      <a:lnTo>
                        <a:pt x="225" y="184"/>
                      </a:lnTo>
                      <a:lnTo>
                        <a:pt x="198" y="186"/>
                      </a:lnTo>
                      <a:lnTo>
                        <a:pt x="178" y="184"/>
                      </a:lnTo>
                      <a:lnTo>
                        <a:pt x="180" y="206"/>
                      </a:lnTo>
                      <a:lnTo>
                        <a:pt x="187" y="236"/>
                      </a:lnTo>
                      <a:lnTo>
                        <a:pt x="194" y="265"/>
                      </a:lnTo>
                      <a:lnTo>
                        <a:pt x="206" y="300"/>
                      </a:lnTo>
                      <a:lnTo>
                        <a:pt x="215" y="328"/>
                      </a:lnTo>
                      <a:lnTo>
                        <a:pt x="227" y="352"/>
                      </a:lnTo>
                      <a:lnTo>
                        <a:pt x="234" y="374"/>
                      </a:lnTo>
                      <a:lnTo>
                        <a:pt x="235" y="396"/>
                      </a:lnTo>
                      <a:lnTo>
                        <a:pt x="234" y="416"/>
                      </a:lnTo>
                      <a:lnTo>
                        <a:pt x="227" y="431"/>
                      </a:lnTo>
                      <a:lnTo>
                        <a:pt x="219" y="443"/>
                      </a:lnTo>
                      <a:lnTo>
                        <a:pt x="211" y="455"/>
                      </a:lnTo>
                      <a:lnTo>
                        <a:pt x="200" y="463"/>
                      </a:lnTo>
                      <a:lnTo>
                        <a:pt x="190" y="467"/>
                      </a:lnTo>
                      <a:lnTo>
                        <a:pt x="179" y="470"/>
                      </a:lnTo>
                      <a:lnTo>
                        <a:pt x="163" y="469"/>
                      </a:lnTo>
                      <a:lnTo>
                        <a:pt x="151" y="465"/>
                      </a:lnTo>
                      <a:lnTo>
                        <a:pt x="137" y="461"/>
                      </a:lnTo>
                      <a:lnTo>
                        <a:pt x="127" y="455"/>
                      </a:lnTo>
                      <a:lnTo>
                        <a:pt x="111" y="447"/>
                      </a:lnTo>
                      <a:lnTo>
                        <a:pt x="99" y="439"/>
                      </a:lnTo>
                      <a:lnTo>
                        <a:pt x="88" y="434"/>
                      </a:lnTo>
                      <a:lnTo>
                        <a:pt x="74" y="428"/>
                      </a:lnTo>
                      <a:lnTo>
                        <a:pt x="50" y="428"/>
                      </a:lnTo>
                      <a:lnTo>
                        <a:pt x="36" y="434"/>
                      </a:lnTo>
                      <a:lnTo>
                        <a:pt x="25" y="442"/>
                      </a:lnTo>
                      <a:lnTo>
                        <a:pt x="17" y="455"/>
                      </a:lnTo>
                      <a:lnTo>
                        <a:pt x="9" y="470"/>
                      </a:lnTo>
                      <a:lnTo>
                        <a:pt x="4" y="486"/>
                      </a:lnTo>
                      <a:lnTo>
                        <a:pt x="0" y="502"/>
                      </a:lnTo>
                      <a:lnTo>
                        <a:pt x="0" y="522"/>
                      </a:lnTo>
                      <a:lnTo>
                        <a:pt x="3" y="538"/>
                      </a:lnTo>
                      <a:lnTo>
                        <a:pt x="6" y="558"/>
                      </a:lnTo>
                      <a:lnTo>
                        <a:pt x="15" y="576"/>
                      </a:lnTo>
                      <a:lnTo>
                        <a:pt x="25" y="596"/>
                      </a:lnTo>
                      <a:lnTo>
                        <a:pt x="38" y="615"/>
                      </a:lnTo>
                      <a:lnTo>
                        <a:pt x="52" y="626"/>
                      </a:lnTo>
                      <a:lnTo>
                        <a:pt x="70" y="639"/>
                      </a:lnTo>
                      <a:lnTo>
                        <a:pt x="88" y="647"/>
                      </a:lnTo>
                      <a:lnTo>
                        <a:pt x="107" y="651"/>
                      </a:lnTo>
                      <a:lnTo>
                        <a:pt x="124" y="656"/>
                      </a:lnTo>
                      <a:lnTo>
                        <a:pt x="150" y="656"/>
                      </a:lnTo>
                      <a:lnTo>
                        <a:pt x="171" y="653"/>
                      </a:lnTo>
                      <a:lnTo>
                        <a:pt x="196" y="651"/>
                      </a:lnTo>
                      <a:lnTo>
                        <a:pt x="214" y="651"/>
                      </a:lnTo>
                      <a:lnTo>
                        <a:pt x="226" y="660"/>
                      </a:lnTo>
                      <a:lnTo>
                        <a:pt x="230" y="674"/>
                      </a:lnTo>
                      <a:lnTo>
                        <a:pt x="230" y="689"/>
                      </a:lnTo>
                      <a:lnTo>
                        <a:pt x="223" y="710"/>
                      </a:lnTo>
                      <a:lnTo>
                        <a:pt x="217" y="731"/>
                      </a:lnTo>
                      <a:lnTo>
                        <a:pt x="209" y="749"/>
                      </a:lnTo>
                      <a:lnTo>
                        <a:pt x="198" y="773"/>
                      </a:lnTo>
                      <a:lnTo>
                        <a:pt x="187" y="794"/>
                      </a:lnTo>
                      <a:lnTo>
                        <a:pt x="175" y="813"/>
                      </a:lnTo>
                      <a:lnTo>
                        <a:pt x="160" y="833"/>
                      </a:lnTo>
                      <a:lnTo>
                        <a:pt x="150" y="848"/>
                      </a:lnTo>
                      <a:lnTo>
                        <a:pt x="128" y="865"/>
                      </a:lnTo>
                      <a:lnTo>
                        <a:pt x="1188" y="863"/>
                      </a:lnTo>
                      <a:lnTo>
                        <a:pt x="1189" y="845"/>
                      </a:lnTo>
                      <a:lnTo>
                        <a:pt x="1193" y="829"/>
                      </a:lnTo>
                      <a:lnTo>
                        <a:pt x="1198" y="813"/>
                      </a:lnTo>
                      <a:lnTo>
                        <a:pt x="1204" y="801"/>
                      </a:lnTo>
                      <a:lnTo>
                        <a:pt x="1211" y="787"/>
                      </a:lnTo>
                      <a:lnTo>
                        <a:pt x="1222" y="772"/>
                      </a:lnTo>
                      <a:lnTo>
                        <a:pt x="1234" y="758"/>
                      </a:lnTo>
                      <a:lnTo>
                        <a:pt x="1244" y="746"/>
                      </a:lnTo>
                      <a:lnTo>
                        <a:pt x="1257" y="733"/>
                      </a:lnTo>
                      <a:lnTo>
                        <a:pt x="1267" y="721"/>
                      </a:lnTo>
                      <a:lnTo>
                        <a:pt x="1275" y="707"/>
                      </a:lnTo>
                      <a:lnTo>
                        <a:pt x="1282" y="694"/>
                      </a:lnTo>
                      <a:lnTo>
                        <a:pt x="1286" y="672"/>
                      </a:lnTo>
                      <a:lnTo>
                        <a:pt x="1285" y="653"/>
                      </a:lnTo>
                      <a:lnTo>
                        <a:pt x="1281" y="640"/>
                      </a:lnTo>
                      <a:lnTo>
                        <a:pt x="1274" y="628"/>
                      </a:lnTo>
                      <a:lnTo>
                        <a:pt x="1265" y="616"/>
                      </a:lnTo>
                      <a:lnTo>
                        <a:pt x="1253" y="607"/>
                      </a:lnTo>
                      <a:lnTo>
                        <a:pt x="1240" y="601"/>
                      </a:lnTo>
                      <a:lnTo>
                        <a:pt x="1223" y="597"/>
                      </a:lnTo>
                      <a:lnTo>
                        <a:pt x="1205" y="596"/>
                      </a:lnTo>
                      <a:lnTo>
                        <a:pt x="1185" y="597"/>
                      </a:lnTo>
                      <a:lnTo>
                        <a:pt x="1167" y="600"/>
                      </a:lnTo>
                      <a:lnTo>
                        <a:pt x="1149" y="604"/>
                      </a:lnTo>
                      <a:lnTo>
                        <a:pt x="1125" y="611"/>
                      </a:lnTo>
                      <a:lnTo>
                        <a:pt x="1106" y="616"/>
                      </a:lnTo>
                      <a:lnTo>
                        <a:pt x="1084" y="621"/>
                      </a:lnTo>
                      <a:lnTo>
                        <a:pt x="1060" y="624"/>
                      </a:lnTo>
                      <a:lnTo>
                        <a:pt x="1040" y="624"/>
                      </a:lnTo>
                      <a:lnTo>
                        <a:pt x="1023" y="620"/>
                      </a:lnTo>
                      <a:lnTo>
                        <a:pt x="1005" y="614"/>
                      </a:lnTo>
                      <a:lnTo>
                        <a:pt x="990" y="606"/>
                      </a:lnTo>
                      <a:lnTo>
                        <a:pt x="977" y="595"/>
                      </a:lnTo>
                      <a:lnTo>
                        <a:pt x="968" y="577"/>
                      </a:lnTo>
                      <a:lnTo>
                        <a:pt x="965" y="560"/>
                      </a:lnTo>
                      <a:lnTo>
                        <a:pt x="967" y="541"/>
                      </a:lnTo>
                      <a:lnTo>
                        <a:pt x="974" y="523"/>
                      </a:lnTo>
                      <a:lnTo>
                        <a:pt x="980" y="509"/>
                      </a:lnTo>
                      <a:lnTo>
                        <a:pt x="992" y="496"/>
                      </a:lnTo>
                      <a:lnTo>
                        <a:pt x="1005" y="483"/>
                      </a:lnTo>
                      <a:lnTo>
                        <a:pt x="1018" y="474"/>
                      </a:lnTo>
                      <a:lnTo>
                        <a:pt x="1033" y="465"/>
                      </a:lnTo>
                      <a:lnTo>
                        <a:pt x="1049" y="459"/>
                      </a:lnTo>
                      <a:lnTo>
                        <a:pt x="1067" y="455"/>
                      </a:lnTo>
                      <a:lnTo>
                        <a:pt x="1084" y="452"/>
                      </a:lnTo>
                      <a:lnTo>
                        <a:pt x="1107" y="448"/>
                      </a:lnTo>
                      <a:lnTo>
                        <a:pt x="1130" y="445"/>
                      </a:lnTo>
                      <a:lnTo>
                        <a:pt x="1150" y="441"/>
                      </a:lnTo>
                      <a:lnTo>
                        <a:pt x="1169" y="433"/>
                      </a:lnTo>
                      <a:lnTo>
                        <a:pt x="1183" y="423"/>
                      </a:lnTo>
                      <a:lnTo>
                        <a:pt x="1195" y="410"/>
                      </a:lnTo>
                      <a:lnTo>
                        <a:pt x="1204" y="396"/>
                      </a:lnTo>
                      <a:lnTo>
                        <a:pt x="1208" y="382"/>
                      </a:lnTo>
                      <a:lnTo>
                        <a:pt x="1212" y="364"/>
                      </a:lnTo>
                      <a:lnTo>
                        <a:pt x="1214" y="340"/>
                      </a:lnTo>
                      <a:lnTo>
                        <a:pt x="1211" y="323"/>
                      </a:lnTo>
                      <a:lnTo>
                        <a:pt x="1210" y="300"/>
                      </a:lnTo>
                      <a:lnTo>
                        <a:pt x="1208" y="274"/>
                      </a:lnTo>
                      <a:lnTo>
                        <a:pt x="1207" y="241"/>
                      </a:lnTo>
                      <a:lnTo>
                        <a:pt x="1207" y="211"/>
                      </a:lnTo>
                      <a:lnTo>
                        <a:pt x="1208" y="193"/>
                      </a:lnTo>
                      <a:lnTo>
                        <a:pt x="1195" y="183"/>
                      </a:lnTo>
                    </a:path>
                  </a:pathLst>
                </a:custGeom>
                <a:solidFill>
                  <a:srgbClr val="FFFF00"/>
                </a:solidFill>
                <a:ln w="254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pSp>
            <p:nvGrpSpPr>
              <p:cNvPr id="6" name="Group 12"/>
              <p:cNvGrpSpPr>
                <a:grpSpLocks/>
              </p:cNvGrpSpPr>
              <p:nvPr/>
            </p:nvGrpSpPr>
            <p:grpSpPr bwMode="auto">
              <a:xfrm>
                <a:off x="3075" y="3057"/>
                <a:ext cx="1630" cy="864"/>
                <a:chOff x="3075" y="3057"/>
                <a:chExt cx="1630" cy="864"/>
              </a:xfrm>
            </p:grpSpPr>
            <p:sp>
              <p:nvSpPr>
                <p:cNvPr id="96266" name="Freeform 10"/>
                <p:cNvSpPr>
                  <a:spLocks/>
                </p:cNvSpPr>
                <p:nvPr/>
              </p:nvSpPr>
              <p:spPr bwMode="auto">
                <a:xfrm>
                  <a:off x="3075" y="3057"/>
                  <a:ext cx="1630" cy="739"/>
                </a:xfrm>
                <a:custGeom>
                  <a:avLst/>
                  <a:gdLst/>
                  <a:ahLst/>
                  <a:cxnLst>
                    <a:cxn ang="0">
                      <a:pos x="284" y="60"/>
                    </a:cxn>
                    <a:cxn ang="0">
                      <a:pos x="335" y="70"/>
                    </a:cxn>
                    <a:cxn ang="0">
                      <a:pos x="391" y="81"/>
                    </a:cxn>
                    <a:cxn ang="0">
                      <a:pos x="448" y="77"/>
                    </a:cxn>
                    <a:cxn ang="0">
                      <a:pos x="503" y="56"/>
                    </a:cxn>
                    <a:cxn ang="0">
                      <a:pos x="560" y="32"/>
                    </a:cxn>
                    <a:cxn ang="0">
                      <a:pos x="614" y="30"/>
                    </a:cxn>
                    <a:cxn ang="0">
                      <a:pos x="658" y="56"/>
                    </a:cxn>
                    <a:cxn ang="0">
                      <a:pos x="656" y="116"/>
                    </a:cxn>
                    <a:cxn ang="0">
                      <a:pos x="643" y="179"/>
                    </a:cxn>
                    <a:cxn ang="0">
                      <a:pos x="677" y="223"/>
                    </a:cxn>
                    <a:cxn ang="0">
                      <a:pos x="743" y="239"/>
                    </a:cxn>
                    <a:cxn ang="0">
                      <a:pos x="821" y="240"/>
                    </a:cxn>
                    <a:cxn ang="0">
                      <a:pos x="891" y="220"/>
                    </a:cxn>
                    <a:cxn ang="0">
                      <a:pos x="938" y="187"/>
                    </a:cxn>
                    <a:cxn ang="0">
                      <a:pos x="958" y="121"/>
                    </a:cxn>
                    <a:cxn ang="0">
                      <a:pos x="970" y="61"/>
                    </a:cxn>
                    <a:cxn ang="0">
                      <a:pos x="1012" y="24"/>
                    </a:cxn>
                    <a:cxn ang="0">
                      <a:pos x="1074" y="6"/>
                    </a:cxn>
                    <a:cxn ang="0">
                      <a:pos x="1149" y="0"/>
                    </a:cxn>
                    <a:cxn ang="0">
                      <a:pos x="1219" y="6"/>
                    </a:cxn>
                    <a:cxn ang="0">
                      <a:pos x="1281" y="13"/>
                    </a:cxn>
                    <a:cxn ang="0">
                      <a:pos x="223" y="736"/>
                    </a:cxn>
                    <a:cxn ang="0">
                      <a:pos x="234" y="685"/>
                    </a:cxn>
                    <a:cxn ang="0">
                      <a:pos x="257" y="643"/>
                    </a:cxn>
                    <a:cxn ang="0">
                      <a:pos x="292" y="604"/>
                    </a:cxn>
                    <a:cxn ang="0">
                      <a:pos x="318" y="565"/>
                    </a:cxn>
                    <a:cxn ang="0">
                      <a:pos x="316" y="512"/>
                    </a:cxn>
                    <a:cxn ang="0">
                      <a:pos x="288" y="479"/>
                    </a:cxn>
                    <a:cxn ang="0">
                      <a:pos x="241" y="467"/>
                    </a:cxn>
                    <a:cxn ang="0">
                      <a:pos x="184" y="476"/>
                    </a:cxn>
                    <a:cxn ang="0">
                      <a:pos x="120" y="492"/>
                    </a:cxn>
                    <a:cxn ang="0">
                      <a:pos x="58" y="491"/>
                    </a:cxn>
                    <a:cxn ang="0">
                      <a:pos x="13" y="466"/>
                    </a:cxn>
                    <a:cxn ang="0">
                      <a:pos x="3" y="413"/>
                    </a:cxn>
                    <a:cxn ang="0">
                      <a:pos x="27" y="367"/>
                    </a:cxn>
                    <a:cxn ang="0">
                      <a:pos x="69" y="336"/>
                    </a:cxn>
                    <a:cxn ang="0">
                      <a:pos x="120" y="324"/>
                    </a:cxn>
                    <a:cxn ang="0">
                      <a:pos x="186" y="312"/>
                    </a:cxn>
                    <a:cxn ang="0">
                      <a:pos x="230" y="282"/>
                    </a:cxn>
                    <a:cxn ang="0">
                      <a:pos x="248" y="236"/>
                    </a:cxn>
                    <a:cxn ang="0">
                      <a:pos x="247" y="169"/>
                    </a:cxn>
                    <a:cxn ang="0">
                      <a:pos x="243" y="94"/>
                    </a:cxn>
                  </a:cxnLst>
                  <a:rect l="0" t="0" r="r" b="b"/>
                  <a:pathLst>
                    <a:path w="1630" h="739">
                      <a:moveTo>
                        <a:pt x="247" y="69"/>
                      </a:moveTo>
                      <a:lnTo>
                        <a:pt x="263" y="65"/>
                      </a:lnTo>
                      <a:lnTo>
                        <a:pt x="284" y="60"/>
                      </a:lnTo>
                      <a:lnTo>
                        <a:pt x="302" y="61"/>
                      </a:lnTo>
                      <a:lnTo>
                        <a:pt x="319" y="66"/>
                      </a:lnTo>
                      <a:lnTo>
                        <a:pt x="335" y="70"/>
                      </a:lnTo>
                      <a:lnTo>
                        <a:pt x="354" y="74"/>
                      </a:lnTo>
                      <a:lnTo>
                        <a:pt x="375" y="78"/>
                      </a:lnTo>
                      <a:lnTo>
                        <a:pt x="391" y="81"/>
                      </a:lnTo>
                      <a:lnTo>
                        <a:pt x="412" y="82"/>
                      </a:lnTo>
                      <a:lnTo>
                        <a:pt x="431" y="81"/>
                      </a:lnTo>
                      <a:lnTo>
                        <a:pt x="448" y="77"/>
                      </a:lnTo>
                      <a:lnTo>
                        <a:pt x="468" y="71"/>
                      </a:lnTo>
                      <a:lnTo>
                        <a:pt x="486" y="65"/>
                      </a:lnTo>
                      <a:lnTo>
                        <a:pt x="503" y="56"/>
                      </a:lnTo>
                      <a:lnTo>
                        <a:pt x="521" y="47"/>
                      </a:lnTo>
                      <a:lnTo>
                        <a:pt x="538" y="39"/>
                      </a:lnTo>
                      <a:lnTo>
                        <a:pt x="560" y="32"/>
                      </a:lnTo>
                      <a:lnTo>
                        <a:pt x="576" y="28"/>
                      </a:lnTo>
                      <a:lnTo>
                        <a:pt x="596" y="27"/>
                      </a:lnTo>
                      <a:lnTo>
                        <a:pt x="614" y="30"/>
                      </a:lnTo>
                      <a:lnTo>
                        <a:pt x="631" y="35"/>
                      </a:lnTo>
                      <a:lnTo>
                        <a:pt x="648" y="46"/>
                      </a:lnTo>
                      <a:lnTo>
                        <a:pt x="658" y="56"/>
                      </a:lnTo>
                      <a:lnTo>
                        <a:pt x="664" y="74"/>
                      </a:lnTo>
                      <a:lnTo>
                        <a:pt x="661" y="94"/>
                      </a:lnTo>
                      <a:lnTo>
                        <a:pt x="656" y="116"/>
                      </a:lnTo>
                      <a:lnTo>
                        <a:pt x="648" y="140"/>
                      </a:lnTo>
                      <a:lnTo>
                        <a:pt x="642" y="159"/>
                      </a:lnTo>
                      <a:lnTo>
                        <a:pt x="643" y="179"/>
                      </a:lnTo>
                      <a:lnTo>
                        <a:pt x="651" y="198"/>
                      </a:lnTo>
                      <a:lnTo>
                        <a:pt x="664" y="214"/>
                      </a:lnTo>
                      <a:lnTo>
                        <a:pt x="677" y="223"/>
                      </a:lnTo>
                      <a:lnTo>
                        <a:pt x="695" y="229"/>
                      </a:lnTo>
                      <a:lnTo>
                        <a:pt x="715" y="234"/>
                      </a:lnTo>
                      <a:lnTo>
                        <a:pt x="743" y="239"/>
                      </a:lnTo>
                      <a:lnTo>
                        <a:pt x="766" y="242"/>
                      </a:lnTo>
                      <a:lnTo>
                        <a:pt x="795" y="243"/>
                      </a:lnTo>
                      <a:lnTo>
                        <a:pt x="821" y="240"/>
                      </a:lnTo>
                      <a:lnTo>
                        <a:pt x="844" y="236"/>
                      </a:lnTo>
                      <a:lnTo>
                        <a:pt x="869" y="229"/>
                      </a:lnTo>
                      <a:lnTo>
                        <a:pt x="891" y="220"/>
                      </a:lnTo>
                      <a:lnTo>
                        <a:pt x="908" y="211"/>
                      </a:lnTo>
                      <a:lnTo>
                        <a:pt x="926" y="199"/>
                      </a:lnTo>
                      <a:lnTo>
                        <a:pt x="938" y="187"/>
                      </a:lnTo>
                      <a:lnTo>
                        <a:pt x="950" y="172"/>
                      </a:lnTo>
                      <a:lnTo>
                        <a:pt x="957" y="152"/>
                      </a:lnTo>
                      <a:lnTo>
                        <a:pt x="958" y="121"/>
                      </a:lnTo>
                      <a:lnTo>
                        <a:pt x="958" y="98"/>
                      </a:lnTo>
                      <a:lnTo>
                        <a:pt x="962" y="77"/>
                      </a:lnTo>
                      <a:lnTo>
                        <a:pt x="970" y="61"/>
                      </a:lnTo>
                      <a:lnTo>
                        <a:pt x="982" y="47"/>
                      </a:lnTo>
                      <a:lnTo>
                        <a:pt x="995" y="35"/>
                      </a:lnTo>
                      <a:lnTo>
                        <a:pt x="1012" y="24"/>
                      </a:lnTo>
                      <a:lnTo>
                        <a:pt x="1028" y="16"/>
                      </a:lnTo>
                      <a:lnTo>
                        <a:pt x="1052" y="8"/>
                      </a:lnTo>
                      <a:lnTo>
                        <a:pt x="1074" y="6"/>
                      </a:lnTo>
                      <a:lnTo>
                        <a:pt x="1098" y="3"/>
                      </a:lnTo>
                      <a:lnTo>
                        <a:pt x="1122" y="2"/>
                      </a:lnTo>
                      <a:lnTo>
                        <a:pt x="1149" y="0"/>
                      </a:lnTo>
                      <a:lnTo>
                        <a:pt x="1177" y="2"/>
                      </a:lnTo>
                      <a:lnTo>
                        <a:pt x="1200" y="3"/>
                      </a:lnTo>
                      <a:lnTo>
                        <a:pt x="1219" y="6"/>
                      </a:lnTo>
                      <a:lnTo>
                        <a:pt x="1240" y="8"/>
                      </a:lnTo>
                      <a:lnTo>
                        <a:pt x="1260" y="11"/>
                      </a:lnTo>
                      <a:lnTo>
                        <a:pt x="1281" y="13"/>
                      </a:lnTo>
                      <a:lnTo>
                        <a:pt x="1441" y="17"/>
                      </a:lnTo>
                      <a:lnTo>
                        <a:pt x="1629" y="738"/>
                      </a:lnTo>
                      <a:lnTo>
                        <a:pt x="223" y="736"/>
                      </a:lnTo>
                      <a:lnTo>
                        <a:pt x="225" y="717"/>
                      </a:lnTo>
                      <a:lnTo>
                        <a:pt x="229" y="700"/>
                      </a:lnTo>
                      <a:lnTo>
                        <a:pt x="234" y="685"/>
                      </a:lnTo>
                      <a:lnTo>
                        <a:pt x="239" y="672"/>
                      </a:lnTo>
                      <a:lnTo>
                        <a:pt x="247" y="658"/>
                      </a:lnTo>
                      <a:lnTo>
                        <a:pt x="257" y="643"/>
                      </a:lnTo>
                      <a:lnTo>
                        <a:pt x="269" y="629"/>
                      </a:lnTo>
                      <a:lnTo>
                        <a:pt x="280" y="618"/>
                      </a:lnTo>
                      <a:lnTo>
                        <a:pt x="292" y="604"/>
                      </a:lnTo>
                      <a:lnTo>
                        <a:pt x="303" y="593"/>
                      </a:lnTo>
                      <a:lnTo>
                        <a:pt x="311" y="579"/>
                      </a:lnTo>
                      <a:lnTo>
                        <a:pt x="318" y="565"/>
                      </a:lnTo>
                      <a:lnTo>
                        <a:pt x="322" y="544"/>
                      </a:lnTo>
                      <a:lnTo>
                        <a:pt x="320" y="524"/>
                      </a:lnTo>
                      <a:lnTo>
                        <a:pt x="316" y="512"/>
                      </a:lnTo>
                      <a:lnTo>
                        <a:pt x="310" y="499"/>
                      </a:lnTo>
                      <a:lnTo>
                        <a:pt x="300" y="488"/>
                      </a:lnTo>
                      <a:lnTo>
                        <a:pt x="288" y="479"/>
                      </a:lnTo>
                      <a:lnTo>
                        <a:pt x="276" y="473"/>
                      </a:lnTo>
                      <a:lnTo>
                        <a:pt x="259" y="469"/>
                      </a:lnTo>
                      <a:lnTo>
                        <a:pt x="241" y="467"/>
                      </a:lnTo>
                      <a:lnTo>
                        <a:pt x="221" y="469"/>
                      </a:lnTo>
                      <a:lnTo>
                        <a:pt x="202" y="471"/>
                      </a:lnTo>
                      <a:lnTo>
                        <a:pt x="184" y="476"/>
                      </a:lnTo>
                      <a:lnTo>
                        <a:pt x="160" y="483"/>
                      </a:lnTo>
                      <a:lnTo>
                        <a:pt x="141" y="488"/>
                      </a:lnTo>
                      <a:lnTo>
                        <a:pt x="120" y="492"/>
                      </a:lnTo>
                      <a:lnTo>
                        <a:pt x="95" y="495"/>
                      </a:lnTo>
                      <a:lnTo>
                        <a:pt x="76" y="495"/>
                      </a:lnTo>
                      <a:lnTo>
                        <a:pt x="58" y="491"/>
                      </a:lnTo>
                      <a:lnTo>
                        <a:pt x="40" y="485"/>
                      </a:lnTo>
                      <a:lnTo>
                        <a:pt x="26" y="477"/>
                      </a:lnTo>
                      <a:lnTo>
                        <a:pt x="13" y="466"/>
                      </a:lnTo>
                      <a:lnTo>
                        <a:pt x="4" y="449"/>
                      </a:lnTo>
                      <a:lnTo>
                        <a:pt x="0" y="431"/>
                      </a:lnTo>
                      <a:lnTo>
                        <a:pt x="3" y="413"/>
                      </a:lnTo>
                      <a:lnTo>
                        <a:pt x="9" y="395"/>
                      </a:lnTo>
                      <a:lnTo>
                        <a:pt x="15" y="381"/>
                      </a:lnTo>
                      <a:lnTo>
                        <a:pt x="27" y="367"/>
                      </a:lnTo>
                      <a:lnTo>
                        <a:pt x="40" y="354"/>
                      </a:lnTo>
                      <a:lnTo>
                        <a:pt x="54" y="346"/>
                      </a:lnTo>
                      <a:lnTo>
                        <a:pt x="69" y="336"/>
                      </a:lnTo>
                      <a:lnTo>
                        <a:pt x="85" y="331"/>
                      </a:lnTo>
                      <a:lnTo>
                        <a:pt x="102" y="327"/>
                      </a:lnTo>
                      <a:lnTo>
                        <a:pt x="120" y="324"/>
                      </a:lnTo>
                      <a:lnTo>
                        <a:pt x="143" y="319"/>
                      </a:lnTo>
                      <a:lnTo>
                        <a:pt x="166" y="317"/>
                      </a:lnTo>
                      <a:lnTo>
                        <a:pt x="186" y="312"/>
                      </a:lnTo>
                      <a:lnTo>
                        <a:pt x="205" y="304"/>
                      </a:lnTo>
                      <a:lnTo>
                        <a:pt x="218" y="294"/>
                      </a:lnTo>
                      <a:lnTo>
                        <a:pt x="230" y="282"/>
                      </a:lnTo>
                      <a:lnTo>
                        <a:pt x="239" y="268"/>
                      </a:lnTo>
                      <a:lnTo>
                        <a:pt x="244" y="254"/>
                      </a:lnTo>
                      <a:lnTo>
                        <a:pt x="248" y="236"/>
                      </a:lnTo>
                      <a:lnTo>
                        <a:pt x="249" y="212"/>
                      </a:lnTo>
                      <a:lnTo>
                        <a:pt x="248" y="191"/>
                      </a:lnTo>
                      <a:lnTo>
                        <a:pt x="247" y="169"/>
                      </a:lnTo>
                      <a:lnTo>
                        <a:pt x="245" y="145"/>
                      </a:lnTo>
                      <a:lnTo>
                        <a:pt x="244" y="117"/>
                      </a:lnTo>
                      <a:lnTo>
                        <a:pt x="243" y="94"/>
                      </a:lnTo>
                      <a:lnTo>
                        <a:pt x="244" y="78"/>
                      </a:lnTo>
                      <a:lnTo>
                        <a:pt x="247" y="69"/>
                      </a:lnTo>
                    </a:path>
                  </a:pathLst>
                </a:custGeom>
                <a:solidFill>
                  <a:srgbClr val="0000FF"/>
                </a:solidFill>
                <a:ln w="254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96267" name="Rectangle 11"/>
                <p:cNvSpPr>
                  <a:spLocks noChangeArrowheads="1"/>
                </p:cNvSpPr>
                <p:nvPr/>
              </p:nvSpPr>
              <p:spPr bwMode="auto">
                <a:xfrm>
                  <a:off x="3295" y="3799"/>
                  <a:ext cx="1400" cy="122"/>
                </a:xfrm>
                <a:prstGeom prst="rect">
                  <a:avLst/>
                </a:prstGeom>
                <a:solidFill>
                  <a:srgbClr val="000080"/>
                </a:solidFill>
                <a:ln w="25400">
                  <a:solidFill>
                    <a:srgbClr val="000000"/>
                  </a:solidFill>
                  <a:miter lim="800000"/>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grpSp>
        </p:grpSp>
      </p:grpSp>
      <p:sp>
        <p:nvSpPr>
          <p:cNvPr id="15" name="Date Placeholder 14"/>
          <p:cNvSpPr>
            <a:spLocks noGrp="1"/>
          </p:cNvSpPr>
          <p:nvPr>
            <p:ph type="dt" sz="half" idx="10"/>
          </p:nvPr>
        </p:nvSpPr>
        <p:spPr/>
        <p:txBody>
          <a:bodyPr/>
          <a:lstStyle/>
          <a:p>
            <a:fld id="{6D070FCA-041A-47E9-BDF1-968F6CC48BF1}" type="datetime1">
              <a:rPr lang="en-CA" smtClean="0"/>
              <a:pPr/>
              <a:t>27/09/2019</a:t>
            </a:fld>
            <a:endParaRPr lang="en-CA"/>
          </a:p>
        </p:txBody>
      </p:sp>
      <p:sp>
        <p:nvSpPr>
          <p:cNvPr id="16" name="Slide Number Placeholder 15"/>
          <p:cNvSpPr>
            <a:spLocks noGrp="1"/>
          </p:cNvSpPr>
          <p:nvPr>
            <p:ph type="sldNum" sz="quarter" idx="12"/>
          </p:nvPr>
        </p:nvSpPr>
        <p:spPr/>
        <p:txBody>
          <a:bodyPr/>
          <a:lstStyle/>
          <a:p>
            <a:fld id="{2B6E738E-267A-4344-8BF4-552BF5255FBB}" type="slidenum">
              <a:rPr lang="en-CA" smtClean="0"/>
              <a:pPr/>
              <a:t>7</a:t>
            </a:fld>
            <a:endParaRPr lang="en-CA"/>
          </a:p>
        </p:txBody>
      </p:sp>
      <p:sp>
        <p:nvSpPr>
          <p:cNvPr id="17" name="Footer Placeholder 1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body" idx="1"/>
          </p:nvPr>
        </p:nvSpPr>
        <p:spPr>
          <a:xfrm>
            <a:off x="685800" y="1579563"/>
            <a:ext cx="7772400" cy="4114800"/>
          </a:xfrm>
          <a:noFill/>
        </p:spPr>
        <p:txBody>
          <a:bodyPr/>
          <a:lstStyle/>
          <a:p>
            <a:pPr>
              <a:buFont typeface="Monotype Sorts" pitchFamily="2" charset="2"/>
              <a:buNone/>
            </a:pPr>
            <a:r>
              <a:rPr lang="en-US" altLang="en-US" b="1" dirty="0" smtClean="0"/>
              <a:t>	</a:t>
            </a:r>
          </a:p>
          <a:p>
            <a:pPr>
              <a:buFont typeface="Monotype Sorts" pitchFamily="2" charset="2"/>
              <a:buNone/>
            </a:pPr>
            <a:r>
              <a:rPr lang="en-US" altLang="en-US" sz="4000" b="1" dirty="0" smtClean="0"/>
              <a:t>	</a:t>
            </a:r>
            <a:r>
              <a:rPr lang="en-US" altLang="en-US" sz="3200" b="1" dirty="0" smtClean="0"/>
              <a:t>Caution</a:t>
            </a:r>
            <a:r>
              <a:rPr lang="en-US" altLang="en-US" sz="3200" dirty="0" smtClean="0"/>
              <a:t>:  simply increasing sample size faces diminishing returns, and increases costs rapidly</a:t>
            </a:r>
          </a:p>
        </p:txBody>
      </p:sp>
      <p:sp>
        <p:nvSpPr>
          <p:cNvPr id="45060" name="Rectangle 3"/>
          <p:cNvSpPr>
            <a:spLocks noGrp="1" noChangeArrowheads="1"/>
          </p:cNvSpPr>
          <p:nvPr>
            <p:ph type="title"/>
          </p:nvPr>
        </p:nvSpPr>
        <p:spPr>
          <a:noFill/>
        </p:spPr>
        <p:txBody>
          <a:bodyPr/>
          <a:lstStyle/>
          <a:p>
            <a:r>
              <a:rPr lang="en-US" altLang="en-US" sz="3600" b="1" dirty="0" smtClean="0"/>
              <a:t>Sampling variance</a:t>
            </a:r>
          </a:p>
        </p:txBody>
      </p:sp>
      <p:graphicFrame>
        <p:nvGraphicFramePr>
          <p:cNvPr id="45058" name="Object 4">
            <a:hlinkClick r:id="" action="ppaction://ole?verb=0"/>
          </p:cNvPr>
          <p:cNvGraphicFramePr>
            <a:graphicFrameLocks/>
          </p:cNvGraphicFramePr>
          <p:nvPr/>
        </p:nvGraphicFramePr>
        <p:xfrm>
          <a:off x="5802313" y="4125913"/>
          <a:ext cx="2090737" cy="2105025"/>
        </p:xfrm>
        <a:graphic>
          <a:graphicData uri="http://schemas.openxmlformats.org/presentationml/2006/ole">
            <mc:AlternateContent xmlns:mc="http://schemas.openxmlformats.org/markup-compatibility/2006">
              <mc:Choice xmlns:v="urn:schemas-microsoft-com:vml" Requires="v">
                <p:oleObj spid="_x0000_s48142" name="Clip" r:id="rId3" imgW="2185988" imgH="2843213" progId="">
                  <p:embed/>
                </p:oleObj>
              </mc:Choice>
              <mc:Fallback>
                <p:oleObj name="Clip" r:id="rId3" imgW="2185988" imgH="2843213" progId="">
                  <p:embed/>
                  <p:pic>
                    <p:nvPicPr>
                      <p:cNvPr id="0"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02313" y="4125913"/>
                        <a:ext cx="2090737"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Date Placeholder 4"/>
          <p:cNvSpPr>
            <a:spLocks noGrp="1"/>
          </p:cNvSpPr>
          <p:nvPr>
            <p:ph type="dt" sz="half" idx="10"/>
          </p:nvPr>
        </p:nvSpPr>
        <p:spPr/>
        <p:txBody>
          <a:bodyPr/>
          <a:lstStyle/>
          <a:p>
            <a:fld id="{9DA122FD-4B51-463D-9814-E85039D02AF3}" type="datetime1">
              <a:rPr lang="en-CA" smtClean="0"/>
              <a:pPr/>
              <a:t>27/09/2019</a:t>
            </a:fld>
            <a:endParaRPr lang="en-CA"/>
          </a:p>
        </p:txBody>
      </p:sp>
      <p:sp>
        <p:nvSpPr>
          <p:cNvPr id="6" name="Slide Number Placeholder 5"/>
          <p:cNvSpPr>
            <a:spLocks noGrp="1"/>
          </p:cNvSpPr>
          <p:nvPr>
            <p:ph type="sldNum" sz="quarter" idx="12"/>
          </p:nvPr>
        </p:nvSpPr>
        <p:spPr/>
        <p:txBody>
          <a:bodyPr/>
          <a:lstStyle/>
          <a:p>
            <a:fld id="{2B6E738E-267A-4344-8BF4-552BF5255FBB}" type="slidenum">
              <a:rPr lang="en-CA" smtClean="0"/>
              <a:pPr/>
              <a:t>70</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a:noFill/>
        </p:spPr>
        <p:txBody>
          <a:bodyPr/>
          <a:lstStyle/>
          <a:p>
            <a:r>
              <a:rPr lang="en-US" altLang="en-US" sz="3600" b="1" dirty="0" smtClean="0"/>
              <a:t>Sampling variance</a:t>
            </a:r>
          </a:p>
        </p:txBody>
      </p:sp>
      <p:sp>
        <p:nvSpPr>
          <p:cNvPr id="257027" name="Rectangle 3"/>
          <p:cNvSpPr>
            <a:spLocks noGrp="1" noChangeArrowheads="1"/>
          </p:cNvSpPr>
          <p:nvPr>
            <p:ph type="body" idx="1"/>
          </p:nvPr>
        </p:nvSpPr>
        <p:spPr>
          <a:xfrm>
            <a:off x="350267" y="1714488"/>
            <a:ext cx="8398197" cy="4411675"/>
          </a:xfrm>
          <a:noFill/>
        </p:spPr>
        <p:txBody>
          <a:bodyPr/>
          <a:lstStyle/>
          <a:p>
            <a:r>
              <a:rPr lang="en-US" altLang="en-US" dirty="0" smtClean="0"/>
              <a:t>Attempt to select sample design, and estimator, with minimum possible variance</a:t>
            </a:r>
          </a:p>
          <a:p>
            <a:endParaRPr lang="en-US" altLang="en-US" dirty="0" smtClean="0"/>
          </a:p>
          <a:p>
            <a:r>
              <a:rPr lang="en-US" altLang="en-US" dirty="0" smtClean="0"/>
              <a:t>Regression or ratio estimators may have lower variance than the simple design-based estimator</a:t>
            </a:r>
          </a:p>
          <a:p>
            <a:endParaRPr lang="en-US" altLang="en-US" dirty="0" smtClean="0"/>
          </a:p>
          <a:p>
            <a:r>
              <a:rPr lang="en-US" altLang="en-US" dirty="0" smtClean="0"/>
              <a:t>But they require knowledge of auxiliary </a:t>
            </a:r>
            <a:r>
              <a:rPr lang="en-US" altLang="en-US" dirty="0" smtClean="0"/>
              <a:t>variables</a:t>
            </a:r>
          </a:p>
          <a:p>
            <a:endParaRPr lang="en-US" altLang="en-US" dirty="0" smtClean="0"/>
          </a:p>
          <a:p>
            <a:r>
              <a:rPr lang="en-US" altLang="en-US" dirty="0" smtClean="0"/>
              <a:t>And they carry some inherent bias</a:t>
            </a:r>
            <a:endParaRPr lang="en-US" altLang="en-US" dirty="0" smtClean="0"/>
          </a:p>
        </p:txBody>
      </p:sp>
      <p:sp>
        <p:nvSpPr>
          <p:cNvPr id="4" name="Date Placeholder 3"/>
          <p:cNvSpPr>
            <a:spLocks noGrp="1"/>
          </p:cNvSpPr>
          <p:nvPr>
            <p:ph type="dt" sz="half" idx="10"/>
          </p:nvPr>
        </p:nvSpPr>
        <p:spPr/>
        <p:txBody>
          <a:bodyPr/>
          <a:lstStyle/>
          <a:p>
            <a:fld id="{4018357F-9138-4AEC-AF65-4C6CC74B9779}"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71</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ChangeArrowheads="1"/>
          </p:cNvSpPr>
          <p:nvPr>
            <p:ph type="title"/>
          </p:nvPr>
        </p:nvSpPr>
        <p:spPr>
          <a:noFill/>
        </p:spPr>
        <p:txBody>
          <a:bodyPr/>
          <a:lstStyle/>
          <a:p>
            <a:r>
              <a:rPr lang="en-US" altLang="en-US" sz="3600" b="1" dirty="0" smtClean="0"/>
              <a:t>Sampling variance</a:t>
            </a:r>
          </a:p>
        </p:txBody>
      </p:sp>
      <p:sp>
        <p:nvSpPr>
          <p:cNvPr id="258051" name="Rectangle 3"/>
          <p:cNvSpPr>
            <a:spLocks noGrp="1" noChangeArrowheads="1"/>
          </p:cNvSpPr>
          <p:nvPr>
            <p:ph type="body" idx="1"/>
          </p:nvPr>
        </p:nvSpPr>
        <p:spPr>
          <a:xfrm>
            <a:off x="685800" y="2133600"/>
            <a:ext cx="7772400" cy="4114800"/>
          </a:xfrm>
          <a:noFill/>
        </p:spPr>
        <p:txBody>
          <a:bodyPr/>
          <a:lstStyle/>
          <a:p>
            <a:pPr>
              <a:lnSpc>
                <a:spcPct val="110000"/>
              </a:lnSpc>
            </a:pPr>
            <a:r>
              <a:rPr lang="en-US" altLang="en-US" dirty="0" smtClean="0"/>
              <a:t>True variance of an estimate is always unknown</a:t>
            </a:r>
          </a:p>
          <a:p>
            <a:pPr>
              <a:lnSpc>
                <a:spcPct val="110000"/>
              </a:lnSpc>
            </a:pPr>
            <a:endParaRPr lang="en-US" altLang="en-US" dirty="0" smtClean="0"/>
          </a:p>
          <a:p>
            <a:pPr>
              <a:lnSpc>
                <a:spcPct val="110000"/>
              </a:lnSpc>
            </a:pPr>
            <a:r>
              <a:rPr lang="en-US" altLang="en-US" dirty="0" smtClean="0"/>
              <a:t>But it can be </a:t>
            </a:r>
            <a:r>
              <a:rPr lang="en-US" altLang="en-US" b="1" dirty="0" smtClean="0"/>
              <a:t>estimated</a:t>
            </a:r>
            <a:r>
              <a:rPr lang="en-US" altLang="en-US" dirty="0" smtClean="0"/>
              <a:t> directly from the sample data</a:t>
            </a:r>
          </a:p>
        </p:txBody>
      </p:sp>
      <p:sp>
        <p:nvSpPr>
          <p:cNvPr id="4" name="Date Placeholder 3"/>
          <p:cNvSpPr>
            <a:spLocks noGrp="1"/>
          </p:cNvSpPr>
          <p:nvPr>
            <p:ph type="dt" sz="half" idx="10"/>
          </p:nvPr>
        </p:nvSpPr>
        <p:spPr/>
        <p:txBody>
          <a:bodyPr/>
          <a:lstStyle/>
          <a:p>
            <a:fld id="{9C662C2B-148F-4B0D-81D6-85C9921F657A}"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72</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a:noFill/>
        </p:spPr>
        <p:txBody>
          <a:bodyPr/>
          <a:lstStyle/>
          <a:p>
            <a:r>
              <a:rPr lang="en-US" altLang="en-US" sz="3600" b="1" dirty="0" smtClean="0"/>
              <a:t>Sampling variance</a:t>
            </a:r>
          </a:p>
        </p:txBody>
      </p:sp>
      <p:sp>
        <p:nvSpPr>
          <p:cNvPr id="259075" name="Rectangle 3"/>
          <p:cNvSpPr>
            <a:spLocks noGrp="1" noChangeArrowheads="1"/>
          </p:cNvSpPr>
          <p:nvPr>
            <p:ph type="body" idx="1"/>
          </p:nvPr>
        </p:nvSpPr>
        <p:spPr>
          <a:xfrm>
            <a:off x="350267" y="1600200"/>
            <a:ext cx="8398197" cy="4757758"/>
          </a:xfrm>
          <a:noFill/>
        </p:spPr>
        <p:txBody>
          <a:bodyPr/>
          <a:lstStyle/>
          <a:p>
            <a:r>
              <a:rPr lang="en-US" altLang="en-US" dirty="0" smtClean="0"/>
              <a:t>Variance estimation uses the parameters of the sample design</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selection probabilities</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sample size</a:t>
            </a:r>
          </a:p>
          <a:p>
            <a:pPr lvl="1">
              <a:buFont typeface="Courier New" pitchFamily="49" charset="0"/>
              <a:buChar char="o"/>
            </a:pPr>
            <a:endParaRPr lang="en-US" altLang="en-US" sz="2400" dirty="0" smtClean="0"/>
          </a:p>
          <a:p>
            <a:pPr lvl="1">
              <a:buFont typeface="Courier New" pitchFamily="49" charset="0"/>
              <a:buChar char="o"/>
            </a:pPr>
            <a:r>
              <a:rPr lang="en-US" altLang="en-US" sz="2400" dirty="0" smtClean="0"/>
              <a:t>structure</a:t>
            </a:r>
          </a:p>
          <a:p>
            <a:pPr lvl="2"/>
            <a:r>
              <a:rPr lang="en-US" altLang="en-US" sz="2000" dirty="0" smtClean="0"/>
              <a:t>stratification</a:t>
            </a:r>
          </a:p>
          <a:p>
            <a:pPr lvl="2"/>
            <a:r>
              <a:rPr lang="en-US" altLang="en-US" sz="2000" dirty="0" smtClean="0"/>
              <a:t>clustering</a:t>
            </a:r>
          </a:p>
          <a:p>
            <a:pPr lvl="2"/>
            <a:r>
              <a:rPr lang="en-US" altLang="en-US" sz="2000" dirty="0" smtClean="0"/>
              <a:t>etc.</a:t>
            </a:r>
          </a:p>
        </p:txBody>
      </p:sp>
      <p:sp>
        <p:nvSpPr>
          <p:cNvPr id="4" name="Date Placeholder 3"/>
          <p:cNvSpPr>
            <a:spLocks noGrp="1"/>
          </p:cNvSpPr>
          <p:nvPr>
            <p:ph type="dt" sz="half" idx="10"/>
          </p:nvPr>
        </p:nvSpPr>
        <p:spPr/>
        <p:txBody>
          <a:bodyPr/>
          <a:lstStyle/>
          <a:p>
            <a:fld id="{DC67CFF1-17AA-4803-9CB9-193469CA720E}"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73</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ChangeArrowheads="1"/>
          </p:cNvSpPr>
          <p:nvPr>
            <p:ph type="title"/>
          </p:nvPr>
        </p:nvSpPr>
        <p:spPr>
          <a:noFill/>
        </p:spPr>
        <p:txBody>
          <a:bodyPr/>
          <a:lstStyle/>
          <a:p>
            <a:r>
              <a:rPr lang="en-US" sz="3600" b="1" dirty="0" smtClean="0"/>
              <a:t>Sampling variance</a:t>
            </a:r>
          </a:p>
        </p:txBody>
      </p:sp>
      <p:sp>
        <p:nvSpPr>
          <p:cNvPr id="260099" name="Rectangle 3"/>
          <p:cNvSpPr>
            <a:spLocks noGrp="1" noChangeArrowheads="1"/>
          </p:cNvSpPr>
          <p:nvPr>
            <p:ph type="body" idx="1"/>
          </p:nvPr>
        </p:nvSpPr>
        <p:spPr>
          <a:noFill/>
        </p:spPr>
        <p:txBody>
          <a:bodyPr/>
          <a:lstStyle/>
          <a:p>
            <a:r>
              <a:rPr lang="en-US" b="1" dirty="0" smtClean="0"/>
              <a:t>True</a:t>
            </a:r>
            <a:r>
              <a:rPr lang="en-US" dirty="0" smtClean="0"/>
              <a:t> variance depends on</a:t>
            </a:r>
          </a:p>
          <a:p>
            <a:pPr lvl="1">
              <a:buFont typeface="Courier New" pitchFamily="49" charset="0"/>
              <a:buChar char="o"/>
            </a:pPr>
            <a:r>
              <a:rPr lang="en-US" sz="2400" dirty="0" smtClean="0"/>
              <a:t>deviations between the survey estimate and the true value, squared</a:t>
            </a:r>
          </a:p>
          <a:p>
            <a:pPr lvl="1">
              <a:buFont typeface="Courier New" pitchFamily="49" charset="0"/>
              <a:buChar char="o"/>
            </a:pPr>
            <a:r>
              <a:rPr lang="en-US" sz="2400" dirty="0" smtClean="0"/>
              <a:t>and averaged over all possible estimates</a:t>
            </a:r>
            <a:endParaRPr lang="en-US" dirty="0" smtClean="0"/>
          </a:p>
          <a:p>
            <a:endParaRPr lang="en-US" b="1" dirty="0" smtClean="0"/>
          </a:p>
          <a:p>
            <a:r>
              <a:rPr lang="en-US" b="1" dirty="0" smtClean="0"/>
              <a:t>Estimated</a:t>
            </a:r>
            <a:r>
              <a:rPr lang="en-US" dirty="0" smtClean="0"/>
              <a:t> variance depends on</a:t>
            </a:r>
          </a:p>
          <a:p>
            <a:pPr lvl="1">
              <a:buFont typeface="Courier New" pitchFamily="49" charset="0"/>
              <a:buChar char="o"/>
            </a:pPr>
            <a:r>
              <a:rPr lang="en-US" sz="2400" dirty="0" smtClean="0"/>
              <a:t>deviations between individual observed values and their average</a:t>
            </a:r>
          </a:p>
          <a:p>
            <a:pPr lvl="1">
              <a:buFont typeface="Courier New" pitchFamily="49" charset="0"/>
              <a:buChar char="o"/>
            </a:pPr>
            <a:r>
              <a:rPr lang="en-US" sz="2400" dirty="0" smtClean="0"/>
              <a:t>squared and divided by a fixed number</a:t>
            </a:r>
            <a:endParaRPr lang="en-US" dirty="0" smtClean="0"/>
          </a:p>
        </p:txBody>
      </p:sp>
      <p:sp>
        <p:nvSpPr>
          <p:cNvPr id="4" name="Date Placeholder 3"/>
          <p:cNvSpPr>
            <a:spLocks noGrp="1"/>
          </p:cNvSpPr>
          <p:nvPr>
            <p:ph type="dt" sz="half" idx="10"/>
          </p:nvPr>
        </p:nvSpPr>
        <p:spPr/>
        <p:txBody>
          <a:bodyPr/>
          <a:lstStyle/>
          <a:p>
            <a:fld id="{63612ABF-E815-4F97-A7C2-51B622AEA94F}"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74</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ChangeArrowheads="1"/>
          </p:cNvSpPr>
          <p:nvPr>
            <p:ph type="title"/>
          </p:nvPr>
        </p:nvSpPr>
        <p:spPr>
          <a:noFill/>
        </p:spPr>
        <p:txBody>
          <a:bodyPr/>
          <a:lstStyle/>
          <a:p>
            <a:r>
              <a:rPr lang="en-US" altLang="en-US" sz="3600" b="1" dirty="0" smtClean="0"/>
              <a:t>Sampling variance</a:t>
            </a:r>
          </a:p>
        </p:txBody>
      </p:sp>
      <p:sp>
        <p:nvSpPr>
          <p:cNvPr id="261123" name="Rectangle 3"/>
          <p:cNvSpPr>
            <a:spLocks noGrp="1" noChangeArrowheads="1"/>
          </p:cNvSpPr>
          <p:nvPr>
            <p:ph type="body" idx="1"/>
          </p:nvPr>
        </p:nvSpPr>
        <p:spPr>
          <a:xfrm>
            <a:off x="685800" y="1828800"/>
            <a:ext cx="7772400" cy="4114800"/>
          </a:xfrm>
          <a:noFill/>
        </p:spPr>
        <p:txBody>
          <a:bodyPr/>
          <a:lstStyle/>
          <a:p>
            <a:r>
              <a:rPr lang="en-US" altLang="en-US" sz="2800" smtClean="0"/>
              <a:t>For </a:t>
            </a:r>
            <a:r>
              <a:rPr lang="en-US" altLang="en-US" sz="2800" b="1" smtClean="0"/>
              <a:t>simple random sampling (SRS)</a:t>
            </a:r>
            <a:r>
              <a:rPr lang="en-US" altLang="en-US" sz="2800" smtClean="0"/>
              <a:t>, this calculation is easy</a:t>
            </a:r>
          </a:p>
          <a:p>
            <a:r>
              <a:rPr lang="en-US" altLang="en-US" sz="2800" smtClean="0"/>
              <a:t>For </a:t>
            </a:r>
            <a:r>
              <a:rPr lang="en-US" altLang="en-US" sz="2800" b="1" smtClean="0"/>
              <a:t>stratified</a:t>
            </a:r>
            <a:r>
              <a:rPr lang="en-US" altLang="en-US" sz="2800" smtClean="0"/>
              <a:t> designs, variance is calculated independently in each stratum and summed to obtain total variance</a:t>
            </a:r>
          </a:p>
          <a:p>
            <a:r>
              <a:rPr lang="en-US" altLang="en-US" sz="2800" smtClean="0"/>
              <a:t>For more complex designs, such as </a:t>
            </a:r>
            <a:r>
              <a:rPr lang="en-US" altLang="en-US" sz="2800" b="1" smtClean="0"/>
              <a:t>PPS</a:t>
            </a:r>
            <a:r>
              <a:rPr lang="en-US" altLang="en-US" sz="2800" smtClean="0"/>
              <a:t> or multi-stage sampling, variance estimation can become </a:t>
            </a:r>
            <a:r>
              <a:rPr lang="en-US" altLang="en-US" sz="2800" b="1" smtClean="0"/>
              <a:t>VERY</a:t>
            </a:r>
            <a:r>
              <a:rPr lang="en-US" altLang="en-US" sz="2800" smtClean="0"/>
              <a:t> complicated </a:t>
            </a:r>
          </a:p>
        </p:txBody>
      </p:sp>
      <p:sp>
        <p:nvSpPr>
          <p:cNvPr id="4" name="Date Placeholder 3"/>
          <p:cNvSpPr>
            <a:spLocks noGrp="1"/>
          </p:cNvSpPr>
          <p:nvPr>
            <p:ph type="dt" sz="half" idx="10"/>
          </p:nvPr>
        </p:nvSpPr>
        <p:spPr/>
        <p:txBody>
          <a:bodyPr/>
          <a:lstStyle/>
          <a:p>
            <a:fld id="{C1383F3D-1EF9-4472-86F4-D92E45AEDBE3}"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75</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ChangeArrowheads="1"/>
          </p:cNvSpPr>
          <p:nvPr>
            <p:ph type="body" idx="1"/>
          </p:nvPr>
        </p:nvSpPr>
        <p:spPr>
          <a:xfrm>
            <a:off x="457200" y="1822450"/>
            <a:ext cx="7772400" cy="4114800"/>
          </a:xfrm>
          <a:noFill/>
        </p:spPr>
        <p:txBody>
          <a:bodyPr/>
          <a:lstStyle/>
          <a:p>
            <a:pPr marL="419100" indent="-419100" algn="just">
              <a:lnSpc>
                <a:spcPct val="80000"/>
              </a:lnSpc>
              <a:spcBef>
                <a:spcPct val="50000"/>
              </a:spcBef>
            </a:pPr>
            <a:r>
              <a:rPr lang="en-CA" altLang="en-US" sz="2000" dirty="0" smtClean="0"/>
              <a:t>A sample of ten persons is selected from a large population using SRS. The goal is to estimate the average age in the population. The age of each respondent is obtained: they are respectively 21, 26, 27, 32, 34, 37, 38, 40, 42 and 47 years old. </a:t>
            </a:r>
          </a:p>
          <a:p>
            <a:pPr marL="419100" indent="-419100" algn="just">
              <a:lnSpc>
                <a:spcPct val="80000"/>
              </a:lnSpc>
              <a:spcBef>
                <a:spcPct val="50000"/>
              </a:spcBef>
            </a:pPr>
            <a:r>
              <a:rPr lang="en-CA" altLang="en-US" sz="2000" dirty="0" smtClean="0"/>
              <a:t>The average age in the population can be estimated by the sample average: 34.4 years. </a:t>
            </a:r>
          </a:p>
          <a:p>
            <a:pPr marL="419100" indent="-419100" algn="just">
              <a:lnSpc>
                <a:spcPct val="80000"/>
              </a:lnSpc>
              <a:spcBef>
                <a:spcPct val="50000"/>
              </a:spcBef>
            </a:pPr>
            <a:r>
              <a:rPr lang="en-CA" altLang="en-US" sz="2000" dirty="0" smtClean="0"/>
              <a:t>The variance of this estimate (how precise is it?) can be obtained by:</a:t>
            </a:r>
          </a:p>
          <a:p>
            <a:pPr marL="876300" lvl="1" indent="-419100" algn="just">
              <a:lnSpc>
                <a:spcPct val="80000"/>
              </a:lnSpc>
              <a:spcBef>
                <a:spcPct val="50000"/>
              </a:spcBef>
              <a:buSzTx/>
              <a:buFont typeface="Courier New" pitchFamily="49" charset="0"/>
              <a:buChar char="o"/>
            </a:pPr>
            <a:r>
              <a:rPr lang="en-CA" altLang="en-US" sz="2000" dirty="0" smtClean="0"/>
              <a:t>calculating the difference between each person’s age and the average age</a:t>
            </a:r>
          </a:p>
          <a:p>
            <a:pPr marL="876300" lvl="1" indent="-419100" algn="just">
              <a:lnSpc>
                <a:spcPct val="80000"/>
              </a:lnSpc>
              <a:spcBef>
                <a:spcPct val="50000"/>
              </a:spcBef>
              <a:buSzTx/>
              <a:buFont typeface="Courier New" pitchFamily="49" charset="0"/>
              <a:buChar char="o"/>
            </a:pPr>
            <a:r>
              <a:rPr lang="en-CA" altLang="en-US" sz="2000" dirty="0" smtClean="0"/>
              <a:t>squaring those differences and adding those up</a:t>
            </a:r>
          </a:p>
          <a:p>
            <a:pPr marL="876300" lvl="1" indent="-419100" algn="just">
              <a:lnSpc>
                <a:spcPct val="80000"/>
              </a:lnSpc>
              <a:spcBef>
                <a:spcPct val="50000"/>
              </a:spcBef>
              <a:buSzTx/>
              <a:buFont typeface="Courier New" pitchFamily="49" charset="0"/>
              <a:buChar char="o"/>
            </a:pPr>
            <a:r>
              <a:rPr lang="en-CA" altLang="en-US" sz="2000" dirty="0" smtClean="0"/>
              <a:t>dividing the result by n-1 and then again by n (where n is the sample size) </a:t>
            </a:r>
          </a:p>
          <a:p>
            <a:pPr marL="419100" indent="-419100">
              <a:lnSpc>
                <a:spcPct val="80000"/>
              </a:lnSpc>
            </a:pPr>
            <a:endParaRPr lang="en-US" altLang="en-US" sz="2000" dirty="0" smtClean="0"/>
          </a:p>
        </p:txBody>
      </p:sp>
      <p:sp>
        <p:nvSpPr>
          <p:cNvPr id="262147" name="Rectangle 3"/>
          <p:cNvSpPr>
            <a:spLocks noGrp="1" noChangeArrowheads="1"/>
          </p:cNvSpPr>
          <p:nvPr>
            <p:ph type="title"/>
          </p:nvPr>
        </p:nvSpPr>
        <p:spPr>
          <a:xfrm>
            <a:off x="214282" y="785794"/>
            <a:ext cx="8429684" cy="631825"/>
          </a:xfrm>
        </p:spPr>
        <p:txBody>
          <a:bodyPr/>
          <a:lstStyle/>
          <a:p>
            <a:r>
              <a:rPr lang="en-US" altLang="en-US" sz="3600" b="1" dirty="0" smtClean="0"/>
              <a:t>Sampling variance: example 1</a:t>
            </a:r>
            <a:endParaRPr lang="en-CA" altLang="en-US" sz="3600" b="1" dirty="0" smtClean="0"/>
          </a:p>
        </p:txBody>
      </p:sp>
      <p:sp>
        <p:nvSpPr>
          <p:cNvPr id="4" name="Date Placeholder 3"/>
          <p:cNvSpPr>
            <a:spLocks noGrp="1"/>
          </p:cNvSpPr>
          <p:nvPr>
            <p:ph type="dt" sz="half" idx="10"/>
          </p:nvPr>
        </p:nvSpPr>
        <p:spPr/>
        <p:txBody>
          <a:bodyPr/>
          <a:lstStyle/>
          <a:p>
            <a:fld id="{4F3C75A4-8B53-4270-9B28-D380A559E6D9}"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76</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ChangeArrowheads="1"/>
          </p:cNvSpPr>
          <p:nvPr>
            <p:ph type="title"/>
          </p:nvPr>
        </p:nvSpPr>
        <p:spPr>
          <a:xfrm>
            <a:off x="685800" y="785794"/>
            <a:ext cx="7772400" cy="860444"/>
          </a:xfrm>
          <a:noFill/>
        </p:spPr>
        <p:txBody>
          <a:bodyPr/>
          <a:lstStyle/>
          <a:p>
            <a:r>
              <a:rPr lang="en-US" sz="3600" b="1" dirty="0" smtClean="0"/>
              <a:t>Example: age</a:t>
            </a:r>
          </a:p>
        </p:txBody>
      </p:sp>
      <p:sp>
        <p:nvSpPr>
          <p:cNvPr id="266243" name="Rectangle 3"/>
          <p:cNvSpPr>
            <a:spLocks noGrp="1" noChangeArrowheads="1"/>
          </p:cNvSpPr>
          <p:nvPr>
            <p:ph type="body" idx="1"/>
          </p:nvPr>
        </p:nvSpPr>
        <p:spPr>
          <a:xfrm>
            <a:off x="461963" y="1643050"/>
            <a:ext cx="8255000" cy="4694250"/>
          </a:xfrm>
          <a:noFill/>
        </p:spPr>
        <p:txBody>
          <a:bodyPr/>
          <a:lstStyle/>
          <a:p>
            <a:pPr>
              <a:lnSpc>
                <a:spcPct val="75000"/>
              </a:lnSpc>
              <a:buFont typeface="Monotype Sorts" pitchFamily="2" charset="2"/>
              <a:buNone/>
            </a:pPr>
            <a:r>
              <a:rPr lang="en-US" sz="2400" b="1" dirty="0" smtClean="0"/>
              <a:t>AGE       DEVIATION		SQUARED</a:t>
            </a:r>
          </a:p>
          <a:p>
            <a:pPr>
              <a:lnSpc>
                <a:spcPct val="75000"/>
              </a:lnSpc>
              <a:buFont typeface="Monotype Sorts" pitchFamily="2" charset="2"/>
              <a:buNone/>
            </a:pPr>
            <a:r>
              <a:rPr lang="en-US" sz="2400" b="1" dirty="0" smtClean="0"/>
              <a:t>		    FROM AVERAGE	DEVIATION</a:t>
            </a:r>
          </a:p>
          <a:p>
            <a:pPr>
              <a:lnSpc>
                <a:spcPct val="55000"/>
              </a:lnSpc>
              <a:buFont typeface="Monotype Sorts" pitchFamily="2" charset="2"/>
              <a:buNone/>
            </a:pPr>
            <a:endParaRPr lang="en-US" sz="2400" b="1" dirty="0" smtClean="0"/>
          </a:p>
          <a:p>
            <a:pPr>
              <a:lnSpc>
                <a:spcPct val="85000"/>
              </a:lnSpc>
              <a:buFont typeface="Monotype Sorts" pitchFamily="2" charset="2"/>
              <a:buNone/>
            </a:pPr>
            <a:r>
              <a:rPr lang="en-US" sz="2000" b="1" dirty="0" smtClean="0"/>
              <a:t>  21		-13.4			179.56  Square years</a:t>
            </a:r>
          </a:p>
          <a:p>
            <a:pPr>
              <a:lnSpc>
                <a:spcPct val="85000"/>
              </a:lnSpc>
              <a:buFont typeface="Monotype Sorts" pitchFamily="2" charset="2"/>
              <a:buNone/>
            </a:pPr>
            <a:r>
              <a:rPr lang="en-US" sz="2000" b="1" dirty="0" smtClean="0"/>
              <a:t>  26		-  8.4			  70.56	“	“</a:t>
            </a:r>
          </a:p>
          <a:p>
            <a:pPr>
              <a:lnSpc>
                <a:spcPct val="85000"/>
              </a:lnSpc>
              <a:buFont typeface="Monotype Sorts" pitchFamily="2" charset="2"/>
              <a:buNone/>
            </a:pPr>
            <a:r>
              <a:rPr lang="en-US" sz="2000" b="1" dirty="0" smtClean="0"/>
              <a:t>  27		-  7.4			  54.76 	“	“</a:t>
            </a:r>
          </a:p>
          <a:p>
            <a:pPr>
              <a:lnSpc>
                <a:spcPct val="85000"/>
              </a:lnSpc>
              <a:buFont typeface="Monotype Sorts" pitchFamily="2" charset="2"/>
              <a:buNone/>
            </a:pPr>
            <a:r>
              <a:rPr lang="en-US" sz="2000" b="1" dirty="0" smtClean="0"/>
              <a:t>  32		-  2.4			    5.76 	“	“</a:t>
            </a:r>
          </a:p>
          <a:p>
            <a:pPr>
              <a:lnSpc>
                <a:spcPct val="85000"/>
              </a:lnSpc>
              <a:buFont typeface="Monotype Sorts" pitchFamily="2" charset="2"/>
              <a:buNone/>
            </a:pPr>
            <a:r>
              <a:rPr lang="en-US" sz="2000" b="1" dirty="0" smtClean="0"/>
              <a:t>  34		-  0.4			    0.16 	“	“</a:t>
            </a:r>
          </a:p>
          <a:p>
            <a:pPr>
              <a:lnSpc>
                <a:spcPct val="85000"/>
              </a:lnSpc>
              <a:buFont typeface="Monotype Sorts" pitchFamily="2" charset="2"/>
              <a:buNone/>
            </a:pPr>
            <a:r>
              <a:rPr lang="en-US" sz="2000" b="1" dirty="0" smtClean="0"/>
              <a:t>  37		   2.6			    6.76 	“	“</a:t>
            </a:r>
          </a:p>
          <a:p>
            <a:pPr>
              <a:lnSpc>
                <a:spcPct val="85000"/>
              </a:lnSpc>
              <a:buFont typeface="Monotype Sorts" pitchFamily="2" charset="2"/>
              <a:buNone/>
            </a:pPr>
            <a:r>
              <a:rPr lang="en-US" sz="2000" b="1" dirty="0" smtClean="0"/>
              <a:t>  38		   3.6			  12.96 	“	“</a:t>
            </a:r>
          </a:p>
          <a:p>
            <a:pPr>
              <a:lnSpc>
                <a:spcPct val="85000"/>
              </a:lnSpc>
              <a:buFont typeface="Monotype Sorts" pitchFamily="2" charset="2"/>
              <a:buNone/>
            </a:pPr>
            <a:r>
              <a:rPr lang="en-US" sz="2000" b="1" dirty="0" smtClean="0"/>
              <a:t>  40		   5.6			  31.36 	“	“</a:t>
            </a:r>
          </a:p>
          <a:p>
            <a:pPr>
              <a:lnSpc>
                <a:spcPct val="85000"/>
              </a:lnSpc>
              <a:buFont typeface="Monotype Sorts" pitchFamily="2" charset="2"/>
              <a:buNone/>
            </a:pPr>
            <a:r>
              <a:rPr lang="en-US" sz="2000" b="1" dirty="0" smtClean="0"/>
              <a:t>  42		   7.6			  57.76 	“	“</a:t>
            </a:r>
          </a:p>
          <a:p>
            <a:pPr>
              <a:lnSpc>
                <a:spcPct val="85000"/>
              </a:lnSpc>
              <a:buFont typeface="Monotype Sorts" pitchFamily="2" charset="2"/>
              <a:buNone/>
            </a:pPr>
            <a:r>
              <a:rPr lang="en-US" sz="2000" b="1" dirty="0" smtClean="0"/>
              <a:t>  47		 </a:t>
            </a:r>
            <a:r>
              <a:rPr lang="en-US" sz="2000" b="1" u="sng" dirty="0" smtClean="0"/>
              <a:t>12.6			158.76 	“	“</a:t>
            </a:r>
            <a:endParaRPr lang="en-US" sz="2000" b="1" dirty="0" smtClean="0"/>
          </a:p>
          <a:p>
            <a:pPr>
              <a:lnSpc>
                <a:spcPct val="85000"/>
              </a:lnSpc>
              <a:buFont typeface="Monotype Sorts" pitchFamily="2" charset="2"/>
              <a:buNone/>
            </a:pPr>
            <a:r>
              <a:rPr lang="en-US" sz="2000" b="1" dirty="0" smtClean="0"/>
              <a:t>average = 34.4 years</a:t>
            </a:r>
          </a:p>
          <a:p>
            <a:pPr>
              <a:lnSpc>
                <a:spcPct val="85000"/>
              </a:lnSpc>
              <a:buFont typeface="Monotype Sorts" pitchFamily="2" charset="2"/>
              <a:buNone/>
            </a:pPr>
            <a:r>
              <a:rPr lang="en-US" sz="2000" b="1" dirty="0" smtClean="0"/>
              <a:t>TOTAL					578.4    Square years</a:t>
            </a:r>
          </a:p>
        </p:txBody>
      </p:sp>
      <p:sp>
        <p:nvSpPr>
          <p:cNvPr id="4" name="Date Placeholder 3"/>
          <p:cNvSpPr>
            <a:spLocks noGrp="1"/>
          </p:cNvSpPr>
          <p:nvPr>
            <p:ph type="dt" sz="half" idx="10"/>
          </p:nvPr>
        </p:nvSpPr>
        <p:spPr/>
        <p:txBody>
          <a:bodyPr/>
          <a:lstStyle/>
          <a:p>
            <a:fld id="{91540FFF-D565-4DF6-B8CE-C2764036A10B}"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77</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noFill/>
        </p:spPr>
        <p:txBody>
          <a:bodyPr/>
          <a:lstStyle/>
          <a:p>
            <a:r>
              <a:rPr lang="en-US" sz="3600" b="1" dirty="0" smtClean="0"/>
              <a:t>Example: age</a:t>
            </a:r>
          </a:p>
        </p:txBody>
      </p:sp>
      <p:sp>
        <p:nvSpPr>
          <p:cNvPr id="267267" name="Rectangle 3"/>
          <p:cNvSpPr>
            <a:spLocks noGrp="1" noChangeArrowheads="1"/>
          </p:cNvSpPr>
          <p:nvPr>
            <p:ph type="body" idx="1"/>
          </p:nvPr>
        </p:nvSpPr>
        <p:spPr>
          <a:xfrm>
            <a:off x="685800" y="1714500"/>
            <a:ext cx="7772400" cy="4627563"/>
          </a:xfrm>
          <a:noFill/>
        </p:spPr>
        <p:txBody>
          <a:bodyPr/>
          <a:lstStyle/>
          <a:p>
            <a:r>
              <a:rPr lang="en-US" dirty="0" smtClean="0"/>
              <a:t>Sum of squares =  578.4 square years</a:t>
            </a:r>
          </a:p>
          <a:p>
            <a:r>
              <a:rPr lang="en-US" dirty="0" smtClean="0"/>
              <a:t>Sample size:	</a:t>
            </a:r>
            <a:r>
              <a:rPr lang="en-US" b="1" dirty="0" smtClean="0"/>
              <a:t>n</a:t>
            </a:r>
            <a:r>
              <a:rPr lang="en-US" dirty="0" smtClean="0"/>
              <a:t> = 10</a:t>
            </a:r>
          </a:p>
          <a:p>
            <a:r>
              <a:rPr lang="en-US" dirty="0" smtClean="0"/>
              <a:t>(Est.) variance of “age [n=1]”  =    </a:t>
            </a:r>
            <a:r>
              <a:rPr lang="en-US" u="sng" dirty="0" smtClean="0"/>
              <a:t>578.4 </a:t>
            </a:r>
            <a:r>
              <a:rPr lang="en-US" dirty="0" smtClean="0"/>
              <a:t>							(10-1)</a:t>
            </a:r>
          </a:p>
          <a:p>
            <a:pPr>
              <a:buFont typeface="Monotype Sorts" pitchFamily="2" charset="2"/>
              <a:buNone/>
            </a:pPr>
            <a:r>
              <a:rPr lang="en-US" dirty="0" smtClean="0"/>
              <a:t>                                     	=   64.3 </a:t>
            </a:r>
            <a:r>
              <a:rPr lang="en-US" sz="2600" b="1" dirty="0" smtClean="0"/>
              <a:t>sq. yr.</a:t>
            </a:r>
            <a:r>
              <a:rPr lang="en-US" dirty="0" smtClean="0"/>
              <a:t> </a:t>
            </a:r>
          </a:p>
          <a:p>
            <a:r>
              <a:rPr lang="en-US" dirty="0" smtClean="0"/>
              <a:t>Variance of “average age [n=10]”</a:t>
            </a:r>
          </a:p>
          <a:p>
            <a:pPr>
              <a:buFont typeface="Monotype Sorts" pitchFamily="2" charset="2"/>
              <a:buNone/>
            </a:pPr>
            <a:r>
              <a:rPr lang="en-US" dirty="0" smtClean="0"/>
              <a:t>					 =   64.3 / 10 </a:t>
            </a:r>
            <a:r>
              <a:rPr lang="en-US" sz="2600" b="1" dirty="0" smtClean="0"/>
              <a:t>sq. yr.</a:t>
            </a:r>
            <a:r>
              <a:rPr lang="en-US" dirty="0" smtClean="0"/>
              <a:t> </a:t>
            </a:r>
          </a:p>
          <a:p>
            <a:pPr>
              <a:buFont typeface="Monotype Sorts" pitchFamily="2" charset="2"/>
              <a:buNone/>
            </a:pPr>
            <a:r>
              <a:rPr lang="en-US" dirty="0" smtClean="0"/>
              <a:t>					 =     6.43 </a:t>
            </a:r>
            <a:r>
              <a:rPr lang="en-US" sz="2600" b="1" dirty="0" smtClean="0"/>
              <a:t>sq. yr.</a:t>
            </a:r>
            <a:r>
              <a:rPr lang="en-US" dirty="0" smtClean="0"/>
              <a:t> </a:t>
            </a:r>
          </a:p>
        </p:txBody>
      </p:sp>
      <p:sp>
        <p:nvSpPr>
          <p:cNvPr id="4" name="Date Placeholder 3"/>
          <p:cNvSpPr>
            <a:spLocks noGrp="1"/>
          </p:cNvSpPr>
          <p:nvPr>
            <p:ph type="dt" sz="half" idx="10"/>
          </p:nvPr>
        </p:nvSpPr>
        <p:spPr/>
        <p:txBody>
          <a:bodyPr/>
          <a:lstStyle/>
          <a:p>
            <a:fld id="{FD3A31F5-873B-42E5-9F37-2B20948B19D7}"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78</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p:cNvSpPr>
            <a:spLocks noGrp="1" noChangeArrowheads="1"/>
          </p:cNvSpPr>
          <p:nvPr>
            <p:ph type="title"/>
          </p:nvPr>
        </p:nvSpPr>
        <p:spPr>
          <a:noFill/>
        </p:spPr>
        <p:txBody>
          <a:bodyPr/>
          <a:lstStyle/>
          <a:p>
            <a:r>
              <a:rPr lang="en-US" sz="3600" b="1" dirty="0" smtClean="0"/>
              <a:t>Example: age</a:t>
            </a:r>
          </a:p>
        </p:txBody>
      </p:sp>
      <p:sp>
        <p:nvSpPr>
          <p:cNvPr id="268291" name="Rectangle 3"/>
          <p:cNvSpPr>
            <a:spLocks noGrp="1" noChangeArrowheads="1"/>
          </p:cNvSpPr>
          <p:nvPr>
            <p:ph type="body" idx="1"/>
          </p:nvPr>
        </p:nvSpPr>
        <p:spPr>
          <a:noFill/>
        </p:spPr>
        <p:txBody>
          <a:bodyPr/>
          <a:lstStyle/>
          <a:p>
            <a:pPr lvl="1">
              <a:buFont typeface="Wingdings" pitchFamily="2" charset="2"/>
              <a:buChar char="§"/>
            </a:pPr>
            <a:r>
              <a:rPr lang="en-US" sz="2400" dirty="0" smtClean="0"/>
              <a:t>Variance (age [n=1])  = 64.3 square years</a:t>
            </a:r>
          </a:p>
          <a:p>
            <a:pPr lvl="1">
              <a:buFont typeface="Wingdings" pitchFamily="2" charset="2"/>
              <a:buChar char="§"/>
            </a:pPr>
            <a:r>
              <a:rPr lang="en-US" sz="2400" dirty="0" smtClean="0"/>
              <a:t>Standard deviation (age)  = 8.0 years</a:t>
            </a:r>
          </a:p>
          <a:p>
            <a:pPr lvl="1">
              <a:buFont typeface="Wingdings" pitchFamily="2" charset="2"/>
              <a:buChar char="§"/>
            </a:pPr>
            <a:r>
              <a:rPr lang="en-US" sz="2400" dirty="0" smtClean="0"/>
              <a:t>Here we are referring to the underlying variable in the population, and refer to the </a:t>
            </a:r>
            <a:r>
              <a:rPr lang="en-US" sz="2400" b="1" dirty="0" smtClean="0"/>
              <a:t>standard deviation</a:t>
            </a:r>
            <a:r>
              <a:rPr lang="en-US" sz="2400" dirty="0" smtClean="0"/>
              <a:t> of the variable “age”</a:t>
            </a:r>
          </a:p>
          <a:p>
            <a:pPr lvl="1">
              <a:buFont typeface="Wingdings" pitchFamily="2" charset="2"/>
              <a:buChar char="§"/>
            </a:pPr>
            <a:r>
              <a:rPr lang="en-US" sz="2400" dirty="0" smtClean="0"/>
              <a:t>It represents the “typical” difference between the age of an arbitrary population unit, and the average age in the population</a:t>
            </a:r>
          </a:p>
        </p:txBody>
      </p:sp>
      <p:sp>
        <p:nvSpPr>
          <p:cNvPr id="4" name="Date Placeholder 3"/>
          <p:cNvSpPr>
            <a:spLocks noGrp="1"/>
          </p:cNvSpPr>
          <p:nvPr>
            <p:ph type="dt" sz="half" idx="10"/>
          </p:nvPr>
        </p:nvSpPr>
        <p:spPr/>
        <p:txBody>
          <a:bodyPr/>
          <a:lstStyle/>
          <a:p>
            <a:fld id="{E712C8C8-41C0-446A-86FB-F7DF03E327EB}"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79</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noFill/>
        </p:spPr>
        <p:txBody>
          <a:bodyPr/>
          <a:lstStyle/>
          <a:p>
            <a:r>
              <a:rPr lang="en-US" altLang="en-US" sz="3600" b="1" dirty="0" smtClean="0"/>
              <a:t>Two </a:t>
            </a:r>
            <a:r>
              <a:rPr lang="en-US" altLang="en-US" sz="3600" b="1" u="sng" dirty="0" smtClean="0"/>
              <a:t>types</a:t>
            </a:r>
            <a:r>
              <a:rPr lang="en-US" altLang="en-US" sz="3600" b="1" dirty="0" smtClean="0"/>
              <a:t> of error</a:t>
            </a:r>
          </a:p>
        </p:txBody>
      </p:sp>
      <p:sp>
        <p:nvSpPr>
          <p:cNvPr id="21508" name="Rectangle 3"/>
          <p:cNvSpPr>
            <a:spLocks noGrp="1" noChangeArrowheads="1"/>
          </p:cNvSpPr>
          <p:nvPr>
            <p:ph type="body" idx="1"/>
          </p:nvPr>
        </p:nvSpPr>
        <p:spPr>
          <a:xfrm>
            <a:off x="1295400" y="1905000"/>
            <a:ext cx="7772400" cy="4114800"/>
          </a:xfrm>
          <a:noFill/>
        </p:spPr>
        <p:txBody>
          <a:bodyPr/>
          <a:lstStyle/>
          <a:p>
            <a:r>
              <a:rPr lang="en-US" altLang="en-US" sz="3200" b="1" dirty="0" smtClean="0"/>
              <a:t>Bias</a:t>
            </a:r>
          </a:p>
          <a:p>
            <a:r>
              <a:rPr lang="en-US" altLang="en-US" sz="3200" b="1" dirty="0" smtClean="0"/>
              <a:t>Variance</a:t>
            </a:r>
          </a:p>
        </p:txBody>
      </p:sp>
      <p:graphicFrame>
        <p:nvGraphicFramePr>
          <p:cNvPr id="21506" name="Object 4">
            <a:hlinkClick r:id="" action="ppaction://ole?verb=0"/>
          </p:cNvPr>
          <p:cNvGraphicFramePr>
            <a:graphicFrameLocks/>
          </p:cNvGraphicFramePr>
          <p:nvPr/>
        </p:nvGraphicFramePr>
        <p:xfrm>
          <a:off x="5505450" y="3619500"/>
          <a:ext cx="2786063" cy="2447925"/>
        </p:xfrm>
        <a:graphic>
          <a:graphicData uri="http://schemas.openxmlformats.org/presentationml/2006/ole">
            <mc:AlternateContent xmlns:mc="http://schemas.openxmlformats.org/markup-compatibility/2006">
              <mc:Choice xmlns:v="urn:schemas-microsoft-com:vml" Requires="v">
                <p:oleObj spid="_x0000_s21518" name="Clip" r:id="rId3" imgW="4716463" imgH="3543300" progId="">
                  <p:embed/>
                </p:oleObj>
              </mc:Choice>
              <mc:Fallback>
                <p:oleObj name="Clip" r:id="rId3" imgW="4716463" imgH="3543300" progId="">
                  <p:embed/>
                  <p:pic>
                    <p:nvPicPr>
                      <p:cNvPr id="0"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5450" y="3619500"/>
                        <a:ext cx="2786063"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Date Placeholder 4"/>
          <p:cNvSpPr>
            <a:spLocks noGrp="1"/>
          </p:cNvSpPr>
          <p:nvPr>
            <p:ph type="dt" sz="half" idx="10"/>
          </p:nvPr>
        </p:nvSpPr>
        <p:spPr/>
        <p:txBody>
          <a:bodyPr/>
          <a:lstStyle/>
          <a:p>
            <a:fld id="{436CDD81-92C5-42BE-BCCB-FCCCB155AC1B}" type="datetime1">
              <a:rPr lang="en-CA" smtClean="0"/>
              <a:pPr/>
              <a:t>27/09/2019</a:t>
            </a:fld>
            <a:endParaRPr lang="en-CA"/>
          </a:p>
        </p:txBody>
      </p:sp>
      <p:sp>
        <p:nvSpPr>
          <p:cNvPr id="6" name="Slide Number Placeholder 5"/>
          <p:cNvSpPr>
            <a:spLocks noGrp="1"/>
          </p:cNvSpPr>
          <p:nvPr>
            <p:ph type="sldNum" sz="quarter" idx="12"/>
          </p:nvPr>
        </p:nvSpPr>
        <p:spPr/>
        <p:txBody>
          <a:bodyPr/>
          <a:lstStyle/>
          <a:p>
            <a:fld id="{2B6E738E-267A-4344-8BF4-552BF5255FBB}" type="slidenum">
              <a:rPr lang="en-CA" smtClean="0"/>
              <a:pPr/>
              <a:t>8</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body" idx="1"/>
          </p:nvPr>
        </p:nvSpPr>
        <p:spPr>
          <a:xfrm>
            <a:off x="673100" y="1781175"/>
            <a:ext cx="7772400" cy="4494213"/>
          </a:xfrm>
          <a:noFill/>
        </p:spPr>
        <p:txBody>
          <a:bodyPr/>
          <a:lstStyle/>
          <a:p>
            <a:r>
              <a:rPr lang="en-US" altLang="en-US" dirty="0" smtClean="0"/>
              <a:t>Variance is based on squared deviations of observations from their mean</a:t>
            </a:r>
          </a:p>
          <a:p>
            <a:r>
              <a:rPr lang="en-US" altLang="en-US" dirty="0" smtClean="0"/>
              <a:t>Inconvenient to use in practice</a:t>
            </a:r>
          </a:p>
          <a:p>
            <a:r>
              <a:rPr lang="en-US" altLang="en-US" dirty="0" smtClean="0"/>
              <a:t>Widely used measures are: </a:t>
            </a:r>
          </a:p>
          <a:p>
            <a:pPr lvl="1">
              <a:buFont typeface="Courier New" pitchFamily="49" charset="0"/>
              <a:buChar char="o"/>
            </a:pPr>
            <a:r>
              <a:rPr lang="en-US" altLang="en-US" sz="3200" b="1" dirty="0" smtClean="0"/>
              <a:t> standard error </a:t>
            </a:r>
            <a:r>
              <a:rPr lang="en-US" altLang="en-US" sz="3200" dirty="0" smtClean="0"/>
              <a:t>(se)</a:t>
            </a:r>
          </a:p>
          <a:p>
            <a:pPr lvl="1">
              <a:buFont typeface="Courier New" pitchFamily="49" charset="0"/>
              <a:buChar char="o"/>
            </a:pPr>
            <a:r>
              <a:rPr lang="en-US" altLang="en-US" sz="3200" b="1" dirty="0" smtClean="0"/>
              <a:t> coefficient of variation </a:t>
            </a:r>
            <a:r>
              <a:rPr lang="en-US" altLang="en-US" sz="3200" dirty="0" smtClean="0"/>
              <a:t>(</a:t>
            </a:r>
            <a:r>
              <a:rPr lang="en-US" altLang="en-US" sz="3200" dirty="0" err="1" smtClean="0"/>
              <a:t>cv</a:t>
            </a:r>
            <a:r>
              <a:rPr lang="en-US" altLang="en-US" sz="3200" dirty="0" smtClean="0"/>
              <a:t>)</a:t>
            </a:r>
          </a:p>
          <a:p>
            <a:pPr lvl="1">
              <a:buFont typeface="Courier New" pitchFamily="49" charset="0"/>
              <a:buChar char="o"/>
            </a:pPr>
            <a:r>
              <a:rPr lang="en-US" altLang="en-US" sz="3200" dirty="0" smtClean="0"/>
              <a:t> </a:t>
            </a:r>
            <a:r>
              <a:rPr lang="en-US" altLang="en-US" sz="3200" b="1" dirty="0" smtClean="0"/>
              <a:t>margin of error (me)</a:t>
            </a:r>
          </a:p>
        </p:txBody>
      </p:sp>
      <p:sp>
        <p:nvSpPr>
          <p:cNvPr id="193539" name="Freeform 3"/>
          <p:cNvSpPr>
            <a:spLocks/>
          </p:cNvSpPr>
          <p:nvPr/>
        </p:nvSpPr>
        <p:spPr bwMode="auto">
          <a:xfrm>
            <a:off x="7466013" y="3913188"/>
            <a:ext cx="404812" cy="406400"/>
          </a:xfrm>
          <a:custGeom>
            <a:avLst/>
            <a:gdLst/>
            <a:ahLst/>
            <a:cxnLst>
              <a:cxn ang="0">
                <a:pos x="254" y="255"/>
              </a:cxn>
              <a:cxn ang="0">
                <a:pos x="254" y="0"/>
              </a:cxn>
              <a:cxn ang="0">
                <a:pos x="0" y="0"/>
              </a:cxn>
              <a:cxn ang="0">
                <a:pos x="0" y="255"/>
              </a:cxn>
              <a:cxn ang="0">
                <a:pos x="254" y="255"/>
              </a:cxn>
            </a:cxnLst>
            <a:rect l="0" t="0" r="r" b="b"/>
            <a:pathLst>
              <a:path w="255" h="256">
                <a:moveTo>
                  <a:pt x="254" y="255"/>
                </a:moveTo>
                <a:lnTo>
                  <a:pt x="254" y="0"/>
                </a:lnTo>
                <a:lnTo>
                  <a:pt x="0" y="0"/>
                </a:lnTo>
                <a:lnTo>
                  <a:pt x="0" y="255"/>
                </a:lnTo>
                <a:lnTo>
                  <a:pt x="254" y="255"/>
                </a:lnTo>
              </a:path>
            </a:pathLst>
          </a:custGeom>
          <a:solidFill>
            <a:schemeClr val="bg1"/>
          </a:solidFill>
          <a:ln w="12700" cap="rnd" cmpd="sng">
            <a:no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48133" name="Rectangle 4"/>
          <p:cNvSpPr>
            <a:spLocks noGrp="1" noChangeArrowheads="1"/>
          </p:cNvSpPr>
          <p:nvPr>
            <p:ph type="title"/>
          </p:nvPr>
        </p:nvSpPr>
        <p:spPr>
          <a:noFill/>
        </p:spPr>
        <p:txBody>
          <a:bodyPr/>
          <a:lstStyle/>
          <a:p>
            <a:r>
              <a:rPr lang="en-US" altLang="en-US" sz="3600" b="1" dirty="0" smtClean="0"/>
              <a:t>Sampling variance</a:t>
            </a:r>
          </a:p>
        </p:txBody>
      </p:sp>
      <p:graphicFrame>
        <p:nvGraphicFramePr>
          <p:cNvPr id="48130" name="Object 5">
            <a:hlinkClick r:id="" action="ppaction://ole?verb=0"/>
          </p:cNvPr>
          <p:cNvGraphicFramePr>
            <a:graphicFrameLocks/>
          </p:cNvGraphicFramePr>
          <p:nvPr/>
        </p:nvGraphicFramePr>
        <p:xfrm>
          <a:off x="7499350" y="4111625"/>
          <a:ext cx="969963" cy="2066925"/>
        </p:xfrm>
        <a:graphic>
          <a:graphicData uri="http://schemas.openxmlformats.org/presentationml/2006/ole">
            <mc:AlternateContent xmlns:mc="http://schemas.openxmlformats.org/markup-compatibility/2006">
              <mc:Choice xmlns:v="urn:schemas-microsoft-com:vml" Requires="v">
                <p:oleObj spid="_x0000_s51214" name="Clip" r:id="rId4" imgW="2149475" imgH="5813425" progId="">
                  <p:embed/>
                </p:oleObj>
              </mc:Choice>
              <mc:Fallback>
                <p:oleObj name="Clip" r:id="rId4" imgW="2149475" imgH="5813425" progId="">
                  <p:embed/>
                  <p:pic>
                    <p:nvPicPr>
                      <p:cNvPr id="0" name="Picture 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99350" y="4111625"/>
                        <a:ext cx="969963" cy="206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Date Placeholder 5"/>
          <p:cNvSpPr>
            <a:spLocks noGrp="1"/>
          </p:cNvSpPr>
          <p:nvPr>
            <p:ph type="dt" sz="half" idx="10"/>
          </p:nvPr>
        </p:nvSpPr>
        <p:spPr/>
        <p:txBody>
          <a:bodyPr/>
          <a:lstStyle/>
          <a:p>
            <a:fld id="{92148C2D-85E1-4B12-8E88-D8A064418E09}" type="datetime1">
              <a:rPr lang="en-CA" smtClean="0"/>
              <a:pPr/>
              <a:t>27/09/2019</a:t>
            </a:fld>
            <a:endParaRPr lang="en-CA"/>
          </a:p>
        </p:txBody>
      </p:sp>
      <p:sp>
        <p:nvSpPr>
          <p:cNvPr id="7" name="Slide Number Placeholder 6"/>
          <p:cNvSpPr>
            <a:spLocks noGrp="1"/>
          </p:cNvSpPr>
          <p:nvPr>
            <p:ph type="sldNum" sz="quarter" idx="12"/>
          </p:nvPr>
        </p:nvSpPr>
        <p:spPr/>
        <p:txBody>
          <a:bodyPr/>
          <a:lstStyle/>
          <a:p>
            <a:fld id="{2B6E738E-267A-4344-8BF4-552BF5255FBB}" type="slidenum">
              <a:rPr lang="en-CA" smtClean="0"/>
              <a:pPr/>
              <a:t>80</a:t>
            </a:fld>
            <a:endParaRPr lang="en-CA"/>
          </a:p>
        </p:txBody>
      </p:sp>
      <p:sp>
        <p:nvSpPr>
          <p:cNvPr id="8" name="Footer Placeholder 7"/>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5"/>
          <p:cNvGrpSpPr>
            <a:grpSpLocks/>
          </p:cNvGrpSpPr>
          <p:nvPr/>
        </p:nvGrpSpPr>
        <p:grpSpPr bwMode="auto">
          <a:xfrm>
            <a:off x="4316413" y="1035050"/>
            <a:ext cx="4027487" cy="4913313"/>
            <a:chOff x="2719" y="652"/>
            <a:chExt cx="2537" cy="3095"/>
          </a:xfrm>
        </p:grpSpPr>
        <p:sp>
          <p:nvSpPr>
            <p:cNvPr id="190466" name="Rectangle 2"/>
            <p:cNvSpPr>
              <a:spLocks noChangeArrowheads="1"/>
            </p:cNvSpPr>
            <p:nvPr/>
          </p:nvSpPr>
          <p:spPr bwMode="auto">
            <a:xfrm>
              <a:off x="2757" y="958"/>
              <a:ext cx="2455" cy="13"/>
            </a:xfrm>
            <a:prstGeom prst="rect">
              <a:avLst/>
            </a:prstGeom>
            <a:solidFill>
              <a:srgbClr val="000000"/>
            </a:solidFill>
            <a:ln w="12700">
              <a:noFill/>
              <a:miter lim="800000"/>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90467" name="Line 3"/>
            <p:cNvSpPr>
              <a:spLocks noChangeShapeType="1"/>
            </p:cNvSpPr>
            <p:nvPr/>
          </p:nvSpPr>
          <p:spPr bwMode="auto">
            <a:xfrm>
              <a:off x="2761" y="1118"/>
              <a:ext cx="2453" cy="0"/>
            </a:xfrm>
            <a:prstGeom prst="line">
              <a:avLst/>
            </a:prstGeom>
            <a:noFill/>
            <a:ln w="12700">
              <a:solidFill>
                <a:srgbClr val="000000"/>
              </a:solidFill>
              <a:round/>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90468" name="Rectangle 4"/>
            <p:cNvSpPr>
              <a:spLocks noChangeArrowheads="1"/>
            </p:cNvSpPr>
            <p:nvPr/>
          </p:nvSpPr>
          <p:spPr bwMode="auto">
            <a:xfrm>
              <a:off x="2757" y="1118"/>
              <a:ext cx="2455" cy="1"/>
            </a:xfrm>
            <a:prstGeom prst="rect">
              <a:avLst/>
            </a:prstGeom>
            <a:solidFill>
              <a:srgbClr val="000000"/>
            </a:solidFill>
            <a:ln w="12700">
              <a:noFill/>
              <a:miter lim="800000"/>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190469" name="Rectangle 5"/>
            <p:cNvSpPr>
              <a:spLocks noChangeArrowheads="1"/>
            </p:cNvSpPr>
            <p:nvPr/>
          </p:nvSpPr>
          <p:spPr bwMode="auto">
            <a:xfrm>
              <a:off x="2757" y="3710"/>
              <a:ext cx="2455" cy="7"/>
            </a:xfrm>
            <a:prstGeom prst="rect">
              <a:avLst/>
            </a:prstGeom>
            <a:solidFill>
              <a:srgbClr val="000000"/>
            </a:solidFill>
            <a:ln w="12700">
              <a:noFill/>
              <a:miter lim="800000"/>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47113" name="Rectangle 6"/>
            <p:cNvSpPr>
              <a:spLocks noChangeArrowheads="1"/>
            </p:cNvSpPr>
            <p:nvPr/>
          </p:nvSpPr>
          <p:spPr bwMode="auto">
            <a:xfrm>
              <a:off x="2758" y="652"/>
              <a:ext cx="663"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N = 10,700</a:t>
              </a:r>
            </a:p>
          </p:txBody>
        </p:sp>
        <p:sp>
          <p:nvSpPr>
            <p:cNvPr id="47114" name="Rectangle 7"/>
            <p:cNvSpPr>
              <a:spLocks noChangeArrowheads="1"/>
            </p:cNvSpPr>
            <p:nvPr/>
          </p:nvSpPr>
          <p:spPr bwMode="auto">
            <a:xfrm>
              <a:off x="3423" y="960"/>
              <a:ext cx="1124" cy="190"/>
            </a:xfrm>
            <a:prstGeom prst="rect">
              <a:avLst/>
            </a:prstGeom>
            <a:noFill/>
            <a:ln w="12700">
              <a:noFill/>
              <a:miter lim="800000"/>
              <a:headEnd/>
              <a:tailEnd/>
            </a:ln>
          </p:spPr>
          <p:txBody>
            <a:bodyPr wrap="none" lIns="90488" tIns="44450" rIns="90488" bIns="44450">
              <a:spAutoFit/>
            </a:bodyPr>
            <a:lstStyle/>
            <a:p>
              <a:r>
                <a:rPr lang="en-US" sz="1400" i="1">
                  <a:solidFill>
                    <a:srgbClr val="000000"/>
                  </a:solidFill>
                </a:rPr>
                <a:t>Food Expenditures</a:t>
              </a:r>
            </a:p>
          </p:txBody>
        </p:sp>
        <p:sp>
          <p:nvSpPr>
            <p:cNvPr id="47115" name="Rectangle 8"/>
            <p:cNvSpPr>
              <a:spLocks noChangeArrowheads="1"/>
            </p:cNvSpPr>
            <p:nvPr/>
          </p:nvSpPr>
          <p:spPr bwMode="auto">
            <a:xfrm>
              <a:off x="2719" y="1260"/>
              <a:ext cx="399"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Mean</a:t>
              </a:r>
            </a:p>
          </p:txBody>
        </p:sp>
        <p:sp>
          <p:nvSpPr>
            <p:cNvPr id="47116" name="Rectangle 9"/>
            <p:cNvSpPr>
              <a:spLocks noChangeArrowheads="1"/>
            </p:cNvSpPr>
            <p:nvPr/>
          </p:nvSpPr>
          <p:spPr bwMode="auto">
            <a:xfrm>
              <a:off x="4764" y="1260"/>
              <a:ext cx="455"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695.64</a:t>
              </a:r>
            </a:p>
          </p:txBody>
        </p:sp>
        <p:sp>
          <p:nvSpPr>
            <p:cNvPr id="47117" name="Rectangle 10"/>
            <p:cNvSpPr>
              <a:spLocks noChangeArrowheads="1"/>
            </p:cNvSpPr>
            <p:nvPr/>
          </p:nvSpPr>
          <p:spPr bwMode="auto">
            <a:xfrm>
              <a:off x="4281" y="1260"/>
              <a:ext cx="579"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             </a:t>
              </a:r>
            </a:p>
          </p:txBody>
        </p:sp>
        <p:sp>
          <p:nvSpPr>
            <p:cNvPr id="47118" name="Rectangle 11"/>
            <p:cNvSpPr>
              <a:spLocks noChangeArrowheads="1"/>
            </p:cNvSpPr>
            <p:nvPr/>
          </p:nvSpPr>
          <p:spPr bwMode="auto">
            <a:xfrm>
              <a:off x="2719" y="1413"/>
              <a:ext cx="904"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Standard Error</a:t>
              </a:r>
            </a:p>
          </p:txBody>
        </p:sp>
        <p:sp>
          <p:nvSpPr>
            <p:cNvPr id="47119" name="Rectangle 12"/>
            <p:cNvSpPr>
              <a:spLocks noChangeArrowheads="1"/>
            </p:cNvSpPr>
            <p:nvPr/>
          </p:nvSpPr>
          <p:spPr bwMode="auto">
            <a:xfrm>
              <a:off x="4825" y="1413"/>
              <a:ext cx="393"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79.65</a:t>
              </a:r>
            </a:p>
          </p:txBody>
        </p:sp>
        <p:sp>
          <p:nvSpPr>
            <p:cNvPr id="47120" name="Rectangle 13"/>
            <p:cNvSpPr>
              <a:spLocks noChangeArrowheads="1"/>
            </p:cNvSpPr>
            <p:nvPr/>
          </p:nvSpPr>
          <p:spPr bwMode="auto">
            <a:xfrm>
              <a:off x="4281" y="1413"/>
              <a:ext cx="641"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               </a:t>
              </a:r>
            </a:p>
          </p:txBody>
        </p:sp>
        <p:sp>
          <p:nvSpPr>
            <p:cNvPr id="47121" name="Rectangle 14"/>
            <p:cNvSpPr>
              <a:spLocks noChangeArrowheads="1"/>
            </p:cNvSpPr>
            <p:nvPr/>
          </p:nvSpPr>
          <p:spPr bwMode="auto">
            <a:xfrm>
              <a:off x="2719" y="1567"/>
              <a:ext cx="498"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Median</a:t>
              </a:r>
            </a:p>
          </p:txBody>
        </p:sp>
        <p:sp>
          <p:nvSpPr>
            <p:cNvPr id="47122" name="Rectangle 15"/>
            <p:cNvSpPr>
              <a:spLocks noChangeArrowheads="1"/>
            </p:cNvSpPr>
            <p:nvPr/>
          </p:nvSpPr>
          <p:spPr bwMode="auto">
            <a:xfrm>
              <a:off x="4764" y="1567"/>
              <a:ext cx="455"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100.00</a:t>
              </a:r>
            </a:p>
          </p:txBody>
        </p:sp>
        <p:sp>
          <p:nvSpPr>
            <p:cNvPr id="47123" name="Rectangle 16"/>
            <p:cNvSpPr>
              <a:spLocks noChangeArrowheads="1"/>
            </p:cNvSpPr>
            <p:nvPr/>
          </p:nvSpPr>
          <p:spPr bwMode="auto">
            <a:xfrm>
              <a:off x="4281" y="1567"/>
              <a:ext cx="579"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             </a:t>
              </a:r>
            </a:p>
          </p:txBody>
        </p:sp>
        <p:sp>
          <p:nvSpPr>
            <p:cNvPr id="47124" name="Rectangle 17"/>
            <p:cNvSpPr>
              <a:spLocks noChangeArrowheads="1"/>
            </p:cNvSpPr>
            <p:nvPr/>
          </p:nvSpPr>
          <p:spPr bwMode="auto">
            <a:xfrm>
              <a:off x="2719" y="1721"/>
              <a:ext cx="405"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Mode</a:t>
              </a:r>
            </a:p>
          </p:txBody>
        </p:sp>
        <p:sp>
          <p:nvSpPr>
            <p:cNvPr id="47125" name="Rectangle 18"/>
            <p:cNvSpPr>
              <a:spLocks noChangeArrowheads="1"/>
            </p:cNvSpPr>
            <p:nvPr/>
          </p:nvSpPr>
          <p:spPr bwMode="auto">
            <a:xfrm>
              <a:off x="4940" y="1721"/>
              <a:ext cx="151"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a:t>
              </a:r>
            </a:p>
          </p:txBody>
        </p:sp>
        <p:sp>
          <p:nvSpPr>
            <p:cNvPr id="47126" name="Rectangle 19"/>
            <p:cNvSpPr>
              <a:spLocks noChangeArrowheads="1"/>
            </p:cNvSpPr>
            <p:nvPr/>
          </p:nvSpPr>
          <p:spPr bwMode="auto">
            <a:xfrm>
              <a:off x="4281" y="1721"/>
              <a:ext cx="734"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                  </a:t>
              </a:r>
            </a:p>
          </p:txBody>
        </p:sp>
        <p:sp>
          <p:nvSpPr>
            <p:cNvPr id="47127" name="Rectangle 20"/>
            <p:cNvSpPr>
              <a:spLocks noChangeArrowheads="1"/>
            </p:cNvSpPr>
            <p:nvPr/>
          </p:nvSpPr>
          <p:spPr bwMode="auto">
            <a:xfrm>
              <a:off x="2719" y="1874"/>
              <a:ext cx="1131" cy="190"/>
            </a:xfrm>
            <a:prstGeom prst="rect">
              <a:avLst/>
            </a:prstGeom>
            <a:noFill/>
            <a:ln w="12700">
              <a:noFill/>
              <a:miter lim="800000"/>
              <a:headEnd/>
              <a:tailEnd/>
            </a:ln>
          </p:spPr>
          <p:txBody>
            <a:bodyPr wrap="none" lIns="90488" tIns="44450" rIns="90488" bIns="44450">
              <a:spAutoFit/>
            </a:bodyPr>
            <a:lstStyle/>
            <a:p>
              <a:r>
                <a:rPr lang="en-US" sz="1400" dirty="0">
                  <a:solidFill>
                    <a:srgbClr val="000000"/>
                  </a:solidFill>
                </a:rPr>
                <a:t>Standard Deviation</a:t>
              </a:r>
            </a:p>
          </p:txBody>
        </p:sp>
        <p:sp>
          <p:nvSpPr>
            <p:cNvPr id="47128" name="Rectangle 21"/>
            <p:cNvSpPr>
              <a:spLocks noChangeArrowheads="1"/>
            </p:cNvSpPr>
            <p:nvPr/>
          </p:nvSpPr>
          <p:spPr bwMode="auto">
            <a:xfrm>
              <a:off x="4671" y="1874"/>
              <a:ext cx="548"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1,689.62</a:t>
              </a:r>
            </a:p>
          </p:txBody>
        </p:sp>
        <p:sp>
          <p:nvSpPr>
            <p:cNvPr id="47129" name="Rectangle 22"/>
            <p:cNvSpPr>
              <a:spLocks noChangeArrowheads="1"/>
            </p:cNvSpPr>
            <p:nvPr/>
          </p:nvSpPr>
          <p:spPr bwMode="auto">
            <a:xfrm>
              <a:off x="4281" y="1874"/>
              <a:ext cx="486"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          </a:t>
              </a:r>
            </a:p>
          </p:txBody>
        </p:sp>
        <p:sp>
          <p:nvSpPr>
            <p:cNvPr id="47130" name="Rectangle 23"/>
            <p:cNvSpPr>
              <a:spLocks noChangeArrowheads="1"/>
            </p:cNvSpPr>
            <p:nvPr/>
          </p:nvSpPr>
          <p:spPr bwMode="auto">
            <a:xfrm>
              <a:off x="2719" y="2028"/>
              <a:ext cx="1009" cy="190"/>
            </a:xfrm>
            <a:prstGeom prst="rect">
              <a:avLst/>
            </a:prstGeom>
            <a:noFill/>
            <a:ln w="12700">
              <a:noFill/>
              <a:miter lim="800000"/>
              <a:headEnd/>
              <a:tailEnd/>
            </a:ln>
          </p:spPr>
          <p:txBody>
            <a:bodyPr wrap="none" lIns="90488" tIns="44450" rIns="90488" bIns="44450">
              <a:spAutoFit/>
            </a:bodyPr>
            <a:lstStyle/>
            <a:p>
              <a:r>
                <a:rPr lang="en-US" sz="1400" dirty="0">
                  <a:solidFill>
                    <a:srgbClr val="000000"/>
                  </a:solidFill>
                </a:rPr>
                <a:t>Sample Variance</a:t>
              </a:r>
            </a:p>
          </p:txBody>
        </p:sp>
        <p:sp>
          <p:nvSpPr>
            <p:cNvPr id="47131" name="Rectangle 24"/>
            <p:cNvSpPr>
              <a:spLocks noChangeArrowheads="1"/>
            </p:cNvSpPr>
            <p:nvPr/>
          </p:nvSpPr>
          <p:spPr bwMode="auto">
            <a:xfrm>
              <a:off x="4457" y="2028"/>
              <a:ext cx="765"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2,854,806.82</a:t>
              </a:r>
            </a:p>
          </p:txBody>
        </p:sp>
        <p:sp>
          <p:nvSpPr>
            <p:cNvPr id="47132" name="Rectangle 25"/>
            <p:cNvSpPr>
              <a:spLocks noChangeArrowheads="1"/>
            </p:cNvSpPr>
            <p:nvPr/>
          </p:nvSpPr>
          <p:spPr bwMode="auto">
            <a:xfrm>
              <a:off x="4281" y="2028"/>
              <a:ext cx="269"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   </a:t>
              </a:r>
            </a:p>
          </p:txBody>
        </p:sp>
        <p:sp>
          <p:nvSpPr>
            <p:cNvPr id="47133" name="Rectangle 26"/>
            <p:cNvSpPr>
              <a:spLocks noChangeArrowheads="1"/>
            </p:cNvSpPr>
            <p:nvPr/>
          </p:nvSpPr>
          <p:spPr bwMode="auto">
            <a:xfrm>
              <a:off x="2719" y="2181"/>
              <a:ext cx="567"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Kurtosis</a:t>
              </a:r>
            </a:p>
          </p:txBody>
        </p:sp>
        <p:sp>
          <p:nvSpPr>
            <p:cNvPr id="47134" name="Rectangle 27"/>
            <p:cNvSpPr>
              <a:spLocks noChangeArrowheads="1"/>
            </p:cNvSpPr>
            <p:nvPr/>
          </p:nvSpPr>
          <p:spPr bwMode="auto">
            <a:xfrm>
              <a:off x="4825" y="2181"/>
              <a:ext cx="393"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86.05</a:t>
              </a:r>
            </a:p>
          </p:txBody>
        </p:sp>
        <p:sp>
          <p:nvSpPr>
            <p:cNvPr id="47135" name="Rectangle 28"/>
            <p:cNvSpPr>
              <a:spLocks noChangeArrowheads="1"/>
            </p:cNvSpPr>
            <p:nvPr/>
          </p:nvSpPr>
          <p:spPr bwMode="auto">
            <a:xfrm>
              <a:off x="4281" y="2181"/>
              <a:ext cx="641"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               </a:t>
              </a:r>
            </a:p>
          </p:txBody>
        </p:sp>
        <p:sp>
          <p:nvSpPr>
            <p:cNvPr id="47136" name="Rectangle 29"/>
            <p:cNvSpPr>
              <a:spLocks noChangeArrowheads="1"/>
            </p:cNvSpPr>
            <p:nvPr/>
          </p:nvSpPr>
          <p:spPr bwMode="auto">
            <a:xfrm>
              <a:off x="2719" y="2335"/>
              <a:ext cx="654"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Skewness</a:t>
              </a:r>
            </a:p>
          </p:txBody>
        </p:sp>
        <p:sp>
          <p:nvSpPr>
            <p:cNvPr id="47137" name="Rectangle 30"/>
            <p:cNvSpPr>
              <a:spLocks noChangeArrowheads="1"/>
            </p:cNvSpPr>
            <p:nvPr/>
          </p:nvSpPr>
          <p:spPr bwMode="auto">
            <a:xfrm>
              <a:off x="4886" y="2335"/>
              <a:ext cx="331"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7.50</a:t>
              </a:r>
            </a:p>
          </p:txBody>
        </p:sp>
        <p:sp>
          <p:nvSpPr>
            <p:cNvPr id="47138" name="Rectangle 31"/>
            <p:cNvSpPr>
              <a:spLocks noChangeArrowheads="1"/>
            </p:cNvSpPr>
            <p:nvPr/>
          </p:nvSpPr>
          <p:spPr bwMode="auto">
            <a:xfrm>
              <a:off x="4281" y="2335"/>
              <a:ext cx="703"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                 </a:t>
              </a:r>
            </a:p>
          </p:txBody>
        </p:sp>
        <p:sp>
          <p:nvSpPr>
            <p:cNvPr id="47139" name="Rectangle 32"/>
            <p:cNvSpPr>
              <a:spLocks noChangeArrowheads="1"/>
            </p:cNvSpPr>
            <p:nvPr/>
          </p:nvSpPr>
          <p:spPr bwMode="auto">
            <a:xfrm>
              <a:off x="2719" y="2489"/>
              <a:ext cx="455"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Range</a:t>
              </a:r>
            </a:p>
          </p:txBody>
        </p:sp>
        <p:sp>
          <p:nvSpPr>
            <p:cNvPr id="47140" name="Rectangle 33"/>
            <p:cNvSpPr>
              <a:spLocks noChangeArrowheads="1"/>
            </p:cNvSpPr>
            <p:nvPr/>
          </p:nvSpPr>
          <p:spPr bwMode="auto">
            <a:xfrm>
              <a:off x="4611" y="2489"/>
              <a:ext cx="610"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24,000.00</a:t>
              </a:r>
            </a:p>
          </p:txBody>
        </p:sp>
        <p:sp>
          <p:nvSpPr>
            <p:cNvPr id="47141" name="Rectangle 34"/>
            <p:cNvSpPr>
              <a:spLocks noChangeArrowheads="1"/>
            </p:cNvSpPr>
            <p:nvPr/>
          </p:nvSpPr>
          <p:spPr bwMode="auto">
            <a:xfrm>
              <a:off x="4281" y="2489"/>
              <a:ext cx="424"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        </a:t>
              </a:r>
            </a:p>
          </p:txBody>
        </p:sp>
        <p:sp>
          <p:nvSpPr>
            <p:cNvPr id="47142" name="Rectangle 35"/>
            <p:cNvSpPr>
              <a:spLocks noChangeArrowheads="1"/>
            </p:cNvSpPr>
            <p:nvPr/>
          </p:nvSpPr>
          <p:spPr bwMode="auto">
            <a:xfrm>
              <a:off x="2719" y="2642"/>
              <a:ext cx="605"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Minimum</a:t>
              </a:r>
            </a:p>
          </p:txBody>
        </p:sp>
        <p:sp>
          <p:nvSpPr>
            <p:cNvPr id="47143" name="Rectangle 36"/>
            <p:cNvSpPr>
              <a:spLocks noChangeArrowheads="1"/>
            </p:cNvSpPr>
            <p:nvPr/>
          </p:nvSpPr>
          <p:spPr bwMode="auto">
            <a:xfrm>
              <a:off x="4940" y="2642"/>
              <a:ext cx="151"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a:t>
              </a:r>
            </a:p>
          </p:txBody>
        </p:sp>
        <p:sp>
          <p:nvSpPr>
            <p:cNvPr id="47144" name="Rectangle 37"/>
            <p:cNvSpPr>
              <a:spLocks noChangeArrowheads="1"/>
            </p:cNvSpPr>
            <p:nvPr/>
          </p:nvSpPr>
          <p:spPr bwMode="auto">
            <a:xfrm>
              <a:off x="4281" y="2642"/>
              <a:ext cx="734"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                  </a:t>
              </a:r>
            </a:p>
          </p:txBody>
        </p:sp>
        <p:sp>
          <p:nvSpPr>
            <p:cNvPr id="47145" name="Rectangle 38"/>
            <p:cNvSpPr>
              <a:spLocks noChangeArrowheads="1"/>
            </p:cNvSpPr>
            <p:nvPr/>
          </p:nvSpPr>
          <p:spPr bwMode="auto">
            <a:xfrm>
              <a:off x="2719" y="2796"/>
              <a:ext cx="630"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Maximum</a:t>
              </a:r>
            </a:p>
          </p:txBody>
        </p:sp>
        <p:sp>
          <p:nvSpPr>
            <p:cNvPr id="47146" name="Rectangle 39"/>
            <p:cNvSpPr>
              <a:spLocks noChangeArrowheads="1"/>
            </p:cNvSpPr>
            <p:nvPr/>
          </p:nvSpPr>
          <p:spPr bwMode="auto">
            <a:xfrm>
              <a:off x="4611" y="2796"/>
              <a:ext cx="610"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24,000.00</a:t>
              </a:r>
            </a:p>
          </p:txBody>
        </p:sp>
        <p:sp>
          <p:nvSpPr>
            <p:cNvPr id="47147" name="Rectangle 40"/>
            <p:cNvSpPr>
              <a:spLocks noChangeArrowheads="1"/>
            </p:cNvSpPr>
            <p:nvPr/>
          </p:nvSpPr>
          <p:spPr bwMode="auto">
            <a:xfrm>
              <a:off x="4281" y="2796"/>
              <a:ext cx="424"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        </a:t>
              </a:r>
            </a:p>
          </p:txBody>
        </p:sp>
        <p:sp>
          <p:nvSpPr>
            <p:cNvPr id="47148" name="Rectangle 41"/>
            <p:cNvSpPr>
              <a:spLocks noChangeArrowheads="1"/>
            </p:cNvSpPr>
            <p:nvPr/>
          </p:nvSpPr>
          <p:spPr bwMode="auto">
            <a:xfrm>
              <a:off x="2719" y="2949"/>
              <a:ext cx="357"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Sum</a:t>
              </a:r>
            </a:p>
          </p:txBody>
        </p:sp>
        <p:sp>
          <p:nvSpPr>
            <p:cNvPr id="47149" name="Rectangle 42"/>
            <p:cNvSpPr>
              <a:spLocks noChangeArrowheads="1"/>
            </p:cNvSpPr>
            <p:nvPr/>
          </p:nvSpPr>
          <p:spPr bwMode="auto">
            <a:xfrm>
              <a:off x="4550" y="2949"/>
              <a:ext cx="672"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313,040.00</a:t>
              </a:r>
            </a:p>
          </p:txBody>
        </p:sp>
        <p:sp>
          <p:nvSpPr>
            <p:cNvPr id="47150" name="Rectangle 43"/>
            <p:cNvSpPr>
              <a:spLocks noChangeArrowheads="1"/>
            </p:cNvSpPr>
            <p:nvPr/>
          </p:nvSpPr>
          <p:spPr bwMode="auto">
            <a:xfrm>
              <a:off x="4281" y="2949"/>
              <a:ext cx="362"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      </a:t>
              </a:r>
            </a:p>
          </p:txBody>
        </p:sp>
        <p:sp>
          <p:nvSpPr>
            <p:cNvPr id="47151" name="Rectangle 44"/>
            <p:cNvSpPr>
              <a:spLocks noChangeArrowheads="1"/>
            </p:cNvSpPr>
            <p:nvPr/>
          </p:nvSpPr>
          <p:spPr bwMode="auto">
            <a:xfrm>
              <a:off x="2719" y="3103"/>
              <a:ext cx="436"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Count</a:t>
              </a:r>
            </a:p>
          </p:txBody>
        </p:sp>
        <p:sp>
          <p:nvSpPr>
            <p:cNvPr id="47152" name="Rectangle 45"/>
            <p:cNvSpPr>
              <a:spLocks noChangeArrowheads="1"/>
            </p:cNvSpPr>
            <p:nvPr/>
          </p:nvSpPr>
          <p:spPr bwMode="auto">
            <a:xfrm>
              <a:off x="4956" y="3103"/>
              <a:ext cx="300"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450</a:t>
              </a:r>
            </a:p>
          </p:txBody>
        </p:sp>
        <p:sp>
          <p:nvSpPr>
            <p:cNvPr id="47153" name="Rectangle 46"/>
            <p:cNvSpPr>
              <a:spLocks noChangeArrowheads="1"/>
            </p:cNvSpPr>
            <p:nvPr/>
          </p:nvSpPr>
          <p:spPr bwMode="auto">
            <a:xfrm>
              <a:off x="2719" y="3257"/>
              <a:ext cx="653"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Largest(1)</a:t>
              </a:r>
            </a:p>
          </p:txBody>
        </p:sp>
        <p:sp>
          <p:nvSpPr>
            <p:cNvPr id="47154" name="Rectangle 47"/>
            <p:cNvSpPr>
              <a:spLocks noChangeArrowheads="1"/>
            </p:cNvSpPr>
            <p:nvPr/>
          </p:nvSpPr>
          <p:spPr bwMode="auto">
            <a:xfrm>
              <a:off x="4611" y="3257"/>
              <a:ext cx="610"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24,000.00</a:t>
              </a:r>
            </a:p>
          </p:txBody>
        </p:sp>
        <p:sp>
          <p:nvSpPr>
            <p:cNvPr id="47155" name="Rectangle 48"/>
            <p:cNvSpPr>
              <a:spLocks noChangeArrowheads="1"/>
            </p:cNvSpPr>
            <p:nvPr/>
          </p:nvSpPr>
          <p:spPr bwMode="auto">
            <a:xfrm>
              <a:off x="4281" y="3257"/>
              <a:ext cx="424"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        </a:t>
              </a:r>
            </a:p>
          </p:txBody>
        </p:sp>
        <p:sp>
          <p:nvSpPr>
            <p:cNvPr id="47156" name="Rectangle 49"/>
            <p:cNvSpPr>
              <a:spLocks noChangeArrowheads="1"/>
            </p:cNvSpPr>
            <p:nvPr/>
          </p:nvSpPr>
          <p:spPr bwMode="auto">
            <a:xfrm>
              <a:off x="2719" y="3410"/>
              <a:ext cx="710"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Smallest(1)</a:t>
              </a:r>
            </a:p>
          </p:txBody>
        </p:sp>
        <p:sp>
          <p:nvSpPr>
            <p:cNvPr id="47157" name="Rectangle 50"/>
            <p:cNvSpPr>
              <a:spLocks noChangeArrowheads="1"/>
            </p:cNvSpPr>
            <p:nvPr/>
          </p:nvSpPr>
          <p:spPr bwMode="auto">
            <a:xfrm>
              <a:off x="4940" y="3410"/>
              <a:ext cx="151"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a:t>
              </a:r>
            </a:p>
          </p:txBody>
        </p:sp>
        <p:sp>
          <p:nvSpPr>
            <p:cNvPr id="47158" name="Rectangle 51"/>
            <p:cNvSpPr>
              <a:spLocks noChangeArrowheads="1"/>
            </p:cNvSpPr>
            <p:nvPr/>
          </p:nvSpPr>
          <p:spPr bwMode="auto">
            <a:xfrm>
              <a:off x="4281" y="3410"/>
              <a:ext cx="734"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                  </a:t>
              </a:r>
            </a:p>
          </p:txBody>
        </p:sp>
        <p:sp>
          <p:nvSpPr>
            <p:cNvPr id="47159" name="Rectangle 52"/>
            <p:cNvSpPr>
              <a:spLocks noChangeArrowheads="1"/>
            </p:cNvSpPr>
            <p:nvPr/>
          </p:nvSpPr>
          <p:spPr bwMode="auto">
            <a:xfrm>
              <a:off x="2719" y="3557"/>
              <a:ext cx="1428"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Confidence Level(95.0%)</a:t>
              </a:r>
            </a:p>
          </p:txBody>
        </p:sp>
        <p:sp>
          <p:nvSpPr>
            <p:cNvPr id="47160" name="Rectangle 53"/>
            <p:cNvSpPr>
              <a:spLocks noChangeArrowheads="1"/>
            </p:cNvSpPr>
            <p:nvPr/>
          </p:nvSpPr>
          <p:spPr bwMode="auto">
            <a:xfrm>
              <a:off x="4764" y="3557"/>
              <a:ext cx="455"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156.11</a:t>
              </a:r>
            </a:p>
          </p:txBody>
        </p:sp>
        <p:sp>
          <p:nvSpPr>
            <p:cNvPr id="47161" name="Rectangle 54"/>
            <p:cNvSpPr>
              <a:spLocks noChangeArrowheads="1"/>
            </p:cNvSpPr>
            <p:nvPr/>
          </p:nvSpPr>
          <p:spPr bwMode="auto">
            <a:xfrm>
              <a:off x="4281" y="3557"/>
              <a:ext cx="579" cy="190"/>
            </a:xfrm>
            <a:prstGeom prst="rect">
              <a:avLst/>
            </a:prstGeom>
            <a:noFill/>
            <a:ln w="12700">
              <a:noFill/>
              <a:miter lim="800000"/>
              <a:headEnd/>
              <a:tailEnd/>
            </a:ln>
          </p:spPr>
          <p:txBody>
            <a:bodyPr wrap="none" lIns="90488" tIns="44450" rIns="90488" bIns="44450">
              <a:spAutoFit/>
            </a:bodyPr>
            <a:lstStyle/>
            <a:p>
              <a:r>
                <a:rPr lang="en-US" sz="1400">
                  <a:solidFill>
                    <a:srgbClr val="000000"/>
                  </a:solidFill>
                </a:rPr>
                <a:t>$             </a:t>
              </a:r>
            </a:p>
          </p:txBody>
        </p:sp>
      </p:grpSp>
      <p:graphicFrame>
        <p:nvGraphicFramePr>
          <p:cNvPr id="47106" name="Object 56">
            <a:hlinkClick r:id="" action="ppaction://ole?verb=0"/>
          </p:cNvPr>
          <p:cNvGraphicFramePr>
            <a:graphicFrameLocks/>
          </p:cNvGraphicFramePr>
          <p:nvPr/>
        </p:nvGraphicFramePr>
        <p:xfrm>
          <a:off x="657225" y="2133600"/>
          <a:ext cx="3378200" cy="3505200"/>
        </p:xfrm>
        <a:graphic>
          <a:graphicData uri="http://schemas.openxmlformats.org/presentationml/2006/ole">
            <mc:AlternateContent xmlns:mc="http://schemas.openxmlformats.org/markup-compatibility/2006">
              <mc:Choice xmlns:v="urn:schemas-microsoft-com:vml" Requires="v">
                <p:oleObj spid="_x0000_s50190" name="Clip" r:id="rId3" imgW="4022725" imgH="3162300" progId="">
                  <p:embed/>
                </p:oleObj>
              </mc:Choice>
              <mc:Fallback>
                <p:oleObj name="Clip" r:id="rId3" imgW="4022725" imgH="3162300" progId="">
                  <p:embed/>
                  <p:pic>
                    <p:nvPicPr>
                      <p:cNvPr id="0"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225" y="2133600"/>
                        <a:ext cx="33782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7108" name="Rectangle 57"/>
          <p:cNvSpPr>
            <a:spLocks noChangeArrowheads="1"/>
          </p:cNvSpPr>
          <p:nvPr/>
        </p:nvSpPr>
        <p:spPr bwMode="auto">
          <a:xfrm>
            <a:off x="915988" y="839788"/>
            <a:ext cx="2816225" cy="454025"/>
          </a:xfrm>
          <a:prstGeom prst="rect">
            <a:avLst/>
          </a:prstGeom>
          <a:noFill/>
          <a:ln w="12700">
            <a:noFill/>
            <a:miter lim="800000"/>
            <a:headEnd/>
            <a:tailEnd/>
          </a:ln>
        </p:spPr>
        <p:txBody>
          <a:bodyPr lIns="90488" tIns="44450" rIns="90488" bIns="44450">
            <a:spAutoFit/>
          </a:bodyPr>
          <a:lstStyle/>
          <a:p>
            <a:pPr>
              <a:spcBef>
                <a:spcPct val="50000"/>
              </a:spcBef>
            </a:pPr>
            <a:r>
              <a:rPr lang="en-US" sz="2400" u="sng"/>
              <a:t>Computer Output</a:t>
            </a:r>
          </a:p>
        </p:txBody>
      </p:sp>
      <p:sp>
        <p:nvSpPr>
          <p:cNvPr id="58" name="Date Placeholder 57"/>
          <p:cNvSpPr>
            <a:spLocks noGrp="1"/>
          </p:cNvSpPr>
          <p:nvPr>
            <p:ph type="dt" sz="half" idx="10"/>
          </p:nvPr>
        </p:nvSpPr>
        <p:spPr/>
        <p:txBody>
          <a:bodyPr/>
          <a:lstStyle/>
          <a:p>
            <a:fld id="{E603F7D4-B220-430D-95FE-FCC26D87EA44}" type="datetime1">
              <a:rPr lang="en-CA" smtClean="0"/>
              <a:pPr/>
              <a:t>27/09/2019</a:t>
            </a:fld>
            <a:endParaRPr lang="en-CA"/>
          </a:p>
        </p:txBody>
      </p:sp>
      <p:sp>
        <p:nvSpPr>
          <p:cNvPr id="59" name="Slide Number Placeholder 58"/>
          <p:cNvSpPr>
            <a:spLocks noGrp="1"/>
          </p:cNvSpPr>
          <p:nvPr>
            <p:ph type="sldNum" sz="quarter" idx="12"/>
          </p:nvPr>
        </p:nvSpPr>
        <p:spPr/>
        <p:txBody>
          <a:bodyPr/>
          <a:lstStyle/>
          <a:p>
            <a:fld id="{52C81505-89D5-42F7-A0D6-5699417D7DF5}" type="slidenum">
              <a:rPr lang="en-CA" smtClean="0"/>
              <a:pPr/>
              <a:t>81</a:t>
            </a:fld>
            <a:endParaRPr lang="en-CA"/>
          </a:p>
        </p:txBody>
      </p:sp>
      <p:sp>
        <p:nvSpPr>
          <p:cNvPr id="60" name="Footer Placeholder 59"/>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spd="med">
    <p:randomBar dir="vert"/>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141663" y="4132263"/>
            <a:ext cx="2382837" cy="1352550"/>
            <a:chOff x="1979" y="2603"/>
            <a:chExt cx="1501" cy="852"/>
          </a:xfrm>
        </p:grpSpPr>
        <p:sp>
          <p:nvSpPr>
            <p:cNvPr id="269325" name="Freeform 3"/>
            <p:cNvSpPr>
              <a:spLocks/>
            </p:cNvSpPr>
            <p:nvPr/>
          </p:nvSpPr>
          <p:spPr bwMode="auto">
            <a:xfrm>
              <a:off x="1979" y="3191"/>
              <a:ext cx="137" cy="264"/>
            </a:xfrm>
            <a:custGeom>
              <a:avLst/>
              <a:gdLst>
                <a:gd name="T0" fmla="*/ 126 w 137"/>
                <a:gd name="T1" fmla="*/ 0 h 264"/>
                <a:gd name="T2" fmla="*/ 136 w 137"/>
                <a:gd name="T3" fmla="*/ 263 h 264"/>
                <a:gd name="T4" fmla="*/ 0 w 137"/>
                <a:gd name="T5" fmla="*/ 133 h 264"/>
                <a:gd name="T6" fmla="*/ 126 w 137"/>
                <a:gd name="T7" fmla="*/ 0 h 264"/>
                <a:gd name="T8" fmla="*/ 0 60000 65536"/>
                <a:gd name="T9" fmla="*/ 0 60000 65536"/>
                <a:gd name="T10" fmla="*/ 0 60000 65536"/>
                <a:gd name="T11" fmla="*/ 0 60000 65536"/>
                <a:gd name="T12" fmla="*/ 0 w 137"/>
                <a:gd name="T13" fmla="*/ 0 h 264"/>
                <a:gd name="T14" fmla="*/ 137 w 137"/>
                <a:gd name="T15" fmla="*/ 264 h 264"/>
              </a:gdLst>
              <a:ahLst/>
              <a:cxnLst>
                <a:cxn ang="T8">
                  <a:pos x="T0" y="T1"/>
                </a:cxn>
                <a:cxn ang="T9">
                  <a:pos x="T2" y="T3"/>
                </a:cxn>
                <a:cxn ang="T10">
                  <a:pos x="T4" y="T5"/>
                </a:cxn>
                <a:cxn ang="T11">
                  <a:pos x="T6" y="T7"/>
                </a:cxn>
              </a:cxnLst>
              <a:rect l="T12" t="T13" r="T14" b="T15"/>
              <a:pathLst>
                <a:path w="137" h="264">
                  <a:moveTo>
                    <a:pt x="126" y="0"/>
                  </a:moveTo>
                  <a:lnTo>
                    <a:pt x="136" y="263"/>
                  </a:lnTo>
                  <a:lnTo>
                    <a:pt x="0" y="133"/>
                  </a:lnTo>
                  <a:lnTo>
                    <a:pt x="126" y="0"/>
                  </a:lnTo>
                </a:path>
              </a:pathLst>
            </a:custGeom>
            <a:solidFill>
              <a:srgbClr val="FAFD00"/>
            </a:solidFill>
            <a:ln w="12700" cap="rnd">
              <a:solidFill>
                <a:schemeClr val="tx1"/>
              </a:solidFill>
              <a:round/>
              <a:headEnd/>
              <a:tailEnd/>
            </a:ln>
          </p:spPr>
          <p:txBody>
            <a:bodyPr/>
            <a:lstStyle/>
            <a:p>
              <a:endParaRPr lang="en-CA"/>
            </a:p>
          </p:txBody>
        </p:sp>
        <p:sp>
          <p:nvSpPr>
            <p:cNvPr id="269326" name="Freeform 4"/>
            <p:cNvSpPr>
              <a:spLocks/>
            </p:cNvSpPr>
            <p:nvPr/>
          </p:nvSpPr>
          <p:spPr bwMode="auto">
            <a:xfrm>
              <a:off x="3341" y="3181"/>
              <a:ext cx="139" cy="264"/>
            </a:xfrm>
            <a:custGeom>
              <a:avLst/>
              <a:gdLst>
                <a:gd name="T0" fmla="*/ 0 w 139"/>
                <a:gd name="T1" fmla="*/ 0 h 264"/>
                <a:gd name="T2" fmla="*/ 10 w 139"/>
                <a:gd name="T3" fmla="*/ 263 h 264"/>
                <a:gd name="T4" fmla="*/ 138 w 139"/>
                <a:gd name="T5" fmla="*/ 130 h 264"/>
                <a:gd name="T6" fmla="*/ 0 w 139"/>
                <a:gd name="T7" fmla="*/ 0 h 264"/>
                <a:gd name="T8" fmla="*/ 0 60000 65536"/>
                <a:gd name="T9" fmla="*/ 0 60000 65536"/>
                <a:gd name="T10" fmla="*/ 0 60000 65536"/>
                <a:gd name="T11" fmla="*/ 0 60000 65536"/>
                <a:gd name="T12" fmla="*/ 0 w 139"/>
                <a:gd name="T13" fmla="*/ 0 h 264"/>
                <a:gd name="T14" fmla="*/ 139 w 139"/>
                <a:gd name="T15" fmla="*/ 264 h 264"/>
              </a:gdLst>
              <a:ahLst/>
              <a:cxnLst>
                <a:cxn ang="T8">
                  <a:pos x="T0" y="T1"/>
                </a:cxn>
                <a:cxn ang="T9">
                  <a:pos x="T2" y="T3"/>
                </a:cxn>
                <a:cxn ang="T10">
                  <a:pos x="T4" y="T5"/>
                </a:cxn>
                <a:cxn ang="T11">
                  <a:pos x="T6" y="T7"/>
                </a:cxn>
              </a:cxnLst>
              <a:rect l="T12" t="T13" r="T14" b="T15"/>
              <a:pathLst>
                <a:path w="139" h="264">
                  <a:moveTo>
                    <a:pt x="0" y="0"/>
                  </a:moveTo>
                  <a:lnTo>
                    <a:pt x="10" y="263"/>
                  </a:lnTo>
                  <a:lnTo>
                    <a:pt x="138" y="130"/>
                  </a:lnTo>
                  <a:lnTo>
                    <a:pt x="0" y="0"/>
                  </a:lnTo>
                </a:path>
              </a:pathLst>
            </a:custGeom>
            <a:solidFill>
              <a:srgbClr val="FAFD00"/>
            </a:solidFill>
            <a:ln w="12700" cap="rnd">
              <a:solidFill>
                <a:schemeClr val="tx1"/>
              </a:solidFill>
              <a:round/>
              <a:headEnd/>
              <a:tailEnd/>
            </a:ln>
          </p:spPr>
          <p:txBody>
            <a:bodyPr/>
            <a:lstStyle/>
            <a:p>
              <a:endParaRPr lang="en-CA"/>
            </a:p>
          </p:txBody>
        </p:sp>
        <p:grpSp>
          <p:nvGrpSpPr>
            <p:cNvPr id="3" name="Group 5"/>
            <p:cNvGrpSpPr>
              <a:grpSpLocks/>
            </p:cNvGrpSpPr>
            <p:nvPr/>
          </p:nvGrpSpPr>
          <p:grpSpPr bwMode="auto">
            <a:xfrm>
              <a:off x="2113" y="2603"/>
              <a:ext cx="1233" cy="787"/>
              <a:chOff x="2113" y="2603"/>
              <a:chExt cx="1233" cy="787"/>
            </a:xfrm>
          </p:grpSpPr>
          <p:sp>
            <p:nvSpPr>
              <p:cNvPr id="269328" name="Freeform 6"/>
              <p:cNvSpPr>
                <a:spLocks/>
              </p:cNvSpPr>
              <p:nvPr/>
            </p:nvSpPr>
            <p:spPr bwMode="auto">
              <a:xfrm>
                <a:off x="2183" y="2603"/>
                <a:ext cx="641" cy="787"/>
              </a:xfrm>
              <a:custGeom>
                <a:avLst/>
                <a:gdLst>
                  <a:gd name="T0" fmla="*/ 637 w 641"/>
                  <a:gd name="T1" fmla="*/ 0 h 787"/>
                  <a:gd name="T2" fmla="*/ 640 w 641"/>
                  <a:gd name="T3" fmla="*/ 32 h 787"/>
                  <a:gd name="T4" fmla="*/ 640 w 641"/>
                  <a:gd name="T5" fmla="*/ 60 h 787"/>
                  <a:gd name="T6" fmla="*/ 640 w 641"/>
                  <a:gd name="T7" fmla="*/ 91 h 787"/>
                  <a:gd name="T8" fmla="*/ 640 w 641"/>
                  <a:gd name="T9" fmla="*/ 121 h 787"/>
                  <a:gd name="T10" fmla="*/ 637 w 641"/>
                  <a:gd name="T11" fmla="*/ 155 h 787"/>
                  <a:gd name="T12" fmla="*/ 633 w 641"/>
                  <a:gd name="T13" fmla="*/ 188 h 787"/>
                  <a:gd name="T14" fmla="*/ 630 w 641"/>
                  <a:gd name="T15" fmla="*/ 217 h 787"/>
                  <a:gd name="T16" fmla="*/ 626 w 641"/>
                  <a:gd name="T17" fmla="*/ 249 h 787"/>
                  <a:gd name="T18" fmla="*/ 620 w 641"/>
                  <a:gd name="T19" fmla="*/ 278 h 787"/>
                  <a:gd name="T20" fmla="*/ 615 w 641"/>
                  <a:gd name="T21" fmla="*/ 305 h 787"/>
                  <a:gd name="T22" fmla="*/ 606 w 641"/>
                  <a:gd name="T23" fmla="*/ 336 h 787"/>
                  <a:gd name="T24" fmla="*/ 594 w 641"/>
                  <a:gd name="T25" fmla="*/ 373 h 787"/>
                  <a:gd name="T26" fmla="*/ 584 w 641"/>
                  <a:gd name="T27" fmla="*/ 406 h 787"/>
                  <a:gd name="T28" fmla="*/ 569 w 641"/>
                  <a:gd name="T29" fmla="*/ 442 h 787"/>
                  <a:gd name="T30" fmla="*/ 551 w 641"/>
                  <a:gd name="T31" fmla="*/ 479 h 787"/>
                  <a:gd name="T32" fmla="*/ 533 w 641"/>
                  <a:gd name="T33" fmla="*/ 514 h 787"/>
                  <a:gd name="T34" fmla="*/ 515 w 641"/>
                  <a:gd name="T35" fmla="*/ 542 h 787"/>
                  <a:gd name="T36" fmla="*/ 491 w 641"/>
                  <a:gd name="T37" fmla="*/ 577 h 787"/>
                  <a:gd name="T38" fmla="*/ 467 w 641"/>
                  <a:gd name="T39" fmla="*/ 606 h 787"/>
                  <a:gd name="T40" fmla="*/ 446 w 641"/>
                  <a:gd name="T41" fmla="*/ 632 h 787"/>
                  <a:gd name="T42" fmla="*/ 422 w 641"/>
                  <a:gd name="T43" fmla="*/ 653 h 787"/>
                  <a:gd name="T44" fmla="*/ 400 w 641"/>
                  <a:gd name="T45" fmla="*/ 674 h 787"/>
                  <a:gd name="T46" fmla="*/ 379 w 641"/>
                  <a:gd name="T47" fmla="*/ 691 h 787"/>
                  <a:gd name="T48" fmla="*/ 359 w 641"/>
                  <a:gd name="T49" fmla="*/ 706 h 787"/>
                  <a:gd name="T50" fmla="*/ 334 w 641"/>
                  <a:gd name="T51" fmla="*/ 721 h 787"/>
                  <a:gd name="T52" fmla="*/ 309 w 641"/>
                  <a:gd name="T53" fmla="*/ 736 h 787"/>
                  <a:gd name="T54" fmla="*/ 285 w 641"/>
                  <a:gd name="T55" fmla="*/ 748 h 787"/>
                  <a:gd name="T56" fmla="*/ 237 w 641"/>
                  <a:gd name="T57" fmla="*/ 765 h 787"/>
                  <a:gd name="T58" fmla="*/ 196 w 641"/>
                  <a:gd name="T59" fmla="*/ 776 h 787"/>
                  <a:gd name="T60" fmla="*/ 178 w 641"/>
                  <a:gd name="T61" fmla="*/ 779 h 787"/>
                  <a:gd name="T62" fmla="*/ 142 w 641"/>
                  <a:gd name="T63" fmla="*/ 784 h 787"/>
                  <a:gd name="T64" fmla="*/ 114 w 641"/>
                  <a:gd name="T65" fmla="*/ 784 h 787"/>
                  <a:gd name="T66" fmla="*/ 0 w 641"/>
                  <a:gd name="T67" fmla="*/ 786 h 787"/>
                  <a:gd name="T68" fmla="*/ 52 w 641"/>
                  <a:gd name="T69" fmla="*/ 753 h 787"/>
                  <a:gd name="T70" fmla="*/ 291 w 641"/>
                  <a:gd name="T71" fmla="*/ 594 h 787"/>
                  <a:gd name="T72" fmla="*/ 405 w 641"/>
                  <a:gd name="T73" fmla="*/ 368 h 787"/>
                  <a:gd name="T74" fmla="*/ 456 w 641"/>
                  <a:gd name="T75" fmla="*/ 135 h 787"/>
                  <a:gd name="T76" fmla="*/ 462 w 641"/>
                  <a:gd name="T77" fmla="*/ 3 h 787"/>
                  <a:gd name="T78" fmla="*/ 637 w 641"/>
                  <a:gd name="T79" fmla="*/ 0 h 7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41"/>
                  <a:gd name="T121" fmla="*/ 0 h 787"/>
                  <a:gd name="T122" fmla="*/ 641 w 641"/>
                  <a:gd name="T123" fmla="*/ 787 h 78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41" h="787">
                    <a:moveTo>
                      <a:pt x="637" y="0"/>
                    </a:moveTo>
                    <a:lnTo>
                      <a:pt x="640" y="32"/>
                    </a:lnTo>
                    <a:lnTo>
                      <a:pt x="640" y="60"/>
                    </a:lnTo>
                    <a:lnTo>
                      <a:pt x="640" y="91"/>
                    </a:lnTo>
                    <a:lnTo>
                      <a:pt x="640" y="121"/>
                    </a:lnTo>
                    <a:lnTo>
                      <a:pt x="637" y="155"/>
                    </a:lnTo>
                    <a:lnTo>
                      <a:pt x="633" y="188"/>
                    </a:lnTo>
                    <a:lnTo>
                      <a:pt x="630" y="217"/>
                    </a:lnTo>
                    <a:lnTo>
                      <a:pt x="626" y="249"/>
                    </a:lnTo>
                    <a:lnTo>
                      <a:pt x="620" y="278"/>
                    </a:lnTo>
                    <a:lnTo>
                      <a:pt x="615" y="305"/>
                    </a:lnTo>
                    <a:lnTo>
                      <a:pt x="606" y="336"/>
                    </a:lnTo>
                    <a:lnTo>
                      <a:pt x="594" y="373"/>
                    </a:lnTo>
                    <a:lnTo>
                      <a:pt x="584" y="406"/>
                    </a:lnTo>
                    <a:lnTo>
                      <a:pt x="569" y="442"/>
                    </a:lnTo>
                    <a:lnTo>
                      <a:pt x="551" y="479"/>
                    </a:lnTo>
                    <a:lnTo>
                      <a:pt x="533" y="514"/>
                    </a:lnTo>
                    <a:lnTo>
                      <a:pt x="515" y="542"/>
                    </a:lnTo>
                    <a:lnTo>
                      <a:pt x="491" y="577"/>
                    </a:lnTo>
                    <a:lnTo>
                      <a:pt x="467" y="606"/>
                    </a:lnTo>
                    <a:lnTo>
                      <a:pt x="446" y="632"/>
                    </a:lnTo>
                    <a:lnTo>
                      <a:pt x="422" y="653"/>
                    </a:lnTo>
                    <a:lnTo>
                      <a:pt x="400" y="674"/>
                    </a:lnTo>
                    <a:lnTo>
                      <a:pt x="379" y="691"/>
                    </a:lnTo>
                    <a:lnTo>
                      <a:pt x="359" y="706"/>
                    </a:lnTo>
                    <a:lnTo>
                      <a:pt x="334" y="721"/>
                    </a:lnTo>
                    <a:lnTo>
                      <a:pt x="309" y="736"/>
                    </a:lnTo>
                    <a:lnTo>
                      <a:pt x="285" y="748"/>
                    </a:lnTo>
                    <a:lnTo>
                      <a:pt x="237" y="765"/>
                    </a:lnTo>
                    <a:lnTo>
                      <a:pt x="196" y="776"/>
                    </a:lnTo>
                    <a:lnTo>
                      <a:pt x="178" y="779"/>
                    </a:lnTo>
                    <a:lnTo>
                      <a:pt x="142" y="784"/>
                    </a:lnTo>
                    <a:lnTo>
                      <a:pt x="114" y="784"/>
                    </a:lnTo>
                    <a:lnTo>
                      <a:pt x="0" y="786"/>
                    </a:lnTo>
                    <a:lnTo>
                      <a:pt x="52" y="753"/>
                    </a:lnTo>
                    <a:lnTo>
                      <a:pt x="291" y="594"/>
                    </a:lnTo>
                    <a:lnTo>
                      <a:pt x="405" y="368"/>
                    </a:lnTo>
                    <a:lnTo>
                      <a:pt x="456" y="135"/>
                    </a:lnTo>
                    <a:lnTo>
                      <a:pt x="462" y="3"/>
                    </a:lnTo>
                    <a:lnTo>
                      <a:pt x="637" y="0"/>
                    </a:lnTo>
                  </a:path>
                </a:pathLst>
              </a:custGeom>
              <a:solidFill>
                <a:srgbClr val="FAFD00"/>
              </a:solidFill>
              <a:ln w="12700" cap="rnd">
                <a:solidFill>
                  <a:schemeClr val="tx1"/>
                </a:solidFill>
                <a:round/>
                <a:headEnd/>
                <a:tailEnd/>
              </a:ln>
            </p:spPr>
            <p:txBody>
              <a:bodyPr/>
              <a:lstStyle/>
              <a:p>
                <a:endParaRPr lang="en-CA"/>
              </a:p>
            </p:txBody>
          </p:sp>
          <p:grpSp>
            <p:nvGrpSpPr>
              <p:cNvPr id="4" name="Group 7"/>
              <p:cNvGrpSpPr>
                <a:grpSpLocks/>
              </p:cNvGrpSpPr>
              <p:nvPr/>
            </p:nvGrpSpPr>
            <p:grpSpPr bwMode="auto">
              <a:xfrm>
                <a:off x="2113" y="2603"/>
                <a:ext cx="1233" cy="786"/>
                <a:chOff x="2113" y="2603"/>
                <a:chExt cx="1233" cy="786"/>
              </a:xfrm>
            </p:grpSpPr>
            <p:sp>
              <p:nvSpPr>
                <p:cNvPr id="269330" name="Freeform 8"/>
                <p:cNvSpPr>
                  <a:spLocks/>
                </p:cNvSpPr>
                <p:nvPr/>
              </p:nvSpPr>
              <p:spPr bwMode="auto">
                <a:xfrm>
                  <a:off x="2571" y="2603"/>
                  <a:ext cx="729" cy="777"/>
                </a:xfrm>
                <a:custGeom>
                  <a:avLst/>
                  <a:gdLst>
                    <a:gd name="T0" fmla="*/ 0 w 729"/>
                    <a:gd name="T1" fmla="*/ 1 h 777"/>
                    <a:gd name="T2" fmla="*/ 2 w 729"/>
                    <a:gd name="T3" fmla="*/ 34 h 777"/>
                    <a:gd name="T4" fmla="*/ 4 w 729"/>
                    <a:gd name="T5" fmla="*/ 62 h 777"/>
                    <a:gd name="T6" fmla="*/ 9 w 729"/>
                    <a:gd name="T7" fmla="*/ 92 h 777"/>
                    <a:gd name="T8" fmla="*/ 12 w 729"/>
                    <a:gd name="T9" fmla="*/ 123 h 777"/>
                    <a:gd name="T10" fmla="*/ 19 w 729"/>
                    <a:gd name="T11" fmla="*/ 157 h 777"/>
                    <a:gd name="T12" fmla="*/ 26 w 729"/>
                    <a:gd name="T13" fmla="*/ 189 h 777"/>
                    <a:gd name="T14" fmla="*/ 32 w 729"/>
                    <a:gd name="T15" fmla="*/ 218 h 777"/>
                    <a:gd name="T16" fmla="*/ 41 w 729"/>
                    <a:gd name="T17" fmla="*/ 250 h 777"/>
                    <a:gd name="T18" fmla="*/ 50 w 729"/>
                    <a:gd name="T19" fmla="*/ 280 h 777"/>
                    <a:gd name="T20" fmla="*/ 58 w 729"/>
                    <a:gd name="T21" fmla="*/ 306 h 777"/>
                    <a:gd name="T22" fmla="*/ 70 w 729"/>
                    <a:gd name="T23" fmla="*/ 338 h 777"/>
                    <a:gd name="T24" fmla="*/ 87 w 729"/>
                    <a:gd name="T25" fmla="*/ 375 h 777"/>
                    <a:gd name="T26" fmla="*/ 101 w 729"/>
                    <a:gd name="T27" fmla="*/ 407 h 777"/>
                    <a:gd name="T28" fmla="*/ 120 w 729"/>
                    <a:gd name="T29" fmla="*/ 443 h 777"/>
                    <a:gd name="T30" fmla="*/ 143 w 729"/>
                    <a:gd name="T31" fmla="*/ 480 h 777"/>
                    <a:gd name="T32" fmla="*/ 164 w 729"/>
                    <a:gd name="T33" fmla="*/ 515 h 777"/>
                    <a:gd name="T34" fmla="*/ 186 w 729"/>
                    <a:gd name="T35" fmla="*/ 542 h 777"/>
                    <a:gd name="T36" fmla="*/ 213 w 729"/>
                    <a:gd name="T37" fmla="*/ 577 h 777"/>
                    <a:gd name="T38" fmla="*/ 241 w 729"/>
                    <a:gd name="T39" fmla="*/ 605 h 777"/>
                    <a:gd name="T40" fmla="*/ 264 w 729"/>
                    <a:gd name="T41" fmla="*/ 631 h 777"/>
                    <a:gd name="T42" fmla="*/ 291 w 729"/>
                    <a:gd name="T43" fmla="*/ 652 h 777"/>
                    <a:gd name="T44" fmla="*/ 316 w 729"/>
                    <a:gd name="T45" fmla="*/ 672 h 777"/>
                    <a:gd name="T46" fmla="*/ 339 w 729"/>
                    <a:gd name="T47" fmla="*/ 688 h 777"/>
                    <a:gd name="T48" fmla="*/ 360 w 729"/>
                    <a:gd name="T49" fmla="*/ 702 h 777"/>
                    <a:gd name="T50" fmla="*/ 387 w 729"/>
                    <a:gd name="T51" fmla="*/ 717 h 777"/>
                    <a:gd name="T52" fmla="*/ 414 w 729"/>
                    <a:gd name="T53" fmla="*/ 732 h 777"/>
                    <a:gd name="T54" fmla="*/ 440 w 729"/>
                    <a:gd name="T55" fmla="*/ 743 h 777"/>
                    <a:gd name="T56" fmla="*/ 490 w 729"/>
                    <a:gd name="T57" fmla="*/ 759 h 777"/>
                    <a:gd name="T58" fmla="*/ 532 w 729"/>
                    <a:gd name="T59" fmla="*/ 770 h 777"/>
                    <a:gd name="T60" fmla="*/ 550 w 729"/>
                    <a:gd name="T61" fmla="*/ 772 h 777"/>
                    <a:gd name="T62" fmla="*/ 586 w 729"/>
                    <a:gd name="T63" fmla="*/ 776 h 777"/>
                    <a:gd name="T64" fmla="*/ 614 w 729"/>
                    <a:gd name="T65" fmla="*/ 776 h 777"/>
                    <a:gd name="T66" fmla="*/ 728 w 729"/>
                    <a:gd name="T67" fmla="*/ 775 h 777"/>
                    <a:gd name="T68" fmla="*/ 672 w 729"/>
                    <a:gd name="T69" fmla="*/ 743 h 777"/>
                    <a:gd name="T70" fmla="*/ 415 w 729"/>
                    <a:gd name="T71" fmla="*/ 589 h 777"/>
                    <a:gd name="T72" fmla="*/ 275 w 729"/>
                    <a:gd name="T73" fmla="*/ 365 h 777"/>
                    <a:gd name="T74" fmla="*/ 196 w 729"/>
                    <a:gd name="T75" fmla="*/ 133 h 777"/>
                    <a:gd name="T76" fmla="*/ 175 w 729"/>
                    <a:gd name="T77" fmla="*/ 0 h 777"/>
                    <a:gd name="T78" fmla="*/ 0 w 729"/>
                    <a:gd name="T79" fmla="*/ 1 h 77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29"/>
                    <a:gd name="T121" fmla="*/ 0 h 777"/>
                    <a:gd name="T122" fmla="*/ 729 w 729"/>
                    <a:gd name="T123" fmla="*/ 777 h 77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29" h="777">
                      <a:moveTo>
                        <a:pt x="0" y="1"/>
                      </a:moveTo>
                      <a:lnTo>
                        <a:pt x="2" y="34"/>
                      </a:lnTo>
                      <a:lnTo>
                        <a:pt x="4" y="62"/>
                      </a:lnTo>
                      <a:lnTo>
                        <a:pt x="9" y="92"/>
                      </a:lnTo>
                      <a:lnTo>
                        <a:pt x="12" y="123"/>
                      </a:lnTo>
                      <a:lnTo>
                        <a:pt x="19" y="157"/>
                      </a:lnTo>
                      <a:lnTo>
                        <a:pt x="26" y="189"/>
                      </a:lnTo>
                      <a:lnTo>
                        <a:pt x="32" y="218"/>
                      </a:lnTo>
                      <a:lnTo>
                        <a:pt x="41" y="250"/>
                      </a:lnTo>
                      <a:lnTo>
                        <a:pt x="50" y="280"/>
                      </a:lnTo>
                      <a:lnTo>
                        <a:pt x="58" y="306"/>
                      </a:lnTo>
                      <a:lnTo>
                        <a:pt x="70" y="338"/>
                      </a:lnTo>
                      <a:lnTo>
                        <a:pt x="87" y="375"/>
                      </a:lnTo>
                      <a:lnTo>
                        <a:pt x="101" y="407"/>
                      </a:lnTo>
                      <a:lnTo>
                        <a:pt x="120" y="443"/>
                      </a:lnTo>
                      <a:lnTo>
                        <a:pt x="143" y="480"/>
                      </a:lnTo>
                      <a:lnTo>
                        <a:pt x="164" y="515"/>
                      </a:lnTo>
                      <a:lnTo>
                        <a:pt x="186" y="542"/>
                      </a:lnTo>
                      <a:lnTo>
                        <a:pt x="213" y="577"/>
                      </a:lnTo>
                      <a:lnTo>
                        <a:pt x="241" y="605"/>
                      </a:lnTo>
                      <a:lnTo>
                        <a:pt x="264" y="631"/>
                      </a:lnTo>
                      <a:lnTo>
                        <a:pt x="291" y="652"/>
                      </a:lnTo>
                      <a:lnTo>
                        <a:pt x="316" y="672"/>
                      </a:lnTo>
                      <a:lnTo>
                        <a:pt x="339" y="688"/>
                      </a:lnTo>
                      <a:lnTo>
                        <a:pt x="360" y="702"/>
                      </a:lnTo>
                      <a:lnTo>
                        <a:pt x="387" y="717"/>
                      </a:lnTo>
                      <a:lnTo>
                        <a:pt x="414" y="732"/>
                      </a:lnTo>
                      <a:lnTo>
                        <a:pt x="440" y="743"/>
                      </a:lnTo>
                      <a:lnTo>
                        <a:pt x="490" y="759"/>
                      </a:lnTo>
                      <a:lnTo>
                        <a:pt x="532" y="770"/>
                      </a:lnTo>
                      <a:lnTo>
                        <a:pt x="550" y="772"/>
                      </a:lnTo>
                      <a:lnTo>
                        <a:pt x="586" y="776"/>
                      </a:lnTo>
                      <a:lnTo>
                        <a:pt x="614" y="776"/>
                      </a:lnTo>
                      <a:lnTo>
                        <a:pt x="728" y="775"/>
                      </a:lnTo>
                      <a:lnTo>
                        <a:pt x="672" y="743"/>
                      </a:lnTo>
                      <a:lnTo>
                        <a:pt x="415" y="589"/>
                      </a:lnTo>
                      <a:lnTo>
                        <a:pt x="275" y="365"/>
                      </a:lnTo>
                      <a:lnTo>
                        <a:pt x="196" y="133"/>
                      </a:lnTo>
                      <a:lnTo>
                        <a:pt x="175" y="0"/>
                      </a:lnTo>
                      <a:lnTo>
                        <a:pt x="0" y="1"/>
                      </a:lnTo>
                    </a:path>
                  </a:pathLst>
                </a:custGeom>
                <a:solidFill>
                  <a:srgbClr val="FAFD00"/>
                </a:solidFill>
                <a:ln w="12700" cap="rnd">
                  <a:solidFill>
                    <a:schemeClr val="tx1"/>
                  </a:solidFill>
                  <a:round/>
                  <a:headEnd/>
                  <a:tailEnd/>
                </a:ln>
              </p:spPr>
              <p:txBody>
                <a:bodyPr/>
                <a:lstStyle/>
                <a:p>
                  <a:endParaRPr lang="en-CA"/>
                </a:p>
              </p:txBody>
            </p:sp>
            <p:grpSp>
              <p:nvGrpSpPr>
                <p:cNvPr id="5" name="Group 9"/>
                <p:cNvGrpSpPr>
                  <a:grpSpLocks/>
                </p:cNvGrpSpPr>
                <p:nvPr/>
              </p:nvGrpSpPr>
              <p:grpSpPr bwMode="auto">
                <a:xfrm>
                  <a:off x="2113" y="2603"/>
                  <a:ext cx="1233" cy="786"/>
                  <a:chOff x="2113" y="2603"/>
                  <a:chExt cx="1233" cy="786"/>
                </a:xfrm>
              </p:grpSpPr>
              <p:sp>
                <p:nvSpPr>
                  <p:cNvPr id="269332" name="Freeform 10"/>
                  <p:cNvSpPr>
                    <a:spLocks/>
                  </p:cNvSpPr>
                  <p:nvPr/>
                </p:nvSpPr>
                <p:spPr bwMode="auto">
                  <a:xfrm>
                    <a:off x="2113" y="2606"/>
                    <a:ext cx="512" cy="783"/>
                  </a:xfrm>
                  <a:custGeom>
                    <a:avLst/>
                    <a:gdLst>
                      <a:gd name="T0" fmla="*/ 427 w 512"/>
                      <a:gd name="T1" fmla="*/ 21 h 783"/>
                      <a:gd name="T2" fmla="*/ 427 w 512"/>
                      <a:gd name="T3" fmla="*/ 67 h 783"/>
                      <a:gd name="T4" fmla="*/ 425 w 512"/>
                      <a:gd name="T5" fmla="*/ 112 h 783"/>
                      <a:gd name="T6" fmla="*/ 420 w 512"/>
                      <a:gd name="T7" fmla="*/ 157 h 783"/>
                      <a:gd name="T8" fmla="*/ 414 w 512"/>
                      <a:gd name="T9" fmla="*/ 201 h 783"/>
                      <a:gd name="T10" fmla="*/ 403 w 512"/>
                      <a:gd name="T11" fmla="*/ 250 h 783"/>
                      <a:gd name="T12" fmla="*/ 392 w 512"/>
                      <a:gd name="T13" fmla="*/ 291 h 783"/>
                      <a:gd name="T14" fmla="*/ 374 w 512"/>
                      <a:gd name="T15" fmla="*/ 346 h 783"/>
                      <a:gd name="T16" fmla="*/ 345 w 512"/>
                      <a:gd name="T17" fmla="*/ 412 h 783"/>
                      <a:gd name="T18" fmla="*/ 323 w 512"/>
                      <a:gd name="T19" fmla="*/ 450 h 783"/>
                      <a:gd name="T20" fmla="*/ 284 w 512"/>
                      <a:gd name="T21" fmla="*/ 507 h 783"/>
                      <a:gd name="T22" fmla="*/ 253 w 512"/>
                      <a:gd name="T23" fmla="*/ 543 h 783"/>
                      <a:gd name="T24" fmla="*/ 219 w 512"/>
                      <a:gd name="T25" fmla="*/ 574 h 783"/>
                      <a:gd name="T26" fmla="*/ 184 w 512"/>
                      <a:gd name="T27" fmla="*/ 601 h 783"/>
                      <a:gd name="T28" fmla="*/ 147 w 512"/>
                      <a:gd name="T29" fmla="*/ 623 h 783"/>
                      <a:gd name="T30" fmla="*/ 113 w 512"/>
                      <a:gd name="T31" fmla="*/ 639 h 783"/>
                      <a:gd name="T32" fmla="*/ 81 w 512"/>
                      <a:gd name="T33" fmla="*/ 649 h 783"/>
                      <a:gd name="T34" fmla="*/ 52 w 512"/>
                      <a:gd name="T35" fmla="*/ 656 h 783"/>
                      <a:gd name="T36" fmla="*/ 17 w 512"/>
                      <a:gd name="T37" fmla="*/ 660 h 783"/>
                      <a:gd name="T38" fmla="*/ 5 w 512"/>
                      <a:gd name="T39" fmla="*/ 782 h 783"/>
                      <a:gd name="T40" fmla="*/ 56 w 512"/>
                      <a:gd name="T41" fmla="*/ 778 h 783"/>
                      <a:gd name="T42" fmla="*/ 92 w 512"/>
                      <a:gd name="T43" fmla="*/ 771 h 783"/>
                      <a:gd name="T44" fmla="*/ 127 w 512"/>
                      <a:gd name="T45" fmla="*/ 760 h 783"/>
                      <a:gd name="T46" fmla="*/ 163 w 512"/>
                      <a:gd name="T47" fmla="*/ 745 h 783"/>
                      <a:gd name="T48" fmla="*/ 198 w 512"/>
                      <a:gd name="T49" fmla="*/ 727 h 783"/>
                      <a:gd name="T50" fmla="*/ 231 w 512"/>
                      <a:gd name="T51" fmla="*/ 706 h 783"/>
                      <a:gd name="T52" fmla="*/ 271 w 512"/>
                      <a:gd name="T53" fmla="*/ 675 h 783"/>
                      <a:gd name="T54" fmla="*/ 316 w 512"/>
                      <a:gd name="T55" fmla="*/ 628 h 783"/>
                      <a:gd name="T56" fmla="*/ 352 w 512"/>
                      <a:gd name="T57" fmla="*/ 584 h 783"/>
                      <a:gd name="T58" fmla="*/ 394 w 512"/>
                      <a:gd name="T59" fmla="*/ 521 h 783"/>
                      <a:gd name="T60" fmla="*/ 425 w 512"/>
                      <a:gd name="T61" fmla="*/ 456 h 783"/>
                      <a:gd name="T62" fmla="*/ 446 w 512"/>
                      <a:gd name="T63" fmla="*/ 409 h 783"/>
                      <a:gd name="T64" fmla="*/ 459 w 512"/>
                      <a:gd name="T65" fmla="*/ 369 h 783"/>
                      <a:gd name="T66" fmla="*/ 473 w 512"/>
                      <a:gd name="T67" fmla="*/ 326 h 783"/>
                      <a:gd name="T68" fmla="*/ 486 w 512"/>
                      <a:gd name="T69" fmla="*/ 274 h 783"/>
                      <a:gd name="T70" fmla="*/ 497 w 512"/>
                      <a:gd name="T71" fmla="*/ 216 h 783"/>
                      <a:gd name="T72" fmla="*/ 504 w 512"/>
                      <a:gd name="T73" fmla="*/ 159 h 783"/>
                      <a:gd name="T74" fmla="*/ 509 w 512"/>
                      <a:gd name="T75" fmla="*/ 99 h 783"/>
                      <a:gd name="T76" fmla="*/ 510 w 512"/>
                      <a:gd name="T77" fmla="*/ 20 h 783"/>
                      <a:gd name="T78" fmla="*/ 426 w 512"/>
                      <a:gd name="T79" fmla="*/ 1 h 78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12"/>
                      <a:gd name="T121" fmla="*/ 0 h 783"/>
                      <a:gd name="T122" fmla="*/ 512 w 512"/>
                      <a:gd name="T123" fmla="*/ 783 h 78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12" h="783">
                        <a:moveTo>
                          <a:pt x="426" y="1"/>
                        </a:moveTo>
                        <a:lnTo>
                          <a:pt x="427" y="21"/>
                        </a:lnTo>
                        <a:lnTo>
                          <a:pt x="428" y="47"/>
                        </a:lnTo>
                        <a:lnTo>
                          <a:pt x="427" y="67"/>
                        </a:lnTo>
                        <a:lnTo>
                          <a:pt x="426" y="88"/>
                        </a:lnTo>
                        <a:lnTo>
                          <a:pt x="425" y="112"/>
                        </a:lnTo>
                        <a:lnTo>
                          <a:pt x="422" y="133"/>
                        </a:lnTo>
                        <a:lnTo>
                          <a:pt x="420" y="157"/>
                        </a:lnTo>
                        <a:lnTo>
                          <a:pt x="417" y="176"/>
                        </a:lnTo>
                        <a:lnTo>
                          <a:pt x="414" y="201"/>
                        </a:lnTo>
                        <a:lnTo>
                          <a:pt x="409" y="224"/>
                        </a:lnTo>
                        <a:lnTo>
                          <a:pt x="403" y="250"/>
                        </a:lnTo>
                        <a:lnTo>
                          <a:pt x="397" y="271"/>
                        </a:lnTo>
                        <a:lnTo>
                          <a:pt x="392" y="291"/>
                        </a:lnTo>
                        <a:lnTo>
                          <a:pt x="386" y="314"/>
                        </a:lnTo>
                        <a:lnTo>
                          <a:pt x="374" y="346"/>
                        </a:lnTo>
                        <a:lnTo>
                          <a:pt x="362" y="376"/>
                        </a:lnTo>
                        <a:lnTo>
                          <a:pt x="345" y="412"/>
                        </a:lnTo>
                        <a:lnTo>
                          <a:pt x="332" y="435"/>
                        </a:lnTo>
                        <a:lnTo>
                          <a:pt x="323" y="450"/>
                        </a:lnTo>
                        <a:lnTo>
                          <a:pt x="304" y="480"/>
                        </a:lnTo>
                        <a:lnTo>
                          <a:pt x="284" y="507"/>
                        </a:lnTo>
                        <a:lnTo>
                          <a:pt x="267" y="528"/>
                        </a:lnTo>
                        <a:lnTo>
                          <a:pt x="253" y="543"/>
                        </a:lnTo>
                        <a:lnTo>
                          <a:pt x="235" y="560"/>
                        </a:lnTo>
                        <a:lnTo>
                          <a:pt x="219" y="574"/>
                        </a:lnTo>
                        <a:lnTo>
                          <a:pt x="204" y="587"/>
                        </a:lnTo>
                        <a:lnTo>
                          <a:pt x="184" y="601"/>
                        </a:lnTo>
                        <a:lnTo>
                          <a:pt x="166" y="613"/>
                        </a:lnTo>
                        <a:lnTo>
                          <a:pt x="147" y="623"/>
                        </a:lnTo>
                        <a:lnTo>
                          <a:pt x="130" y="632"/>
                        </a:lnTo>
                        <a:lnTo>
                          <a:pt x="113" y="639"/>
                        </a:lnTo>
                        <a:lnTo>
                          <a:pt x="98" y="644"/>
                        </a:lnTo>
                        <a:lnTo>
                          <a:pt x="81" y="649"/>
                        </a:lnTo>
                        <a:lnTo>
                          <a:pt x="65" y="653"/>
                        </a:lnTo>
                        <a:lnTo>
                          <a:pt x="52" y="656"/>
                        </a:lnTo>
                        <a:lnTo>
                          <a:pt x="34" y="659"/>
                        </a:lnTo>
                        <a:lnTo>
                          <a:pt x="17" y="660"/>
                        </a:lnTo>
                        <a:lnTo>
                          <a:pt x="0" y="660"/>
                        </a:lnTo>
                        <a:lnTo>
                          <a:pt x="5" y="782"/>
                        </a:lnTo>
                        <a:lnTo>
                          <a:pt x="32" y="781"/>
                        </a:lnTo>
                        <a:lnTo>
                          <a:pt x="56" y="778"/>
                        </a:lnTo>
                        <a:lnTo>
                          <a:pt x="76" y="775"/>
                        </a:lnTo>
                        <a:lnTo>
                          <a:pt x="92" y="771"/>
                        </a:lnTo>
                        <a:lnTo>
                          <a:pt x="108" y="767"/>
                        </a:lnTo>
                        <a:lnTo>
                          <a:pt x="127" y="760"/>
                        </a:lnTo>
                        <a:lnTo>
                          <a:pt x="142" y="755"/>
                        </a:lnTo>
                        <a:lnTo>
                          <a:pt x="163" y="745"/>
                        </a:lnTo>
                        <a:lnTo>
                          <a:pt x="180" y="737"/>
                        </a:lnTo>
                        <a:lnTo>
                          <a:pt x="198" y="727"/>
                        </a:lnTo>
                        <a:lnTo>
                          <a:pt x="216" y="716"/>
                        </a:lnTo>
                        <a:lnTo>
                          <a:pt x="231" y="706"/>
                        </a:lnTo>
                        <a:lnTo>
                          <a:pt x="251" y="690"/>
                        </a:lnTo>
                        <a:lnTo>
                          <a:pt x="271" y="675"/>
                        </a:lnTo>
                        <a:lnTo>
                          <a:pt x="294" y="651"/>
                        </a:lnTo>
                        <a:lnTo>
                          <a:pt x="316" y="628"/>
                        </a:lnTo>
                        <a:lnTo>
                          <a:pt x="335" y="605"/>
                        </a:lnTo>
                        <a:lnTo>
                          <a:pt x="352" y="584"/>
                        </a:lnTo>
                        <a:lnTo>
                          <a:pt x="373" y="554"/>
                        </a:lnTo>
                        <a:lnTo>
                          <a:pt x="394" y="521"/>
                        </a:lnTo>
                        <a:lnTo>
                          <a:pt x="411" y="487"/>
                        </a:lnTo>
                        <a:lnTo>
                          <a:pt x="425" y="456"/>
                        </a:lnTo>
                        <a:lnTo>
                          <a:pt x="435" y="435"/>
                        </a:lnTo>
                        <a:lnTo>
                          <a:pt x="446" y="409"/>
                        </a:lnTo>
                        <a:lnTo>
                          <a:pt x="453" y="390"/>
                        </a:lnTo>
                        <a:lnTo>
                          <a:pt x="459" y="369"/>
                        </a:lnTo>
                        <a:lnTo>
                          <a:pt x="467" y="347"/>
                        </a:lnTo>
                        <a:lnTo>
                          <a:pt x="473" y="326"/>
                        </a:lnTo>
                        <a:lnTo>
                          <a:pt x="481" y="298"/>
                        </a:lnTo>
                        <a:lnTo>
                          <a:pt x="486" y="274"/>
                        </a:lnTo>
                        <a:lnTo>
                          <a:pt x="491" y="247"/>
                        </a:lnTo>
                        <a:lnTo>
                          <a:pt x="497" y="216"/>
                        </a:lnTo>
                        <a:lnTo>
                          <a:pt x="502" y="184"/>
                        </a:lnTo>
                        <a:lnTo>
                          <a:pt x="504" y="159"/>
                        </a:lnTo>
                        <a:lnTo>
                          <a:pt x="508" y="130"/>
                        </a:lnTo>
                        <a:lnTo>
                          <a:pt x="509" y="99"/>
                        </a:lnTo>
                        <a:lnTo>
                          <a:pt x="510" y="58"/>
                        </a:lnTo>
                        <a:lnTo>
                          <a:pt x="510" y="20"/>
                        </a:lnTo>
                        <a:lnTo>
                          <a:pt x="511" y="0"/>
                        </a:lnTo>
                        <a:lnTo>
                          <a:pt x="426" y="1"/>
                        </a:lnTo>
                      </a:path>
                    </a:pathLst>
                  </a:custGeom>
                  <a:solidFill>
                    <a:srgbClr val="FAFD00"/>
                  </a:solidFill>
                  <a:ln w="12700" cap="rnd">
                    <a:solidFill>
                      <a:schemeClr val="tx1"/>
                    </a:solidFill>
                    <a:round/>
                    <a:headEnd/>
                    <a:tailEnd/>
                  </a:ln>
                </p:spPr>
                <p:txBody>
                  <a:bodyPr/>
                  <a:lstStyle/>
                  <a:p>
                    <a:endParaRPr lang="en-CA"/>
                  </a:p>
                </p:txBody>
              </p:sp>
              <p:sp>
                <p:nvSpPr>
                  <p:cNvPr id="269333" name="Freeform 11"/>
                  <p:cNvSpPr>
                    <a:spLocks/>
                  </p:cNvSpPr>
                  <p:nvPr/>
                </p:nvSpPr>
                <p:spPr bwMode="auto">
                  <a:xfrm>
                    <a:off x="2779" y="2603"/>
                    <a:ext cx="567" cy="776"/>
                  </a:xfrm>
                  <a:custGeom>
                    <a:avLst/>
                    <a:gdLst>
                      <a:gd name="T0" fmla="*/ 86 w 567"/>
                      <a:gd name="T1" fmla="*/ 20 h 776"/>
                      <a:gd name="T2" fmla="*/ 90 w 567"/>
                      <a:gd name="T3" fmla="*/ 66 h 776"/>
                      <a:gd name="T4" fmla="*/ 95 w 567"/>
                      <a:gd name="T5" fmla="*/ 111 h 776"/>
                      <a:gd name="T6" fmla="*/ 103 w 567"/>
                      <a:gd name="T7" fmla="*/ 155 h 776"/>
                      <a:gd name="T8" fmla="*/ 113 w 567"/>
                      <a:gd name="T9" fmla="*/ 199 h 776"/>
                      <a:gd name="T10" fmla="*/ 127 w 567"/>
                      <a:gd name="T11" fmla="*/ 249 h 776"/>
                      <a:gd name="T12" fmla="*/ 142 w 567"/>
                      <a:gd name="T13" fmla="*/ 289 h 776"/>
                      <a:gd name="T14" fmla="*/ 164 w 567"/>
                      <a:gd name="T15" fmla="*/ 344 h 776"/>
                      <a:gd name="T16" fmla="*/ 198 w 567"/>
                      <a:gd name="T17" fmla="*/ 410 h 776"/>
                      <a:gd name="T18" fmla="*/ 224 w 567"/>
                      <a:gd name="T19" fmla="*/ 448 h 776"/>
                      <a:gd name="T20" fmla="*/ 267 w 567"/>
                      <a:gd name="T21" fmla="*/ 504 h 776"/>
                      <a:gd name="T22" fmla="*/ 300 w 567"/>
                      <a:gd name="T23" fmla="*/ 540 h 776"/>
                      <a:gd name="T24" fmla="*/ 336 w 567"/>
                      <a:gd name="T25" fmla="*/ 571 h 776"/>
                      <a:gd name="T26" fmla="*/ 373 w 567"/>
                      <a:gd name="T27" fmla="*/ 596 h 776"/>
                      <a:gd name="T28" fmla="*/ 411 w 567"/>
                      <a:gd name="T29" fmla="*/ 618 h 776"/>
                      <a:gd name="T30" fmla="*/ 446 w 567"/>
                      <a:gd name="T31" fmla="*/ 633 h 776"/>
                      <a:gd name="T32" fmla="*/ 479 w 567"/>
                      <a:gd name="T33" fmla="*/ 643 h 776"/>
                      <a:gd name="T34" fmla="*/ 509 w 567"/>
                      <a:gd name="T35" fmla="*/ 649 h 776"/>
                      <a:gd name="T36" fmla="*/ 544 w 567"/>
                      <a:gd name="T37" fmla="*/ 653 h 776"/>
                      <a:gd name="T38" fmla="*/ 566 w 567"/>
                      <a:gd name="T39" fmla="*/ 775 h 776"/>
                      <a:gd name="T40" fmla="*/ 515 w 567"/>
                      <a:gd name="T41" fmla="*/ 772 h 776"/>
                      <a:gd name="T42" fmla="*/ 478 w 567"/>
                      <a:gd name="T43" fmla="*/ 765 h 776"/>
                      <a:gd name="T44" fmla="*/ 442 w 567"/>
                      <a:gd name="T45" fmla="*/ 755 h 776"/>
                      <a:gd name="T46" fmla="*/ 406 w 567"/>
                      <a:gd name="T47" fmla="*/ 741 h 776"/>
                      <a:gd name="T48" fmla="*/ 369 w 567"/>
                      <a:gd name="T49" fmla="*/ 723 h 776"/>
                      <a:gd name="T50" fmla="*/ 335 w 567"/>
                      <a:gd name="T51" fmla="*/ 703 h 776"/>
                      <a:gd name="T52" fmla="*/ 293 w 567"/>
                      <a:gd name="T53" fmla="*/ 671 h 776"/>
                      <a:gd name="T54" fmla="*/ 244 w 567"/>
                      <a:gd name="T55" fmla="*/ 626 h 776"/>
                      <a:gd name="T56" fmla="*/ 204 w 567"/>
                      <a:gd name="T57" fmla="*/ 582 h 776"/>
                      <a:gd name="T58" fmla="*/ 158 w 567"/>
                      <a:gd name="T59" fmla="*/ 520 h 776"/>
                      <a:gd name="T60" fmla="*/ 121 w 567"/>
                      <a:gd name="T61" fmla="*/ 455 h 776"/>
                      <a:gd name="T62" fmla="*/ 98 w 567"/>
                      <a:gd name="T63" fmla="*/ 409 h 776"/>
                      <a:gd name="T64" fmla="*/ 80 w 567"/>
                      <a:gd name="T65" fmla="*/ 368 h 776"/>
                      <a:gd name="T66" fmla="*/ 64 w 567"/>
                      <a:gd name="T67" fmla="*/ 326 h 776"/>
                      <a:gd name="T68" fmla="*/ 47 w 567"/>
                      <a:gd name="T69" fmla="*/ 274 h 776"/>
                      <a:gd name="T70" fmla="*/ 32 w 567"/>
                      <a:gd name="T71" fmla="*/ 216 h 776"/>
                      <a:gd name="T72" fmla="*/ 20 w 567"/>
                      <a:gd name="T73" fmla="*/ 159 h 776"/>
                      <a:gd name="T74" fmla="*/ 10 w 567"/>
                      <a:gd name="T75" fmla="*/ 100 h 776"/>
                      <a:gd name="T76" fmla="*/ 3 w 567"/>
                      <a:gd name="T77" fmla="*/ 21 h 776"/>
                      <a:gd name="T78" fmla="*/ 84 w 567"/>
                      <a:gd name="T79" fmla="*/ 0 h 77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67"/>
                      <a:gd name="T121" fmla="*/ 0 h 776"/>
                      <a:gd name="T122" fmla="*/ 567 w 567"/>
                      <a:gd name="T123" fmla="*/ 776 h 77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67" h="776">
                        <a:moveTo>
                          <a:pt x="84" y="0"/>
                        </a:moveTo>
                        <a:lnTo>
                          <a:pt x="86" y="20"/>
                        </a:lnTo>
                        <a:lnTo>
                          <a:pt x="88" y="46"/>
                        </a:lnTo>
                        <a:lnTo>
                          <a:pt x="90" y="66"/>
                        </a:lnTo>
                        <a:lnTo>
                          <a:pt x="92" y="88"/>
                        </a:lnTo>
                        <a:lnTo>
                          <a:pt x="95" y="111"/>
                        </a:lnTo>
                        <a:lnTo>
                          <a:pt x="99" y="132"/>
                        </a:lnTo>
                        <a:lnTo>
                          <a:pt x="103" y="155"/>
                        </a:lnTo>
                        <a:lnTo>
                          <a:pt x="107" y="175"/>
                        </a:lnTo>
                        <a:lnTo>
                          <a:pt x="113" y="199"/>
                        </a:lnTo>
                        <a:lnTo>
                          <a:pt x="120" y="223"/>
                        </a:lnTo>
                        <a:lnTo>
                          <a:pt x="127" y="249"/>
                        </a:lnTo>
                        <a:lnTo>
                          <a:pt x="135" y="270"/>
                        </a:lnTo>
                        <a:lnTo>
                          <a:pt x="142" y="289"/>
                        </a:lnTo>
                        <a:lnTo>
                          <a:pt x="150" y="312"/>
                        </a:lnTo>
                        <a:lnTo>
                          <a:pt x="164" y="344"/>
                        </a:lnTo>
                        <a:lnTo>
                          <a:pt x="179" y="374"/>
                        </a:lnTo>
                        <a:lnTo>
                          <a:pt x="198" y="410"/>
                        </a:lnTo>
                        <a:lnTo>
                          <a:pt x="213" y="433"/>
                        </a:lnTo>
                        <a:lnTo>
                          <a:pt x="224" y="448"/>
                        </a:lnTo>
                        <a:lnTo>
                          <a:pt x="244" y="477"/>
                        </a:lnTo>
                        <a:lnTo>
                          <a:pt x="267" y="504"/>
                        </a:lnTo>
                        <a:lnTo>
                          <a:pt x="285" y="524"/>
                        </a:lnTo>
                        <a:lnTo>
                          <a:pt x="300" y="540"/>
                        </a:lnTo>
                        <a:lnTo>
                          <a:pt x="319" y="556"/>
                        </a:lnTo>
                        <a:lnTo>
                          <a:pt x="336" y="571"/>
                        </a:lnTo>
                        <a:lnTo>
                          <a:pt x="352" y="582"/>
                        </a:lnTo>
                        <a:lnTo>
                          <a:pt x="373" y="596"/>
                        </a:lnTo>
                        <a:lnTo>
                          <a:pt x="392" y="608"/>
                        </a:lnTo>
                        <a:lnTo>
                          <a:pt x="411" y="618"/>
                        </a:lnTo>
                        <a:lnTo>
                          <a:pt x="429" y="627"/>
                        </a:lnTo>
                        <a:lnTo>
                          <a:pt x="446" y="633"/>
                        </a:lnTo>
                        <a:lnTo>
                          <a:pt x="462" y="639"/>
                        </a:lnTo>
                        <a:lnTo>
                          <a:pt x="479" y="643"/>
                        </a:lnTo>
                        <a:lnTo>
                          <a:pt x="495" y="647"/>
                        </a:lnTo>
                        <a:lnTo>
                          <a:pt x="509" y="649"/>
                        </a:lnTo>
                        <a:lnTo>
                          <a:pt x="528" y="652"/>
                        </a:lnTo>
                        <a:lnTo>
                          <a:pt x="544" y="653"/>
                        </a:lnTo>
                        <a:lnTo>
                          <a:pt x="561" y="653"/>
                        </a:lnTo>
                        <a:lnTo>
                          <a:pt x="566" y="775"/>
                        </a:lnTo>
                        <a:lnTo>
                          <a:pt x="538" y="774"/>
                        </a:lnTo>
                        <a:lnTo>
                          <a:pt x="515" y="772"/>
                        </a:lnTo>
                        <a:lnTo>
                          <a:pt x="494" y="769"/>
                        </a:lnTo>
                        <a:lnTo>
                          <a:pt x="478" y="765"/>
                        </a:lnTo>
                        <a:lnTo>
                          <a:pt x="461" y="761"/>
                        </a:lnTo>
                        <a:lnTo>
                          <a:pt x="442" y="755"/>
                        </a:lnTo>
                        <a:lnTo>
                          <a:pt x="427" y="749"/>
                        </a:lnTo>
                        <a:lnTo>
                          <a:pt x="406" y="741"/>
                        </a:lnTo>
                        <a:lnTo>
                          <a:pt x="388" y="732"/>
                        </a:lnTo>
                        <a:lnTo>
                          <a:pt x="369" y="723"/>
                        </a:lnTo>
                        <a:lnTo>
                          <a:pt x="351" y="712"/>
                        </a:lnTo>
                        <a:lnTo>
                          <a:pt x="335" y="703"/>
                        </a:lnTo>
                        <a:lnTo>
                          <a:pt x="314" y="687"/>
                        </a:lnTo>
                        <a:lnTo>
                          <a:pt x="293" y="671"/>
                        </a:lnTo>
                        <a:lnTo>
                          <a:pt x="267" y="648"/>
                        </a:lnTo>
                        <a:lnTo>
                          <a:pt x="244" y="626"/>
                        </a:lnTo>
                        <a:lnTo>
                          <a:pt x="222" y="603"/>
                        </a:lnTo>
                        <a:lnTo>
                          <a:pt x="204" y="582"/>
                        </a:lnTo>
                        <a:lnTo>
                          <a:pt x="182" y="553"/>
                        </a:lnTo>
                        <a:lnTo>
                          <a:pt x="158" y="520"/>
                        </a:lnTo>
                        <a:lnTo>
                          <a:pt x="138" y="486"/>
                        </a:lnTo>
                        <a:lnTo>
                          <a:pt x="121" y="455"/>
                        </a:lnTo>
                        <a:lnTo>
                          <a:pt x="111" y="435"/>
                        </a:lnTo>
                        <a:lnTo>
                          <a:pt x="98" y="409"/>
                        </a:lnTo>
                        <a:lnTo>
                          <a:pt x="89" y="390"/>
                        </a:lnTo>
                        <a:lnTo>
                          <a:pt x="80" y="368"/>
                        </a:lnTo>
                        <a:lnTo>
                          <a:pt x="72" y="347"/>
                        </a:lnTo>
                        <a:lnTo>
                          <a:pt x="64" y="326"/>
                        </a:lnTo>
                        <a:lnTo>
                          <a:pt x="54" y="298"/>
                        </a:lnTo>
                        <a:lnTo>
                          <a:pt x="47" y="274"/>
                        </a:lnTo>
                        <a:lnTo>
                          <a:pt x="40" y="247"/>
                        </a:lnTo>
                        <a:lnTo>
                          <a:pt x="32" y="216"/>
                        </a:lnTo>
                        <a:lnTo>
                          <a:pt x="24" y="185"/>
                        </a:lnTo>
                        <a:lnTo>
                          <a:pt x="20" y="159"/>
                        </a:lnTo>
                        <a:lnTo>
                          <a:pt x="14" y="131"/>
                        </a:lnTo>
                        <a:lnTo>
                          <a:pt x="10" y="100"/>
                        </a:lnTo>
                        <a:lnTo>
                          <a:pt x="5" y="58"/>
                        </a:lnTo>
                        <a:lnTo>
                          <a:pt x="3" y="21"/>
                        </a:lnTo>
                        <a:lnTo>
                          <a:pt x="0" y="0"/>
                        </a:lnTo>
                        <a:lnTo>
                          <a:pt x="84" y="0"/>
                        </a:lnTo>
                      </a:path>
                    </a:pathLst>
                  </a:custGeom>
                  <a:solidFill>
                    <a:srgbClr val="FAFD00"/>
                  </a:solidFill>
                  <a:ln w="12700" cap="rnd">
                    <a:solidFill>
                      <a:schemeClr val="tx1"/>
                    </a:solidFill>
                    <a:round/>
                    <a:headEnd/>
                    <a:tailEnd/>
                  </a:ln>
                </p:spPr>
                <p:txBody>
                  <a:bodyPr/>
                  <a:lstStyle/>
                  <a:p>
                    <a:endParaRPr lang="en-CA"/>
                  </a:p>
                </p:txBody>
              </p:sp>
            </p:grpSp>
          </p:grpSp>
        </p:grpSp>
      </p:grpSp>
      <p:grpSp>
        <p:nvGrpSpPr>
          <p:cNvPr id="6" name="Group 12"/>
          <p:cNvGrpSpPr>
            <a:grpSpLocks/>
          </p:cNvGrpSpPr>
          <p:nvPr/>
        </p:nvGrpSpPr>
        <p:grpSpPr bwMode="auto">
          <a:xfrm>
            <a:off x="1246188" y="1681163"/>
            <a:ext cx="6927850" cy="4435475"/>
            <a:chOff x="785" y="1059"/>
            <a:chExt cx="4364" cy="2794"/>
          </a:xfrm>
        </p:grpSpPr>
        <p:sp>
          <p:nvSpPr>
            <p:cNvPr id="269317" name="Rectangle 13"/>
            <p:cNvSpPr>
              <a:spLocks noChangeArrowheads="1"/>
            </p:cNvSpPr>
            <p:nvPr/>
          </p:nvSpPr>
          <p:spPr bwMode="auto">
            <a:xfrm rot="-60000">
              <a:off x="785" y="3213"/>
              <a:ext cx="861" cy="640"/>
            </a:xfrm>
            <a:prstGeom prst="rect">
              <a:avLst/>
            </a:prstGeom>
            <a:solidFill>
              <a:srgbClr val="FCFEB9"/>
            </a:solidFill>
            <a:ln w="12700">
              <a:solidFill>
                <a:schemeClr val="tx1"/>
              </a:solidFill>
              <a:miter lim="800000"/>
              <a:headEnd/>
              <a:tailEnd/>
            </a:ln>
          </p:spPr>
          <p:txBody>
            <a:bodyPr lIns="90488" tIns="44450" rIns="90488" bIns="44450">
              <a:spAutoFit/>
            </a:bodyPr>
            <a:lstStyle/>
            <a:p>
              <a:pPr algn="ctr"/>
              <a:r>
                <a:rPr lang="en-US" altLang="en-US"/>
                <a:t>MARGIN</a:t>
              </a:r>
            </a:p>
            <a:p>
              <a:pPr algn="ctr"/>
              <a:r>
                <a:rPr lang="en-US" altLang="en-US"/>
                <a:t> OF </a:t>
              </a:r>
            </a:p>
            <a:p>
              <a:pPr algn="ctr"/>
              <a:r>
                <a:rPr lang="en-US" altLang="en-US"/>
                <a:t> ERROR</a:t>
              </a:r>
            </a:p>
          </p:txBody>
        </p:sp>
        <p:grpSp>
          <p:nvGrpSpPr>
            <p:cNvPr id="7" name="Group 14"/>
            <p:cNvGrpSpPr>
              <a:grpSpLocks/>
            </p:cNvGrpSpPr>
            <p:nvPr/>
          </p:nvGrpSpPr>
          <p:grpSpPr bwMode="auto">
            <a:xfrm>
              <a:off x="1910" y="1059"/>
              <a:ext cx="3239" cy="2793"/>
              <a:chOff x="1910" y="1059"/>
              <a:chExt cx="3239" cy="2793"/>
            </a:xfrm>
          </p:grpSpPr>
          <p:sp>
            <p:nvSpPr>
              <p:cNvPr id="269319" name="Rectangle 15"/>
              <p:cNvSpPr>
                <a:spLocks noChangeArrowheads="1"/>
              </p:cNvSpPr>
              <p:nvPr/>
            </p:nvSpPr>
            <p:spPr bwMode="auto">
              <a:xfrm>
                <a:off x="3890" y="3212"/>
                <a:ext cx="1259" cy="640"/>
              </a:xfrm>
              <a:prstGeom prst="rect">
                <a:avLst/>
              </a:prstGeom>
              <a:solidFill>
                <a:srgbClr val="FCFEB9"/>
              </a:solidFill>
              <a:ln w="12700">
                <a:solidFill>
                  <a:schemeClr val="tx1"/>
                </a:solidFill>
                <a:miter lim="800000"/>
                <a:headEnd/>
                <a:tailEnd/>
              </a:ln>
            </p:spPr>
            <p:txBody>
              <a:bodyPr lIns="90488" tIns="44450" rIns="90488" bIns="44450">
                <a:spAutoFit/>
              </a:bodyPr>
              <a:lstStyle/>
              <a:p>
                <a:pPr algn="ctr"/>
                <a:r>
                  <a:rPr lang="en-US" altLang="en-US"/>
                  <a:t>COEFFICIENT</a:t>
                </a:r>
              </a:p>
              <a:p>
                <a:pPr algn="ctr"/>
                <a:r>
                  <a:rPr lang="en-US" altLang="en-US"/>
                  <a:t>  OF </a:t>
                </a:r>
              </a:p>
              <a:p>
                <a:pPr algn="ctr"/>
                <a:r>
                  <a:rPr lang="en-US" altLang="en-US"/>
                  <a:t>  VARIATION</a:t>
                </a:r>
              </a:p>
            </p:txBody>
          </p:sp>
          <p:sp>
            <p:nvSpPr>
              <p:cNvPr id="269320" name="Rectangle 16"/>
              <p:cNvSpPr>
                <a:spLocks noChangeArrowheads="1"/>
              </p:cNvSpPr>
              <p:nvPr/>
            </p:nvSpPr>
            <p:spPr bwMode="auto">
              <a:xfrm>
                <a:off x="2099" y="1059"/>
                <a:ext cx="1280" cy="256"/>
              </a:xfrm>
              <a:prstGeom prst="rect">
                <a:avLst/>
              </a:prstGeom>
              <a:solidFill>
                <a:srgbClr val="FCFEB9"/>
              </a:solidFill>
              <a:ln w="12700">
                <a:solidFill>
                  <a:schemeClr val="tx1"/>
                </a:solidFill>
                <a:miter lim="800000"/>
                <a:headEnd/>
                <a:tailEnd/>
              </a:ln>
            </p:spPr>
            <p:txBody>
              <a:bodyPr wrap="none" lIns="90488" tIns="44450" rIns="90488" bIns="44450">
                <a:spAutoFit/>
              </a:bodyPr>
              <a:lstStyle/>
              <a:p>
                <a:pPr algn="ctr"/>
                <a:r>
                  <a:rPr lang="en-US" altLang="en-US"/>
                  <a:t>SAMPLE DATA</a:t>
                </a:r>
              </a:p>
            </p:txBody>
          </p:sp>
          <p:sp>
            <p:nvSpPr>
              <p:cNvPr id="269321" name="Rectangle 17"/>
              <p:cNvSpPr>
                <a:spLocks noChangeArrowheads="1"/>
              </p:cNvSpPr>
              <p:nvPr/>
            </p:nvSpPr>
            <p:spPr bwMode="auto">
              <a:xfrm>
                <a:off x="2208" y="1742"/>
                <a:ext cx="960" cy="256"/>
              </a:xfrm>
              <a:prstGeom prst="rect">
                <a:avLst/>
              </a:prstGeom>
              <a:solidFill>
                <a:srgbClr val="FCFEB9"/>
              </a:solidFill>
              <a:ln w="12700">
                <a:solidFill>
                  <a:schemeClr val="tx1"/>
                </a:solidFill>
                <a:miter lim="800000"/>
                <a:headEnd/>
                <a:tailEnd/>
              </a:ln>
            </p:spPr>
            <p:txBody>
              <a:bodyPr wrap="none" lIns="90488" tIns="44450" rIns="90488" bIns="44450">
                <a:spAutoFit/>
              </a:bodyPr>
              <a:lstStyle/>
              <a:p>
                <a:pPr algn="ctr"/>
                <a:r>
                  <a:rPr lang="en-US" altLang="en-US"/>
                  <a:t>VARIANCE</a:t>
                </a:r>
              </a:p>
            </p:txBody>
          </p:sp>
          <p:sp>
            <p:nvSpPr>
              <p:cNvPr id="269322" name="Rectangle 18"/>
              <p:cNvSpPr>
                <a:spLocks noChangeArrowheads="1"/>
              </p:cNvSpPr>
              <p:nvPr/>
            </p:nvSpPr>
            <p:spPr bwMode="auto">
              <a:xfrm>
                <a:off x="1910" y="2407"/>
                <a:ext cx="1714" cy="256"/>
              </a:xfrm>
              <a:prstGeom prst="rect">
                <a:avLst/>
              </a:prstGeom>
              <a:solidFill>
                <a:srgbClr val="FCFEB9"/>
              </a:solidFill>
              <a:ln w="12700">
                <a:solidFill>
                  <a:schemeClr val="tx1"/>
                </a:solidFill>
                <a:miter lim="800000"/>
                <a:headEnd/>
                <a:tailEnd/>
              </a:ln>
            </p:spPr>
            <p:txBody>
              <a:bodyPr lIns="90488" tIns="44450" rIns="90488" bIns="44450">
                <a:spAutoFit/>
              </a:bodyPr>
              <a:lstStyle/>
              <a:p>
                <a:pPr algn="ctr"/>
                <a:r>
                  <a:rPr lang="en-US" altLang="en-US">
                    <a:solidFill>
                      <a:srgbClr val="114FFB"/>
                    </a:solidFill>
                  </a:rPr>
                  <a:t>STANDARD ERROR</a:t>
                </a:r>
              </a:p>
            </p:txBody>
          </p:sp>
          <p:sp>
            <p:nvSpPr>
              <p:cNvPr id="269323" name="AutoShape 19"/>
              <p:cNvSpPr>
                <a:spLocks noChangeArrowheads="1"/>
              </p:cNvSpPr>
              <p:nvPr/>
            </p:nvSpPr>
            <p:spPr bwMode="auto">
              <a:xfrm rot="16200000" flipH="1">
                <a:off x="2516" y="1320"/>
                <a:ext cx="334" cy="408"/>
              </a:xfrm>
              <a:prstGeom prst="rightArrow">
                <a:avLst>
                  <a:gd name="adj1" fmla="val 50000"/>
                  <a:gd name="adj2" fmla="val 50014"/>
                </a:avLst>
              </a:prstGeom>
              <a:solidFill>
                <a:srgbClr val="FAFD00"/>
              </a:solidFill>
              <a:ln w="12700">
                <a:solidFill>
                  <a:schemeClr val="tx1"/>
                </a:solidFill>
                <a:miter lim="800000"/>
                <a:headEnd/>
                <a:tailEnd/>
              </a:ln>
            </p:spPr>
            <p:txBody>
              <a:bodyPr wrap="none" anchor="ctr"/>
              <a:lstStyle/>
              <a:p>
                <a:endParaRPr lang="en-CA" altLang="en-US"/>
              </a:p>
            </p:txBody>
          </p:sp>
          <p:sp>
            <p:nvSpPr>
              <p:cNvPr id="269324" name="AutoShape 20"/>
              <p:cNvSpPr>
                <a:spLocks noChangeArrowheads="1"/>
              </p:cNvSpPr>
              <p:nvPr/>
            </p:nvSpPr>
            <p:spPr bwMode="auto">
              <a:xfrm rot="16200000" flipH="1">
                <a:off x="2537" y="1987"/>
                <a:ext cx="292" cy="408"/>
              </a:xfrm>
              <a:prstGeom prst="rightArrow">
                <a:avLst>
                  <a:gd name="adj1" fmla="val 50000"/>
                  <a:gd name="adj2" fmla="val 50014"/>
                </a:avLst>
              </a:prstGeom>
              <a:solidFill>
                <a:srgbClr val="FAFD00"/>
              </a:solidFill>
              <a:ln w="12700">
                <a:solidFill>
                  <a:schemeClr val="tx1"/>
                </a:solidFill>
                <a:miter lim="800000"/>
                <a:headEnd/>
                <a:tailEnd/>
              </a:ln>
            </p:spPr>
            <p:txBody>
              <a:bodyPr wrap="none" anchor="ctr"/>
              <a:lstStyle/>
              <a:p>
                <a:endParaRPr lang="en-CA" altLang="en-US"/>
              </a:p>
            </p:txBody>
          </p:sp>
        </p:grpSp>
      </p:grpSp>
      <p:sp>
        <p:nvSpPr>
          <p:cNvPr id="208900" name="Rectangle 21"/>
          <p:cNvSpPr>
            <a:spLocks noChangeArrowheads="1"/>
          </p:cNvSpPr>
          <p:nvPr/>
        </p:nvSpPr>
        <p:spPr bwMode="auto">
          <a:xfrm>
            <a:off x="1465263" y="792163"/>
            <a:ext cx="6213475" cy="541337"/>
          </a:xfrm>
          <a:prstGeom prst="rect">
            <a:avLst/>
          </a:prstGeom>
          <a:solidFill>
            <a:srgbClr val="FAFD00"/>
          </a:solidFill>
          <a:ln w="25400">
            <a:solidFill>
              <a:srgbClr val="114FFB"/>
            </a:solidFill>
            <a:miter lim="800000"/>
            <a:headEnd/>
            <a:tailEnd/>
          </a:ln>
          <a:effectLst>
            <a:outerShdw dist="107763" dir="2700000" algn="ctr" rotWithShape="0">
              <a:schemeClr val="bg2"/>
            </a:outerShdw>
          </a:effectLst>
        </p:spPr>
        <p:txBody>
          <a:bodyPr lIns="90488" tIns="44450" rIns="90488" bIns="44450" anchor="ctr">
            <a:spAutoFit/>
          </a:bodyPr>
          <a:lstStyle/>
          <a:p>
            <a:pPr algn="ctr">
              <a:defRPr/>
            </a:pPr>
            <a:r>
              <a:rPr lang="en-US" altLang="en-US" sz="2800" dirty="0"/>
              <a:t>Measurement of </a:t>
            </a:r>
            <a:r>
              <a:rPr lang="en-US" altLang="en-US" sz="2800" dirty="0" smtClean="0"/>
              <a:t>sampling error</a:t>
            </a:r>
            <a:endParaRPr lang="en-US" altLang="en-US" sz="2800" dirty="0"/>
          </a:p>
        </p:txBody>
      </p:sp>
      <p:sp>
        <p:nvSpPr>
          <p:cNvPr id="22" name="Date Placeholder 21"/>
          <p:cNvSpPr>
            <a:spLocks noGrp="1"/>
          </p:cNvSpPr>
          <p:nvPr>
            <p:ph type="dt" sz="half" idx="10"/>
          </p:nvPr>
        </p:nvSpPr>
        <p:spPr/>
        <p:txBody>
          <a:bodyPr/>
          <a:lstStyle/>
          <a:p>
            <a:fld id="{8412D22B-E471-457D-BA37-C911F5151BF7}" type="datetime1">
              <a:rPr lang="en-CA" smtClean="0"/>
              <a:pPr/>
              <a:t>27/09/2019</a:t>
            </a:fld>
            <a:endParaRPr lang="en-CA"/>
          </a:p>
        </p:txBody>
      </p:sp>
      <p:sp>
        <p:nvSpPr>
          <p:cNvPr id="23" name="Slide Number Placeholder 22"/>
          <p:cNvSpPr>
            <a:spLocks noGrp="1"/>
          </p:cNvSpPr>
          <p:nvPr>
            <p:ph type="sldNum" sz="quarter" idx="12"/>
          </p:nvPr>
        </p:nvSpPr>
        <p:spPr/>
        <p:txBody>
          <a:bodyPr/>
          <a:lstStyle/>
          <a:p>
            <a:fld id="{52C81505-89D5-42F7-A0D6-5699417D7DF5}" type="slidenum">
              <a:rPr lang="en-CA" smtClean="0"/>
              <a:pPr/>
              <a:t>82</a:t>
            </a:fld>
            <a:endParaRPr lang="en-CA"/>
          </a:p>
        </p:txBody>
      </p:sp>
      <p:sp>
        <p:nvSpPr>
          <p:cNvPr id="24" name="Footer Placeholder 23"/>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ChangeArrowheads="1"/>
          </p:cNvSpPr>
          <p:nvPr>
            <p:ph type="body" idx="1"/>
          </p:nvPr>
        </p:nvSpPr>
        <p:spPr>
          <a:noFill/>
        </p:spPr>
        <p:txBody>
          <a:bodyPr/>
          <a:lstStyle/>
          <a:p>
            <a:r>
              <a:rPr lang="en-US" altLang="en-US" sz="2800" smtClean="0"/>
              <a:t>Standard error of an estimate is square root of its sampling variance</a:t>
            </a:r>
          </a:p>
          <a:p>
            <a:r>
              <a:rPr lang="en-US" altLang="en-US" sz="2800" smtClean="0"/>
              <a:t>Is expressed in same units as estimate</a:t>
            </a:r>
          </a:p>
          <a:p>
            <a:r>
              <a:rPr lang="en-US" altLang="en-US" sz="2800" smtClean="0"/>
              <a:t>Measure of dispersion, based on sample data</a:t>
            </a:r>
          </a:p>
          <a:p>
            <a:r>
              <a:rPr lang="en-US" altLang="en-US" sz="2800" smtClean="0"/>
              <a:t>Indicates clustering around ‘true value’</a:t>
            </a:r>
          </a:p>
          <a:p>
            <a:r>
              <a:rPr lang="en-US" altLang="en-US" sz="2800" smtClean="0"/>
              <a:t>Often reported measure of ‘sampling error’</a:t>
            </a:r>
          </a:p>
          <a:p>
            <a:r>
              <a:rPr lang="en-US" altLang="en-US" sz="2800" smtClean="0"/>
              <a:t>Basis of margin of error or coefficient of variation</a:t>
            </a:r>
          </a:p>
        </p:txBody>
      </p:sp>
      <p:sp>
        <p:nvSpPr>
          <p:cNvPr id="270339" name="Rectangle 3"/>
          <p:cNvSpPr>
            <a:spLocks noGrp="1" noChangeArrowheads="1"/>
          </p:cNvSpPr>
          <p:nvPr>
            <p:ph type="title"/>
          </p:nvPr>
        </p:nvSpPr>
        <p:spPr>
          <a:noFill/>
        </p:spPr>
        <p:txBody>
          <a:bodyPr/>
          <a:lstStyle/>
          <a:p>
            <a:r>
              <a:rPr lang="en-US" altLang="en-US" sz="3600" b="1" dirty="0" smtClean="0"/>
              <a:t>Standard error</a:t>
            </a:r>
          </a:p>
        </p:txBody>
      </p:sp>
      <p:sp>
        <p:nvSpPr>
          <p:cNvPr id="4" name="Date Placeholder 3"/>
          <p:cNvSpPr>
            <a:spLocks noGrp="1"/>
          </p:cNvSpPr>
          <p:nvPr>
            <p:ph type="dt" sz="half" idx="10"/>
          </p:nvPr>
        </p:nvSpPr>
        <p:spPr/>
        <p:txBody>
          <a:bodyPr/>
          <a:lstStyle/>
          <a:p>
            <a:fld id="{A099168B-F092-4886-85E6-2BA079305B1C}"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83</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a:noFill/>
        </p:spPr>
        <p:txBody>
          <a:bodyPr/>
          <a:lstStyle/>
          <a:p>
            <a:r>
              <a:rPr lang="en-US" altLang="en-US" sz="3600" b="1" dirty="0" smtClean="0"/>
              <a:t>Example: age</a:t>
            </a:r>
          </a:p>
        </p:txBody>
      </p:sp>
      <p:sp>
        <p:nvSpPr>
          <p:cNvPr id="271363" name="Rectangle 3"/>
          <p:cNvSpPr>
            <a:spLocks noGrp="1" noChangeArrowheads="1"/>
          </p:cNvSpPr>
          <p:nvPr>
            <p:ph type="body" idx="1"/>
          </p:nvPr>
        </p:nvSpPr>
        <p:spPr>
          <a:noFill/>
        </p:spPr>
        <p:txBody>
          <a:bodyPr/>
          <a:lstStyle/>
          <a:p>
            <a:r>
              <a:rPr lang="en-US" altLang="en-US" dirty="0" smtClean="0"/>
              <a:t>Estimated average age  =  34.4 years</a:t>
            </a:r>
          </a:p>
          <a:p>
            <a:endParaRPr lang="en-US" altLang="en-US" dirty="0" smtClean="0"/>
          </a:p>
          <a:p>
            <a:r>
              <a:rPr lang="en-US" altLang="en-US" dirty="0" smtClean="0"/>
              <a:t>Variance of estimate</a:t>
            </a:r>
          </a:p>
          <a:p>
            <a:pPr>
              <a:buFont typeface="Monotype Sorts" pitchFamily="2" charset="2"/>
              <a:buNone/>
            </a:pPr>
            <a:r>
              <a:rPr lang="en-US" altLang="en-US" dirty="0" smtClean="0"/>
              <a:t>				 =     6.43 square years</a:t>
            </a:r>
          </a:p>
          <a:p>
            <a:endParaRPr lang="en-US" altLang="en-US" dirty="0" smtClean="0"/>
          </a:p>
          <a:p>
            <a:r>
              <a:rPr lang="en-US" altLang="en-US" dirty="0" smtClean="0"/>
              <a:t>Standard error of estimated average age is the square root of that variance </a:t>
            </a:r>
          </a:p>
          <a:p>
            <a:pPr>
              <a:buFont typeface="Monotype Sorts" pitchFamily="2" charset="2"/>
              <a:buNone/>
            </a:pPr>
            <a:r>
              <a:rPr lang="en-US" altLang="en-US" dirty="0" smtClean="0"/>
              <a:t>				 =    2.5 years</a:t>
            </a:r>
          </a:p>
        </p:txBody>
      </p:sp>
      <p:sp>
        <p:nvSpPr>
          <p:cNvPr id="199684" name="Rectangle 4"/>
          <p:cNvSpPr>
            <a:spLocks noChangeArrowheads="1"/>
          </p:cNvSpPr>
          <p:nvPr/>
        </p:nvSpPr>
        <p:spPr bwMode="auto">
          <a:xfrm>
            <a:off x="4479925" y="2925763"/>
            <a:ext cx="3359150" cy="701675"/>
          </a:xfrm>
          <a:prstGeom prst="rect">
            <a:avLst/>
          </a:prstGeom>
          <a:noFill/>
          <a:ln w="12700">
            <a:noFill/>
            <a:miter lim="800000"/>
            <a:headEnd/>
            <a:tailEnd/>
          </a:ln>
          <a:effectLst/>
        </p:spPr>
        <p:txBody>
          <a:bodyPr wrap="none" anchor="ctr"/>
          <a:lstStyle/>
          <a:p>
            <a:pPr>
              <a:defRPr/>
            </a:pPr>
            <a:endParaRPr lang="en-CA">
              <a:effectLst>
                <a:outerShdw blurRad="38100" dist="38100" dir="2700000" algn="tl">
                  <a:srgbClr val="000000">
                    <a:alpha val="43137"/>
                  </a:srgbClr>
                </a:outerShdw>
              </a:effectLst>
            </a:endParaRPr>
          </a:p>
        </p:txBody>
      </p:sp>
      <p:sp>
        <p:nvSpPr>
          <p:cNvPr id="5" name="Date Placeholder 4"/>
          <p:cNvSpPr>
            <a:spLocks noGrp="1"/>
          </p:cNvSpPr>
          <p:nvPr>
            <p:ph type="dt" sz="half" idx="10"/>
          </p:nvPr>
        </p:nvSpPr>
        <p:spPr/>
        <p:txBody>
          <a:bodyPr/>
          <a:lstStyle/>
          <a:p>
            <a:fld id="{679B0F35-9B29-453A-AAEF-4550C0A3BB05}" type="datetime1">
              <a:rPr lang="en-CA" smtClean="0"/>
              <a:pPr/>
              <a:t>27/09/2019</a:t>
            </a:fld>
            <a:endParaRPr lang="en-CA"/>
          </a:p>
        </p:txBody>
      </p:sp>
      <p:sp>
        <p:nvSpPr>
          <p:cNvPr id="6" name="Slide Number Placeholder 5"/>
          <p:cNvSpPr>
            <a:spLocks noGrp="1"/>
          </p:cNvSpPr>
          <p:nvPr>
            <p:ph type="sldNum" sz="quarter" idx="12"/>
          </p:nvPr>
        </p:nvSpPr>
        <p:spPr/>
        <p:txBody>
          <a:bodyPr/>
          <a:lstStyle/>
          <a:p>
            <a:fld id="{2B6E738E-267A-4344-8BF4-552BF5255FBB}" type="slidenum">
              <a:rPr lang="en-CA" smtClean="0"/>
              <a:pPr/>
              <a:t>84</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p:cNvSpPr>
            <a:spLocks noGrp="1" noChangeArrowheads="1"/>
          </p:cNvSpPr>
          <p:nvPr>
            <p:ph type="title"/>
          </p:nvPr>
        </p:nvSpPr>
        <p:spPr>
          <a:noFill/>
        </p:spPr>
        <p:txBody>
          <a:bodyPr/>
          <a:lstStyle/>
          <a:p>
            <a:r>
              <a:rPr lang="en-US" sz="3600" b="1" dirty="0" smtClean="0"/>
              <a:t>Coefficient of variation</a:t>
            </a:r>
          </a:p>
        </p:txBody>
      </p:sp>
      <p:sp>
        <p:nvSpPr>
          <p:cNvPr id="272387" name="Rectangle 3"/>
          <p:cNvSpPr>
            <a:spLocks noGrp="1" noChangeArrowheads="1"/>
          </p:cNvSpPr>
          <p:nvPr>
            <p:ph type="body" idx="1"/>
          </p:nvPr>
        </p:nvSpPr>
        <p:spPr>
          <a:xfrm>
            <a:off x="350267" y="1857364"/>
            <a:ext cx="8398197" cy="4268799"/>
          </a:xfrm>
          <a:noFill/>
        </p:spPr>
        <p:txBody>
          <a:bodyPr/>
          <a:lstStyle/>
          <a:p>
            <a:r>
              <a:rPr lang="en-US" dirty="0" smtClean="0"/>
              <a:t>Coefficient of variation is just the standard error of the estimate, divided by the estimate itself</a:t>
            </a:r>
          </a:p>
          <a:p>
            <a:endParaRPr lang="en-US" dirty="0" smtClean="0"/>
          </a:p>
          <a:p>
            <a:r>
              <a:rPr lang="en-US" dirty="0" smtClean="0"/>
              <a:t>CV is dimensionless and facilitates comparisons between variables</a:t>
            </a:r>
          </a:p>
        </p:txBody>
      </p:sp>
      <p:sp>
        <p:nvSpPr>
          <p:cNvPr id="4" name="Date Placeholder 3"/>
          <p:cNvSpPr>
            <a:spLocks noGrp="1"/>
          </p:cNvSpPr>
          <p:nvPr>
            <p:ph type="dt" sz="half" idx="10"/>
          </p:nvPr>
        </p:nvSpPr>
        <p:spPr/>
        <p:txBody>
          <a:bodyPr/>
          <a:lstStyle/>
          <a:p>
            <a:fld id="{9091BC24-BCB9-4D5A-A854-1247D0EDE9A9}"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85</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noChangeArrowheads="1"/>
          </p:cNvSpPr>
          <p:nvPr>
            <p:ph type="title"/>
          </p:nvPr>
        </p:nvSpPr>
        <p:spPr>
          <a:xfrm>
            <a:off x="500034" y="928670"/>
            <a:ext cx="7772400" cy="803275"/>
          </a:xfrm>
          <a:noFill/>
        </p:spPr>
        <p:txBody>
          <a:bodyPr/>
          <a:lstStyle/>
          <a:p>
            <a:r>
              <a:rPr lang="en-US" altLang="en-US" sz="3600" b="1" dirty="0" smtClean="0"/>
              <a:t>Coefficient of variation</a:t>
            </a:r>
          </a:p>
        </p:txBody>
      </p:sp>
      <p:sp>
        <p:nvSpPr>
          <p:cNvPr id="273411" name="Rectangle 3"/>
          <p:cNvSpPr>
            <a:spLocks noGrp="1" noChangeArrowheads="1"/>
          </p:cNvSpPr>
          <p:nvPr>
            <p:ph type="body" idx="1"/>
          </p:nvPr>
        </p:nvSpPr>
        <p:spPr>
          <a:xfrm>
            <a:off x="571472" y="1857364"/>
            <a:ext cx="8064500" cy="4611687"/>
          </a:xfrm>
          <a:noFill/>
        </p:spPr>
        <p:txBody>
          <a:bodyPr/>
          <a:lstStyle/>
          <a:p>
            <a:r>
              <a:rPr lang="en-US" altLang="en-US" dirty="0" smtClean="0"/>
              <a:t>Relative measure of the precision of the result </a:t>
            </a:r>
          </a:p>
          <a:p>
            <a:r>
              <a:rPr lang="en-US" altLang="en-US" dirty="0" smtClean="0"/>
              <a:t>Obtained by dividing the standard error of the estimate by the estimate itself: how big is the standard error in relation to the estimate it “qualifies”</a:t>
            </a:r>
          </a:p>
          <a:p>
            <a:r>
              <a:rPr lang="en-CA" altLang="en-US" dirty="0" smtClean="0"/>
              <a:t>Given as a % </a:t>
            </a:r>
            <a:r>
              <a:rPr lang="en-CA" altLang="en-US" dirty="0" smtClean="0">
                <a:sym typeface="Wingdings" pitchFamily="2" charset="2"/>
              </a:rPr>
              <a:t> d</a:t>
            </a:r>
            <a:r>
              <a:rPr lang="en-CA" altLang="en-US" dirty="0" smtClean="0"/>
              <a:t>imensionless, so easier to use </a:t>
            </a:r>
          </a:p>
          <a:p>
            <a:r>
              <a:rPr lang="en-US" altLang="en-US" dirty="0" smtClean="0"/>
              <a:t>Facilitates comparisons between variables</a:t>
            </a:r>
          </a:p>
        </p:txBody>
      </p:sp>
      <p:sp>
        <p:nvSpPr>
          <p:cNvPr id="4" name="Date Placeholder 3"/>
          <p:cNvSpPr>
            <a:spLocks noGrp="1"/>
          </p:cNvSpPr>
          <p:nvPr>
            <p:ph type="dt" sz="half" idx="10"/>
          </p:nvPr>
        </p:nvSpPr>
        <p:spPr/>
        <p:txBody>
          <a:bodyPr/>
          <a:lstStyle/>
          <a:p>
            <a:fld id="{4F9515B7-1EDE-477D-BAA1-8EC56BB95A53}"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86</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title"/>
          </p:nvPr>
        </p:nvSpPr>
        <p:spPr>
          <a:noFill/>
        </p:spPr>
        <p:txBody>
          <a:bodyPr/>
          <a:lstStyle/>
          <a:p>
            <a:r>
              <a:rPr lang="en-US" altLang="en-US" sz="3600" b="1" dirty="0" smtClean="0"/>
              <a:t>Example: age</a:t>
            </a:r>
          </a:p>
        </p:txBody>
      </p:sp>
      <p:sp>
        <p:nvSpPr>
          <p:cNvPr id="274435" name="Rectangle 3"/>
          <p:cNvSpPr>
            <a:spLocks noGrp="1" noChangeArrowheads="1"/>
          </p:cNvSpPr>
          <p:nvPr>
            <p:ph type="body" idx="1"/>
          </p:nvPr>
        </p:nvSpPr>
        <p:spPr>
          <a:xfrm>
            <a:off x="357158" y="1857364"/>
            <a:ext cx="8398197" cy="4525963"/>
          </a:xfrm>
          <a:noFill/>
        </p:spPr>
        <p:txBody>
          <a:bodyPr/>
          <a:lstStyle/>
          <a:p>
            <a:r>
              <a:rPr lang="en-US" altLang="en-US" dirty="0" smtClean="0"/>
              <a:t>Estimated average age =  34.4 years</a:t>
            </a:r>
          </a:p>
          <a:p>
            <a:r>
              <a:rPr lang="en-US" altLang="en-US" dirty="0" smtClean="0"/>
              <a:t>Standard error of estimated average age				=    2.5 years</a:t>
            </a:r>
          </a:p>
          <a:p>
            <a:r>
              <a:rPr lang="en-US" altLang="en-US" dirty="0" smtClean="0"/>
              <a:t>Coefficient of variation is</a:t>
            </a:r>
          </a:p>
          <a:p>
            <a:pPr>
              <a:buFont typeface="Monotype Sorts" pitchFamily="2" charset="2"/>
              <a:buNone/>
            </a:pPr>
            <a:r>
              <a:rPr lang="en-US" altLang="en-US" dirty="0" smtClean="0"/>
              <a:t>          2.5 years / 34.4 years</a:t>
            </a:r>
          </a:p>
          <a:p>
            <a:pPr>
              <a:buFont typeface="Monotype Sorts" pitchFamily="2" charset="2"/>
              <a:buNone/>
            </a:pPr>
            <a:r>
              <a:rPr lang="en-US" altLang="en-US" dirty="0" smtClean="0"/>
              <a:t>       =  0.073 without dimension</a:t>
            </a:r>
          </a:p>
          <a:p>
            <a:r>
              <a:rPr lang="en-US" altLang="en-US" dirty="0" smtClean="0"/>
              <a:t>That is, 7.3% of the estimated value</a:t>
            </a:r>
          </a:p>
        </p:txBody>
      </p:sp>
      <p:sp>
        <p:nvSpPr>
          <p:cNvPr id="4" name="Date Placeholder 3"/>
          <p:cNvSpPr>
            <a:spLocks noGrp="1"/>
          </p:cNvSpPr>
          <p:nvPr>
            <p:ph type="dt" sz="half" idx="10"/>
          </p:nvPr>
        </p:nvSpPr>
        <p:spPr/>
        <p:txBody>
          <a:bodyPr/>
          <a:lstStyle/>
          <a:p>
            <a:fld id="{C9AC7322-3C69-4274-BEBE-A39A76808BDD}"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87</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a:noFill/>
        </p:spPr>
        <p:txBody>
          <a:bodyPr/>
          <a:lstStyle/>
          <a:p>
            <a:r>
              <a:rPr lang="en-US" altLang="en-US" sz="3600" b="1" dirty="0" smtClean="0"/>
              <a:t>Sampling error</a:t>
            </a:r>
          </a:p>
        </p:txBody>
      </p:sp>
      <p:sp>
        <p:nvSpPr>
          <p:cNvPr id="275459" name="Rectangle 3"/>
          <p:cNvSpPr>
            <a:spLocks noGrp="1" noChangeArrowheads="1"/>
          </p:cNvSpPr>
          <p:nvPr>
            <p:ph type="body" idx="1"/>
          </p:nvPr>
        </p:nvSpPr>
        <p:spPr>
          <a:xfrm>
            <a:off x="357158" y="1857364"/>
            <a:ext cx="8398197" cy="4525963"/>
          </a:xfrm>
          <a:noFill/>
        </p:spPr>
        <p:txBody>
          <a:bodyPr/>
          <a:lstStyle/>
          <a:p>
            <a:r>
              <a:rPr lang="en-US" altLang="en-US" dirty="0" smtClean="0"/>
              <a:t>Users must be given some idea of size of the sampling error of published estimates</a:t>
            </a:r>
          </a:p>
          <a:p>
            <a:endParaRPr lang="en-US" altLang="en-US" dirty="0" smtClean="0"/>
          </a:p>
          <a:p>
            <a:r>
              <a:rPr lang="en-US" altLang="en-US" dirty="0" smtClean="0"/>
              <a:t>Include estimates of standard errors or CV when available</a:t>
            </a:r>
          </a:p>
          <a:p>
            <a:endParaRPr lang="en-US" altLang="en-US" dirty="0" smtClean="0"/>
          </a:p>
          <a:p>
            <a:r>
              <a:rPr lang="en-US" altLang="en-US" dirty="0" smtClean="0"/>
              <a:t>Plus suggestions on their interpretation</a:t>
            </a:r>
          </a:p>
        </p:txBody>
      </p:sp>
      <p:sp>
        <p:nvSpPr>
          <p:cNvPr id="4" name="Date Placeholder 3"/>
          <p:cNvSpPr>
            <a:spLocks noGrp="1"/>
          </p:cNvSpPr>
          <p:nvPr>
            <p:ph type="dt" sz="half" idx="10"/>
          </p:nvPr>
        </p:nvSpPr>
        <p:spPr/>
        <p:txBody>
          <a:bodyPr/>
          <a:lstStyle/>
          <a:p>
            <a:fld id="{F3197DC3-827D-4D41-8A73-B1D230104A9F}"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88</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ChangeArrowheads="1"/>
          </p:cNvSpPr>
          <p:nvPr/>
        </p:nvSpPr>
        <p:spPr bwMode="auto">
          <a:xfrm>
            <a:off x="1285852" y="785794"/>
            <a:ext cx="6334125" cy="828675"/>
          </a:xfrm>
          <a:prstGeom prst="rect">
            <a:avLst/>
          </a:prstGeom>
          <a:solidFill>
            <a:srgbClr val="FAFD00"/>
          </a:solidFill>
          <a:ln w="12700">
            <a:solidFill>
              <a:schemeClr val="accent2"/>
            </a:solidFill>
            <a:miter lim="800000"/>
            <a:headEnd/>
            <a:tailEnd/>
          </a:ln>
        </p:spPr>
        <p:txBody>
          <a:bodyPr lIns="90488" tIns="44450" rIns="90488" bIns="44450">
            <a:spAutoFit/>
          </a:bodyPr>
          <a:lstStyle/>
          <a:p>
            <a:pPr algn="ctr">
              <a:spcBef>
                <a:spcPct val="50000"/>
              </a:spcBef>
            </a:pPr>
            <a:r>
              <a:rPr lang="en-US" altLang="en-US" sz="2400" i="1" u="sng"/>
              <a:t>Sampling variability guidelines used by several household surveys</a:t>
            </a:r>
          </a:p>
        </p:txBody>
      </p:sp>
      <p:grpSp>
        <p:nvGrpSpPr>
          <p:cNvPr id="2" name="Group 5"/>
          <p:cNvGrpSpPr>
            <a:grpSpLocks/>
          </p:cNvGrpSpPr>
          <p:nvPr/>
        </p:nvGrpSpPr>
        <p:grpSpPr bwMode="auto">
          <a:xfrm>
            <a:off x="785786" y="1000108"/>
            <a:ext cx="7392988" cy="952500"/>
            <a:chOff x="480" y="553"/>
            <a:chExt cx="4657" cy="600"/>
          </a:xfrm>
        </p:grpSpPr>
        <p:sp>
          <p:nvSpPr>
            <p:cNvPr id="202755" name="Freeform 3"/>
            <p:cNvSpPr>
              <a:spLocks/>
            </p:cNvSpPr>
            <p:nvPr/>
          </p:nvSpPr>
          <p:spPr bwMode="auto">
            <a:xfrm>
              <a:off x="4608" y="553"/>
              <a:ext cx="529" cy="574"/>
            </a:xfrm>
            <a:custGeom>
              <a:avLst/>
              <a:gdLst/>
              <a:ahLst/>
              <a:cxnLst>
                <a:cxn ang="0">
                  <a:pos x="0" y="348"/>
                </a:cxn>
                <a:cxn ang="0">
                  <a:pos x="92" y="383"/>
                </a:cxn>
                <a:cxn ang="0">
                  <a:pos x="319" y="180"/>
                </a:cxn>
                <a:cxn ang="0">
                  <a:pos x="331" y="167"/>
                </a:cxn>
                <a:cxn ang="0">
                  <a:pos x="340" y="157"/>
                </a:cxn>
                <a:cxn ang="0">
                  <a:pos x="346" y="145"/>
                </a:cxn>
                <a:cxn ang="0">
                  <a:pos x="351" y="133"/>
                </a:cxn>
                <a:cxn ang="0">
                  <a:pos x="352" y="121"/>
                </a:cxn>
                <a:cxn ang="0">
                  <a:pos x="352" y="108"/>
                </a:cxn>
                <a:cxn ang="0">
                  <a:pos x="351" y="95"/>
                </a:cxn>
                <a:cxn ang="0">
                  <a:pos x="347" y="85"/>
                </a:cxn>
                <a:cxn ang="0">
                  <a:pos x="342" y="74"/>
                </a:cxn>
                <a:cxn ang="0">
                  <a:pos x="336" y="65"/>
                </a:cxn>
                <a:cxn ang="0">
                  <a:pos x="330" y="54"/>
                </a:cxn>
                <a:cxn ang="0">
                  <a:pos x="322" y="45"/>
                </a:cxn>
                <a:cxn ang="0">
                  <a:pos x="314" y="36"/>
                </a:cxn>
                <a:cxn ang="0">
                  <a:pos x="305" y="27"/>
                </a:cxn>
                <a:cxn ang="0">
                  <a:pos x="296" y="18"/>
                </a:cxn>
                <a:cxn ang="0">
                  <a:pos x="285" y="10"/>
                </a:cxn>
                <a:cxn ang="0">
                  <a:pos x="272" y="0"/>
                </a:cxn>
                <a:cxn ang="0">
                  <a:pos x="291" y="3"/>
                </a:cxn>
                <a:cxn ang="0">
                  <a:pos x="307" y="5"/>
                </a:cxn>
                <a:cxn ang="0">
                  <a:pos x="324" y="9"/>
                </a:cxn>
                <a:cxn ang="0">
                  <a:pos x="343" y="16"/>
                </a:cxn>
                <a:cxn ang="0">
                  <a:pos x="359" y="22"/>
                </a:cxn>
                <a:cxn ang="0">
                  <a:pos x="379" y="29"/>
                </a:cxn>
                <a:cxn ang="0">
                  <a:pos x="398" y="39"/>
                </a:cxn>
                <a:cxn ang="0">
                  <a:pos x="418" y="47"/>
                </a:cxn>
                <a:cxn ang="0">
                  <a:pos x="435" y="57"/>
                </a:cxn>
                <a:cxn ang="0">
                  <a:pos x="453" y="69"/>
                </a:cxn>
                <a:cxn ang="0">
                  <a:pos x="466" y="79"/>
                </a:cxn>
                <a:cxn ang="0">
                  <a:pos x="479" y="93"/>
                </a:cxn>
                <a:cxn ang="0">
                  <a:pos x="492" y="108"/>
                </a:cxn>
                <a:cxn ang="0">
                  <a:pos x="502" y="120"/>
                </a:cxn>
                <a:cxn ang="0">
                  <a:pos x="513" y="136"/>
                </a:cxn>
                <a:cxn ang="0">
                  <a:pos x="520" y="154"/>
                </a:cxn>
                <a:cxn ang="0">
                  <a:pos x="525" y="169"/>
                </a:cxn>
                <a:cxn ang="0">
                  <a:pos x="528" y="186"/>
                </a:cxn>
                <a:cxn ang="0">
                  <a:pos x="526" y="203"/>
                </a:cxn>
                <a:cxn ang="0">
                  <a:pos x="523" y="217"/>
                </a:cxn>
                <a:cxn ang="0">
                  <a:pos x="510" y="236"/>
                </a:cxn>
                <a:cxn ang="0">
                  <a:pos x="497" y="250"/>
                </a:cxn>
                <a:cxn ang="0">
                  <a:pos x="482" y="263"/>
                </a:cxn>
                <a:cxn ang="0">
                  <a:pos x="272" y="451"/>
                </a:cxn>
                <a:cxn ang="0">
                  <a:pos x="369" y="487"/>
                </a:cxn>
                <a:cxn ang="0">
                  <a:pos x="13" y="573"/>
                </a:cxn>
                <a:cxn ang="0">
                  <a:pos x="0" y="348"/>
                </a:cxn>
              </a:cxnLst>
              <a:rect l="0" t="0" r="r" b="b"/>
              <a:pathLst>
                <a:path w="529" h="574">
                  <a:moveTo>
                    <a:pt x="0" y="348"/>
                  </a:moveTo>
                  <a:lnTo>
                    <a:pt x="92" y="383"/>
                  </a:lnTo>
                  <a:lnTo>
                    <a:pt x="319" y="180"/>
                  </a:lnTo>
                  <a:lnTo>
                    <a:pt x="331" y="167"/>
                  </a:lnTo>
                  <a:lnTo>
                    <a:pt x="340" y="157"/>
                  </a:lnTo>
                  <a:lnTo>
                    <a:pt x="346" y="145"/>
                  </a:lnTo>
                  <a:lnTo>
                    <a:pt x="351" y="133"/>
                  </a:lnTo>
                  <a:lnTo>
                    <a:pt x="352" y="121"/>
                  </a:lnTo>
                  <a:lnTo>
                    <a:pt x="352" y="108"/>
                  </a:lnTo>
                  <a:lnTo>
                    <a:pt x="351" y="95"/>
                  </a:lnTo>
                  <a:lnTo>
                    <a:pt x="347" y="85"/>
                  </a:lnTo>
                  <a:lnTo>
                    <a:pt x="342" y="74"/>
                  </a:lnTo>
                  <a:lnTo>
                    <a:pt x="336" y="65"/>
                  </a:lnTo>
                  <a:lnTo>
                    <a:pt x="330" y="54"/>
                  </a:lnTo>
                  <a:lnTo>
                    <a:pt x="322" y="45"/>
                  </a:lnTo>
                  <a:lnTo>
                    <a:pt x="314" y="36"/>
                  </a:lnTo>
                  <a:lnTo>
                    <a:pt x="305" y="27"/>
                  </a:lnTo>
                  <a:lnTo>
                    <a:pt x="296" y="18"/>
                  </a:lnTo>
                  <a:lnTo>
                    <a:pt x="285" y="10"/>
                  </a:lnTo>
                  <a:lnTo>
                    <a:pt x="272" y="0"/>
                  </a:lnTo>
                  <a:lnTo>
                    <a:pt x="291" y="3"/>
                  </a:lnTo>
                  <a:lnTo>
                    <a:pt x="307" y="5"/>
                  </a:lnTo>
                  <a:lnTo>
                    <a:pt x="324" y="9"/>
                  </a:lnTo>
                  <a:lnTo>
                    <a:pt x="343" y="16"/>
                  </a:lnTo>
                  <a:lnTo>
                    <a:pt x="359" y="22"/>
                  </a:lnTo>
                  <a:lnTo>
                    <a:pt x="379" y="29"/>
                  </a:lnTo>
                  <a:lnTo>
                    <a:pt x="398" y="39"/>
                  </a:lnTo>
                  <a:lnTo>
                    <a:pt x="418" y="47"/>
                  </a:lnTo>
                  <a:lnTo>
                    <a:pt x="435" y="57"/>
                  </a:lnTo>
                  <a:lnTo>
                    <a:pt x="453" y="69"/>
                  </a:lnTo>
                  <a:lnTo>
                    <a:pt x="466" y="79"/>
                  </a:lnTo>
                  <a:lnTo>
                    <a:pt x="479" y="93"/>
                  </a:lnTo>
                  <a:lnTo>
                    <a:pt x="492" y="108"/>
                  </a:lnTo>
                  <a:lnTo>
                    <a:pt x="502" y="120"/>
                  </a:lnTo>
                  <a:lnTo>
                    <a:pt x="513" y="136"/>
                  </a:lnTo>
                  <a:lnTo>
                    <a:pt x="520" y="154"/>
                  </a:lnTo>
                  <a:lnTo>
                    <a:pt x="525" y="169"/>
                  </a:lnTo>
                  <a:lnTo>
                    <a:pt x="528" y="186"/>
                  </a:lnTo>
                  <a:lnTo>
                    <a:pt x="526" y="203"/>
                  </a:lnTo>
                  <a:lnTo>
                    <a:pt x="523" y="217"/>
                  </a:lnTo>
                  <a:lnTo>
                    <a:pt x="510" y="236"/>
                  </a:lnTo>
                  <a:lnTo>
                    <a:pt x="497" y="250"/>
                  </a:lnTo>
                  <a:lnTo>
                    <a:pt x="482" y="263"/>
                  </a:lnTo>
                  <a:lnTo>
                    <a:pt x="272" y="451"/>
                  </a:lnTo>
                  <a:lnTo>
                    <a:pt x="369" y="487"/>
                  </a:lnTo>
                  <a:lnTo>
                    <a:pt x="13" y="573"/>
                  </a:lnTo>
                  <a:lnTo>
                    <a:pt x="0" y="348"/>
                  </a:lnTo>
                </a:path>
              </a:pathLst>
            </a:custGeom>
            <a:solidFill>
              <a:schemeClr val="tx1"/>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sp>
          <p:nvSpPr>
            <p:cNvPr id="202756" name="Freeform 4"/>
            <p:cNvSpPr>
              <a:spLocks/>
            </p:cNvSpPr>
            <p:nvPr/>
          </p:nvSpPr>
          <p:spPr bwMode="auto">
            <a:xfrm>
              <a:off x="480" y="579"/>
              <a:ext cx="529" cy="574"/>
            </a:xfrm>
            <a:custGeom>
              <a:avLst/>
              <a:gdLst/>
              <a:ahLst/>
              <a:cxnLst>
                <a:cxn ang="0">
                  <a:pos x="528" y="348"/>
                </a:cxn>
                <a:cxn ang="0">
                  <a:pos x="436" y="383"/>
                </a:cxn>
                <a:cxn ang="0">
                  <a:pos x="209" y="180"/>
                </a:cxn>
                <a:cxn ang="0">
                  <a:pos x="197" y="167"/>
                </a:cxn>
                <a:cxn ang="0">
                  <a:pos x="188" y="157"/>
                </a:cxn>
                <a:cxn ang="0">
                  <a:pos x="182" y="145"/>
                </a:cxn>
                <a:cxn ang="0">
                  <a:pos x="177" y="133"/>
                </a:cxn>
                <a:cxn ang="0">
                  <a:pos x="176" y="121"/>
                </a:cxn>
                <a:cxn ang="0">
                  <a:pos x="176" y="108"/>
                </a:cxn>
                <a:cxn ang="0">
                  <a:pos x="177" y="95"/>
                </a:cxn>
                <a:cxn ang="0">
                  <a:pos x="181" y="85"/>
                </a:cxn>
                <a:cxn ang="0">
                  <a:pos x="186" y="74"/>
                </a:cxn>
                <a:cxn ang="0">
                  <a:pos x="192" y="65"/>
                </a:cxn>
                <a:cxn ang="0">
                  <a:pos x="198" y="54"/>
                </a:cxn>
                <a:cxn ang="0">
                  <a:pos x="206" y="45"/>
                </a:cxn>
                <a:cxn ang="0">
                  <a:pos x="214" y="36"/>
                </a:cxn>
                <a:cxn ang="0">
                  <a:pos x="223" y="27"/>
                </a:cxn>
                <a:cxn ang="0">
                  <a:pos x="232" y="18"/>
                </a:cxn>
                <a:cxn ang="0">
                  <a:pos x="243" y="10"/>
                </a:cxn>
                <a:cxn ang="0">
                  <a:pos x="256" y="0"/>
                </a:cxn>
                <a:cxn ang="0">
                  <a:pos x="237" y="3"/>
                </a:cxn>
                <a:cxn ang="0">
                  <a:pos x="221" y="5"/>
                </a:cxn>
                <a:cxn ang="0">
                  <a:pos x="204" y="9"/>
                </a:cxn>
                <a:cxn ang="0">
                  <a:pos x="185" y="16"/>
                </a:cxn>
                <a:cxn ang="0">
                  <a:pos x="169" y="22"/>
                </a:cxn>
                <a:cxn ang="0">
                  <a:pos x="149" y="29"/>
                </a:cxn>
                <a:cxn ang="0">
                  <a:pos x="130" y="39"/>
                </a:cxn>
                <a:cxn ang="0">
                  <a:pos x="110" y="47"/>
                </a:cxn>
                <a:cxn ang="0">
                  <a:pos x="93" y="57"/>
                </a:cxn>
                <a:cxn ang="0">
                  <a:pos x="75" y="69"/>
                </a:cxn>
                <a:cxn ang="0">
                  <a:pos x="62" y="79"/>
                </a:cxn>
                <a:cxn ang="0">
                  <a:pos x="49" y="93"/>
                </a:cxn>
                <a:cxn ang="0">
                  <a:pos x="36" y="108"/>
                </a:cxn>
                <a:cxn ang="0">
                  <a:pos x="26" y="120"/>
                </a:cxn>
                <a:cxn ang="0">
                  <a:pos x="15" y="136"/>
                </a:cxn>
                <a:cxn ang="0">
                  <a:pos x="8" y="154"/>
                </a:cxn>
                <a:cxn ang="0">
                  <a:pos x="3" y="169"/>
                </a:cxn>
                <a:cxn ang="0">
                  <a:pos x="0" y="186"/>
                </a:cxn>
                <a:cxn ang="0">
                  <a:pos x="2" y="203"/>
                </a:cxn>
                <a:cxn ang="0">
                  <a:pos x="5" y="217"/>
                </a:cxn>
                <a:cxn ang="0">
                  <a:pos x="18" y="236"/>
                </a:cxn>
                <a:cxn ang="0">
                  <a:pos x="31" y="250"/>
                </a:cxn>
                <a:cxn ang="0">
                  <a:pos x="46" y="263"/>
                </a:cxn>
                <a:cxn ang="0">
                  <a:pos x="256" y="451"/>
                </a:cxn>
                <a:cxn ang="0">
                  <a:pos x="159" y="487"/>
                </a:cxn>
                <a:cxn ang="0">
                  <a:pos x="515" y="573"/>
                </a:cxn>
                <a:cxn ang="0">
                  <a:pos x="528" y="348"/>
                </a:cxn>
              </a:cxnLst>
              <a:rect l="0" t="0" r="r" b="b"/>
              <a:pathLst>
                <a:path w="529" h="574">
                  <a:moveTo>
                    <a:pt x="528" y="348"/>
                  </a:moveTo>
                  <a:lnTo>
                    <a:pt x="436" y="383"/>
                  </a:lnTo>
                  <a:lnTo>
                    <a:pt x="209" y="180"/>
                  </a:lnTo>
                  <a:lnTo>
                    <a:pt x="197" y="167"/>
                  </a:lnTo>
                  <a:lnTo>
                    <a:pt x="188" y="157"/>
                  </a:lnTo>
                  <a:lnTo>
                    <a:pt x="182" y="145"/>
                  </a:lnTo>
                  <a:lnTo>
                    <a:pt x="177" y="133"/>
                  </a:lnTo>
                  <a:lnTo>
                    <a:pt x="176" y="121"/>
                  </a:lnTo>
                  <a:lnTo>
                    <a:pt x="176" y="108"/>
                  </a:lnTo>
                  <a:lnTo>
                    <a:pt x="177" y="95"/>
                  </a:lnTo>
                  <a:lnTo>
                    <a:pt x="181" y="85"/>
                  </a:lnTo>
                  <a:lnTo>
                    <a:pt x="186" y="74"/>
                  </a:lnTo>
                  <a:lnTo>
                    <a:pt x="192" y="65"/>
                  </a:lnTo>
                  <a:lnTo>
                    <a:pt x="198" y="54"/>
                  </a:lnTo>
                  <a:lnTo>
                    <a:pt x="206" y="45"/>
                  </a:lnTo>
                  <a:lnTo>
                    <a:pt x="214" y="36"/>
                  </a:lnTo>
                  <a:lnTo>
                    <a:pt x="223" y="27"/>
                  </a:lnTo>
                  <a:lnTo>
                    <a:pt x="232" y="18"/>
                  </a:lnTo>
                  <a:lnTo>
                    <a:pt x="243" y="10"/>
                  </a:lnTo>
                  <a:lnTo>
                    <a:pt x="256" y="0"/>
                  </a:lnTo>
                  <a:lnTo>
                    <a:pt x="237" y="3"/>
                  </a:lnTo>
                  <a:lnTo>
                    <a:pt x="221" y="5"/>
                  </a:lnTo>
                  <a:lnTo>
                    <a:pt x="204" y="9"/>
                  </a:lnTo>
                  <a:lnTo>
                    <a:pt x="185" y="16"/>
                  </a:lnTo>
                  <a:lnTo>
                    <a:pt x="169" y="22"/>
                  </a:lnTo>
                  <a:lnTo>
                    <a:pt x="149" y="29"/>
                  </a:lnTo>
                  <a:lnTo>
                    <a:pt x="130" y="39"/>
                  </a:lnTo>
                  <a:lnTo>
                    <a:pt x="110" y="47"/>
                  </a:lnTo>
                  <a:lnTo>
                    <a:pt x="93" y="57"/>
                  </a:lnTo>
                  <a:lnTo>
                    <a:pt x="75" y="69"/>
                  </a:lnTo>
                  <a:lnTo>
                    <a:pt x="62" y="79"/>
                  </a:lnTo>
                  <a:lnTo>
                    <a:pt x="49" y="93"/>
                  </a:lnTo>
                  <a:lnTo>
                    <a:pt x="36" y="108"/>
                  </a:lnTo>
                  <a:lnTo>
                    <a:pt x="26" y="120"/>
                  </a:lnTo>
                  <a:lnTo>
                    <a:pt x="15" y="136"/>
                  </a:lnTo>
                  <a:lnTo>
                    <a:pt x="8" y="154"/>
                  </a:lnTo>
                  <a:lnTo>
                    <a:pt x="3" y="169"/>
                  </a:lnTo>
                  <a:lnTo>
                    <a:pt x="0" y="186"/>
                  </a:lnTo>
                  <a:lnTo>
                    <a:pt x="2" y="203"/>
                  </a:lnTo>
                  <a:lnTo>
                    <a:pt x="5" y="217"/>
                  </a:lnTo>
                  <a:lnTo>
                    <a:pt x="18" y="236"/>
                  </a:lnTo>
                  <a:lnTo>
                    <a:pt x="31" y="250"/>
                  </a:lnTo>
                  <a:lnTo>
                    <a:pt x="46" y="263"/>
                  </a:lnTo>
                  <a:lnTo>
                    <a:pt x="256" y="451"/>
                  </a:lnTo>
                  <a:lnTo>
                    <a:pt x="159" y="487"/>
                  </a:lnTo>
                  <a:lnTo>
                    <a:pt x="515" y="573"/>
                  </a:lnTo>
                  <a:lnTo>
                    <a:pt x="528" y="348"/>
                  </a:lnTo>
                </a:path>
              </a:pathLst>
            </a:custGeom>
            <a:solidFill>
              <a:schemeClr val="tx1"/>
            </a:solidFill>
            <a:ln w="12700" cap="rnd" cmpd="sng">
              <a:solidFill>
                <a:srgbClr val="000000"/>
              </a:solidFill>
              <a:prstDash val="solid"/>
              <a:round/>
              <a:headEnd type="none" w="med" len="med"/>
              <a:tailEnd type="none" w="med" len="med"/>
            </a:ln>
            <a:effectLst/>
          </p:spPr>
          <p:txBody>
            <a:bodyPr/>
            <a:lstStyle/>
            <a:p>
              <a:pPr>
                <a:defRPr/>
              </a:pPr>
              <a:endParaRPr lang="en-CA">
                <a:effectLst>
                  <a:outerShdw blurRad="38100" dist="38100" dir="2700000" algn="tl">
                    <a:srgbClr val="000000">
                      <a:alpha val="43137"/>
                    </a:srgbClr>
                  </a:outerShdw>
                </a:effectLst>
              </a:endParaRPr>
            </a:p>
          </p:txBody>
        </p:sp>
      </p:grpSp>
      <p:graphicFrame>
        <p:nvGraphicFramePr>
          <p:cNvPr id="29" name="Table 28"/>
          <p:cNvGraphicFramePr>
            <a:graphicFrameLocks noGrp="1"/>
          </p:cNvGraphicFramePr>
          <p:nvPr/>
        </p:nvGraphicFramePr>
        <p:xfrm>
          <a:off x="971550" y="2060575"/>
          <a:ext cx="7345363" cy="3529013"/>
        </p:xfrm>
        <a:graphic>
          <a:graphicData uri="http://schemas.openxmlformats.org/drawingml/2006/table">
            <a:tbl>
              <a:tblPr/>
              <a:tblGrid>
                <a:gridCol w="2044700"/>
                <a:gridCol w="1892300"/>
                <a:gridCol w="3408363"/>
              </a:tblGrid>
              <a:tr h="274345">
                <a:tc>
                  <a:txBody>
                    <a:bodyPr/>
                    <a:lstStyle/>
                    <a:p>
                      <a:pPr marL="71438" marR="0" lvl="0" indent="0" algn="ctr" defTabSz="914400" rtl="0" eaLnBrk="1" fontAlgn="base" latinLnBrk="0" hangingPunct="1">
                        <a:lnSpc>
                          <a:spcPct val="100000"/>
                        </a:lnSpc>
                        <a:spcBef>
                          <a:spcPts val="300"/>
                        </a:spcBef>
                        <a:spcAft>
                          <a:spcPts val="300"/>
                        </a:spcAft>
                        <a:buClrTx/>
                        <a:buSzTx/>
                        <a:buFontTx/>
                        <a:buNone/>
                        <a:tabLst/>
                      </a:pPr>
                      <a:r>
                        <a:rPr kumimoji="0" lang="en-CA" sz="1800" b="1" i="0" u="none" strike="noStrike" cap="none" normalizeH="0" baseline="0" dirty="0" smtClean="0">
                          <a:ln>
                            <a:noFill/>
                          </a:ln>
                          <a:solidFill>
                            <a:srgbClr val="000000"/>
                          </a:solidFill>
                          <a:effectLst/>
                          <a:latin typeface="Times New Roman" pitchFamily="18" charset="0"/>
                          <a:cs typeface="Times New Roman" pitchFamily="18" charset="0"/>
                        </a:rPr>
                        <a:t>Type of Estimate</a:t>
                      </a:r>
                      <a:endParaRPr kumimoji="0" lang="en-CA"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2388" marR="0" lvl="0" indent="0" algn="ctr" defTabSz="914400" rtl="0" eaLnBrk="1" fontAlgn="base" latinLnBrk="0" hangingPunct="1">
                        <a:lnSpc>
                          <a:spcPct val="100000"/>
                        </a:lnSpc>
                        <a:spcBef>
                          <a:spcPts val="300"/>
                        </a:spcBef>
                        <a:spcAft>
                          <a:spcPts val="300"/>
                        </a:spcAft>
                        <a:buClrTx/>
                        <a:buSzTx/>
                        <a:buFontTx/>
                        <a:buNone/>
                        <a:tabLst/>
                      </a:pPr>
                      <a:r>
                        <a:rPr kumimoji="0" lang="en-CA" sz="1800" b="1" i="0" u="none" strike="noStrike" cap="none" normalizeH="0" baseline="0" smtClean="0">
                          <a:ln>
                            <a:noFill/>
                          </a:ln>
                          <a:solidFill>
                            <a:srgbClr val="000000"/>
                          </a:solidFill>
                          <a:effectLst/>
                          <a:latin typeface="Times New Roman" pitchFamily="18" charset="0"/>
                          <a:cs typeface="Times New Roman" pitchFamily="18" charset="0"/>
                        </a:rPr>
                        <a:t>CV (in %)</a:t>
                      </a:r>
                      <a:endParaRPr kumimoji="0" lang="en-CA"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6200" marR="0" lvl="0" indent="0" algn="l" defTabSz="914400" rtl="0" eaLnBrk="1" fontAlgn="base" latinLnBrk="0" hangingPunct="1">
                        <a:lnSpc>
                          <a:spcPct val="100000"/>
                        </a:lnSpc>
                        <a:spcBef>
                          <a:spcPct val="0"/>
                        </a:spcBef>
                        <a:spcAft>
                          <a:spcPct val="0"/>
                        </a:spcAft>
                        <a:buClrTx/>
                        <a:buSzTx/>
                        <a:buFontTx/>
                        <a:buNone/>
                        <a:tabLst/>
                      </a:pPr>
                      <a:r>
                        <a:rPr kumimoji="0" lang="en-CA" sz="1800" b="1" i="0" u="none" strike="noStrike" cap="none" normalizeH="0" baseline="0" smtClean="0">
                          <a:ln>
                            <a:noFill/>
                          </a:ln>
                          <a:solidFill>
                            <a:srgbClr val="000000"/>
                          </a:solidFill>
                          <a:effectLst/>
                          <a:latin typeface="Times New Roman" pitchFamily="18" charset="0"/>
                          <a:cs typeface="Times New Roman" pitchFamily="18" charset="0"/>
                        </a:rPr>
                        <a:t>Guidelines</a:t>
                      </a:r>
                      <a:endParaRPr kumimoji="0" lang="en-CA"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7162">
                <a:tc>
                  <a:txBody>
                    <a:bodyPr/>
                    <a:lstStyle/>
                    <a:p>
                      <a:pPr marL="71438" marR="0" lvl="0" indent="0" algn="ctr"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chemeClr val="tx1"/>
                          </a:solidFill>
                          <a:effectLst/>
                          <a:latin typeface="Times New Roman" pitchFamily="18" charset="0"/>
                          <a:cs typeface="Times New Roman" pitchFamily="18" charset="0"/>
                        </a:rPr>
                        <a:t>Acceptable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2388" marR="0" lvl="0" indent="0" algn="ctr"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chemeClr val="tx1"/>
                          </a:solidFill>
                          <a:effectLst/>
                          <a:latin typeface="Times New Roman" pitchFamily="18" charset="0"/>
                          <a:cs typeface="Times New Roman" pitchFamily="18" charset="0"/>
                        </a:rPr>
                        <a:t>0.0 ≤ CV ≤ 16.5</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620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Times New Roman" pitchFamily="18" charset="0"/>
                          <a:cs typeface="Times New Roman" pitchFamily="18" charset="0"/>
                        </a:rPr>
                        <a:t>General unrestricted release. Requires no special notation.</a:t>
                      </a:r>
                      <a:endParaRPr kumimoji="0" lang="en-CA"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71723">
                <a:tc>
                  <a:txBody>
                    <a:bodyPr/>
                    <a:lstStyle/>
                    <a:p>
                      <a:pPr marL="71438" marR="0" lvl="0" indent="0" algn="ctr"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chemeClr val="tx1"/>
                          </a:solidFill>
                          <a:effectLst/>
                          <a:latin typeface="Times New Roman" pitchFamily="18" charset="0"/>
                          <a:cs typeface="Times New Roman" pitchFamily="18" charset="0"/>
                        </a:rPr>
                        <a:t>Marginal</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2388" marR="0" lvl="0" indent="0" algn="ctr"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dirty="0" smtClean="0">
                          <a:ln>
                            <a:noFill/>
                          </a:ln>
                          <a:solidFill>
                            <a:schemeClr val="tx1"/>
                          </a:solidFill>
                          <a:effectLst/>
                          <a:latin typeface="Times New Roman" pitchFamily="18" charset="0"/>
                          <a:cs typeface="Times New Roman" pitchFamily="18" charset="0"/>
                        </a:rPr>
                        <a:t>16.5 &lt; CV ≤ 33.3</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620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Times New Roman" pitchFamily="18" charset="0"/>
                          <a:cs typeface="Times New Roman" pitchFamily="18" charset="0"/>
                        </a:rPr>
                        <a:t>General unrestricted release, with warning to users about high sampling variability. Estimates identified by the letter E (or other similar fashion).</a:t>
                      </a:r>
                      <a:endParaRPr kumimoji="0" lang="en-CA"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55783">
                <a:tc>
                  <a:txBody>
                    <a:bodyPr/>
                    <a:lstStyle/>
                    <a:p>
                      <a:pPr marL="71438" marR="0" lvl="0" indent="0" algn="ctr"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chemeClr val="tx1"/>
                          </a:solidFill>
                          <a:effectLst/>
                          <a:latin typeface="Times New Roman" pitchFamily="18" charset="0"/>
                          <a:cs typeface="Times New Roman" pitchFamily="18" charset="0"/>
                        </a:rPr>
                        <a:t>Unacceptable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2388" marR="0" lvl="0" indent="0" algn="ctr"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chemeClr val="tx1"/>
                          </a:solidFill>
                          <a:effectLst/>
                          <a:latin typeface="Times New Roman" pitchFamily="18" charset="0"/>
                          <a:cs typeface="Times New Roman" pitchFamily="18" charset="0"/>
                        </a:rPr>
                        <a:t>CV &gt; 33.3</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620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Times New Roman" pitchFamily="18" charset="0"/>
                          <a:cs typeface="Times New Roman" pitchFamily="18" charset="0"/>
                        </a:rPr>
                        <a:t>Statistics Canada recommends not releasing estimates of unacceptable quality. </a:t>
                      </a:r>
                      <a:endParaRPr kumimoji="0" lang="en-CA"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 name="Date Placeholder 6"/>
          <p:cNvSpPr>
            <a:spLocks noGrp="1"/>
          </p:cNvSpPr>
          <p:nvPr>
            <p:ph type="dt" sz="half" idx="10"/>
          </p:nvPr>
        </p:nvSpPr>
        <p:spPr/>
        <p:txBody>
          <a:bodyPr/>
          <a:lstStyle/>
          <a:p>
            <a:fld id="{F7141E7C-3A06-48E2-B7FA-45352D4B08AE}" type="datetime1">
              <a:rPr lang="en-CA" smtClean="0"/>
              <a:pPr/>
              <a:t>27/09/2019</a:t>
            </a:fld>
            <a:endParaRPr lang="en-CA"/>
          </a:p>
        </p:txBody>
      </p:sp>
      <p:sp>
        <p:nvSpPr>
          <p:cNvPr id="8" name="Slide Number Placeholder 7"/>
          <p:cNvSpPr>
            <a:spLocks noGrp="1"/>
          </p:cNvSpPr>
          <p:nvPr>
            <p:ph type="sldNum" sz="quarter" idx="12"/>
          </p:nvPr>
        </p:nvSpPr>
        <p:spPr/>
        <p:txBody>
          <a:bodyPr/>
          <a:lstStyle/>
          <a:p>
            <a:fld id="{52C81505-89D5-42F7-A0D6-5699417D7DF5}" type="slidenum">
              <a:rPr lang="en-CA" smtClean="0"/>
              <a:pPr/>
              <a:t>89</a:t>
            </a:fld>
            <a:endParaRPr lang="en-CA"/>
          </a:p>
        </p:txBody>
      </p:sp>
      <p:sp>
        <p:nvSpPr>
          <p:cNvPr id="9" name="Footer Placeholder 8"/>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spd="med">
    <p:checke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a:spLocks noGrp="1" noChangeArrowheads="1"/>
          </p:cNvSpPr>
          <p:nvPr>
            <p:ph type="title"/>
          </p:nvPr>
        </p:nvSpPr>
        <p:spPr>
          <a:noFill/>
        </p:spPr>
        <p:txBody>
          <a:bodyPr/>
          <a:lstStyle/>
          <a:p>
            <a:r>
              <a:rPr lang="en-US" altLang="en-US" sz="3600" b="1" dirty="0" smtClean="0"/>
              <a:t>Bias</a:t>
            </a:r>
          </a:p>
        </p:txBody>
      </p:sp>
      <p:sp>
        <p:nvSpPr>
          <p:cNvPr id="22533" name="Rectangle 3"/>
          <p:cNvSpPr>
            <a:spLocks noGrp="1" noChangeArrowheads="1"/>
          </p:cNvSpPr>
          <p:nvPr>
            <p:ph type="body" idx="1"/>
          </p:nvPr>
        </p:nvSpPr>
        <p:spPr>
          <a:xfrm>
            <a:off x="685800" y="1643050"/>
            <a:ext cx="7772400" cy="3970350"/>
          </a:xfrm>
          <a:noFill/>
        </p:spPr>
        <p:txBody>
          <a:bodyPr/>
          <a:lstStyle/>
          <a:p>
            <a:pPr>
              <a:buFont typeface="Monotype Sorts" pitchFamily="2" charset="2"/>
              <a:buNone/>
            </a:pPr>
            <a:r>
              <a:rPr lang="en-US" altLang="en-US" dirty="0" smtClean="0"/>
              <a:t>	</a:t>
            </a:r>
            <a:r>
              <a:rPr lang="en-US" altLang="en-US" b="1" dirty="0" smtClean="0"/>
              <a:t>Systematic</a:t>
            </a:r>
            <a:r>
              <a:rPr lang="en-US" altLang="en-US" dirty="0" smtClean="0"/>
              <a:t> difference between true population value and average result from all possible samples</a:t>
            </a:r>
            <a:endParaRPr lang="en-US" altLang="en-US" sz="3600" dirty="0" smtClean="0"/>
          </a:p>
        </p:txBody>
      </p:sp>
      <p:graphicFrame>
        <p:nvGraphicFramePr>
          <p:cNvPr id="22530" name="Object 4">
            <a:hlinkClick r:id="" action="ppaction://ole?verb=0"/>
          </p:cNvPr>
          <p:cNvGraphicFramePr>
            <a:graphicFrameLocks/>
          </p:cNvGraphicFramePr>
          <p:nvPr/>
        </p:nvGraphicFramePr>
        <p:xfrm>
          <a:off x="3929063" y="3844925"/>
          <a:ext cx="2713037" cy="2400300"/>
        </p:xfrm>
        <a:graphic>
          <a:graphicData uri="http://schemas.openxmlformats.org/presentationml/2006/ole">
            <mc:AlternateContent xmlns:mc="http://schemas.openxmlformats.org/markup-compatibility/2006">
              <mc:Choice xmlns:v="urn:schemas-microsoft-com:vml" Requires="v">
                <p:oleObj spid="_x0000_s22554" name="Clip" r:id="rId3" imgW="4144963" imgH="3214688" progId="">
                  <p:embed/>
                </p:oleObj>
              </mc:Choice>
              <mc:Fallback>
                <p:oleObj name="Clip" r:id="rId3" imgW="4144963" imgH="3214688" progId="">
                  <p:embed/>
                  <p:pic>
                    <p:nvPicPr>
                      <p:cNvPr id="0" name="Picture 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9063" y="3844925"/>
                        <a:ext cx="2713037"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2531" name="Object 5">
            <a:hlinkClick r:id="" action="ppaction://ole?verb=0"/>
          </p:cNvPr>
          <p:cNvGraphicFramePr>
            <a:graphicFrameLocks/>
          </p:cNvGraphicFramePr>
          <p:nvPr/>
        </p:nvGraphicFramePr>
        <p:xfrm>
          <a:off x="1270000" y="3752850"/>
          <a:ext cx="4184650" cy="2081213"/>
        </p:xfrm>
        <a:graphic>
          <a:graphicData uri="http://schemas.openxmlformats.org/presentationml/2006/ole">
            <mc:AlternateContent xmlns:mc="http://schemas.openxmlformats.org/markup-compatibility/2006">
              <mc:Choice xmlns:v="urn:schemas-microsoft-com:vml" Requires="v">
                <p:oleObj spid="_x0000_s22555" name="Clip" r:id="rId5" imgW="5530850" imgH="3292475" progId="">
                  <p:embed/>
                </p:oleObj>
              </mc:Choice>
              <mc:Fallback>
                <p:oleObj name="Clip" r:id="rId5" imgW="5530850" imgH="3292475" progId="">
                  <p:embed/>
                  <p:pic>
                    <p:nvPicPr>
                      <p:cNvPr id="0" name="Picture 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70000" y="3752850"/>
                        <a:ext cx="4184650" cy="208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Date Placeholder 5"/>
          <p:cNvSpPr>
            <a:spLocks noGrp="1"/>
          </p:cNvSpPr>
          <p:nvPr>
            <p:ph type="dt" sz="half" idx="10"/>
          </p:nvPr>
        </p:nvSpPr>
        <p:spPr/>
        <p:txBody>
          <a:bodyPr/>
          <a:lstStyle/>
          <a:p>
            <a:fld id="{21FDB84B-A787-4841-BB8E-87C383A748F4}" type="datetime1">
              <a:rPr lang="en-CA" smtClean="0"/>
              <a:pPr/>
              <a:t>27/09/2019</a:t>
            </a:fld>
            <a:endParaRPr lang="en-CA"/>
          </a:p>
        </p:txBody>
      </p:sp>
      <p:sp>
        <p:nvSpPr>
          <p:cNvPr id="7" name="Slide Number Placeholder 6"/>
          <p:cNvSpPr>
            <a:spLocks noGrp="1"/>
          </p:cNvSpPr>
          <p:nvPr>
            <p:ph type="sldNum" sz="quarter" idx="12"/>
          </p:nvPr>
        </p:nvSpPr>
        <p:spPr/>
        <p:txBody>
          <a:bodyPr/>
          <a:lstStyle/>
          <a:p>
            <a:fld id="{2B6E738E-267A-4344-8BF4-552BF5255FBB}" type="slidenum">
              <a:rPr lang="en-CA" smtClean="0"/>
              <a:pPr/>
              <a:t>9</a:t>
            </a:fld>
            <a:endParaRPr lang="en-CA"/>
          </a:p>
        </p:txBody>
      </p:sp>
      <p:sp>
        <p:nvSpPr>
          <p:cNvPr id="8" name="Footer Placeholder 7"/>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ChangeArrowheads="1"/>
          </p:cNvSpPr>
          <p:nvPr>
            <p:ph type="title"/>
          </p:nvPr>
        </p:nvSpPr>
        <p:spPr>
          <a:noFill/>
        </p:spPr>
        <p:txBody>
          <a:bodyPr/>
          <a:lstStyle/>
          <a:p>
            <a:r>
              <a:rPr lang="en-US" altLang="en-US" sz="3600" b="1" dirty="0" smtClean="0"/>
              <a:t>Sampling error</a:t>
            </a:r>
          </a:p>
        </p:txBody>
      </p:sp>
      <p:sp>
        <p:nvSpPr>
          <p:cNvPr id="278531" name="Rectangle 3"/>
          <p:cNvSpPr>
            <a:spLocks noGrp="1" noChangeArrowheads="1"/>
          </p:cNvSpPr>
          <p:nvPr>
            <p:ph type="body" idx="1"/>
          </p:nvPr>
        </p:nvSpPr>
        <p:spPr>
          <a:xfrm>
            <a:off x="350267" y="1857364"/>
            <a:ext cx="8398197" cy="4268799"/>
          </a:xfrm>
          <a:noFill/>
        </p:spPr>
        <p:txBody>
          <a:bodyPr/>
          <a:lstStyle/>
          <a:p>
            <a:r>
              <a:rPr lang="en-US" altLang="en-US" dirty="0" smtClean="0"/>
              <a:t>Standard error and coefficient of variation vary inversely with the </a:t>
            </a:r>
            <a:r>
              <a:rPr lang="en-US" altLang="en-US" b="1" dirty="0" smtClean="0"/>
              <a:t>square root</a:t>
            </a:r>
            <a:r>
              <a:rPr lang="en-US" altLang="en-US" dirty="0" smtClean="0"/>
              <a:t> of the sample size</a:t>
            </a:r>
          </a:p>
          <a:p>
            <a:endParaRPr lang="en-US" altLang="en-US" dirty="0" smtClean="0"/>
          </a:p>
          <a:p>
            <a:r>
              <a:rPr lang="en-US" altLang="en-US" dirty="0" smtClean="0"/>
              <a:t>Thus to cut them in half, it would be necessary to increase the sample size by a factor of </a:t>
            </a:r>
            <a:r>
              <a:rPr lang="en-US" altLang="en-US" b="1" dirty="0" smtClean="0"/>
              <a:t>four</a:t>
            </a:r>
          </a:p>
        </p:txBody>
      </p:sp>
      <p:sp>
        <p:nvSpPr>
          <p:cNvPr id="4" name="Date Placeholder 3"/>
          <p:cNvSpPr>
            <a:spLocks noGrp="1"/>
          </p:cNvSpPr>
          <p:nvPr>
            <p:ph type="dt" sz="half" idx="10"/>
          </p:nvPr>
        </p:nvSpPr>
        <p:spPr/>
        <p:txBody>
          <a:bodyPr/>
          <a:lstStyle/>
          <a:p>
            <a:fld id="{9CC1D1C3-9B1A-4773-BA4E-AD832078B1A0}"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90</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ChangeArrowheads="1"/>
          </p:cNvSpPr>
          <p:nvPr>
            <p:ph type="title"/>
          </p:nvPr>
        </p:nvSpPr>
        <p:spPr>
          <a:noFill/>
        </p:spPr>
        <p:txBody>
          <a:bodyPr/>
          <a:lstStyle/>
          <a:p>
            <a:r>
              <a:rPr lang="en-US" altLang="en-US" sz="3600" b="1" dirty="0" smtClean="0"/>
              <a:t>Confidence interval</a:t>
            </a:r>
          </a:p>
        </p:txBody>
      </p:sp>
      <p:sp>
        <p:nvSpPr>
          <p:cNvPr id="279555" name="Rectangle 3"/>
          <p:cNvSpPr>
            <a:spLocks noGrp="1" noChangeArrowheads="1"/>
          </p:cNvSpPr>
          <p:nvPr>
            <p:ph type="body" idx="1"/>
          </p:nvPr>
        </p:nvSpPr>
        <p:spPr>
          <a:xfrm>
            <a:off x="350267" y="1857364"/>
            <a:ext cx="8398197" cy="4268799"/>
          </a:xfrm>
          <a:noFill/>
        </p:spPr>
        <p:txBody>
          <a:bodyPr/>
          <a:lstStyle/>
          <a:p>
            <a:r>
              <a:rPr lang="en-US" altLang="en-US" dirty="0" smtClean="0"/>
              <a:t>Estimation based on survey data gives a  point estimate (single value) to represent the population value</a:t>
            </a:r>
          </a:p>
          <a:p>
            <a:endParaRPr lang="en-US" altLang="en-US" dirty="0" smtClean="0"/>
          </a:p>
          <a:p>
            <a:r>
              <a:rPr lang="en-US" altLang="en-US" dirty="0" smtClean="0"/>
              <a:t>We know that this estimate is accompanied by its sampling variance or standard error</a:t>
            </a:r>
          </a:p>
        </p:txBody>
      </p:sp>
      <p:sp>
        <p:nvSpPr>
          <p:cNvPr id="4" name="Date Placeholder 3"/>
          <p:cNvSpPr>
            <a:spLocks noGrp="1"/>
          </p:cNvSpPr>
          <p:nvPr>
            <p:ph type="dt" sz="half" idx="10"/>
          </p:nvPr>
        </p:nvSpPr>
        <p:spPr/>
        <p:txBody>
          <a:bodyPr/>
          <a:lstStyle/>
          <a:p>
            <a:fld id="{FD8C9C18-9FFB-4B7B-8166-CAE2FFABB3F3}"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91</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a:noFill/>
        </p:spPr>
        <p:txBody>
          <a:bodyPr/>
          <a:lstStyle/>
          <a:p>
            <a:r>
              <a:rPr lang="en-US" altLang="en-US" sz="3600" b="1" dirty="0" smtClean="0"/>
              <a:t>Confidence interval</a:t>
            </a:r>
          </a:p>
        </p:txBody>
      </p:sp>
      <p:sp>
        <p:nvSpPr>
          <p:cNvPr id="280579" name="Rectangle 3"/>
          <p:cNvSpPr>
            <a:spLocks noGrp="1" noChangeArrowheads="1"/>
          </p:cNvSpPr>
          <p:nvPr>
            <p:ph type="body" idx="1"/>
          </p:nvPr>
        </p:nvSpPr>
        <p:spPr>
          <a:xfrm>
            <a:off x="350267" y="1785926"/>
            <a:ext cx="8398197" cy="4340237"/>
          </a:xfrm>
          <a:noFill/>
        </p:spPr>
        <p:txBody>
          <a:bodyPr/>
          <a:lstStyle/>
          <a:p>
            <a:r>
              <a:rPr lang="en-US" altLang="en-US" dirty="0" smtClean="0"/>
              <a:t>We need to know</a:t>
            </a:r>
          </a:p>
          <a:p>
            <a:pPr lvl="1">
              <a:buFont typeface="Courier New" pitchFamily="49" charset="0"/>
              <a:buChar char="o"/>
            </a:pPr>
            <a:endParaRPr lang="en-US" altLang="en-US" dirty="0" smtClean="0"/>
          </a:p>
          <a:p>
            <a:pPr lvl="1">
              <a:buFont typeface="Courier New" pitchFamily="49" charset="0"/>
              <a:buChar char="o"/>
            </a:pPr>
            <a:r>
              <a:rPr lang="en-US" altLang="en-US" dirty="0" smtClean="0"/>
              <a:t>Within what interval around the estimate is the true value most likely to lie?</a:t>
            </a:r>
          </a:p>
          <a:p>
            <a:pPr lvl="1">
              <a:buFont typeface="Courier New" pitchFamily="49" charset="0"/>
              <a:buChar char="o"/>
            </a:pPr>
            <a:endParaRPr lang="en-US" altLang="en-US" dirty="0" smtClean="0"/>
          </a:p>
          <a:p>
            <a:pPr lvl="1">
              <a:buFont typeface="Courier New" pitchFamily="49" charset="0"/>
              <a:buChar char="o"/>
            </a:pPr>
            <a:r>
              <a:rPr lang="en-US" altLang="en-US" dirty="0" smtClean="0"/>
              <a:t>What is the probability that it is within that interval?</a:t>
            </a:r>
          </a:p>
        </p:txBody>
      </p:sp>
      <p:sp>
        <p:nvSpPr>
          <p:cNvPr id="4" name="Date Placeholder 3"/>
          <p:cNvSpPr>
            <a:spLocks noGrp="1"/>
          </p:cNvSpPr>
          <p:nvPr>
            <p:ph type="dt" sz="half" idx="10"/>
          </p:nvPr>
        </p:nvSpPr>
        <p:spPr/>
        <p:txBody>
          <a:bodyPr/>
          <a:lstStyle/>
          <a:p>
            <a:fld id="{1E07EAB1-F518-4B83-9767-3D7D0DF8B3C7}"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92</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noFill/>
        </p:spPr>
        <p:txBody>
          <a:bodyPr/>
          <a:lstStyle/>
          <a:p>
            <a:r>
              <a:rPr lang="en-US" altLang="en-US" sz="3600" b="1" dirty="0" smtClean="0"/>
              <a:t>Confidence interval</a:t>
            </a:r>
          </a:p>
        </p:txBody>
      </p:sp>
      <p:sp>
        <p:nvSpPr>
          <p:cNvPr id="281603" name="Rectangle 3"/>
          <p:cNvSpPr>
            <a:spLocks noGrp="1" noChangeArrowheads="1"/>
          </p:cNvSpPr>
          <p:nvPr>
            <p:ph type="body" idx="1"/>
          </p:nvPr>
        </p:nvSpPr>
        <p:spPr>
          <a:xfrm>
            <a:off x="350267" y="1785926"/>
            <a:ext cx="8398197" cy="4340237"/>
          </a:xfrm>
          <a:noFill/>
        </p:spPr>
        <p:txBody>
          <a:bodyPr/>
          <a:lstStyle/>
          <a:p>
            <a:r>
              <a:rPr lang="en-US" altLang="en-US" dirty="0" smtClean="0"/>
              <a:t>A </a:t>
            </a:r>
            <a:r>
              <a:rPr lang="en-US" altLang="en-US" b="1" dirty="0" smtClean="0"/>
              <a:t>confidence interval (CI)</a:t>
            </a:r>
            <a:r>
              <a:rPr lang="en-US" altLang="en-US" dirty="0" smtClean="0"/>
              <a:t> for the point estimate is calculated as a function of its standard error</a:t>
            </a:r>
          </a:p>
          <a:p>
            <a:endParaRPr lang="en-US" altLang="en-US" dirty="0" smtClean="0"/>
          </a:p>
          <a:p>
            <a:r>
              <a:rPr lang="en-US" altLang="en-US" dirty="0" smtClean="0"/>
              <a:t>It indicates a range of plausible values for the population value</a:t>
            </a:r>
          </a:p>
          <a:p>
            <a:endParaRPr lang="en-US" altLang="en-US" dirty="0" smtClean="0"/>
          </a:p>
          <a:p>
            <a:r>
              <a:rPr lang="en-US" altLang="en-US" dirty="0" smtClean="0"/>
              <a:t>If the standard error is small, the </a:t>
            </a:r>
            <a:r>
              <a:rPr lang="en-US" altLang="en-US" b="1" dirty="0" smtClean="0"/>
              <a:t>CI</a:t>
            </a:r>
            <a:r>
              <a:rPr lang="en-US" altLang="en-US" dirty="0" smtClean="0"/>
              <a:t> will be short, indicating a precise estimate</a:t>
            </a:r>
          </a:p>
        </p:txBody>
      </p:sp>
      <p:sp>
        <p:nvSpPr>
          <p:cNvPr id="4" name="Date Placeholder 3"/>
          <p:cNvSpPr>
            <a:spLocks noGrp="1"/>
          </p:cNvSpPr>
          <p:nvPr>
            <p:ph type="dt" sz="half" idx="10"/>
          </p:nvPr>
        </p:nvSpPr>
        <p:spPr/>
        <p:txBody>
          <a:bodyPr/>
          <a:lstStyle/>
          <a:p>
            <a:fld id="{6ED364E9-266E-43DB-A354-165A34B8196B}"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93</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noFill/>
        </p:spPr>
        <p:txBody>
          <a:bodyPr/>
          <a:lstStyle/>
          <a:p>
            <a:r>
              <a:rPr lang="en-US" altLang="en-US" sz="3600" b="1" dirty="0" smtClean="0"/>
              <a:t>Confidence interval</a:t>
            </a:r>
          </a:p>
        </p:txBody>
      </p:sp>
      <p:sp>
        <p:nvSpPr>
          <p:cNvPr id="282627" name="Rectangle 3"/>
          <p:cNvSpPr>
            <a:spLocks noGrp="1" noChangeArrowheads="1"/>
          </p:cNvSpPr>
          <p:nvPr>
            <p:ph type="body" idx="1"/>
          </p:nvPr>
        </p:nvSpPr>
        <p:spPr>
          <a:xfrm>
            <a:off x="350267" y="1785926"/>
            <a:ext cx="8398197" cy="4340237"/>
          </a:xfrm>
          <a:noFill/>
        </p:spPr>
        <p:txBody>
          <a:bodyPr/>
          <a:lstStyle/>
          <a:p>
            <a:r>
              <a:rPr lang="en-US" altLang="en-US" dirty="0" smtClean="0"/>
              <a:t>The confidence interval, and the confidence level associated with it, depend on the theory which says that the sampling distribution of the estimate follows approximately a “normal” (Gaussian) distribution if </a:t>
            </a:r>
            <a:r>
              <a:rPr lang="en-US" altLang="en-US" b="1" dirty="0" smtClean="0"/>
              <a:t>n</a:t>
            </a:r>
            <a:r>
              <a:rPr lang="en-US" altLang="en-US" dirty="0" smtClean="0"/>
              <a:t> is not very small</a:t>
            </a:r>
          </a:p>
        </p:txBody>
      </p:sp>
      <p:sp>
        <p:nvSpPr>
          <p:cNvPr id="4" name="Date Placeholder 3"/>
          <p:cNvSpPr>
            <a:spLocks noGrp="1"/>
          </p:cNvSpPr>
          <p:nvPr>
            <p:ph type="dt" sz="half" idx="10"/>
          </p:nvPr>
        </p:nvSpPr>
        <p:spPr/>
        <p:txBody>
          <a:bodyPr/>
          <a:lstStyle/>
          <a:p>
            <a:fld id="{3CB34BDE-CD6A-4FBC-891E-3336548EF93D}"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94</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noFill/>
        </p:spPr>
        <p:txBody>
          <a:bodyPr/>
          <a:lstStyle/>
          <a:p>
            <a:r>
              <a:rPr lang="en-US" altLang="en-US" sz="3600" dirty="0" smtClean="0"/>
              <a:t>Example: precision statement</a:t>
            </a:r>
            <a:endParaRPr lang="en-US" altLang="en-US" sz="3600" b="1" dirty="0" smtClean="0"/>
          </a:p>
        </p:txBody>
      </p:sp>
      <p:sp>
        <p:nvSpPr>
          <p:cNvPr id="4" name="Rectangle 4"/>
          <p:cNvSpPr>
            <a:spLocks noGrp="1" noChangeArrowheads="1"/>
          </p:cNvSpPr>
          <p:nvPr>
            <p:ph type="body" idx="1"/>
          </p:nvPr>
        </p:nvSpPr>
        <p:spPr>
          <a:xfrm>
            <a:off x="350839" y="1785938"/>
            <a:ext cx="4935542" cy="4340225"/>
          </a:xfrm>
          <a:noFill/>
          <a:ln w="38100" cap="flat" cmpd="dbl">
            <a:solidFill>
              <a:schemeClr val="tx1"/>
            </a:solidFill>
          </a:ln>
        </p:spPr>
        <p:txBody>
          <a:bodyPr/>
          <a:lstStyle/>
          <a:p>
            <a:pPr marL="122238" indent="0">
              <a:buFont typeface="Monotype Sorts" pitchFamily="2" charset="2"/>
              <a:buNone/>
            </a:pPr>
            <a:r>
              <a:rPr lang="en-US" altLang="en-US" sz="2800" i="1" dirty="0" smtClean="0"/>
              <a:t>“For a national survey based on about 1,000 interviews, the results are subject to a margin of error of 3 percentage points either way because of chance variations, 19 times out of 20.”</a:t>
            </a:r>
          </a:p>
        </p:txBody>
      </p:sp>
      <p:graphicFrame>
        <p:nvGraphicFramePr>
          <p:cNvPr id="1243138" name="Object 3">
            <a:hlinkClick r:id="" action="ppaction://ole?verb=0"/>
          </p:cNvPr>
          <p:cNvGraphicFramePr>
            <a:graphicFrameLocks/>
          </p:cNvGraphicFramePr>
          <p:nvPr/>
        </p:nvGraphicFramePr>
        <p:xfrm>
          <a:off x="5592763" y="2179638"/>
          <a:ext cx="2401887" cy="3627437"/>
        </p:xfrm>
        <a:graphic>
          <a:graphicData uri="http://schemas.openxmlformats.org/presentationml/2006/ole">
            <mc:AlternateContent xmlns:mc="http://schemas.openxmlformats.org/markup-compatibility/2006">
              <mc:Choice xmlns:v="urn:schemas-microsoft-com:vml" Requires="v">
                <p:oleObj spid="_x0000_s1243150" name="Clip" r:id="rId3" imgW="3802063" imgH="5729288" progId="">
                  <p:embed/>
                </p:oleObj>
              </mc:Choice>
              <mc:Fallback>
                <p:oleObj name="Clip" r:id="rId3" imgW="3802063" imgH="5729288" progId="">
                  <p:embed/>
                  <p:pic>
                    <p:nvPicPr>
                      <p:cNvPr id="0"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2763" y="2179638"/>
                        <a:ext cx="2401887" cy="362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oleObj>
              </mc:Fallback>
            </mc:AlternateContent>
          </a:graphicData>
        </a:graphic>
      </p:graphicFrame>
      <p:sp>
        <p:nvSpPr>
          <p:cNvPr id="5" name="Date Placeholder 4"/>
          <p:cNvSpPr>
            <a:spLocks noGrp="1"/>
          </p:cNvSpPr>
          <p:nvPr>
            <p:ph type="dt" sz="half" idx="10"/>
          </p:nvPr>
        </p:nvSpPr>
        <p:spPr/>
        <p:txBody>
          <a:bodyPr/>
          <a:lstStyle/>
          <a:p>
            <a:fld id="{4932D2BD-D200-41D5-86E9-DBA2461B9B1F}" type="datetime1">
              <a:rPr lang="en-CA" smtClean="0"/>
              <a:pPr/>
              <a:t>27/09/2019</a:t>
            </a:fld>
            <a:endParaRPr lang="en-CA"/>
          </a:p>
        </p:txBody>
      </p:sp>
      <p:sp>
        <p:nvSpPr>
          <p:cNvPr id="6" name="Slide Number Placeholder 5"/>
          <p:cNvSpPr>
            <a:spLocks noGrp="1"/>
          </p:cNvSpPr>
          <p:nvPr>
            <p:ph type="sldNum" sz="quarter" idx="12"/>
          </p:nvPr>
        </p:nvSpPr>
        <p:spPr/>
        <p:txBody>
          <a:bodyPr/>
          <a:lstStyle/>
          <a:p>
            <a:fld id="{2B6E738E-267A-4344-8BF4-552BF5255FBB}" type="slidenum">
              <a:rPr lang="en-CA" smtClean="0"/>
              <a:pPr/>
              <a:t>95</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a:xfrm>
            <a:off x="714348" y="857232"/>
            <a:ext cx="5832475" cy="558800"/>
          </a:xfrm>
        </p:spPr>
        <p:txBody>
          <a:bodyPr/>
          <a:lstStyle/>
          <a:p>
            <a:r>
              <a:rPr lang="en-US" altLang="en-US" sz="3600" dirty="0" smtClean="0"/>
              <a:t>Confidence intervals</a:t>
            </a:r>
          </a:p>
        </p:txBody>
      </p:sp>
      <p:sp>
        <p:nvSpPr>
          <p:cNvPr id="283651" name="Rectangle 3"/>
          <p:cNvSpPr>
            <a:spLocks noGrp="1" noChangeArrowheads="1"/>
          </p:cNvSpPr>
          <p:nvPr>
            <p:ph type="body" idx="1"/>
          </p:nvPr>
        </p:nvSpPr>
        <p:spPr>
          <a:xfrm>
            <a:off x="714375" y="1700213"/>
            <a:ext cx="7529513" cy="4537075"/>
          </a:xfrm>
          <a:noFill/>
        </p:spPr>
        <p:txBody>
          <a:bodyPr/>
          <a:lstStyle/>
          <a:p>
            <a:pPr>
              <a:spcAft>
                <a:spcPct val="35000"/>
              </a:spcAft>
            </a:pPr>
            <a:r>
              <a:rPr lang="en-US" altLang="en-US" sz="2400" dirty="0" smtClean="0"/>
              <a:t>Often wish to know how different the survey estimate is likely to be from the true value</a:t>
            </a:r>
          </a:p>
          <a:p>
            <a:r>
              <a:rPr lang="en-CA" altLang="en-US" sz="2400" dirty="0" smtClean="0"/>
              <a:t>Example: CI = 50 ±</a:t>
            </a:r>
            <a:r>
              <a:rPr lang="en-CA" altLang="en-US" sz="2400" dirty="0" smtClean="0">
                <a:sym typeface="WP MathA" pitchFamily="2" charset="2"/>
              </a:rPr>
              <a:t> 5 = (45;55)</a:t>
            </a:r>
          </a:p>
          <a:p>
            <a:r>
              <a:rPr lang="en-CA" altLang="en-US" sz="2400" dirty="0" smtClean="0"/>
              <a:t>The margin of error is 5</a:t>
            </a:r>
          </a:p>
          <a:p>
            <a:r>
              <a:rPr lang="en-CA" altLang="en-US" sz="2400" dirty="0" smtClean="0"/>
              <a:t>The margin of error is a multiple of the standard error. The multiplier (z) depends on the </a:t>
            </a:r>
            <a:r>
              <a:rPr lang="en-CA" altLang="en-US" sz="2400" i="1" dirty="0" smtClean="0"/>
              <a:t>confidence level</a:t>
            </a:r>
            <a:r>
              <a:rPr lang="en-CA" altLang="en-US" sz="2400" dirty="0" smtClean="0"/>
              <a:t> we want for the interval:</a:t>
            </a:r>
            <a:endParaRPr lang="en-CA" altLang="en-US" sz="2000" dirty="0" smtClean="0"/>
          </a:p>
          <a:p>
            <a:pPr lvl="2">
              <a:buFont typeface="Courier New" pitchFamily="49" charset="0"/>
              <a:buChar char="o"/>
            </a:pPr>
            <a:r>
              <a:rPr lang="en-CA" altLang="en-US" sz="2000" dirty="0" smtClean="0"/>
              <a:t>z = 1.65 for a 90% confidence level</a:t>
            </a:r>
          </a:p>
          <a:p>
            <a:pPr lvl="2">
              <a:buFont typeface="Courier New" pitchFamily="49" charset="0"/>
              <a:buChar char="o"/>
            </a:pPr>
            <a:r>
              <a:rPr lang="en-CA" altLang="en-US" sz="2000" dirty="0" smtClean="0"/>
              <a:t>z = 1.96 for a 95% confidence level </a:t>
            </a:r>
            <a:r>
              <a:rPr lang="en-CA" altLang="en-US" sz="2000" i="1" dirty="0" smtClean="0"/>
              <a:t>(often use z=2)</a:t>
            </a:r>
          </a:p>
          <a:p>
            <a:pPr lvl="2">
              <a:buFont typeface="Courier New" pitchFamily="49" charset="0"/>
              <a:buChar char="o"/>
            </a:pPr>
            <a:r>
              <a:rPr lang="en-CA" altLang="en-US" sz="2000" dirty="0" smtClean="0"/>
              <a:t>z = 2.58 for a 99% confidence level</a:t>
            </a:r>
          </a:p>
        </p:txBody>
      </p:sp>
      <p:sp>
        <p:nvSpPr>
          <p:cNvPr id="4" name="Date Placeholder 3"/>
          <p:cNvSpPr>
            <a:spLocks noGrp="1"/>
          </p:cNvSpPr>
          <p:nvPr>
            <p:ph type="dt" sz="half" idx="10"/>
          </p:nvPr>
        </p:nvSpPr>
        <p:spPr/>
        <p:txBody>
          <a:bodyPr/>
          <a:lstStyle/>
          <a:p>
            <a:fld id="{E8A9561E-4844-46FC-8DB4-1E4047C42335}"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96</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5" name="Rectangle 3"/>
          <p:cNvSpPr>
            <a:spLocks noGrp="1" noChangeArrowheads="1"/>
          </p:cNvSpPr>
          <p:nvPr>
            <p:ph type="body" idx="1"/>
          </p:nvPr>
        </p:nvSpPr>
        <p:spPr>
          <a:xfrm>
            <a:off x="714375" y="1571612"/>
            <a:ext cx="7715250" cy="4643470"/>
          </a:xfrm>
          <a:noFill/>
          <a:ln w="57150" cap="flat" cmpd="thickThin">
            <a:solidFill>
              <a:schemeClr val="tx1"/>
            </a:solidFill>
          </a:ln>
        </p:spPr>
        <p:txBody>
          <a:bodyPr/>
          <a:lstStyle/>
          <a:p>
            <a:pPr>
              <a:lnSpc>
                <a:spcPct val="150000"/>
              </a:lnSpc>
            </a:pPr>
            <a:r>
              <a:rPr lang="en-US" sz="2200" dirty="0" smtClean="0"/>
              <a:t>95 % confidence level</a:t>
            </a:r>
          </a:p>
          <a:p>
            <a:pPr lvl="1">
              <a:lnSpc>
                <a:spcPct val="150000"/>
              </a:lnSpc>
              <a:buFont typeface="Courier New" pitchFamily="49" charset="0"/>
              <a:buChar char="o"/>
            </a:pPr>
            <a:r>
              <a:rPr lang="en-US" sz="2000" dirty="0" smtClean="0"/>
              <a:t>There are 95 chances in a hundred the ‘true </a:t>
            </a:r>
            <a:r>
              <a:rPr lang="en-US" sz="2000" dirty="0" err="1" smtClean="0"/>
              <a:t>pop’n</a:t>
            </a:r>
            <a:r>
              <a:rPr lang="en-US" sz="2000" dirty="0" smtClean="0"/>
              <a:t>. value” does not differ from the survey estimate by more than 1.96 times the standard error.</a:t>
            </a:r>
          </a:p>
          <a:p>
            <a:pPr>
              <a:buFont typeface="Monotype Sorts" pitchFamily="2" charset="2"/>
              <a:buNone/>
            </a:pPr>
            <a:endParaRPr lang="en-US" sz="2200" u="sng" dirty="0" smtClean="0"/>
          </a:p>
          <a:p>
            <a:r>
              <a:rPr lang="en-US" sz="2200" dirty="0" smtClean="0"/>
              <a:t>Form of confidence interval</a:t>
            </a:r>
            <a:endParaRPr lang="en-US" sz="2200" u="sng" dirty="0" smtClean="0"/>
          </a:p>
          <a:p>
            <a:endParaRPr lang="en-US" sz="2200" u="sng" dirty="0" smtClean="0">
              <a:solidFill>
                <a:srgbClr val="114FFB"/>
              </a:solidFill>
            </a:endParaRPr>
          </a:p>
          <a:p>
            <a:pPr lvl="1">
              <a:buFont typeface="Courier New" pitchFamily="49" charset="0"/>
              <a:buChar char="o"/>
            </a:pPr>
            <a:r>
              <a:rPr lang="en-US" sz="2400" dirty="0" smtClean="0">
                <a:solidFill>
                  <a:srgbClr val="114FFB"/>
                </a:solidFill>
              </a:rPr>
              <a:t>(Sample estimate </a:t>
            </a:r>
            <a:r>
              <a:rPr lang="en-US" sz="2400" u="sng" dirty="0" smtClean="0">
                <a:solidFill>
                  <a:srgbClr val="114FFB"/>
                </a:solidFill>
              </a:rPr>
              <a:t>+</a:t>
            </a:r>
            <a:r>
              <a:rPr lang="en-US" sz="2400" dirty="0" smtClean="0">
                <a:solidFill>
                  <a:srgbClr val="114FFB"/>
                </a:solidFill>
              </a:rPr>
              <a:t> multiple of std. error)</a:t>
            </a:r>
          </a:p>
          <a:p>
            <a:pPr lvl="1">
              <a:buFont typeface="Courier New" pitchFamily="49" charset="0"/>
              <a:buChar char="o"/>
            </a:pPr>
            <a:endParaRPr lang="en-US" sz="2400" dirty="0" smtClean="0">
              <a:solidFill>
                <a:srgbClr val="114FFB"/>
              </a:solidFill>
            </a:endParaRPr>
          </a:p>
          <a:p>
            <a:pPr lvl="1">
              <a:buFont typeface="Courier New" pitchFamily="49" charset="0"/>
              <a:buChar char="o"/>
            </a:pPr>
            <a:r>
              <a:rPr lang="en-US" sz="2400" dirty="0" smtClean="0">
                <a:solidFill>
                  <a:srgbClr val="114FFB"/>
                </a:solidFill>
              </a:rPr>
              <a:t>(est. - </a:t>
            </a:r>
            <a:r>
              <a:rPr lang="en-US" sz="2400" dirty="0" err="1" smtClean="0">
                <a:solidFill>
                  <a:srgbClr val="114FFB"/>
                </a:solidFill>
              </a:rPr>
              <a:t>mult</a:t>
            </a:r>
            <a:r>
              <a:rPr lang="en-US" sz="2400" dirty="0" smtClean="0">
                <a:solidFill>
                  <a:srgbClr val="114FFB"/>
                </a:solidFill>
              </a:rPr>
              <a:t>. std. err., est. +  </a:t>
            </a:r>
            <a:r>
              <a:rPr lang="en-US" sz="2400" dirty="0" err="1" smtClean="0">
                <a:solidFill>
                  <a:srgbClr val="114FFB"/>
                </a:solidFill>
              </a:rPr>
              <a:t>mult</a:t>
            </a:r>
            <a:r>
              <a:rPr lang="en-US" sz="2400" dirty="0" smtClean="0">
                <a:solidFill>
                  <a:srgbClr val="114FFB"/>
                </a:solidFill>
              </a:rPr>
              <a:t>. std. err.)</a:t>
            </a:r>
          </a:p>
        </p:txBody>
      </p:sp>
      <p:sp>
        <p:nvSpPr>
          <p:cNvPr id="4" name="Title 3"/>
          <p:cNvSpPr>
            <a:spLocks noGrp="1"/>
          </p:cNvSpPr>
          <p:nvPr>
            <p:ph type="title"/>
          </p:nvPr>
        </p:nvSpPr>
        <p:spPr/>
        <p:txBody>
          <a:bodyPr/>
          <a:lstStyle/>
          <a:p>
            <a:r>
              <a:rPr lang="en-CA" sz="3600" dirty="0" smtClean="0"/>
              <a:t>Confidence level</a:t>
            </a:r>
            <a:endParaRPr lang="en-CA" sz="3600" dirty="0"/>
          </a:p>
        </p:txBody>
      </p:sp>
      <p:sp>
        <p:nvSpPr>
          <p:cNvPr id="5" name="Date Placeholder 4"/>
          <p:cNvSpPr>
            <a:spLocks noGrp="1"/>
          </p:cNvSpPr>
          <p:nvPr>
            <p:ph type="dt" sz="half" idx="10"/>
          </p:nvPr>
        </p:nvSpPr>
        <p:spPr/>
        <p:txBody>
          <a:bodyPr/>
          <a:lstStyle/>
          <a:p>
            <a:fld id="{5F686C57-965A-4798-BAC5-98F9C0D39799}" type="datetime1">
              <a:rPr lang="en-CA" smtClean="0"/>
              <a:pPr/>
              <a:t>27/09/2019</a:t>
            </a:fld>
            <a:endParaRPr lang="en-CA"/>
          </a:p>
        </p:txBody>
      </p:sp>
      <p:sp>
        <p:nvSpPr>
          <p:cNvPr id="6" name="Slide Number Placeholder 5"/>
          <p:cNvSpPr>
            <a:spLocks noGrp="1"/>
          </p:cNvSpPr>
          <p:nvPr>
            <p:ph type="sldNum" sz="quarter" idx="12"/>
          </p:nvPr>
        </p:nvSpPr>
        <p:spPr/>
        <p:txBody>
          <a:bodyPr/>
          <a:lstStyle/>
          <a:p>
            <a:fld id="{2B6E738E-267A-4344-8BF4-552BF5255FBB}" type="slidenum">
              <a:rPr lang="en-CA" smtClean="0"/>
              <a:pPr/>
              <a:t>97</a:t>
            </a:fld>
            <a:endParaRPr lang="en-CA"/>
          </a:p>
        </p:txBody>
      </p:sp>
      <p:sp>
        <p:nvSpPr>
          <p:cNvPr id="7" name="Footer Placeholder 6"/>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spd="med">
    <p:zoom/>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a:noFill/>
        </p:spPr>
        <p:txBody>
          <a:bodyPr/>
          <a:lstStyle/>
          <a:p>
            <a:r>
              <a:rPr lang="en-US" sz="3600" b="1" dirty="0" smtClean="0"/>
              <a:t>Confidence interval</a:t>
            </a:r>
          </a:p>
        </p:txBody>
      </p:sp>
      <p:sp>
        <p:nvSpPr>
          <p:cNvPr id="285699" name="Rectangle 3"/>
          <p:cNvSpPr>
            <a:spLocks noGrp="1" noChangeArrowheads="1"/>
          </p:cNvSpPr>
          <p:nvPr>
            <p:ph type="body" idx="1"/>
          </p:nvPr>
        </p:nvSpPr>
        <p:spPr>
          <a:xfrm>
            <a:off x="350267" y="1785926"/>
            <a:ext cx="8398197" cy="4340237"/>
          </a:xfrm>
          <a:noFill/>
        </p:spPr>
        <p:txBody>
          <a:bodyPr/>
          <a:lstStyle/>
          <a:p>
            <a:r>
              <a:rPr lang="en-US" sz="2800" dirty="0" smtClean="0"/>
              <a:t>For a CI with confidence level 95%, there are 95 chances in 100 that the estimated value does not differ from the true value by more than 1.96 times its standard error</a:t>
            </a:r>
          </a:p>
          <a:p>
            <a:r>
              <a:rPr lang="en-US" sz="2800" dirty="0" smtClean="0"/>
              <a:t>The quantity “1.96 times the </a:t>
            </a:r>
            <a:r>
              <a:rPr lang="en-US" sz="2800" dirty="0" err="1" smtClean="0"/>
              <a:t>s.e</a:t>
            </a:r>
            <a:r>
              <a:rPr lang="en-US" sz="2800" dirty="0" smtClean="0"/>
              <a:t>.” is known as the </a:t>
            </a:r>
            <a:r>
              <a:rPr lang="en-US" sz="2800" b="1" dirty="0" smtClean="0"/>
              <a:t>margin of error (</a:t>
            </a:r>
            <a:r>
              <a:rPr lang="en-US" sz="2800" b="1" dirty="0" err="1" smtClean="0"/>
              <a:t>m.e</a:t>
            </a:r>
            <a:r>
              <a:rPr lang="en-US" sz="2800" b="1" dirty="0" smtClean="0"/>
              <a:t>.) for a confidence level of 95%</a:t>
            </a:r>
          </a:p>
          <a:p>
            <a:r>
              <a:rPr lang="en-US" sz="2800" dirty="0" smtClean="0"/>
              <a:t>For all practical purposes, 1.96 = 2</a:t>
            </a:r>
          </a:p>
        </p:txBody>
      </p:sp>
      <p:sp>
        <p:nvSpPr>
          <p:cNvPr id="4" name="Date Placeholder 3"/>
          <p:cNvSpPr>
            <a:spLocks noGrp="1"/>
          </p:cNvSpPr>
          <p:nvPr>
            <p:ph type="dt" sz="half" idx="10"/>
          </p:nvPr>
        </p:nvSpPr>
        <p:spPr/>
        <p:txBody>
          <a:bodyPr/>
          <a:lstStyle/>
          <a:p>
            <a:fld id="{464067AA-6312-489A-B631-1E73F363AF50}"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98</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2"/>
          <p:cNvSpPr>
            <a:spLocks noGrp="1" noChangeArrowheads="1"/>
          </p:cNvSpPr>
          <p:nvPr>
            <p:ph type="title"/>
          </p:nvPr>
        </p:nvSpPr>
        <p:spPr>
          <a:xfrm>
            <a:off x="1214414" y="785794"/>
            <a:ext cx="5969024" cy="558800"/>
          </a:xfrm>
        </p:spPr>
        <p:txBody>
          <a:bodyPr/>
          <a:lstStyle/>
          <a:p>
            <a:r>
              <a:rPr lang="en-US" altLang="en-US" sz="3600" dirty="0" smtClean="0"/>
              <a:t>Confidence interval</a:t>
            </a:r>
          </a:p>
        </p:txBody>
      </p:sp>
      <p:sp>
        <p:nvSpPr>
          <p:cNvPr id="286723" name="Rectangle 3"/>
          <p:cNvSpPr>
            <a:spLocks noGrp="1" noChangeArrowheads="1"/>
          </p:cNvSpPr>
          <p:nvPr>
            <p:ph type="body" idx="1"/>
          </p:nvPr>
        </p:nvSpPr>
        <p:spPr>
          <a:xfrm>
            <a:off x="533400" y="1557338"/>
            <a:ext cx="8077200" cy="4462462"/>
          </a:xfrm>
          <a:noFill/>
        </p:spPr>
        <p:txBody>
          <a:bodyPr/>
          <a:lstStyle/>
          <a:p>
            <a:pPr>
              <a:lnSpc>
                <a:spcPct val="90000"/>
              </a:lnSpc>
            </a:pPr>
            <a:r>
              <a:rPr lang="en-CA" altLang="en-US" dirty="0" smtClean="0"/>
              <a:t>The 95% CI is given by : </a:t>
            </a:r>
          </a:p>
          <a:p>
            <a:pPr>
              <a:lnSpc>
                <a:spcPct val="90000"/>
              </a:lnSpc>
              <a:buFont typeface="Monotype Sorts" pitchFamily="2" charset="2"/>
              <a:buNone/>
            </a:pPr>
            <a:r>
              <a:rPr lang="en-CA" altLang="en-US" dirty="0" smtClean="0"/>
              <a:t>		CI = estimate ±</a:t>
            </a:r>
            <a:r>
              <a:rPr lang="en-CA" altLang="en-US" dirty="0" smtClean="0">
                <a:sym typeface="WP MathA" pitchFamily="2" charset="2"/>
              </a:rPr>
              <a:t> 1.96* standard error</a:t>
            </a:r>
          </a:p>
          <a:p>
            <a:pPr>
              <a:lnSpc>
                <a:spcPct val="90000"/>
              </a:lnSpc>
            </a:pPr>
            <a:r>
              <a:rPr lang="en-CA" altLang="en-US" dirty="0" smtClean="0">
                <a:sym typeface="WP MathA" pitchFamily="2" charset="2"/>
              </a:rPr>
              <a:t>For age example, the 95% CI would be:</a:t>
            </a:r>
          </a:p>
          <a:p>
            <a:pPr>
              <a:lnSpc>
                <a:spcPct val="90000"/>
              </a:lnSpc>
              <a:buFont typeface="Monotype Sorts" pitchFamily="2" charset="2"/>
              <a:buNone/>
            </a:pPr>
            <a:r>
              <a:rPr lang="en-CA" altLang="en-US" dirty="0" smtClean="0">
                <a:sym typeface="WP MathA" pitchFamily="2" charset="2"/>
              </a:rPr>
              <a:t>		CI = 34.4 </a:t>
            </a:r>
            <a:r>
              <a:rPr lang="en-CA" altLang="en-US" dirty="0" smtClean="0"/>
              <a:t>± 5.0 = (29.4; 39.4) </a:t>
            </a:r>
            <a:endParaRPr lang="en-CA" altLang="en-US" dirty="0" smtClean="0">
              <a:sym typeface="WP MathA" pitchFamily="2" charset="2"/>
            </a:endParaRPr>
          </a:p>
          <a:p>
            <a:pPr>
              <a:lnSpc>
                <a:spcPct val="90000"/>
              </a:lnSpc>
            </a:pPr>
            <a:r>
              <a:rPr lang="en-CA" altLang="en-US" dirty="0" smtClean="0"/>
              <a:t>Meaning:</a:t>
            </a:r>
          </a:p>
          <a:p>
            <a:pPr lvl="1">
              <a:lnSpc>
                <a:spcPct val="90000"/>
              </a:lnSpc>
              <a:buFont typeface="Courier New" pitchFamily="49" charset="0"/>
              <a:buChar char="o"/>
            </a:pPr>
            <a:r>
              <a:rPr lang="en-CA" altLang="en-US" sz="2400" dirty="0" smtClean="0"/>
              <a:t>I am 95% sure that the true average age in the population falls within the above interval.</a:t>
            </a:r>
          </a:p>
          <a:p>
            <a:pPr lvl="1">
              <a:lnSpc>
                <a:spcPct val="90000"/>
              </a:lnSpc>
              <a:buFont typeface="Courier New" pitchFamily="49" charset="0"/>
              <a:buChar char="o"/>
            </a:pPr>
            <a:r>
              <a:rPr lang="en-CA" altLang="en-US" sz="2400" dirty="0" smtClean="0"/>
              <a:t>If I were to repeat the survey over and over again and build a CI each time, 95% of those intervals should contain the true value.</a:t>
            </a:r>
            <a:r>
              <a:rPr lang="fr-CA" altLang="en-US" sz="2400" dirty="0" smtClean="0"/>
              <a:t> </a:t>
            </a:r>
            <a:endParaRPr lang="en-US" altLang="en-US" sz="2400" dirty="0" smtClean="0"/>
          </a:p>
        </p:txBody>
      </p:sp>
      <p:sp>
        <p:nvSpPr>
          <p:cNvPr id="4" name="Date Placeholder 3"/>
          <p:cNvSpPr>
            <a:spLocks noGrp="1"/>
          </p:cNvSpPr>
          <p:nvPr>
            <p:ph type="dt" sz="half" idx="10"/>
          </p:nvPr>
        </p:nvSpPr>
        <p:spPr/>
        <p:txBody>
          <a:bodyPr/>
          <a:lstStyle/>
          <a:p>
            <a:fld id="{35CA9928-289B-4C77-B436-27CA675C2E12}" type="datetime1">
              <a:rPr lang="en-CA" smtClean="0"/>
              <a:pPr/>
              <a:t>27/09/2019</a:t>
            </a:fld>
            <a:endParaRPr lang="en-CA"/>
          </a:p>
        </p:txBody>
      </p:sp>
      <p:sp>
        <p:nvSpPr>
          <p:cNvPr id="5" name="Slide Number Placeholder 4"/>
          <p:cNvSpPr>
            <a:spLocks noGrp="1"/>
          </p:cNvSpPr>
          <p:nvPr>
            <p:ph type="sldNum" sz="quarter" idx="12"/>
          </p:nvPr>
        </p:nvSpPr>
        <p:spPr/>
        <p:txBody>
          <a:bodyPr/>
          <a:lstStyle/>
          <a:p>
            <a:fld id="{2B6E738E-267A-4344-8BF4-552BF5255FBB}" type="slidenum">
              <a:rPr lang="en-CA" smtClean="0"/>
              <a:pPr/>
              <a:t>99</a:t>
            </a:fld>
            <a:endParaRPr lang="en-CA"/>
          </a:p>
        </p:txBody>
      </p:sp>
      <p:sp>
        <p:nvSpPr>
          <p:cNvPr id="6" name="Footer Placeholder 5"/>
          <p:cNvSpPr>
            <a:spLocks noGrp="1"/>
          </p:cNvSpPr>
          <p:nvPr>
            <p:ph type="ftr" sz="quarter" idx="11"/>
          </p:nvPr>
        </p:nvSpPr>
        <p:spPr/>
        <p:txBody>
          <a:bodyPr/>
          <a:lstStyle/>
          <a:p>
            <a:r>
              <a:rPr lang="en-CA" smtClean="0"/>
              <a:t>Statistics Canada • Statistique Canada</a:t>
            </a:r>
            <a:endParaRPr lang="en-CA"/>
          </a:p>
        </p:txBody>
      </p:sp>
    </p:spTree>
  </p:cSld>
  <p:clrMapOvr>
    <a:masterClrMapping/>
  </p:clrMapOvr>
  <p:transition>
    <p:fade/>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DISS-DIFF-Eng Template</Template>
  <TotalTime>4768</TotalTime>
  <Words>4007</Words>
  <Application>Microsoft Office PowerPoint</Application>
  <PresentationFormat>On-screen Show (4:3)</PresentationFormat>
  <Paragraphs>1083</Paragraphs>
  <Slides>104</Slides>
  <Notes>5</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3</vt:i4>
      </vt:variant>
      <vt:variant>
        <vt:lpstr>Slide Titles</vt:lpstr>
      </vt:variant>
      <vt:variant>
        <vt:i4>104</vt:i4>
      </vt:variant>
    </vt:vector>
  </HeadingPairs>
  <TitlesOfParts>
    <vt:vector size="116" baseType="lpstr">
      <vt:lpstr>Arial</vt:lpstr>
      <vt:lpstr>Arial Black</vt:lpstr>
      <vt:lpstr>Comic Sans MS</vt:lpstr>
      <vt:lpstr>Courier New</vt:lpstr>
      <vt:lpstr>Monotype Sorts</vt:lpstr>
      <vt:lpstr>Times New Roman</vt:lpstr>
      <vt:lpstr>Wingdings</vt:lpstr>
      <vt:lpstr>WP MathA</vt:lpstr>
      <vt:lpstr>Default Design</vt:lpstr>
      <vt:lpstr>WordArt</vt:lpstr>
      <vt:lpstr>Clip</vt:lpstr>
      <vt:lpstr>Equation</vt:lpstr>
      <vt:lpstr>PowerPoint Presentation</vt:lpstr>
      <vt:lpstr>PowerPoint Presentation</vt:lpstr>
      <vt:lpstr>PowerPoint Presentation</vt:lpstr>
      <vt:lpstr>SOURCES AND TYPES OF ERROR</vt:lpstr>
      <vt:lpstr>Survey errors</vt:lpstr>
      <vt:lpstr>Survey error</vt:lpstr>
      <vt:lpstr>Two sources of error</vt:lpstr>
      <vt:lpstr>Two types of error</vt:lpstr>
      <vt:lpstr>Bias</vt:lpstr>
      <vt:lpstr>Bias</vt:lpstr>
      <vt:lpstr>  Variance</vt:lpstr>
      <vt:lpstr>Example of variance</vt:lpstr>
      <vt:lpstr>Example of variance (cont’d)</vt:lpstr>
      <vt:lpstr>PowerPoint Presentation</vt:lpstr>
      <vt:lpstr>PowerPoint Presentation</vt:lpstr>
      <vt:lpstr>Variance</vt:lpstr>
      <vt:lpstr>Precision vs. accuracy</vt:lpstr>
      <vt:lpstr>Precision vs. accuracy</vt:lpstr>
      <vt:lpstr>Precision vs. accuracy</vt:lpstr>
      <vt:lpstr>Types of error: variance and bias</vt:lpstr>
      <vt:lpstr>Types of error: variance and bias</vt:lpstr>
      <vt:lpstr>Types of error: variance and bias</vt:lpstr>
      <vt:lpstr>Types of error: variance and bias </vt:lpstr>
      <vt:lpstr>Types of error: variance and bias </vt:lpstr>
      <vt:lpstr>Variance and bias</vt:lpstr>
      <vt:lpstr>Non-sampling error</vt:lpstr>
      <vt:lpstr>Non-sampling error</vt:lpstr>
      <vt:lpstr>Sources of non-sampling error</vt:lpstr>
      <vt:lpstr>Coverage error</vt:lpstr>
      <vt:lpstr>Coverage error</vt:lpstr>
      <vt:lpstr>Coverage error</vt:lpstr>
      <vt:lpstr>Coverage error</vt:lpstr>
      <vt:lpstr>Response error</vt:lpstr>
      <vt:lpstr>Response error</vt:lpstr>
      <vt:lpstr>Response error</vt:lpstr>
      <vt:lpstr>Response error</vt:lpstr>
      <vt:lpstr>CAI</vt:lpstr>
      <vt:lpstr>Non-response error</vt:lpstr>
      <vt:lpstr>Non-response error</vt:lpstr>
      <vt:lpstr>Non-response error</vt:lpstr>
      <vt:lpstr>Non-response error</vt:lpstr>
      <vt:lpstr>Non-response error</vt:lpstr>
      <vt:lpstr>Non-response error</vt:lpstr>
      <vt:lpstr>Response rates</vt:lpstr>
      <vt:lpstr>Response rates - example</vt:lpstr>
      <vt:lpstr>Processing errors </vt:lpstr>
      <vt:lpstr>Coding error</vt:lpstr>
      <vt:lpstr>Coding error</vt:lpstr>
      <vt:lpstr>Coding error</vt:lpstr>
      <vt:lpstr>Data capture error</vt:lpstr>
      <vt:lpstr>Data capture error</vt:lpstr>
      <vt:lpstr>Data capture error</vt:lpstr>
      <vt:lpstr>Data capture error</vt:lpstr>
      <vt:lpstr>Edit and imputation error</vt:lpstr>
      <vt:lpstr>Edit and imputation error</vt:lpstr>
      <vt:lpstr>Edit and imputation error</vt:lpstr>
      <vt:lpstr>Edit and imputation error</vt:lpstr>
      <vt:lpstr>Edit and imputation error</vt:lpstr>
      <vt:lpstr>Summary</vt:lpstr>
      <vt:lpstr>Summary</vt:lpstr>
      <vt:lpstr>SURVEY ERROR</vt:lpstr>
      <vt:lpstr>Sampling error</vt:lpstr>
      <vt:lpstr>Sampling error</vt:lpstr>
      <vt:lpstr>Sampling error</vt:lpstr>
      <vt:lpstr>Sources of sampling error</vt:lpstr>
      <vt:lpstr>Sampling bias</vt:lpstr>
      <vt:lpstr>Sampling variance</vt:lpstr>
      <vt:lpstr>PowerPoint Presentation</vt:lpstr>
      <vt:lpstr>Sampling variance</vt:lpstr>
      <vt:lpstr>Sampling variance</vt:lpstr>
      <vt:lpstr>Sampling variance</vt:lpstr>
      <vt:lpstr>Sampling variance</vt:lpstr>
      <vt:lpstr>Sampling variance</vt:lpstr>
      <vt:lpstr>Sampling variance</vt:lpstr>
      <vt:lpstr>Sampling variance</vt:lpstr>
      <vt:lpstr>Sampling variance: example 1</vt:lpstr>
      <vt:lpstr>Example: age</vt:lpstr>
      <vt:lpstr>Example: age</vt:lpstr>
      <vt:lpstr>Example: age</vt:lpstr>
      <vt:lpstr>Sampling variance</vt:lpstr>
      <vt:lpstr>PowerPoint Presentation</vt:lpstr>
      <vt:lpstr>PowerPoint Presentation</vt:lpstr>
      <vt:lpstr>Standard error</vt:lpstr>
      <vt:lpstr>Example: age</vt:lpstr>
      <vt:lpstr>Coefficient of variation</vt:lpstr>
      <vt:lpstr>Coefficient of variation</vt:lpstr>
      <vt:lpstr>Example: age</vt:lpstr>
      <vt:lpstr>Sampling error</vt:lpstr>
      <vt:lpstr>PowerPoint Presentation</vt:lpstr>
      <vt:lpstr>Sampling error</vt:lpstr>
      <vt:lpstr>Confidence interval</vt:lpstr>
      <vt:lpstr>Confidence interval</vt:lpstr>
      <vt:lpstr>Confidence interval</vt:lpstr>
      <vt:lpstr>Confidence interval</vt:lpstr>
      <vt:lpstr>Example: precision statement</vt:lpstr>
      <vt:lpstr>Confidence intervals</vt:lpstr>
      <vt:lpstr>Confidence level</vt:lpstr>
      <vt:lpstr>Confidence interval</vt:lpstr>
      <vt:lpstr>Confidence interval</vt:lpstr>
      <vt:lpstr>Sampling variance: example 2</vt:lpstr>
      <vt:lpstr>Variance for smaller populations</vt:lpstr>
      <vt:lpstr>Confidence interval: example</vt:lpstr>
      <vt:lpstr>PowerPoint Presentation</vt:lpstr>
      <vt:lpstr>Confidence interval</vt:lpstr>
    </vt:vector>
  </TitlesOfParts>
  <Company>STC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Jocelyn, Wisner - HSMD/DMEM</cp:lastModifiedBy>
  <cp:revision>157</cp:revision>
  <cp:lastPrinted>2019-09-28T18:32:10Z</cp:lastPrinted>
  <dcterms:created xsi:type="dcterms:W3CDTF">2008-07-17T14:58:13Z</dcterms:created>
  <dcterms:modified xsi:type="dcterms:W3CDTF">2019-09-28T18:33:09Z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580162930</vt:i4>
  </property>
  <property fmtid="{D5CDD505-2E9C-101B-9397-08002B2CF9AE}" pid="3" name="_NewReviewCycle">
    <vt:lpwstr/>
  </property>
  <property fmtid="{D5CDD505-2E9C-101B-9397-08002B2CF9AE}" pid="4" name="_EmailSubject">
    <vt:lpwstr>Présentations Bélize</vt:lpwstr>
  </property>
  <property fmtid="{D5CDD505-2E9C-101B-9397-08002B2CF9AE}" pid="5" name="_AuthorEmail">
    <vt:lpwstr>wisner.jocelyn@canada.ca</vt:lpwstr>
  </property>
  <property fmtid="{D5CDD505-2E9C-101B-9397-08002B2CF9AE}" pid="6" name="_AuthorEmailDisplayName">
    <vt:lpwstr>Jocelyn, Wisner (STATCAN)</vt:lpwstr>
  </property>
  <property fmtid="{D5CDD505-2E9C-101B-9397-08002B2CF9AE}" pid="7" name="_PreviousAdHocReviewCycleID">
    <vt:i4>1087690211</vt:i4>
  </property>
</Properties>
</file>