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tiff" ContentType="image/tiff"/>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ags/tag1.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0" r:id="rId1"/>
    <p:sldMasterId id="2147483684" r:id="rId2"/>
  </p:sldMasterIdLst>
  <p:notesMasterIdLst>
    <p:notesMasterId r:id="rId55"/>
  </p:notesMasterIdLst>
  <p:handoutMasterIdLst>
    <p:handoutMasterId r:id="rId56"/>
  </p:handoutMasterIdLst>
  <p:sldIdLst>
    <p:sldId id="538" r:id="rId3"/>
    <p:sldId id="544" r:id="rId4"/>
    <p:sldId id="543" r:id="rId5"/>
    <p:sldId id="491" r:id="rId6"/>
    <p:sldId id="493" r:id="rId7"/>
    <p:sldId id="418" r:id="rId8"/>
    <p:sldId id="328" r:id="rId9"/>
    <p:sldId id="417" r:id="rId10"/>
    <p:sldId id="484" r:id="rId11"/>
    <p:sldId id="419" r:id="rId12"/>
    <p:sldId id="420" r:id="rId13"/>
    <p:sldId id="433" r:id="rId14"/>
    <p:sldId id="422" r:id="rId15"/>
    <p:sldId id="421" r:id="rId16"/>
    <p:sldId id="423" r:id="rId17"/>
    <p:sldId id="495" r:id="rId18"/>
    <p:sldId id="454" r:id="rId19"/>
    <p:sldId id="426" r:id="rId20"/>
    <p:sldId id="527" r:id="rId21"/>
    <p:sldId id="506" r:id="rId22"/>
    <p:sldId id="528" r:id="rId23"/>
    <p:sldId id="487" r:id="rId24"/>
    <p:sldId id="488" r:id="rId25"/>
    <p:sldId id="461" r:id="rId26"/>
    <p:sldId id="536" r:id="rId27"/>
    <p:sldId id="456" r:id="rId28"/>
    <p:sldId id="455" r:id="rId29"/>
    <p:sldId id="430" r:id="rId30"/>
    <p:sldId id="462" r:id="rId31"/>
    <p:sldId id="496" r:id="rId32"/>
    <p:sldId id="432" r:id="rId33"/>
    <p:sldId id="463" r:id="rId34"/>
    <p:sldId id="464" r:id="rId35"/>
    <p:sldId id="465" r:id="rId36"/>
    <p:sldId id="466" r:id="rId37"/>
    <p:sldId id="467" r:id="rId38"/>
    <p:sldId id="468" r:id="rId39"/>
    <p:sldId id="457" r:id="rId40"/>
    <p:sldId id="474" r:id="rId41"/>
    <p:sldId id="530" r:id="rId42"/>
    <p:sldId id="529" r:id="rId43"/>
    <p:sldId id="475" r:id="rId44"/>
    <p:sldId id="470" r:id="rId45"/>
    <p:sldId id="434" r:id="rId46"/>
    <p:sldId id="472" r:id="rId47"/>
    <p:sldId id="476" r:id="rId48"/>
    <p:sldId id="449" r:id="rId49"/>
    <p:sldId id="451" r:id="rId50"/>
    <p:sldId id="437" r:id="rId51"/>
    <p:sldId id="537" r:id="rId52"/>
    <p:sldId id="535" r:id="rId53"/>
    <p:sldId id="542" r:id="rId54"/>
  </p:sldIdLst>
  <p:sldSz cx="9144000" cy="6858000" type="screen4x3"/>
  <p:notesSz cx="7010400" cy="9296400"/>
  <p:defaultTextStyle>
    <a:defPPr>
      <a:defRPr lang="fr-CA"/>
    </a:defPPr>
    <a:lvl1pPr algn="l" rtl="0" fontAlgn="base">
      <a:spcBef>
        <a:spcPct val="0"/>
      </a:spcBef>
      <a:spcAft>
        <a:spcPct val="0"/>
      </a:spcAft>
      <a:defRPr kern="1200">
        <a:solidFill>
          <a:schemeClr val="tx1"/>
        </a:solidFill>
        <a:latin typeface="Tahoma" pitchFamily="34" charset="0"/>
        <a:ea typeface="+mn-ea"/>
        <a:cs typeface="+mn-cs"/>
      </a:defRPr>
    </a:lvl1pPr>
    <a:lvl2pPr marL="457200" algn="l" rtl="0" fontAlgn="base">
      <a:spcBef>
        <a:spcPct val="0"/>
      </a:spcBef>
      <a:spcAft>
        <a:spcPct val="0"/>
      </a:spcAft>
      <a:defRPr kern="1200">
        <a:solidFill>
          <a:schemeClr val="tx1"/>
        </a:solidFill>
        <a:latin typeface="Tahoma" pitchFamily="34" charset="0"/>
        <a:ea typeface="+mn-ea"/>
        <a:cs typeface="+mn-cs"/>
      </a:defRPr>
    </a:lvl2pPr>
    <a:lvl3pPr marL="914400" algn="l" rtl="0" fontAlgn="base">
      <a:spcBef>
        <a:spcPct val="0"/>
      </a:spcBef>
      <a:spcAft>
        <a:spcPct val="0"/>
      </a:spcAft>
      <a:defRPr kern="1200">
        <a:solidFill>
          <a:schemeClr val="tx1"/>
        </a:solidFill>
        <a:latin typeface="Tahoma" pitchFamily="34" charset="0"/>
        <a:ea typeface="+mn-ea"/>
        <a:cs typeface="+mn-cs"/>
      </a:defRPr>
    </a:lvl3pPr>
    <a:lvl4pPr marL="1371600" algn="l" rtl="0" fontAlgn="base">
      <a:spcBef>
        <a:spcPct val="0"/>
      </a:spcBef>
      <a:spcAft>
        <a:spcPct val="0"/>
      </a:spcAft>
      <a:defRPr kern="1200">
        <a:solidFill>
          <a:schemeClr val="tx1"/>
        </a:solidFill>
        <a:latin typeface="Tahoma" pitchFamily="34" charset="0"/>
        <a:ea typeface="+mn-ea"/>
        <a:cs typeface="+mn-cs"/>
      </a:defRPr>
    </a:lvl4pPr>
    <a:lvl5pPr marL="1828800" algn="l" rtl="0" fontAlgn="base">
      <a:spcBef>
        <a:spcPct val="0"/>
      </a:spcBef>
      <a:spcAft>
        <a:spcPct val="0"/>
      </a:spcAft>
      <a:defRPr kern="1200">
        <a:solidFill>
          <a:schemeClr val="tx1"/>
        </a:solidFill>
        <a:latin typeface="Tahoma" pitchFamily="34" charset="0"/>
        <a:ea typeface="+mn-ea"/>
        <a:cs typeface="+mn-cs"/>
      </a:defRPr>
    </a:lvl5pPr>
    <a:lvl6pPr marL="2286000" algn="l" defTabSz="914400" rtl="0" eaLnBrk="1" latinLnBrk="0" hangingPunct="1">
      <a:defRPr kern="1200">
        <a:solidFill>
          <a:schemeClr val="tx1"/>
        </a:solidFill>
        <a:latin typeface="Tahoma" pitchFamily="34" charset="0"/>
        <a:ea typeface="+mn-ea"/>
        <a:cs typeface="+mn-cs"/>
      </a:defRPr>
    </a:lvl6pPr>
    <a:lvl7pPr marL="2743200" algn="l" defTabSz="914400" rtl="0" eaLnBrk="1" latinLnBrk="0" hangingPunct="1">
      <a:defRPr kern="1200">
        <a:solidFill>
          <a:schemeClr val="tx1"/>
        </a:solidFill>
        <a:latin typeface="Tahoma" pitchFamily="34" charset="0"/>
        <a:ea typeface="+mn-ea"/>
        <a:cs typeface="+mn-cs"/>
      </a:defRPr>
    </a:lvl7pPr>
    <a:lvl8pPr marL="3200400" algn="l" defTabSz="914400" rtl="0" eaLnBrk="1" latinLnBrk="0" hangingPunct="1">
      <a:defRPr kern="1200">
        <a:solidFill>
          <a:schemeClr val="tx1"/>
        </a:solidFill>
        <a:latin typeface="Tahoma" pitchFamily="34" charset="0"/>
        <a:ea typeface="+mn-ea"/>
        <a:cs typeface="+mn-cs"/>
      </a:defRPr>
    </a:lvl8pPr>
    <a:lvl9pPr marL="3657600" algn="l" defTabSz="914400" rtl="0" eaLnBrk="1" latinLnBrk="0" hangingPunct="1">
      <a:defRPr kern="1200">
        <a:solidFill>
          <a:schemeClr val="tx1"/>
        </a:solidFill>
        <a:latin typeface="Tahoma"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9751" autoAdjust="0"/>
  </p:normalViewPr>
  <p:slideViewPr>
    <p:cSldViewPr>
      <p:cViewPr varScale="1">
        <p:scale>
          <a:sx n="74" d="100"/>
          <a:sy n="74" d="100"/>
        </p:scale>
        <p:origin x="1290" y="72"/>
      </p:cViewPr>
      <p:guideLst>
        <p:guide orient="horz" pos="2160"/>
        <p:guide pos="2880"/>
      </p:guideLst>
    </p:cSldViewPr>
  </p:slideViewPr>
  <p:outlineViewPr>
    <p:cViewPr>
      <p:scale>
        <a:sx n="33" d="100"/>
        <a:sy n="33" d="100"/>
      </p:scale>
      <p:origin x="0" y="71034"/>
    </p:cViewPr>
  </p:outlineViewPr>
  <p:notesTextViewPr>
    <p:cViewPr>
      <p:scale>
        <a:sx n="100" d="100"/>
        <a:sy n="100" d="100"/>
      </p:scale>
      <p:origin x="0" y="0"/>
    </p:cViewPr>
  </p:notesTextViewPr>
  <p:sorterViewPr>
    <p:cViewPr>
      <p:scale>
        <a:sx n="66" d="100"/>
        <a:sy n="66" d="100"/>
      </p:scale>
      <p:origin x="0" y="19122"/>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slide" Target="slides/slide5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handoutMaster" Target="handoutMasters/handoutMaster1.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8.wmf"/><Relationship Id="rId1" Type="http://schemas.openxmlformats.org/officeDocument/2006/relationships/image" Target="../media/image7.wmf"/></Relationships>
</file>

<file path=ppt/drawings/_rels/vmlDrawing10.vml.rels><?xml version="1.0" encoding="UTF-8" standalone="yes"?>
<Relationships xmlns="http://schemas.openxmlformats.org/package/2006/relationships"><Relationship Id="rId3" Type="http://schemas.openxmlformats.org/officeDocument/2006/relationships/image" Target="../media/image48.wmf"/><Relationship Id="rId2" Type="http://schemas.openxmlformats.org/officeDocument/2006/relationships/image" Target="../media/image47.wmf"/><Relationship Id="rId1" Type="http://schemas.openxmlformats.org/officeDocument/2006/relationships/image" Target="../media/image46.wmf"/><Relationship Id="rId4" Type="http://schemas.openxmlformats.org/officeDocument/2006/relationships/image" Target="../media/image49.wmf"/></Relationships>
</file>

<file path=ppt/drawings/_rels/vmlDrawing11.vml.rels><?xml version="1.0" encoding="UTF-8" standalone="yes"?>
<Relationships xmlns="http://schemas.openxmlformats.org/package/2006/relationships"><Relationship Id="rId3" Type="http://schemas.openxmlformats.org/officeDocument/2006/relationships/image" Target="../media/image52.wmf"/><Relationship Id="rId2" Type="http://schemas.openxmlformats.org/officeDocument/2006/relationships/image" Target="../media/image51.wmf"/><Relationship Id="rId1" Type="http://schemas.openxmlformats.org/officeDocument/2006/relationships/image" Target="../media/image50.wmf"/><Relationship Id="rId4" Type="http://schemas.openxmlformats.org/officeDocument/2006/relationships/image" Target="../media/image53.wmf"/></Relationships>
</file>

<file path=ppt/drawings/_rels/vmlDrawing12.vml.rels><?xml version="1.0" encoding="UTF-8" standalone="yes"?>
<Relationships xmlns="http://schemas.openxmlformats.org/package/2006/relationships"><Relationship Id="rId3" Type="http://schemas.openxmlformats.org/officeDocument/2006/relationships/image" Target="../media/image56.wmf"/><Relationship Id="rId2" Type="http://schemas.openxmlformats.org/officeDocument/2006/relationships/image" Target="../media/image55.wmf"/><Relationship Id="rId1" Type="http://schemas.openxmlformats.org/officeDocument/2006/relationships/image" Target="../media/image54.wmf"/><Relationship Id="rId5" Type="http://schemas.openxmlformats.org/officeDocument/2006/relationships/image" Target="../media/image58.wmf"/><Relationship Id="rId4" Type="http://schemas.openxmlformats.org/officeDocument/2006/relationships/image" Target="../media/image57.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59.wmf"/></Relationships>
</file>

<file path=ppt/drawings/_rels/vmlDrawing14.vml.rels><?xml version="1.0" encoding="UTF-8" standalone="yes"?>
<Relationships xmlns="http://schemas.openxmlformats.org/package/2006/relationships"><Relationship Id="rId2" Type="http://schemas.openxmlformats.org/officeDocument/2006/relationships/image" Target="../media/image61.wmf"/><Relationship Id="rId1" Type="http://schemas.openxmlformats.org/officeDocument/2006/relationships/image" Target="../media/image60.w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63.wmf"/></Relationships>
</file>

<file path=ppt/drawings/_rels/vmlDrawing16.vml.rels><?xml version="1.0" encoding="UTF-8" standalone="yes"?>
<Relationships xmlns="http://schemas.openxmlformats.org/package/2006/relationships"><Relationship Id="rId3" Type="http://schemas.openxmlformats.org/officeDocument/2006/relationships/image" Target="../media/image66.wmf"/><Relationship Id="rId2" Type="http://schemas.openxmlformats.org/officeDocument/2006/relationships/image" Target="../media/image65.wmf"/><Relationship Id="rId1" Type="http://schemas.openxmlformats.org/officeDocument/2006/relationships/image" Target="../media/image64.wmf"/><Relationship Id="rId5" Type="http://schemas.openxmlformats.org/officeDocument/2006/relationships/image" Target="../media/image68.wmf"/><Relationship Id="rId4" Type="http://schemas.openxmlformats.org/officeDocument/2006/relationships/image" Target="../media/image67.wmf"/></Relationships>
</file>

<file path=ppt/drawings/_rels/vmlDrawing17.vml.rels><?xml version="1.0" encoding="UTF-8" standalone="yes"?>
<Relationships xmlns="http://schemas.openxmlformats.org/package/2006/relationships"><Relationship Id="rId3" Type="http://schemas.openxmlformats.org/officeDocument/2006/relationships/image" Target="../media/image70.wmf"/><Relationship Id="rId2" Type="http://schemas.openxmlformats.org/officeDocument/2006/relationships/image" Target="../media/image69.wmf"/><Relationship Id="rId1" Type="http://schemas.openxmlformats.org/officeDocument/2006/relationships/image" Target="../media/image30.wmf"/></Relationships>
</file>

<file path=ppt/drawings/_rels/vmlDrawing18.vml.rels><?xml version="1.0" encoding="UTF-8" standalone="yes"?>
<Relationships xmlns="http://schemas.openxmlformats.org/package/2006/relationships"><Relationship Id="rId3" Type="http://schemas.openxmlformats.org/officeDocument/2006/relationships/image" Target="../media/image73.wmf"/><Relationship Id="rId2" Type="http://schemas.openxmlformats.org/officeDocument/2006/relationships/image" Target="../media/image72.wmf"/><Relationship Id="rId1" Type="http://schemas.openxmlformats.org/officeDocument/2006/relationships/image" Target="../media/image71.wmf"/><Relationship Id="rId4" Type="http://schemas.openxmlformats.org/officeDocument/2006/relationships/image" Target="../media/image74.wmf"/></Relationships>
</file>

<file path=ppt/drawings/_rels/vmlDrawing19.vml.rels><?xml version="1.0" encoding="UTF-8" standalone="yes"?>
<Relationships xmlns="http://schemas.openxmlformats.org/package/2006/relationships"><Relationship Id="rId3" Type="http://schemas.openxmlformats.org/officeDocument/2006/relationships/image" Target="../media/image77.wmf"/><Relationship Id="rId7" Type="http://schemas.openxmlformats.org/officeDocument/2006/relationships/image" Target="../media/image81.wmf"/><Relationship Id="rId2" Type="http://schemas.openxmlformats.org/officeDocument/2006/relationships/image" Target="../media/image76.wmf"/><Relationship Id="rId1" Type="http://schemas.openxmlformats.org/officeDocument/2006/relationships/image" Target="../media/image75.wmf"/><Relationship Id="rId6" Type="http://schemas.openxmlformats.org/officeDocument/2006/relationships/image" Target="../media/image80.wmf"/><Relationship Id="rId5" Type="http://schemas.openxmlformats.org/officeDocument/2006/relationships/image" Target="../media/image79.wmf"/><Relationship Id="rId4" Type="http://schemas.openxmlformats.org/officeDocument/2006/relationships/image" Target="../media/image78.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image" Target="../media/image10.wmf"/></Relationships>
</file>

<file path=ppt/drawings/_rels/vmlDrawing20.vml.rels><?xml version="1.0" encoding="UTF-8" standalone="yes"?>
<Relationships xmlns="http://schemas.openxmlformats.org/package/2006/relationships"><Relationship Id="rId3" Type="http://schemas.openxmlformats.org/officeDocument/2006/relationships/image" Target="../media/image84.wmf"/><Relationship Id="rId2" Type="http://schemas.openxmlformats.org/officeDocument/2006/relationships/image" Target="../media/image83.wmf"/><Relationship Id="rId1" Type="http://schemas.openxmlformats.org/officeDocument/2006/relationships/image" Target="../media/image82.w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85.wmf"/></Relationships>
</file>

<file path=ppt/drawings/_rels/vmlDrawing22.vml.rels><?xml version="1.0" encoding="UTF-8" standalone="yes"?>
<Relationships xmlns="http://schemas.openxmlformats.org/package/2006/relationships"><Relationship Id="rId8" Type="http://schemas.openxmlformats.org/officeDocument/2006/relationships/image" Target="../media/image93.wmf"/><Relationship Id="rId3" Type="http://schemas.openxmlformats.org/officeDocument/2006/relationships/image" Target="../media/image88.wmf"/><Relationship Id="rId7" Type="http://schemas.openxmlformats.org/officeDocument/2006/relationships/image" Target="../media/image92.wmf"/><Relationship Id="rId12" Type="http://schemas.openxmlformats.org/officeDocument/2006/relationships/image" Target="../media/image97.wmf"/><Relationship Id="rId2" Type="http://schemas.openxmlformats.org/officeDocument/2006/relationships/image" Target="../media/image87.emf"/><Relationship Id="rId1" Type="http://schemas.openxmlformats.org/officeDocument/2006/relationships/image" Target="../media/image86.emf"/><Relationship Id="rId6" Type="http://schemas.openxmlformats.org/officeDocument/2006/relationships/image" Target="../media/image91.wmf"/><Relationship Id="rId11" Type="http://schemas.openxmlformats.org/officeDocument/2006/relationships/image" Target="../media/image96.wmf"/><Relationship Id="rId5" Type="http://schemas.openxmlformats.org/officeDocument/2006/relationships/image" Target="../media/image90.wmf"/><Relationship Id="rId10" Type="http://schemas.openxmlformats.org/officeDocument/2006/relationships/image" Target="../media/image95.wmf"/><Relationship Id="rId4" Type="http://schemas.openxmlformats.org/officeDocument/2006/relationships/image" Target="../media/image89.wmf"/><Relationship Id="rId9" Type="http://schemas.openxmlformats.org/officeDocument/2006/relationships/image" Target="../media/image94.wmf"/></Relationships>
</file>

<file path=ppt/drawings/_rels/vmlDrawing23.vml.rels><?xml version="1.0" encoding="UTF-8" standalone="yes"?>
<Relationships xmlns="http://schemas.openxmlformats.org/package/2006/relationships"><Relationship Id="rId3" Type="http://schemas.openxmlformats.org/officeDocument/2006/relationships/image" Target="../media/image100.wmf"/><Relationship Id="rId2" Type="http://schemas.openxmlformats.org/officeDocument/2006/relationships/image" Target="../media/image99.wmf"/><Relationship Id="rId1" Type="http://schemas.openxmlformats.org/officeDocument/2006/relationships/image" Target="../media/image98.emf"/><Relationship Id="rId4" Type="http://schemas.openxmlformats.org/officeDocument/2006/relationships/image" Target="../media/image101.wmf"/></Relationships>
</file>

<file path=ppt/drawings/_rels/vmlDrawing24.vml.rels><?xml version="1.0" encoding="UTF-8" standalone="yes"?>
<Relationships xmlns="http://schemas.openxmlformats.org/package/2006/relationships"><Relationship Id="rId2" Type="http://schemas.openxmlformats.org/officeDocument/2006/relationships/image" Target="../media/image103.wmf"/><Relationship Id="rId1" Type="http://schemas.openxmlformats.org/officeDocument/2006/relationships/image" Target="../media/image102.wmf"/></Relationships>
</file>

<file path=ppt/drawings/_rels/vmlDrawing3.vml.rels><?xml version="1.0" encoding="UTF-8" standalone="yes"?>
<Relationships xmlns="http://schemas.openxmlformats.org/package/2006/relationships"><Relationship Id="rId8" Type="http://schemas.openxmlformats.org/officeDocument/2006/relationships/image" Target="../media/image19.wmf"/><Relationship Id="rId13" Type="http://schemas.openxmlformats.org/officeDocument/2006/relationships/image" Target="../media/image24.wmf"/><Relationship Id="rId3" Type="http://schemas.openxmlformats.org/officeDocument/2006/relationships/image" Target="../media/image14.wmf"/><Relationship Id="rId7" Type="http://schemas.openxmlformats.org/officeDocument/2006/relationships/image" Target="../media/image18.wmf"/><Relationship Id="rId12" Type="http://schemas.openxmlformats.org/officeDocument/2006/relationships/image" Target="../media/image23.wmf"/><Relationship Id="rId2" Type="http://schemas.openxmlformats.org/officeDocument/2006/relationships/image" Target="../media/image13.wmf"/><Relationship Id="rId16" Type="http://schemas.openxmlformats.org/officeDocument/2006/relationships/image" Target="../media/image27.wmf"/><Relationship Id="rId1" Type="http://schemas.openxmlformats.org/officeDocument/2006/relationships/image" Target="../media/image12.wmf"/><Relationship Id="rId6" Type="http://schemas.openxmlformats.org/officeDocument/2006/relationships/image" Target="../media/image17.wmf"/><Relationship Id="rId11" Type="http://schemas.openxmlformats.org/officeDocument/2006/relationships/image" Target="../media/image22.wmf"/><Relationship Id="rId5" Type="http://schemas.openxmlformats.org/officeDocument/2006/relationships/image" Target="../media/image16.wmf"/><Relationship Id="rId15" Type="http://schemas.openxmlformats.org/officeDocument/2006/relationships/image" Target="../media/image26.wmf"/><Relationship Id="rId10" Type="http://schemas.openxmlformats.org/officeDocument/2006/relationships/image" Target="../media/image21.wmf"/><Relationship Id="rId4" Type="http://schemas.openxmlformats.org/officeDocument/2006/relationships/image" Target="../media/image15.wmf"/><Relationship Id="rId9" Type="http://schemas.openxmlformats.org/officeDocument/2006/relationships/image" Target="../media/image20.wmf"/><Relationship Id="rId14" Type="http://schemas.openxmlformats.org/officeDocument/2006/relationships/image" Target="../media/image25.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30.wmf"/><Relationship Id="rId2" Type="http://schemas.openxmlformats.org/officeDocument/2006/relationships/image" Target="../media/image29.wmf"/><Relationship Id="rId1" Type="http://schemas.openxmlformats.org/officeDocument/2006/relationships/image" Target="../media/image28.wmf"/><Relationship Id="rId4" Type="http://schemas.openxmlformats.org/officeDocument/2006/relationships/image" Target="../media/image31.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34.wmf"/><Relationship Id="rId2" Type="http://schemas.openxmlformats.org/officeDocument/2006/relationships/image" Target="../media/image33.wmf"/><Relationship Id="rId1" Type="http://schemas.openxmlformats.org/officeDocument/2006/relationships/image" Target="../media/image32.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37.wmf"/><Relationship Id="rId2" Type="http://schemas.openxmlformats.org/officeDocument/2006/relationships/image" Target="../media/image36.wmf"/><Relationship Id="rId1" Type="http://schemas.openxmlformats.org/officeDocument/2006/relationships/image" Target="../media/image35.wmf"/><Relationship Id="rId4" Type="http://schemas.openxmlformats.org/officeDocument/2006/relationships/image" Target="../media/image38.w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40.wmf"/><Relationship Id="rId1" Type="http://schemas.openxmlformats.org/officeDocument/2006/relationships/image" Target="../media/image39.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43.wmf"/><Relationship Id="rId2" Type="http://schemas.openxmlformats.org/officeDocument/2006/relationships/image" Target="../media/image42.wmf"/><Relationship Id="rId1" Type="http://schemas.openxmlformats.org/officeDocument/2006/relationships/image" Target="../media/image41.wmf"/></Relationships>
</file>

<file path=ppt/drawings/_rels/vmlDrawing9.vml.rels><?xml version="1.0" encoding="UTF-8" standalone="yes"?>
<Relationships xmlns="http://schemas.openxmlformats.org/package/2006/relationships"><Relationship Id="rId2" Type="http://schemas.openxmlformats.org/officeDocument/2006/relationships/image" Target="../media/image45.wmf"/><Relationship Id="rId1" Type="http://schemas.openxmlformats.org/officeDocument/2006/relationships/image" Target="../media/image44.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372" cy="464184"/>
          </a:xfrm>
          <a:prstGeom prst="rect">
            <a:avLst/>
          </a:prstGeom>
        </p:spPr>
        <p:txBody>
          <a:bodyPr vert="horz" lIns="91650" tIns="45825" rIns="91650" bIns="45825" rtlCol="0"/>
          <a:lstStyle>
            <a:lvl1pPr algn="l">
              <a:defRPr sz="1200"/>
            </a:lvl1pPr>
          </a:lstStyle>
          <a:p>
            <a:endParaRPr lang="en-CA"/>
          </a:p>
        </p:txBody>
      </p:sp>
      <p:sp>
        <p:nvSpPr>
          <p:cNvPr id="3" name="Date Placeholder 2"/>
          <p:cNvSpPr>
            <a:spLocks noGrp="1"/>
          </p:cNvSpPr>
          <p:nvPr>
            <p:ph type="dt" sz="quarter" idx="1"/>
          </p:nvPr>
        </p:nvSpPr>
        <p:spPr>
          <a:xfrm>
            <a:off x="3970436" y="0"/>
            <a:ext cx="3038372" cy="464184"/>
          </a:xfrm>
          <a:prstGeom prst="rect">
            <a:avLst/>
          </a:prstGeom>
        </p:spPr>
        <p:txBody>
          <a:bodyPr vert="horz" lIns="91650" tIns="45825" rIns="91650" bIns="45825" rtlCol="0"/>
          <a:lstStyle>
            <a:lvl1pPr algn="r">
              <a:defRPr sz="1200"/>
            </a:lvl1pPr>
          </a:lstStyle>
          <a:p>
            <a:fld id="{125FD384-8D50-4EEC-BDCB-483F345C2B5C}" type="datetimeFigureOut">
              <a:rPr lang="en-CA" smtClean="0"/>
              <a:pPr/>
              <a:t>23/09/2019</a:t>
            </a:fld>
            <a:endParaRPr lang="en-CA"/>
          </a:p>
        </p:txBody>
      </p:sp>
      <p:sp>
        <p:nvSpPr>
          <p:cNvPr id="4" name="Footer Placeholder 3"/>
          <p:cNvSpPr>
            <a:spLocks noGrp="1"/>
          </p:cNvSpPr>
          <p:nvPr>
            <p:ph type="ftr" sz="quarter" idx="2"/>
          </p:nvPr>
        </p:nvSpPr>
        <p:spPr>
          <a:xfrm>
            <a:off x="0" y="8830627"/>
            <a:ext cx="3038372" cy="464184"/>
          </a:xfrm>
          <a:prstGeom prst="rect">
            <a:avLst/>
          </a:prstGeom>
        </p:spPr>
        <p:txBody>
          <a:bodyPr vert="horz" lIns="91650" tIns="45825" rIns="91650" bIns="45825" rtlCol="0" anchor="b"/>
          <a:lstStyle>
            <a:lvl1pPr algn="l">
              <a:defRPr sz="1200"/>
            </a:lvl1pPr>
          </a:lstStyle>
          <a:p>
            <a:endParaRPr lang="en-CA"/>
          </a:p>
        </p:txBody>
      </p:sp>
      <p:sp>
        <p:nvSpPr>
          <p:cNvPr id="5" name="Slide Number Placeholder 4"/>
          <p:cNvSpPr>
            <a:spLocks noGrp="1"/>
          </p:cNvSpPr>
          <p:nvPr>
            <p:ph type="sldNum" sz="quarter" idx="3"/>
          </p:nvPr>
        </p:nvSpPr>
        <p:spPr>
          <a:xfrm>
            <a:off x="3970436" y="8830627"/>
            <a:ext cx="3038372" cy="464184"/>
          </a:xfrm>
          <a:prstGeom prst="rect">
            <a:avLst/>
          </a:prstGeom>
        </p:spPr>
        <p:txBody>
          <a:bodyPr vert="horz" lIns="91650" tIns="45825" rIns="91650" bIns="45825" rtlCol="0" anchor="b"/>
          <a:lstStyle>
            <a:lvl1pPr algn="r">
              <a:defRPr sz="1200"/>
            </a:lvl1pPr>
          </a:lstStyle>
          <a:p>
            <a:fld id="{CE07D747-285C-463D-80F9-DBD7F866A227}" type="slidenum">
              <a:rPr lang="en-CA" smtClean="0"/>
              <a:pPr/>
              <a:t>‹#›</a:t>
            </a:fld>
            <a:endParaRPr lang="en-CA"/>
          </a:p>
        </p:txBody>
      </p:sp>
    </p:spTree>
    <p:extLst>
      <p:ext uri="{BB962C8B-B14F-4D97-AF65-F5344CB8AC3E}">
        <p14:creationId xmlns:p14="http://schemas.microsoft.com/office/powerpoint/2010/main" val="62517868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1074" name="Rectangle 2"/>
          <p:cNvSpPr>
            <a:spLocks noGrp="1" noChangeArrowheads="1"/>
          </p:cNvSpPr>
          <p:nvPr>
            <p:ph type="hdr" sz="quarter"/>
          </p:nvPr>
        </p:nvSpPr>
        <p:spPr bwMode="auto">
          <a:xfrm>
            <a:off x="0" y="0"/>
            <a:ext cx="3038372" cy="464184"/>
          </a:xfrm>
          <a:prstGeom prst="rect">
            <a:avLst/>
          </a:prstGeom>
          <a:noFill/>
          <a:ln w="9525">
            <a:noFill/>
            <a:miter lim="800000"/>
            <a:headEnd/>
            <a:tailEnd/>
          </a:ln>
          <a:effectLst/>
        </p:spPr>
        <p:txBody>
          <a:bodyPr vert="horz" wrap="square" lIns="93245" tIns="46623" rIns="93245" bIns="46623" numCol="1" anchor="t" anchorCtr="0" compatLnSpc="1">
            <a:prstTxWarp prst="textNoShape">
              <a:avLst/>
            </a:prstTxWarp>
          </a:bodyPr>
          <a:lstStyle>
            <a:lvl1pPr defTabSz="932415">
              <a:defRPr sz="1200">
                <a:latin typeface="Arial" charset="0"/>
              </a:defRPr>
            </a:lvl1pPr>
          </a:lstStyle>
          <a:p>
            <a:endParaRPr lang="fr-CA"/>
          </a:p>
        </p:txBody>
      </p:sp>
      <p:sp>
        <p:nvSpPr>
          <p:cNvPr id="131075" name="Rectangle 3"/>
          <p:cNvSpPr>
            <a:spLocks noGrp="1" noChangeArrowheads="1"/>
          </p:cNvSpPr>
          <p:nvPr>
            <p:ph type="dt" idx="1"/>
          </p:nvPr>
        </p:nvSpPr>
        <p:spPr bwMode="auto">
          <a:xfrm>
            <a:off x="3970436" y="0"/>
            <a:ext cx="3038372" cy="464184"/>
          </a:xfrm>
          <a:prstGeom prst="rect">
            <a:avLst/>
          </a:prstGeom>
          <a:noFill/>
          <a:ln w="9525">
            <a:noFill/>
            <a:miter lim="800000"/>
            <a:headEnd/>
            <a:tailEnd/>
          </a:ln>
          <a:effectLst/>
        </p:spPr>
        <p:txBody>
          <a:bodyPr vert="horz" wrap="square" lIns="93245" tIns="46623" rIns="93245" bIns="46623" numCol="1" anchor="t" anchorCtr="0" compatLnSpc="1">
            <a:prstTxWarp prst="textNoShape">
              <a:avLst/>
            </a:prstTxWarp>
          </a:bodyPr>
          <a:lstStyle>
            <a:lvl1pPr algn="r" defTabSz="932415">
              <a:defRPr sz="1200">
                <a:latin typeface="Arial" charset="0"/>
              </a:defRPr>
            </a:lvl1pPr>
          </a:lstStyle>
          <a:p>
            <a:endParaRPr lang="fr-CA"/>
          </a:p>
        </p:txBody>
      </p:sp>
      <p:sp>
        <p:nvSpPr>
          <p:cNvPr id="131076" name="Rectangle 4"/>
          <p:cNvSpPr>
            <a:spLocks noGrp="1" noRot="1" noChangeAspect="1" noChangeArrowheads="1" noTextEdit="1"/>
          </p:cNvSpPr>
          <p:nvPr>
            <p:ph type="sldImg" idx="2"/>
          </p:nvPr>
        </p:nvSpPr>
        <p:spPr bwMode="auto">
          <a:xfrm>
            <a:off x="1181100" y="698500"/>
            <a:ext cx="4648200" cy="3486150"/>
          </a:xfrm>
          <a:prstGeom prst="rect">
            <a:avLst/>
          </a:prstGeom>
          <a:noFill/>
          <a:ln w="9525">
            <a:solidFill>
              <a:srgbClr val="000000"/>
            </a:solidFill>
            <a:miter lim="800000"/>
            <a:headEnd/>
            <a:tailEnd/>
          </a:ln>
          <a:effectLst/>
        </p:spPr>
      </p:sp>
      <p:sp>
        <p:nvSpPr>
          <p:cNvPr id="131077" name="Rectangle 5"/>
          <p:cNvSpPr>
            <a:spLocks noGrp="1" noChangeArrowheads="1"/>
          </p:cNvSpPr>
          <p:nvPr>
            <p:ph type="body" sz="quarter" idx="3"/>
          </p:nvPr>
        </p:nvSpPr>
        <p:spPr bwMode="auto">
          <a:xfrm>
            <a:off x="701040" y="4416108"/>
            <a:ext cx="5608320" cy="4182427"/>
          </a:xfrm>
          <a:prstGeom prst="rect">
            <a:avLst/>
          </a:prstGeom>
          <a:noFill/>
          <a:ln w="9525">
            <a:noFill/>
            <a:miter lim="800000"/>
            <a:headEnd/>
            <a:tailEnd/>
          </a:ln>
          <a:effectLst/>
        </p:spPr>
        <p:txBody>
          <a:bodyPr vert="horz" wrap="square" lIns="93245" tIns="46623" rIns="93245" bIns="46623" numCol="1" anchor="t" anchorCtr="0" compatLnSpc="1">
            <a:prstTxWarp prst="textNoShape">
              <a:avLst/>
            </a:prstTxWarp>
          </a:bodyPr>
          <a:lstStyle/>
          <a:p>
            <a:pPr lvl="0"/>
            <a:r>
              <a:rPr lang="fr-CA" smtClean="0"/>
              <a:t>Click to edit Master text styles</a:t>
            </a:r>
          </a:p>
          <a:p>
            <a:pPr lvl="1"/>
            <a:r>
              <a:rPr lang="fr-CA" smtClean="0"/>
              <a:t>Second level</a:t>
            </a:r>
          </a:p>
          <a:p>
            <a:pPr lvl="2"/>
            <a:r>
              <a:rPr lang="fr-CA" smtClean="0"/>
              <a:t>Third level</a:t>
            </a:r>
          </a:p>
          <a:p>
            <a:pPr lvl="3"/>
            <a:r>
              <a:rPr lang="fr-CA" smtClean="0"/>
              <a:t>Fourth level</a:t>
            </a:r>
          </a:p>
          <a:p>
            <a:pPr lvl="4"/>
            <a:r>
              <a:rPr lang="fr-CA" smtClean="0"/>
              <a:t>Fifth level</a:t>
            </a:r>
          </a:p>
        </p:txBody>
      </p:sp>
      <p:sp>
        <p:nvSpPr>
          <p:cNvPr id="131078" name="Rectangle 6"/>
          <p:cNvSpPr>
            <a:spLocks noGrp="1" noChangeArrowheads="1"/>
          </p:cNvSpPr>
          <p:nvPr>
            <p:ph type="ftr" sz="quarter" idx="4"/>
          </p:nvPr>
        </p:nvSpPr>
        <p:spPr bwMode="auto">
          <a:xfrm>
            <a:off x="0" y="8830627"/>
            <a:ext cx="3038372" cy="464184"/>
          </a:xfrm>
          <a:prstGeom prst="rect">
            <a:avLst/>
          </a:prstGeom>
          <a:noFill/>
          <a:ln w="9525">
            <a:noFill/>
            <a:miter lim="800000"/>
            <a:headEnd/>
            <a:tailEnd/>
          </a:ln>
          <a:effectLst/>
        </p:spPr>
        <p:txBody>
          <a:bodyPr vert="horz" wrap="square" lIns="93245" tIns="46623" rIns="93245" bIns="46623" numCol="1" anchor="b" anchorCtr="0" compatLnSpc="1">
            <a:prstTxWarp prst="textNoShape">
              <a:avLst/>
            </a:prstTxWarp>
          </a:bodyPr>
          <a:lstStyle>
            <a:lvl1pPr defTabSz="932415">
              <a:defRPr sz="1200">
                <a:latin typeface="Arial" charset="0"/>
              </a:defRPr>
            </a:lvl1pPr>
          </a:lstStyle>
          <a:p>
            <a:endParaRPr lang="fr-CA"/>
          </a:p>
        </p:txBody>
      </p:sp>
      <p:sp>
        <p:nvSpPr>
          <p:cNvPr id="131079" name="Rectangle 7"/>
          <p:cNvSpPr>
            <a:spLocks noGrp="1" noChangeArrowheads="1"/>
          </p:cNvSpPr>
          <p:nvPr>
            <p:ph type="sldNum" sz="quarter" idx="5"/>
          </p:nvPr>
        </p:nvSpPr>
        <p:spPr bwMode="auto">
          <a:xfrm>
            <a:off x="3970436" y="8830627"/>
            <a:ext cx="3038372" cy="464184"/>
          </a:xfrm>
          <a:prstGeom prst="rect">
            <a:avLst/>
          </a:prstGeom>
          <a:noFill/>
          <a:ln w="9525">
            <a:noFill/>
            <a:miter lim="800000"/>
            <a:headEnd/>
            <a:tailEnd/>
          </a:ln>
          <a:effectLst/>
        </p:spPr>
        <p:txBody>
          <a:bodyPr vert="horz" wrap="square" lIns="93245" tIns="46623" rIns="93245" bIns="46623" numCol="1" anchor="b" anchorCtr="0" compatLnSpc="1">
            <a:prstTxWarp prst="textNoShape">
              <a:avLst/>
            </a:prstTxWarp>
          </a:bodyPr>
          <a:lstStyle>
            <a:lvl1pPr algn="r" defTabSz="932415">
              <a:defRPr sz="1200">
                <a:latin typeface="Arial" charset="0"/>
              </a:defRPr>
            </a:lvl1pPr>
          </a:lstStyle>
          <a:p>
            <a:fld id="{DF5517DA-5145-4BE6-B7DA-337D04E530BF}" type="slidenum">
              <a:rPr lang="fr-CA"/>
              <a:pPr/>
              <a:t>‹#›</a:t>
            </a:fld>
            <a:endParaRPr lang="fr-CA"/>
          </a:p>
        </p:txBody>
      </p:sp>
    </p:spTree>
    <p:extLst>
      <p:ext uri="{BB962C8B-B14F-4D97-AF65-F5344CB8AC3E}">
        <p14:creationId xmlns:p14="http://schemas.microsoft.com/office/powerpoint/2010/main" val="3901796175"/>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837A9F8-5880-4385-A2D6-EF48F638C6B7}" type="slidenum">
              <a:rPr lang="fr-CA"/>
              <a:pPr/>
              <a:t>5</a:t>
            </a:fld>
            <a:endParaRPr lang="fr-CA"/>
          </a:p>
        </p:txBody>
      </p:sp>
      <p:sp>
        <p:nvSpPr>
          <p:cNvPr id="133122" name="Rectangle 2"/>
          <p:cNvSpPr>
            <a:spLocks noGrp="1" noRot="1" noChangeAspect="1" noChangeArrowheads="1" noTextEdit="1"/>
          </p:cNvSpPr>
          <p:nvPr>
            <p:ph type="sldImg"/>
          </p:nvPr>
        </p:nvSpPr>
        <p:spPr>
          <a:ln/>
        </p:spPr>
      </p:sp>
      <p:sp>
        <p:nvSpPr>
          <p:cNvPr id="133123"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9929835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C9DBE16-98B3-49CA-B129-12E812406757}" type="slidenum">
              <a:rPr lang="fr-CA"/>
              <a:pPr/>
              <a:t>15</a:t>
            </a:fld>
            <a:endParaRPr lang="fr-CA"/>
          </a:p>
        </p:txBody>
      </p:sp>
      <p:sp>
        <p:nvSpPr>
          <p:cNvPr id="190466" name="Rectangle 2"/>
          <p:cNvSpPr>
            <a:spLocks noGrp="1" noRot="1" noChangeAspect="1" noChangeArrowheads="1" noTextEdit="1"/>
          </p:cNvSpPr>
          <p:nvPr>
            <p:ph type="sldImg"/>
          </p:nvPr>
        </p:nvSpPr>
        <p:spPr>
          <a:ln/>
        </p:spPr>
      </p:sp>
      <p:sp>
        <p:nvSpPr>
          <p:cNvPr id="190467"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37766053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B03AE13-DB2B-4A14-ACDA-9F4ED9029A65}" type="slidenum">
              <a:rPr lang="en-US">
                <a:solidFill>
                  <a:srgbClr val="000000"/>
                </a:solidFill>
              </a:rPr>
              <a:pPr/>
              <a:t>31</a:t>
            </a:fld>
            <a:endParaRPr lang="en-US">
              <a:solidFill>
                <a:srgbClr val="000000"/>
              </a:solidFill>
            </a:endParaRPr>
          </a:p>
        </p:txBody>
      </p:sp>
      <p:sp>
        <p:nvSpPr>
          <p:cNvPr id="131074" name="Rectangle 2"/>
          <p:cNvSpPr>
            <a:spLocks noGrp="1" noRot="1" noChangeAspect="1" noChangeArrowheads="1" noTextEdit="1"/>
          </p:cNvSpPr>
          <p:nvPr>
            <p:ph type="sldImg"/>
          </p:nvPr>
        </p:nvSpPr>
        <p:spPr>
          <a:ln/>
        </p:spPr>
      </p:sp>
      <p:sp>
        <p:nvSpPr>
          <p:cNvPr id="131075" name="Rectangle 3"/>
          <p:cNvSpPr>
            <a:spLocks noGrp="1" noChangeArrowheads="1"/>
          </p:cNvSpPr>
          <p:nvPr>
            <p:ph type="body" idx="1"/>
          </p:nvPr>
        </p:nvSpPr>
        <p:spPr/>
        <p:txBody>
          <a:bodyPr/>
          <a:lstStyle/>
          <a:p>
            <a:endParaRPr lang="fr-CA"/>
          </a:p>
        </p:txBody>
      </p:sp>
    </p:spTree>
    <p:extLst>
      <p:ext uri="{BB962C8B-B14F-4D97-AF65-F5344CB8AC3E}">
        <p14:creationId xmlns:p14="http://schemas.microsoft.com/office/powerpoint/2010/main" val="106119107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p:spPr>
        <p:txBody>
          <a:bodyPr/>
          <a:lstStyle/>
          <a:p>
            <a:fld id="{61F3E85B-123F-4F62-B6DB-6230F8C91200}" type="slidenum">
              <a:rPr lang="en-US">
                <a:ea typeface="ＭＳ Ｐゴシック" pitchFamily="34" charset="-128"/>
              </a:rPr>
              <a:pPr/>
              <a:t>34</a:t>
            </a:fld>
            <a:endParaRPr lang="en-US">
              <a:ea typeface="ＭＳ Ｐゴシック" pitchFamily="34" charset="-128"/>
            </a:endParaRPr>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noFill/>
          <a:ln/>
        </p:spPr>
        <p:txBody>
          <a:bodyPr/>
          <a:lstStyle/>
          <a:p>
            <a:pPr eaLnBrk="1" hangingPunct="1"/>
            <a:endParaRPr lang="fr-CA" smtClean="0">
              <a:ea typeface="ＭＳ Ｐゴシック" pitchFamily="34" charset="-128"/>
            </a:endParaRPr>
          </a:p>
        </p:txBody>
      </p:sp>
    </p:spTree>
    <p:extLst>
      <p:ext uri="{BB962C8B-B14F-4D97-AF65-F5344CB8AC3E}">
        <p14:creationId xmlns:p14="http://schemas.microsoft.com/office/powerpoint/2010/main" val="15959897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p>
            <a:fld id="{18EDDD98-F832-43B2-9929-FF5FBF96C6AB}" type="slidenum">
              <a:rPr lang="en-US">
                <a:ea typeface="ＭＳ Ｐゴシック" pitchFamily="34" charset="-128"/>
              </a:rPr>
              <a:pPr/>
              <a:t>35</a:t>
            </a:fld>
            <a:endParaRPr lang="en-US">
              <a:ea typeface="ＭＳ Ｐゴシック" pitchFamily="34" charset="-128"/>
            </a:endParaRPr>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noFill/>
          <a:ln/>
        </p:spPr>
        <p:txBody>
          <a:bodyPr/>
          <a:lstStyle/>
          <a:p>
            <a:pPr eaLnBrk="1" hangingPunct="1"/>
            <a:endParaRPr lang="fr-CA" smtClean="0">
              <a:ea typeface="ＭＳ Ｐゴシック" pitchFamily="34" charset="-128"/>
            </a:endParaRPr>
          </a:p>
        </p:txBody>
      </p:sp>
    </p:spTree>
    <p:extLst>
      <p:ext uri="{BB962C8B-B14F-4D97-AF65-F5344CB8AC3E}">
        <p14:creationId xmlns:p14="http://schemas.microsoft.com/office/powerpoint/2010/main" val="214491239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p>
            <a:fld id="{12E5B442-62BE-4FAB-B1ED-792312E8FE7D}" type="slidenum">
              <a:rPr lang="en-US">
                <a:ea typeface="ＭＳ Ｐゴシック" pitchFamily="34" charset="-128"/>
              </a:rPr>
              <a:pPr/>
              <a:t>36</a:t>
            </a:fld>
            <a:endParaRPr lang="en-US">
              <a:ea typeface="ＭＳ Ｐゴシック" pitchFamily="34" charset="-128"/>
            </a:endParaRPr>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endParaRPr lang="fr-CA" smtClean="0">
              <a:ea typeface="ＭＳ Ｐゴシック" pitchFamily="34" charset="-128"/>
            </a:endParaRPr>
          </a:p>
        </p:txBody>
      </p:sp>
    </p:spTree>
    <p:extLst>
      <p:ext uri="{BB962C8B-B14F-4D97-AF65-F5344CB8AC3E}">
        <p14:creationId xmlns:p14="http://schemas.microsoft.com/office/powerpoint/2010/main" val="348175697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fld id="{C94458C7-357F-4DFD-BA75-15DB6A85F77F}" type="slidenum">
              <a:rPr lang="en-US">
                <a:ea typeface="ＭＳ Ｐゴシック" pitchFamily="34" charset="-128"/>
              </a:rPr>
              <a:pPr/>
              <a:t>37</a:t>
            </a:fld>
            <a:endParaRPr lang="en-US">
              <a:ea typeface="ＭＳ Ｐゴシック" pitchFamily="34" charset="-128"/>
            </a:endParaRPr>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noFill/>
          <a:ln/>
        </p:spPr>
        <p:txBody>
          <a:bodyPr/>
          <a:lstStyle/>
          <a:p>
            <a:pPr eaLnBrk="1" hangingPunct="1"/>
            <a:endParaRPr lang="fr-CA" smtClean="0">
              <a:ea typeface="ＭＳ Ｐゴシック" pitchFamily="34" charset="-128"/>
            </a:endParaRPr>
          </a:p>
        </p:txBody>
      </p:sp>
    </p:spTree>
    <p:extLst>
      <p:ext uri="{BB962C8B-B14F-4D97-AF65-F5344CB8AC3E}">
        <p14:creationId xmlns:p14="http://schemas.microsoft.com/office/powerpoint/2010/main" val="372539936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B03AE13-DB2B-4A14-ACDA-9F4ED9029A65}" type="slidenum">
              <a:rPr lang="en-US">
                <a:solidFill>
                  <a:srgbClr val="000000"/>
                </a:solidFill>
              </a:rPr>
              <a:pPr/>
              <a:t>38</a:t>
            </a:fld>
            <a:endParaRPr lang="en-US">
              <a:solidFill>
                <a:srgbClr val="000000"/>
              </a:solidFill>
            </a:endParaRPr>
          </a:p>
        </p:txBody>
      </p:sp>
      <p:sp>
        <p:nvSpPr>
          <p:cNvPr id="131074" name="Rectangle 2"/>
          <p:cNvSpPr>
            <a:spLocks noGrp="1" noRot="1" noChangeAspect="1" noChangeArrowheads="1" noTextEdit="1"/>
          </p:cNvSpPr>
          <p:nvPr>
            <p:ph type="sldImg"/>
          </p:nvPr>
        </p:nvSpPr>
        <p:spPr>
          <a:ln/>
        </p:spPr>
      </p:sp>
      <p:sp>
        <p:nvSpPr>
          <p:cNvPr id="131075" name="Rectangle 3"/>
          <p:cNvSpPr>
            <a:spLocks noGrp="1" noChangeArrowheads="1"/>
          </p:cNvSpPr>
          <p:nvPr>
            <p:ph type="body" idx="1"/>
          </p:nvPr>
        </p:nvSpPr>
        <p:spPr/>
        <p:txBody>
          <a:bodyPr/>
          <a:lstStyle/>
          <a:p>
            <a:endParaRPr lang="fr-CA"/>
          </a:p>
        </p:txBody>
      </p:sp>
    </p:spTree>
    <p:extLst>
      <p:ext uri="{BB962C8B-B14F-4D97-AF65-F5344CB8AC3E}">
        <p14:creationId xmlns:p14="http://schemas.microsoft.com/office/powerpoint/2010/main" val="350907834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B03AE13-DB2B-4A14-ACDA-9F4ED9029A65}" type="slidenum">
              <a:rPr lang="en-US">
                <a:solidFill>
                  <a:srgbClr val="000000"/>
                </a:solidFill>
              </a:rPr>
              <a:pPr/>
              <a:t>39</a:t>
            </a:fld>
            <a:endParaRPr lang="en-US">
              <a:solidFill>
                <a:srgbClr val="000000"/>
              </a:solidFill>
            </a:endParaRPr>
          </a:p>
        </p:txBody>
      </p:sp>
      <p:sp>
        <p:nvSpPr>
          <p:cNvPr id="131074" name="Rectangle 2"/>
          <p:cNvSpPr>
            <a:spLocks noGrp="1" noRot="1" noChangeAspect="1" noChangeArrowheads="1" noTextEdit="1"/>
          </p:cNvSpPr>
          <p:nvPr>
            <p:ph type="sldImg"/>
          </p:nvPr>
        </p:nvSpPr>
        <p:spPr>
          <a:ln/>
        </p:spPr>
      </p:sp>
      <p:sp>
        <p:nvSpPr>
          <p:cNvPr id="131075" name="Rectangle 3"/>
          <p:cNvSpPr>
            <a:spLocks noGrp="1" noChangeArrowheads="1"/>
          </p:cNvSpPr>
          <p:nvPr>
            <p:ph type="body" idx="1"/>
          </p:nvPr>
        </p:nvSpPr>
        <p:spPr/>
        <p:txBody>
          <a:bodyPr/>
          <a:lstStyle/>
          <a:p>
            <a:endParaRPr lang="fr-CA"/>
          </a:p>
        </p:txBody>
      </p:sp>
    </p:spTree>
    <p:extLst>
      <p:ext uri="{BB962C8B-B14F-4D97-AF65-F5344CB8AC3E}">
        <p14:creationId xmlns:p14="http://schemas.microsoft.com/office/powerpoint/2010/main" val="145320007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B03AE13-DB2B-4A14-ACDA-9F4ED9029A65}" type="slidenum">
              <a:rPr lang="en-US">
                <a:solidFill>
                  <a:srgbClr val="000000"/>
                </a:solidFill>
              </a:rPr>
              <a:pPr/>
              <a:t>40</a:t>
            </a:fld>
            <a:endParaRPr lang="en-US">
              <a:solidFill>
                <a:srgbClr val="000000"/>
              </a:solidFill>
            </a:endParaRPr>
          </a:p>
        </p:txBody>
      </p:sp>
      <p:sp>
        <p:nvSpPr>
          <p:cNvPr id="131074" name="Rectangle 2"/>
          <p:cNvSpPr>
            <a:spLocks noGrp="1" noRot="1" noChangeAspect="1" noChangeArrowheads="1" noTextEdit="1"/>
          </p:cNvSpPr>
          <p:nvPr>
            <p:ph type="sldImg"/>
          </p:nvPr>
        </p:nvSpPr>
        <p:spPr>
          <a:ln/>
        </p:spPr>
      </p:sp>
      <p:sp>
        <p:nvSpPr>
          <p:cNvPr id="131075" name="Rectangle 3"/>
          <p:cNvSpPr>
            <a:spLocks noGrp="1" noChangeArrowheads="1"/>
          </p:cNvSpPr>
          <p:nvPr>
            <p:ph type="body" idx="1"/>
          </p:nvPr>
        </p:nvSpPr>
        <p:spPr/>
        <p:txBody>
          <a:bodyPr/>
          <a:lstStyle/>
          <a:p>
            <a:endParaRPr lang="fr-CA"/>
          </a:p>
        </p:txBody>
      </p:sp>
    </p:spTree>
    <p:extLst>
      <p:ext uri="{BB962C8B-B14F-4D97-AF65-F5344CB8AC3E}">
        <p14:creationId xmlns:p14="http://schemas.microsoft.com/office/powerpoint/2010/main" val="331510881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B03AE13-DB2B-4A14-ACDA-9F4ED9029A65}" type="slidenum">
              <a:rPr lang="en-US">
                <a:solidFill>
                  <a:srgbClr val="000000"/>
                </a:solidFill>
              </a:rPr>
              <a:pPr/>
              <a:t>41</a:t>
            </a:fld>
            <a:endParaRPr lang="en-US">
              <a:solidFill>
                <a:srgbClr val="000000"/>
              </a:solidFill>
            </a:endParaRPr>
          </a:p>
        </p:txBody>
      </p:sp>
      <p:sp>
        <p:nvSpPr>
          <p:cNvPr id="131074" name="Rectangle 2"/>
          <p:cNvSpPr>
            <a:spLocks noGrp="1" noRot="1" noChangeAspect="1" noChangeArrowheads="1" noTextEdit="1"/>
          </p:cNvSpPr>
          <p:nvPr>
            <p:ph type="sldImg"/>
          </p:nvPr>
        </p:nvSpPr>
        <p:spPr>
          <a:ln/>
        </p:spPr>
      </p:sp>
      <p:sp>
        <p:nvSpPr>
          <p:cNvPr id="131075" name="Rectangle 3"/>
          <p:cNvSpPr>
            <a:spLocks noGrp="1" noChangeArrowheads="1"/>
          </p:cNvSpPr>
          <p:nvPr>
            <p:ph type="body" idx="1"/>
          </p:nvPr>
        </p:nvSpPr>
        <p:spPr/>
        <p:txBody>
          <a:bodyPr/>
          <a:lstStyle/>
          <a:p>
            <a:endParaRPr lang="fr-CA"/>
          </a:p>
        </p:txBody>
      </p:sp>
    </p:spTree>
    <p:extLst>
      <p:ext uri="{BB962C8B-B14F-4D97-AF65-F5344CB8AC3E}">
        <p14:creationId xmlns:p14="http://schemas.microsoft.com/office/powerpoint/2010/main" val="216926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837A9F8-5880-4385-A2D6-EF48F638C6B7}" type="slidenum">
              <a:rPr lang="fr-CA"/>
              <a:pPr/>
              <a:t>6</a:t>
            </a:fld>
            <a:endParaRPr lang="fr-CA"/>
          </a:p>
        </p:txBody>
      </p:sp>
      <p:sp>
        <p:nvSpPr>
          <p:cNvPr id="133122" name="Rectangle 2"/>
          <p:cNvSpPr>
            <a:spLocks noGrp="1" noRot="1" noChangeAspect="1" noChangeArrowheads="1" noTextEdit="1"/>
          </p:cNvSpPr>
          <p:nvPr>
            <p:ph type="sldImg"/>
          </p:nvPr>
        </p:nvSpPr>
        <p:spPr>
          <a:ln/>
        </p:spPr>
      </p:sp>
      <p:sp>
        <p:nvSpPr>
          <p:cNvPr id="133123"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46461155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B03AE13-DB2B-4A14-ACDA-9F4ED9029A65}" type="slidenum">
              <a:rPr lang="en-US">
                <a:solidFill>
                  <a:srgbClr val="000000"/>
                </a:solidFill>
              </a:rPr>
              <a:pPr/>
              <a:t>42</a:t>
            </a:fld>
            <a:endParaRPr lang="en-US">
              <a:solidFill>
                <a:srgbClr val="000000"/>
              </a:solidFill>
            </a:endParaRPr>
          </a:p>
        </p:txBody>
      </p:sp>
      <p:sp>
        <p:nvSpPr>
          <p:cNvPr id="131074" name="Rectangle 2"/>
          <p:cNvSpPr>
            <a:spLocks noGrp="1" noRot="1" noChangeAspect="1" noChangeArrowheads="1" noTextEdit="1"/>
          </p:cNvSpPr>
          <p:nvPr>
            <p:ph type="sldImg"/>
          </p:nvPr>
        </p:nvSpPr>
        <p:spPr>
          <a:ln/>
        </p:spPr>
      </p:sp>
      <p:sp>
        <p:nvSpPr>
          <p:cNvPr id="131075" name="Rectangle 3"/>
          <p:cNvSpPr>
            <a:spLocks noGrp="1" noChangeArrowheads="1"/>
          </p:cNvSpPr>
          <p:nvPr>
            <p:ph type="body" idx="1"/>
          </p:nvPr>
        </p:nvSpPr>
        <p:spPr/>
        <p:txBody>
          <a:bodyPr/>
          <a:lstStyle/>
          <a:p>
            <a:endParaRPr lang="fr-CA"/>
          </a:p>
        </p:txBody>
      </p:sp>
    </p:spTree>
    <p:extLst>
      <p:ext uri="{BB962C8B-B14F-4D97-AF65-F5344CB8AC3E}">
        <p14:creationId xmlns:p14="http://schemas.microsoft.com/office/powerpoint/2010/main" val="264161504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B03AE13-DB2B-4A14-ACDA-9F4ED9029A65}" type="slidenum">
              <a:rPr lang="en-US">
                <a:solidFill>
                  <a:srgbClr val="000000"/>
                </a:solidFill>
              </a:rPr>
              <a:pPr/>
              <a:t>43</a:t>
            </a:fld>
            <a:endParaRPr lang="en-US">
              <a:solidFill>
                <a:srgbClr val="000000"/>
              </a:solidFill>
            </a:endParaRPr>
          </a:p>
        </p:txBody>
      </p:sp>
      <p:sp>
        <p:nvSpPr>
          <p:cNvPr id="131074" name="Rectangle 2"/>
          <p:cNvSpPr>
            <a:spLocks noGrp="1" noRot="1" noChangeAspect="1" noChangeArrowheads="1" noTextEdit="1"/>
          </p:cNvSpPr>
          <p:nvPr>
            <p:ph type="sldImg"/>
          </p:nvPr>
        </p:nvSpPr>
        <p:spPr>
          <a:ln/>
        </p:spPr>
      </p:sp>
      <p:sp>
        <p:nvSpPr>
          <p:cNvPr id="131075" name="Rectangle 3"/>
          <p:cNvSpPr>
            <a:spLocks noGrp="1" noChangeArrowheads="1"/>
          </p:cNvSpPr>
          <p:nvPr>
            <p:ph type="body" idx="1"/>
          </p:nvPr>
        </p:nvSpPr>
        <p:spPr/>
        <p:txBody>
          <a:bodyPr/>
          <a:lstStyle/>
          <a:p>
            <a:endParaRPr lang="fr-CA"/>
          </a:p>
        </p:txBody>
      </p:sp>
    </p:spTree>
    <p:extLst>
      <p:ext uri="{BB962C8B-B14F-4D97-AF65-F5344CB8AC3E}">
        <p14:creationId xmlns:p14="http://schemas.microsoft.com/office/powerpoint/2010/main" val="198417564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E88A4D0-1E3F-4E43-8820-2018E04540F2}" type="slidenum">
              <a:rPr lang="en-US"/>
              <a:pPr/>
              <a:t>45</a:t>
            </a:fld>
            <a:endParaRPr lang="en-US"/>
          </a:p>
        </p:txBody>
      </p:sp>
      <p:sp>
        <p:nvSpPr>
          <p:cNvPr id="133122" name="Rectangle 2"/>
          <p:cNvSpPr>
            <a:spLocks noGrp="1" noRot="1" noChangeAspect="1" noChangeArrowheads="1" noTextEdit="1"/>
          </p:cNvSpPr>
          <p:nvPr>
            <p:ph type="sldImg"/>
          </p:nvPr>
        </p:nvSpPr>
        <p:spPr>
          <a:ln/>
        </p:spPr>
      </p:sp>
      <p:sp>
        <p:nvSpPr>
          <p:cNvPr id="133123" name="Rectangle 3"/>
          <p:cNvSpPr>
            <a:spLocks noGrp="1" noChangeArrowheads="1"/>
          </p:cNvSpPr>
          <p:nvPr>
            <p:ph type="body" idx="1"/>
          </p:nvPr>
        </p:nvSpPr>
        <p:spPr/>
        <p:txBody>
          <a:bodyPr/>
          <a:lstStyle/>
          <a:p>
            <a:endParaRPr lang="fr-CA"/>
          </a:p>
        </p:txBody>
      </p:sp>
    </p:spTree>
    <p:extLst>
      <p:ext uri="{BB962C8B-B14F-4D97-AF65-F5344CB8AC3E}">
        <p14:creationId xmlns:p14="http://schemas.microsoft.com/office/powerpoint/2010/main" val="144460005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E88A4D0-1E3F-4E43-8820-2018E04540F2}" type="slidenum">
              <a:rPr lang="en-US"/>
              <a:pPr/>
              <a:t>46</a:t>
            </a:fld>
            <a:endParaRPr lang="en-US"/>
          </a:p>
        </p:txBody>
      </p:sp>
      <p:sp>
        <p:nvSpPr>
          <p:cNvPr id="133122" name="Rectangle 2"/>
          <p:cNvSpPr>
            <a:spLocks noGrp="1" noRot="1" noChangeAspect="1" noChangeArrowheads="1" noTextEdit="1"/>
          </p:cNvSpPr>
          <p:nvPr>
            <p:ph type="sldImg"/>
          </p:nvPr>
        </p:nvSpPr>
        <p:spPr>
          <a:ln/>
        </p:spPr>
      </p:sp>
      <p:sp>
        <p:nvSpPr>
          <p:cNvPr id="133123" name="Rectangle 3"/>
          <p:cNvSpPr>
            <a:spLocks noGrp="1" noChangeArrowheads="1"/>
          </p:cNvSpPr>
          <p:nvPr>
            <p:ph type="body" idx="1"/>
          </p:nvPr>
        </p:nvSpPr>
        <p:spPr/>
        <p:txBody>
          <a:bodyPr/>
          <a:lstStyle/>
          <a:p>
            <a:endParaRPr lang="fr-CA"/>
          </a:p>
        </p:txBody>
      </p:sp>
    </p:spTree>
    <p:extLst>
      <p:ext uri="{BB962C8B-B14F-4D97-AF65-F5344CB8AC3E}">
        <p14:creationId xmlns:p14="http://schemas.microsoft.com/office/powerpoint/2010/main" val="300268614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FFB04A7-0A7C-4045-B00E-517842B72A58}" type="slidenum">
              <a:rPr lang="fr-CA"/>
              <a:pPr/>
              <a:t>47</a:t>
            </a:fld>
            <a:endParaRPr lang="fr-CA"/>
          </a:p>
        </p:txBody>
      </p:sp>
      <p:sp>
        <p:nvSpPr>
          <p:cNvPr id="388098" name="Rectangle 2"/>
          <p:cNvSpPr>
            <a:spLocks noGrp="1" noRot="1" noChangeAspect="1" noChangeArrowheads="1" noTextEdit="1"/>
          </p:cNvSpPr>
          <p:nvPr>
            <p:ph type="sldImg"/>
          </p:nvPr>
        </p:nvSpPr>
        <p:spPr>
          <a:ln/>
        </p:spPr>
      </p:sp>
      <p:sp>
        <p:nvSpPr>
          <p:cNvPr id="388099" name="Rectangle 3"/>
          <p:cNvSpPr>
            <a:spLocks noGrp="1" noChangeArrowheads="1"/>
          </p:cNvSpPr>
          <p:nvPr>
            <p:ph type="body" idx="1"/>
          </p:nvPr>
        </p:nvSpPr>
        <p:spPr/>
        <p:txBody>
          <a:bodyPr/>
          <a:lstStyle/>
          <a:p>
            <a:endParaRPr lang="en-CA"/>
          </a:p>
        </p:txBody>
      </p:sp>
    </p:spTree>
    <p:extLst>
      <p:ext uri="{BB962C8B-B14F-4D97-AF65-F5344CB8AC3E}">
        <p14:creationId xmlns:p14="http://schemas.microsoft.com/office/powerpoint/2010/main" val="257222883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FFB04A7-0A7C-4045-B00E-517842B72A58}" type="slidenum">
              <a:rPr lang="fr-CA"/>
              <a:pPr/>
              <a:t>48</a:t>
            </a:fld>
            <a:endParaRPr lang="fr-CA"/>
          </a:p>
        </p:txBody>
      </p:sp>
      <p:sp>
        <p:nvSpPr>
          <p:cNvPr id="388098" name="Rectangle 2"/>
          <p:cNvSpPr>
            <a:spLocks noGrp="1" noRot="1" noChangeAspect="1" noChangeArrowheads="1" noTextEdit="1"/>
          </p:cNvSpPr>
          <p:nvPr>
            <p:ph type="sldImg"/>
          </p:nvPr>
        </p:nvSpPr>
        <p:spPr>
          <a:ln/>
        </p:spPr>
      </p:sp>
      <p:sp>
        <p:nvSpPr>
          <p:cNvPr id="388099" name="Rectangle 3"/>
          <p:cNvSpPr>
            <a:spLocks noGrp="1" noChangeArrowheads="1"/>
          </p:cNvSpPr>
          <p:nvPr>
            <p:ph type="body" idx="1"/>
          </p:nvPr>
        </p:nvSpPr>
        <p:spPr/>
        <p:txBody>
          <a:bodyPr/>
          <a:lstStyle/>
          <a:p>
            <a:endParaRPr lang="en-CA"/>
          </a:p>
        </p:txBody>
      </p:sp>
    </p:spTree>
    <p:extLst>
      <p:ext uri="{BB962C8B-B14F-4D97-AF65-F5344CB8AC3E}">
        <p14:creationId xmlns:p14="http://schemas.microsoft.com/office/powerpoint/2010/main" val="301831067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65DAEB2-6B5B-4CD2-AC8D-BF506B6940EE}" type="slidenum">
              <a:rPr lang="en-US">
                <a:solidFill>
                  <a:srgbClr val="000000"/>
                </a:solidFill>
              </a:rPr>
              <a:pPr/>
              <a:t>49</a:t>
            </a:fld>
            <a:endParaRPr lang="en-US">
              <a:solidFill>
                <a:srgbClr val="000000"/>
              </a:solidFill>
            </a:endParaRPr>
          </a:p>
        </p:txBody>
      </p:sp>
      <p:sp>
        <p:nvSpPr>
          <p:cNvPr id="135170" name="Rectangle 2"/>
          <p:cNvSpPr>
            <a:spLocks noGrp="1" noRot="1" noChangeAspect="1" noChangeArrowheads="1" noTextEdit="1"/>
          </p:cNvSpPr>
          <p:nvPr>
            <p:ph type="sldImg"/>
          </p:nvPr>
        </p:nvSpPr>
        <p:spPr>
          <a:ln/>
        </p:spPr>
      </p:sp>
      <p:sp>
        <p:nvSpPr>
          <p:cNvPr id="135171" name="Rectangle 3"/>
          <p:cNvSpPr>
            <a:spLocks noGrp="1" noChangeArrowheads="1"/>
          </p:cNvSpPr>
          <p:nvPr>
            <p:ph type="body" idx="1"/>
          </p:nvPr>
        </p:nvSpPr>
        <p:spPr/>
        <p:txBody>
          <a:bodyPr/>
          <a:lstStyle/>
          <a:p>
            <a:endParaRPr lang="fr-CA"/>
          </a:p>
        </p:txBody>
      </p:sp>
    </p:spTree>
    <p:extLst>
      <p:ext uri="{BB962C8B-B14F-4D97-AF65-F5344CB8AC3E}">
        <p14:creationId xmlns:p14="http://schemas.microsoft.com/office/powerpoint/2010/main" val="128400042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65DAEB2-6B5B-4CD2-AC8D-BF506B6940EE}" type="slidenum">
              <a:rPr lang="en-US">
                <a:solidFill>
                  <a:srgbClr val="000000"/>
                </a:solidFill>
              </a:rPr>
              <a:pPr/>
              <a:t>50</a:t>
            </a:fld>
            <a:endParaRPr lang="en-US">
              <a:solidFill>
                <a:srgbClr val="000000"/>
              </a:solidFill>
            </a:endParaRPr>
          </a:p>
        </p:txBody>
      </p:sp>
      <p:sp>
        <p:nvSpPr>
          <p:cNvPr id="135170" name="Rectangle 2"/>
          <p:cNvSpPr>
            <a:spLocks noGrp="1" noRot="1" noChangeAspect="1" noChangeArrowheads="1" noTextEdit="1"/>
          </p:cNvSpPr>
          <p:nvPr>
            <p:ph type="sldImg"/>
          </p:nvPr>
        </p:nvSpPr>
        <p:spPr>
          <a:ln/>
        </p:spPr>
      </p:sp>
      <p:sp>
        <p:nvSpPr>
          <p:cNvPr id="135171" name="Rectangle 3"/>
          <p:cNvSpPr>
            <a:spLocks noGrp="1" noChangeArrowheads="1"/>
          </p:cNvSpPr>
          <p:nvPr>
            <p:ph type="body" idx="1"/>
          </p:nvPr>
        </p:nvSpPr>
        <p:spPr/>
        <p:txBody>
          <a:bodyPr/>
          <a:lstStyle/>
          <a:p>
            <a:endParaRPr lang="fr-CA"/>
          </a:p>
        </p:txBody>
      </p:sp>
    </p:spTree>
    <p:extLst>
      <p:ext uri="{BB962C8B-B14F-4D97-AF65-F5344CB8AC3E}">
        <p14:creationId xmlns:p14="http://schemas.microsoft.com/office/powerpoint/2010/main" val="55939541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65DAEB2-6B5B-4CD2-AC8D-BF506B6940EE}" type="slidenum">
              <a:rPr lang="en-US">
                <a:solidFill>
                  <a:srgbClr val="000000"/>
                </a:solidFill>
              </a:rPr>
              <a:pPr/>
              <a:t>51</a:t>
            </a:fld>
            <a:endParaRPr lang="en-US">
              <a:solidFill>
                <a:srgbClr val="000000"/>
              </a:solidFill>
            </a:endParaRPr>
          </a:p>
        </p:txBody>
      </p:sp>
      <p:sp>
        <p:nvSpPr>
          <p:cNvPr id="135170" name="Rectangle 2"/>
          <p:cNvSpPr>
            <a:spLocks noGrp="1" noRot="1" noChangeAspect="1" noChangeArrowheads="1" noTextEdit="1"/>
          </p:cNvSpPr>
          <p:nvPr>
            <p:ph type="sldImg"/>
          </p:nvPr>
        </p:nvSpPr>
        <p:spPr>
          <a:ln/>
        </p:spPr>
      </p:sp>
      <p:sp>
        <p:nvSpPr>
          <p:cNvPr id="135171" name="Rectangle 3"/>
          <p:cNvSpPr>
            <a:spLocks noGrp="1" noChangeArrowheads="1"/>
          </p:cNvSpPr>
          <p:nvPr>
            <p:ph type="body" idx="1"/>
          </p:nvPr>
        </p:nvSpPr>
        <p:spPr/>
        <p:txBody>
          <a:bodyPr/>
          <a:lstStyle/>
          <a:p>
            <a:endParaRPr lang="fr-CA"/>
          </a:p>
        </p:txBody>
      </p:sp>
    </p:spTree>
    <p:extLst>
      <p:ext uri="{BB962C8B-B14F-4D97-AF65-F5344CB8AC3E}">
        <p14:creationId xmlns:p14="http://schemas.microsoft.com/office/powerpoint/2010/main" val="30999888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C9DBE16-98B3-49CA-B129-12E812406757}" type="slidenum">
              <a:rPr lang="fr-CA"/>
              <a:pPr/>
              <a:t>7</a:t>
            </a:fld>
            <a:endParaRPr lang="fr-CA"/>
          </a:p>
        </p:txBody>
      </p:sp>
      <p:sp>
        <p:nvSpPr>
          <p:cNvPr id="190466" name="Rectangle 2"/>
          <p:cNvSpPr>
            <a:spLocks noGrp="1" noRot="1" noChangeAspect="1" noChangeArrowheads="1" noTextEdit="1"/>
          </p:cNvSpPr>
          <p:nvPr>
            <p:ph type="sldImg"/>
          </p:nvPr>
        </p:nvSpPr>
        <p:spPr>
          <a:ln/>
        </p:spPr>
      </p:sp>
      <p:sp>
        <p:nvSpPr>
          <p:cNvPr id="190467"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33999406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C9DBE16-98B3-49CA-B129-12E812406757}" type="slidenum">
              <a:rPr lang="fr-CA"/>
              <a:pPr/>
              <a:t>8</a:t>
            </a:fld>
            <a:endParaRPr lang="fr-CA"/>
          </a:p>
        </p:txBody>
      </p:sp>
      <p:sp>
        <p:nvSpPr>
          <p:cNvPr id="190466" name="Rectangle 2"/>
          <p:cNvSpPr>
            <a:spLocks noGrp="1" noRot="1" noChangeAspect="1" noChangeArrowheads="1" noTextEdit="1"/>
          </p:cNvSpPr>
          <p:nvPr>
            <p:ph type="sldImg"/>
          </p:nvPr>
        </p:nvSpPr>
        <p:spPr>
          <a:ln/>
        </p:spPr>
      </p:sp>
      <p:sp>
        <p:nvSpPr>
          <p:cNvPr id="190467"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792052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C9DBE16-98B3-49CA-B129-12E812406757}" type="slidenum">
              <a:rPr lang="fr-CA"/>
              <a:pPr/>
              <a:t>9</a:t>
            </a:fld>
            <a:endParaRPr lang="fr-CA"/>
          </a:p>
        </p:txBody>
      </p:sp>
      <p:sp>
        <p:nvSpPr>
          <p:cNvPr id="190466" name="Rectangle 2"/>
          <p:cNvSpPr>
            <a:spLocks noGrp="1" noRot="1" noChangeAspect="1" noChangeArrowheads="1" noTextEdit="1"/>
          </p:cNvSpPr>
          <p:nvPr>
            <p:ph type="sldImg"/>
          </p:nvPr>
        </p:nvSpPr>
        <p:spPr>
          <a:ln/>
        </p:spPr>
      </p:sp>
      <p:sp>
        <p:nvSpPr>
          <p:cNvPr id="190467"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1106081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C9DBE16-98B3-49CA-B129-12E812406757}" type="slidenum">
              <a:rPr lang="fr-CA"/>
              <a:pPr/>
              <a:t>10</a:t>
            </a:fld>
            <a:endParaRPr lang="fr-CA"/>
          </a:p>
        </p:txBody>
      </p:sp>
      <p:sp>
        <p:nvSpPr>
          <p:cNvPr id="190466" name="Rectangle 2"/>
          <p:cNvSpPr>
            <a:spLocks noGrp="1" noRot="1" noChangeAspect="1" noChangeArrowheads="1" noTextEdit="1"/>
          </p:cNvSpPr>
          <p:nvPr>
            <p:ph type="sldImg"/>
          </p:nvPr>
        </p:nvSpPr>
        <p:spPr>
          <a:ln/>
        </p:spPr>
      </p:sp>
      <p:sp>
        <p:nvSpPr>
          <p:cNvPr id="190467"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8995285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C9DBE16-98B3-49CA-B129-12E812406757}" type="slidenum">
              <a:rPr lang="fr-CA"/>
              <a:pPr/>
              <a:t>11</a:t>
            </a:fld>
            <a:endParaRPr lang="fr-CA"/>
          </a:p>
        </p:txBody>
      </p:sp>
      <p:sp>
        <p:nvSpPr>
          <p:cNvPr id="190466" name="Rectangle 2"/>
          <p:cNvSpPr>
            <a:spLocks noGrp="1" noRot="1" noChangeAspect="1" noChangeArrowheads="1" noTextEdit="1"/>
          </p:cNvSpPr>
          <p:nvPr>
            <p:ph type="sldImg"/>
          </p:nvPr>
        </p:nvSpPr>
        <p:spPr>
          <a:ln/>
        </p:spPr>
      </p:sp>
      <p:sp>
        <p:nvSpPr>
          <p:cNvPr id="190467"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40004012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C9DBE16-98B3-49CA-B129-12E812406757}" type="slidenum">
              <a:rPr lang="fr-CA"/>
              <a:pPr/>
              <a:t>13</a:t>
            </a:fld>
            <a:endParaRPr lang="fr-CA"/>
          </a:p>
        </p:txBody>
      </p:sp>
      <p:sp>
        <p:nvSpPr>
          <p:cNvPr id="190466" name="Rectangle 2"/>
          <p:cNvSpPr>
            <a:spLocks noGrp="1" noRot="1" noChangeAspect="1" noChangeArrowheads="1" noTextEdit="1"/>
          </p:cNvSpPr>
          <p:nvPr>
            <p:ph type="sldImg"/>
          </p:nvPr>
        </p:nvSpPr>
        <p:spPr>
          <a:ln/>
        </p:spPr>
      </p:sp>
      <p:sp>
        <p:nvSpPr>
          <p:cNvPr id="190467"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32569588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C9DBE16-98B3-49CA-B129-12E812406757}" type="slidenum">
              <a:rPr lang="fr-CA"/>
              <a:pPr/>
              <a:t>14</a:t>
            </a:fld>
            <a:endParaRPr lang="fr-CA"/>
          </a:p>
        </p:txBody>
      </p:sp>
      <p:sp>
        <p:nvSpPr>
          <p:cNvPr id="190466" name="Rectangle 2"/>
          <p:cNvSpPr>
            <a:spLocks noGrp="1" noRot="1" noChangeAspect="1" noChangeArrowheads="1" noTextEdit="1"/>
          </p:cNvSpPr>
          <p:nvPr>
            <p:ph type="sldImg"/>
          </p:nvPr>
        </p:nvSpPr>
        <p:spPr>
          <a:ln/>
        </p:spPr>
      </p:sp>
      <p:sp>
        <p:nvSpPr>
          <p:cNvPr id="190467"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8528059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tiff"/><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tiff"/><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11"/>
          <p:cNvSpPr>
            <a:spLocks noGrp="1" noChangeArrowheads="1"/>
          </p:cNvSpPr>
          <p:nvPr>
            <p:ph type="dt" sz="half" idx="10"/>
          </p:nvPr>
        </p:nvSpPr>
        <p:spPr>
          <a:ln/>
        </p:spPr>
        <p:txBody>
          <a:bodyPr/>
          <a:lstStyle>
            <a:lvl1pPr>
              <a:defRPr/>
            </a:lvl1pPr>
          </a:lstStyle>
          <a:p>
            <a:pPr>
              <a:defRPr/>
            </a:pPr>
            <a:fld id="{B3BCBD91-DADC-40AC-9C84-56E3C029FD93}" type="datetime1">
              <a:rPr lang="en-CA" smtClean="0"/>
              <a:pPr>
                <a:defRPr/>
              </a:pPr>
              <a:t>23/09/2019</a:t>
            </a:fld>
            <a:endParaRPr lang="fr-CA"/>
          </a:p>
        </p:txBody>
      </p:sp>
      <p:sp>
        <p:nvSpPr>
          <p:cNvPr id="5" name="Rectangle 12"/>
          <p:cNvSpPr>
            <a:spLocks noGrp="1" noChangeArrowheads="1"/>
          </p:cNvSpPr>
          <p:nvPr>
            <p:ph type="ftr" sz="quarter" idx="11"/>
          </p:nvPr>
        </p:nvSpPr>
        <p:spPr>
          <a:ln/>
        </p:spPr>
        <p:txBody>
          <a:bodyPr/>
          <a:lstStyle>
            <a:lvl1pPr>
              <a:defRPr/>
            </a:lvl1pPr>
          </a:lstStyle>
          <a:p>
            <a:pPr>
              <a:defRPr/>
            </a:pPr>
            <a:r>
              <a:rPr lang="fr-CA"/>
              <a:t>Statistics Canada • Statistique Canada</a:t>
            </a:r>
          </a:p>
        </p:txBody>
      </p:sp>
      <p:sp>
        <p:nvSpPr>
          <p:cNvPr id="6" name="Rectangle 13"/>
          <p:cNvSpPr>
            <a:spLocks noGrp="1" noChangeArrowheads="1"/>
          </p:cNvSpPr>
          <p:nvPr>
            <p:ph type="sldNum" sz="quarter" idx="12"/>
          </p:nvPr>
        </p:nvSpPr>
        <p:spPr>
          <a:ln/>
        </p:spPr>
        <p:txBody>
          <a:bodyPr/>
          <a:lstStyle>
            <a:lvl1pPr>
              <a:defRPr/>
            </a:lvl1pPr>
          </a:lstStyle>
          <a:p>
            <a:pPr>
              <a:defRPr/>
            </a:pPr>
            <a:fld id="{B71C6503-33B5-43D0-98D3-C89ED56D8B2F}" type="slidenum">
              <a:rPr lang="fr-CA"/>
              <a:pPr>
                <a:defRPr/>
              </a:pPr>
              <a:t>‹#›</a:t>
            </a:fld>
            <a:endParaRPr lang="fr-CA"/>
          </a:p>
        </p:txBody>
      </p:sp>
    </p:spTree>
    <p:extLst>
      <p:ext uri="{BB962C8B-B14F-4D97-AF65-F5344CB8AC3E}">
        <p14:creationId xmlns:p14="http://schemas.microsoft.com/office/powerpoint/2010/main" val="30596715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cSld name="Vide">
    <p:spTree>
      <p:nvGrpSpPr>
        <p:cNvPr id="1" name=""/>
        <p:cNvGrpSpPr/>
        <p:nvPr/>
      </p:nvGrpSpPr>
      <p:grpSpPr>
        <a:xfrm>
          <a:off x="0" y="0"/>
          <a:ext cx="0" cy="0"/>
          <a:chOff x="0" y="0"/>
          <a:chExt cx="0" cy="0"/>
        </a:xfrm>
      </p:grpSpPr>
      <p:sp>
        <p:nvSpPr>
          <p:cNvPr id="2" name="Rectangle 11"/>
          <p:cNvSpPr>
            <a:spLocks noGrp="1" noChangeArrowheads="1"/>
          </p:cNvSpPr>
          <p:nvPr>
            <p:ph type="dt" sz="half" idx="10"/>
          </p:nvPr>
        </p:nvSpPr>
        <p:spPr>
          <a:ln/>
        </p:spPr>
        <p:txBody>
          <a:bodyPr/>
          <a:lstStyle>
            <a:lvl1pPr>
              <a:defRPr/>
            </a:lvl1pPr>
          </a:lstStyle>
          <a:p>
            <a:pPr>
              <a:defRPr/>
            </a:pPr>
            <a:fld id="{49222AED-9A93-4DA2-82C0-CBF3C281D31C}" type="datetime1">
              <a:rPr lang="en-CA" smtClean="0"/>
              <a:pPr>
                <a:defRPr/>
              </a:pPr>
              <a:t>23/09/2019</a:t>
            </a:fld>
            <a:endParaRPr lang="fr-CA"/>
          </a:p>
        </p:txBody>
      </p:sp>
      <p:sp>
        <p:nvSpPr>
          <p:cNvPr id="3" name="Rectangle 12"/>
          <p:cNvSpPr>
            <a:spLocks noGrp="1" noChangeArrowheads="1"/>
          </p:cNvSpPr>
          <p:nvPr>
            <p:ph type="ftr" sz="quarter" idx="11"/>
          </p:nvPr>
        </p:nvSpPr>
        <p:spPr>
          <a:ln/>
        </p:spPr>
        <p:txBody>
          <a:bodyPr/>
          <a:lstStyle>
            <a:lvl1pPr>
              <a:defRPr/>
            </a:lvl1pPr>
          </a:lstStyle>
          <a:p>
            <a:pPr>
              <a:defRPr/>
            </a:pPr>
            <a:r>
              <a:rPr lang="fr-CA"/>
              <a:t>Statistics Canada • Statistique Canada</a:t>
            </a:r>
          </a:p>
        </p:txBody>
      </p:sp>
      <p:sp>
        <p:nvSpPr>
          <p:cNvPr id="4" name="Rectangle 13"/>
          <p:cNvSpPr>
            <a:spLocks noGrp="1" noChangeArrowheads="1"/>
          </p:cNvSpPr>
          <p:nvPr>
            <p:ph type="sldNum" sz="quarter" idx="12"/>
          </p:nvPr>
        </p:nvSpPr>
        <p:spPr>
          <a:ln/>
        </p:spPr>
        <p:txBody>
          <a:bodyPr/>
          <a:lstStyle>
            <a:lvl1pPr>
              <a:defRPr/>
            </a:lvl1pPr>
          </a:lstStyle>
          <a:p>
            <a:pPr>
              <a:defRPr/>
            </a:pPr>
            <a:fld id="{E37C3A30-8349-4A5B-B5A2-47E67AD35EB2}" type="slidenum">
              <a:rPr lang="fr-CA"/>
              <a:pPr>
                <a:defRPr/>
              </a:pPr>
              <a:t>‹#›</a:t>
            </a:fld>
            <a:endParaRPr lang="fr-CA"/>
          </a:p>
        </p:txBody>
      </p:sp>
    </p:spTree>
    <p:extLst>
      <p:ext uri="{BB962C8B-B14F-4D97-AF65-F5344CB8AC3E}">
        <p14:creationId xmlns:p14="http://schemas.microsoft.com/office/powerpoint/2010/main" val="38959910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395288" y="981075"/>
            <a:ext cx="8353425" cy="708025"/>
          </a:xfrm>
        </p:spPr>
        <p:txBody>
          <a:bodyPr/>
          <a:lstStyle/>
          <a:p>
            <a:r>
              <a:rPr lang="en-US" smtClean="0"/>
              <a:t>Click to edit Master title style</a:t>
            </a:r>
            <a:endParaRPr lang="en-CA"/>
          </a:p>
        </p:txBody>
      </p:sp>
      <p:sp>
        <p:nvSpPr>
          <p:cNvPr id="3" name="Text Placeholder 2"/>
          <p:cNvSpPr>
            <a:spLocks noGrp="1"/>
          </p:cNvSpPr>
          <p:nvPr>
            <p:ph type="body" sz="half" idx="1"/>
          </p:nvPr>
        </p:nvSpPr>
        <p:spPr>
          <a:xfrm>
            <a:off x="471488" y="1785938"/>
            <a:ext cx="4062412" cy="3659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quarter" idx="2"/>
          </p:nvPr>
        </p:nvSpPr>
        <p:spPr>
          <a:xfrm>
            <a:off x="4686300" y="1785938"/>
            <a:ext cx="4062413" cy="1752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Content Placeholder 4"/>
          <p:cNvSpPr>
            <a:spLocks noGrp="1"/>
          </p:cNvSpPr>
          <p:nvPr>
            <p:ph sz="quarter" idx="3"/>
          </p:nvPr>
        </p:nvSpPr>
        <p:spPr>
          <a:xfrm>
            <a:off x="4686300" y="3690938"/>
            <a:ext cx="4062413" cy="1754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Date Placeholder 5"/>
          <p:cNvSpPr>
            <a:spLocks noGrp="1"/>
          </p:cNvSpPr>
          <p:nvPr>
            <p:ph type="dt" sz="half" idx="10"/>
          </p:nvPr>
        </p:nvSpPr>
        <p:spPr>
          <a:xfrm>
            <a:off x="7740650" y="6237288"/>
            <a:ext cx="1049338" cy="474662"/>
          </a:xfrm>
        </p:spPr>
        <p:txBody>
          <a:bodyPr/>
          <a:lstStyle>
            <a:lvl1pPr>
              <a:defRPr/>
            </a:lvl1pPr>
          </a:lstStyle>
          <a:p>
            <a:fld id="{27C4F663-1B48-4655-8AC2-D34C745A5CFB}" type="datetime1">
              <a:rPr lang="en-CA" smtClean="0"/>
              <a:pPr/>
              <a:t>23/09/2019</a:t>
            </a:fld>
            <a:endParaRPr lang="fr-CA"/>
          </a:p>
        </p:txBody>
      </p:sp>
      <p:sp>
        <p:nvSpPr>
          <p:cNvPr id="7" name="Footer Placeholder 6"/>
          <p:cNvSpPr>
            <a:spLocks noGrp="1"/>
          </p:cNvSpPr>
          <p:nvPr>
            <p:ph type="ftr" sz="quarter" idx="11"/>
          </p:nvPr>
        </p:nvSpPr>
        <p:spPr>
          <a:xfrm>
            <a:off x="1403350" y="6237288"/>
            <a:ext cx="6048375" cy="474662"/>
          </a:xfrm>
        </p:spPr>
        <p:txBody>
          <a:bodyPr/>
          <a:lstStyle>
            <a:lvl1pPr>
              <a:defRPr/>
            </a:lvl1pPr>
          </a:lstStyle>
          <a:p>
            <a:r>
              <a:rPr lang="fr-CA"/>
              <a:t>Statistics Canada • Statistique Canada</a:t>
            </a:r>
          </a:p>
        </p:txBody>
      </p:sp>
      <p:sp>
        <p:nvSpPr>
          <p:cNvPr id="8" name="Slide Number Placeholder 7"/>
          <p:cNvSpPr>
            <a:spLocks noGrp="1"/>
          </p:cNvSpPr>
          <p:nvPr>
            <p:ph type="sldNum" sz="quarter" idx="12"/>
          </p:nvPr>
        </p:nvSpPr>
        <p:spPr>
          <a:xfrm>
            <a:off x="395288" y="6242050"/>
            <a:ext cx="587375" cy="488950"/>
          </a:xfrm>
        </p:spPr>
        <p:txBody>
          <a:bodyPr/>
          <a:lstStyle>
            <a:lvl1pPr>
              <a:defRPr/>
            </a:lvl1pPr>
          </a:lstStyle>
          <a:p>
            <a:fld id="{D9FAE796-87E5-47E7-9519-D52B4396D4E7}" type="slidenum">
              <a:rPr lang="fr-CA"/>
              <a:pPr/>
              <a:t>‹#›</a:t>
            </a:fld>
            <a:endParaRPr lang="fr-CA"/>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itle">
  <p:cSld name="Diapositive de titr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5128" name="Rectangle 8"/>
          <p:cNvSpPr>
            <a:spLocks noGrp="1" noChangeArrowheads="1"/>
          </p:cNvSpPr>
          <p:nvPr>
            <p:ph type="subTitle" idx="1"/>
          </p:nvPr>
        </p:nvSpPr>
        <p:spPr>
          <a:xfrm>
            <a:off x="466725" y="3571875"/>
            <a:ext cx="8208963" cy="720725"/>
          </a:xfrm>
        </p:spPr>
        <p:txBody>
          <a:bodyPr anchor="b"/>
          <a:lstStyle>
            <a:lvl1pPr marL="0" indent="0" algn="ctr">
              <a:buFont typeface="Wingdings" pitchFamily="2" charset="2"/>
              <a:buNone/>
              <a:defRPr>
                <a:solidFill>
                  <a:srgbClr val="373799"/>
                </a:solidFill>
                <a:latin typeface="Arial Black" pitchFamily="34" charset="0"/>
              </a:defRPr>
            </a:lvl1pPr>
          </a:lstStyle>
          <a:p>
            <a:r>
              <a:rPr lang="fr-CA"/>
              <a:t>Click to edit Master subtitle style</a:t>
            </a:r>
          </a:p>
        </p:txBody>
      </p:sp>
      <p:sp>
        <p:nvSpPr>
          <p:cNvPr id="5132" name="AutoShape 12"/>
          <p:cNvSpPr>
            <a:spLocks noGrp="1" noChangeArrowheads="1"/>
          </p:cNvSpPr>
          <p:nvPr>
            <p:ph type="ctrTitle" sz="quarter"/>
          </p:nvPr>
        </p:nvSpPr>
        <p:spPr>
          <a:xfrm>
            <a:off x="468313" y="2027238"/>
            <a:ext cx="8229600" cy="1328737"/>
          </a:xfrm>
          <a:prstGeom prst="roundRect">
            <a:avLst>
              <a:gd name="adj" fmla="val 50000"/>
            </a:avLst>
          </a:prstGeom>
        </p:spPr>
        <p:txBody>
          <a:bodyPr anchor="ctr"/>
          <a:lstStyle>
            <a:lvl1pPr algn="ctr">
              <a:defRPr sz="4000">
                <a:solidFill>
                  <a:schemeClr val="bg1"/>
                </a:solidFill>
              </a:defRPr>
            </a:lvl1pPr>
          </a:lstStyle>
          <a:p>
            <a:r>
              <a:rPr lang="fr-CA"/>
              <a:t>Click to edit Master title style</a:t>
            </a:r>
          </a:p>
        </p:txBody>
      </p:sp>
    </p:spTree>
    <p:extLst>
      <p:ext uri="{BB962C8B-B14F-4D97-AF65-F5344CB8AC3E}">
        <p14:creationId xmlns:p14="http://schemas.microsoft.com/office/powerpoint/2010/main" val="13371032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11"/>
          <p:cNvSpPr>
            <a:spLocks noGrp="1" noChangeArrowheads="1"/>
          </p:cNvSpPr>
          <p:nvPr>
            <p:ph type="dt" sz="half" idx="10"/>
          </p:nvPr>
        </p:nvSpPr>
        <p:spPr>
          <a:ln/>
        </p:spPr>
        <p:txBody>
          <a:bodyPr/>
          <a:lstStyle>
            <a:lvl1pPr>
              <a:defRPr/>
            </a:lvl1pPr>
          </a:lstStyle>
          <a:p>
            <a:pPr>
              <a:defRPr/>
            </a:pPr>
            <a:fld id="{721AA2D1-9E5A-4F00-9F09-03F251423736}" type="datetime1">
              <a:rPr lang="en-CA" smtClean="0"/>
              <a:pPr>
                <a:defRPr/>
              </a:pPr>
              <a:t>23/09/2019</a:t>
            </a:fld>
            <a:endParaRPr lang="fr-CA"/>
          </a:p>
        </p:txBody>
      </p:sp>
      <p:sp>
        <p:nvSpPr>
          <p:cNvPr id="5" name="Rectangle 12"/>
          <p:cNvSpPr>
            <a:spLocks noGrp="1" noChangeArrowheads="1"/>
          </p:cNvSpPr>
          <p:nvPr>
            <p:ph type="ftr" sz="quarter" idx="11"/>
          </p:nvPr>
        </p:nvSpPr>
        <p:spPr>
          <a:ln/>
        </p:spPr>
        <p:txBody>
          <a:bodyPr/>
          <a:lstStyle>
            <a:lvl1pPr>
              <a:defRPr/>
            </a:lvl1pPr>
          </a:lstStyle>
          <a:p>
            <a:pPr>
              <a:defRPr/>
            </a:pPr>
            <a:r>
              <a:rPr lang="fr-CA"/>
              <a:t>Statistics Canada • Statistique Canada</a:t>
            </a:r>
          </a:p>
        </p:txBody>
      </p:sp>
      <p:sp>
        <p:nvSpPr>
          <p:cNvPr id="6" name="Rectangle 13"/>
          <p:cNvSpPr>
            <a:spLocks noGrp="1" noChangeArrowheads="1"/>
          </p:cNvSpPr>
          <p:nvPr>
            <p:ph type="sldNum" sz="quarter" idx="12"/>
          </p:nvPr>
        </p:nvSpPr>
        <p:spPr>
          <a:ln/>
        </p:spPr>
        <p:txBody>
          <a:bodyPr/>
          <a:lstStyle>
            <a:lvl1pPr>
              <a:defRPr/>
            </a:lvl1pPr>
          </a:lstStyle>
          <a:p>
            <a:pPr>
              <a:defRPr/>
            </a:pPr>
            <a:fld id="{B71C6503-33B5-43D0-98D3-C89ED56D8B2F}" type="slidenum">
              <a:rPr lang="fr-CA"/>
              <a:pPr>
                <a:defRPr/>
              </a:pPr>
              <a:t>‹#›</a:t>
            </a:fld>
            <a:endParaRPr lang="fr-CA"/>
          </a:p>
        </p:txBody>
      </p:sp>
    </p:spTree>
    <p:extLst>
      <p:ext uri="{BB962C8B-B14F-4D97-AF65-F5344CB8AC3E}">
        <p14:creationId xmlns:p14="http://schemas.microsoft.com/office/powerpoint/2010/main" val="30596715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_Titre et contenu">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xmlns="" id="{BD8042DF-D6CA-C54C-B4D1-49EAF075C121}"/>
              </a:ext>
            </a:extLst>
          </p:cNvPr>
          <p:cNvPicPr>
            <a:picLocks noChangeAspect="1"/>
          </p:cNvPicPr>
          <p:nvPr userDrawn="1"/>
        </p:nvPicPr>
        <p:blipFill>
          <a:blip r:embed="rId3"/>
          <a:stretch>
            <a:fillRect/>
          </a:stretch>
        </p:blipFill>
        <p:spPr>
          <a:xfrm>
            <a:off x="6138472" y="-226050"/>
            <a:ext cx="3005528" cy="1460500"/>
          </a:xfrm>
          <a:prstGeom prst="rect">
            <a:avLst/>
          </a:prstGeom>
        </p:spPr>
      </p:pic>
      <p:sp>
        <p:nvSpPr>
          <p:cNvPr id="8" name="Subtitle 2">
            <a:extLst>
              <a:ext uri="{FF2B5EF4-FFF2-40B4-BE49-F238E27FC236}">
                <a16:creationId xmlns:a16="http://schemas.microsoft.com/office/drawing/2014/main" xmlns="" id="{698B9CE6-D98F-1843-B178-8BB7AD4DC082}"/>
              </a:ext>
            </a:extLst>
          </p:cNvPr>
          <p:cNvSpPr txBox="1">
            <a:spLocks/>
          </p:cNvSpPr>
          <p:nvPr userDrawn="1"/>
        </p:nvSpPr>
        <p:spPr>
          <a:xfrm>
            <a:off x="2807493" y="6400560"/>
            <a:ext cx="3529013" cy="242088"/>
          </a:xfrm>
          <a:prstGeom prst="rect">
            <a:avLst/>
          </a:prstGeom>
        </p:spPr>
        <p:txBody>
          <a:bodyPr vert="horz" lIns="68580" tIns="34290" rIns="68580" bIns="3429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800" b="1" kern="4600" spc="0" baseline="0">
                <a:solidFill>
                  <a:schemeClr val="tx1"/>
                </a:solidFill>
                <a:latin typeface="Arial MT Std" panose="020B0402020200020204" pitchFamily="34" charset="0"/>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CA" sz="900" b="0" spc="0" baseline="0" dirty="0">
                <a:solidFill>
                  <a:schemeClr val="bg1"/>
                </a:solidFill>
                <a:latin typeface="+mn-lt"/>
              </a:rPr>
              <a:t>Delivering insight through data, for a better Canada</a:t>
            </a:r>
            <a:endParaRPr lang="en-US" sz="900" b="0" spc="0" baseline="0" dirty="0">
              <a:solidFill>
                <a:schemeClr val="bg1"/>
              </a:solidFill>
              <a:latin typeface="+mn-lt"/>
            </a:endParaRPr>
          </a:p>
        </p:txBody>
      </p:sp>
    </p:spTree>
    <p:extLst>
      <p:ext uri="{BB962C8B-B14F-4D97-AF65-F5344CB8AC3E}">
        <p14:creationId xmlns:p14="http://schemas.microsoft.com/office/powerpoint/2010/main" val="33494513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2_Titre et contenu">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xmlns="" id="{BD8042DF-D6CA-C54C-B4D1-49EAF075C121}"/>
              </a:ext>
            </a:extLst>
          </p:cNvPr>
          <p:cNvPicPr>
            <a:picLocks noChangeAspect="1"/>
          </p:cNvPicPr>
          <p:nvPr userDrawn="1"/>
        </p:nvPicPr>
        <p:blipFill>
          <a:blip r:embed="rId3"/>
          <a:stretch>
            <a:fillRect/>
          </a:stretch>
        </p:blipFill>
        <p:spPr>
          <a:xfrm>
            <a:off x="6138472" y="-226050"/>
            <a:ext cx="3005528" cy="1460500"/>
          </a:xfrm>
          <a:prstGeom prst="rect">
            <a:avLst/>
          </a:prstGeom>
        </p:spPr>
      </p:pic>
      <p:sp>
        <p:nvSpPr>
          <p:cNvPr id="8" name="Subtitle 2">
            <a:extLst>
              <a:ext uri="{FF2B5EF4-FFF2-40B4-BE49-F238E27FC236}">
                <a16:creationId xmlns:a16="http://schemas.microsoft.com/office/drawing/2014/main" xmlns="" id="{698B9CE6-D98F-1843-B178-8BB7AD4DC082}"/>
              </a:ext>
            </a:extLst>
          </p:cNvPr>
          <p:cNvSpPr txBox="1">
            <a:spLocks/>
          </p:cNvSpPr>
          <p:nvPr userDrawn="1"/>
        </p:nvSpPr>
        <p:spPr>
          <a:xfrm>
            <a:off x="2807493" y="6400560"/>
            <a:ext cx="3529013" cy="242088"/>
          </a:xfrm>
          <a:prstGeom prst="rect">
            <a:avLst/>
          </a:prstGeom>
        </p:spPr>
        <p:txBody>
          <a:bodyPr vert="horz" lIns="68580" tIns="34290" rIns="68580" bIns="3429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800" b="1" kern="4600" spc="0" baseline="0">
                <a:solidFill>
                  <a:schemeClr val="tx1"/>
                </a:solidFill>
                <a:latin typeface="Arial MT Std" panose="020B0402020200020204" pitchFamily="34" charset="0"/>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CA" sz="900" b="0" spc="0" baseline="0" dirty="0">
                <a:solidFill>
                  <a:schemeClr val="bg1"/>
                </a:solidFill>
                <a:latin typeface="+mn-lt"/>
              </a:rPr>
              <a:t>Delivering insight through data, for a better Canada</a:t>
            </a:r>
            <a:endParaRPr lang="en-US" sz="900" b="0" spc="0" baseline="0" dirty="0">
              <a:solidFill>
                <a:schemeClr val="bg1"/>
              </a:solidFill>
              <a:latin typeface="+mn-lt"/>
            </a:endParaRPr>
          </a:p>
        </p:txBody>
      </p:sp>
    </p:spTree>
    <p:extLst>
      <p:ext uri="{BB962C8B-B14F-4D97-AF65-F5344CB8AC3E}">
        <p14:creationId xmlns:p14="http://schemas.microsoft.com/office/powerpoint/2010/main" val="25877985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95536" y="758824"/>
            <a:ext cx="8229600" cy="658813"/>
          </a:xfrm>
          <a:prstGeom prst="rect">
            <a:avLst/>
          </a:prstGeom>
        </p:spPr>
        <p:txBody>
          <a:bodyPr/>
          <a:lstStyle>
            <a:lvl1pPr>
              <a:defRPr>
                <a:solidFill>
                  <a:srgbClr val="669900"/>
                </a:solidFill>
              </a:defRPr>
            </a:lvl1pPr>
          </a:lstStyle>
          <a:p>
            <a:r>
              <a:rPr lang="en-US" dirty="0" smtClean="0"/>
              <a:t>Title of slide</a:t>
            </a:r>
            <a:endParaRPr lang="en-CA" dirty="0"/>
          </a:p>
        </p:txBody>
      </p:sp>
      <p:sp>
        <p:nvSpPr>
          <p:cNvPr id="3" name="Date Placeholder 2"/>
          <p:cNvSpPr>
            <a:spLocks noGrp="1"/>
          </p:cNvSpPr>
          <p:nvPr>
            <p:ph type="dt" sz="half" idx="10"/>
          </p:nvPr>
        </p:nvSpPr>
        <p:spPr/>
        <p:txBody>
          <a:bodyPr/>
          <a:lstStyle>
            <a:lvl1pPr>
              <a:defRPr/>
            </a:lvl1pPr>
          </a:lstStyle>
          <a:p>
            <a:fld id="{5AB93318-11AD-4102-ADB3-3B47672EDEE9}" type="datetime1">
              <a:rPr lang="en-CA" smtClean="0"/>
              <a:pPr/>
              <a:t>27/09/2019</a:t>
            </a:fld>
            <a:endParaRPr lang="en-CA"/>
          </a:p>
        </p:txBody>
      </p:sp>
      <p:sp>
        <p:nvSpPr>
          <p:cNvPr id="4" name="Footer Placeholder 3"/>
          <p:cNvSpPr>
            <a:spLocks noGrp="1"/>
          </p:cNvSpPr>
          <p:nvPr>
            <p:ph type="ftr" sz="quarter" idx="11"/>
          </p:nvPr>
        </p:nvSpPr>
        <p:spPr/>
        <p:txBody>
          <a:bodyPr/>
          <a:lstStyle>
            <a:lvl1pPr>
              <a:defRPr/>
            </a:lvl1pPr>
          </a:lstStyle>
          <a:p>
            <a:r>
              <a:rPr lang="en-CA"/>
              <a:t>Statistics Canada • Statistique Canada</a:t>
            </a:r>
          </a:p>
        </p:txBody>
      </p:sp>
      <p:sp>
        <p:nvSpPr>
          <p:cNvPr id="5" name="Slide Number Placeholder 4"/>
          <p:cNvSpPr>
            <a:spLocks noGrp="1"/>
          </p:cNvSpPr>
          <p:nvPr>
            <p:ph type="sldNum" sz="quarter" idx="12"/>
          </p:nvPr>
        </p:nvSpPr>
        <p:spPr/>
        <p:txBody>
          <a:bodyPr/>
          <a:lstStyle>
            <a:lvl1pPr>
              <a:defRPr/>
            </a:lvl1pPr>
          </a:lstStyle>
          <a:p>
            <a:fld id="{452FE133-B488-4134-A8E0-D29FB82D3EF0}" type="slidenum">
              <a:rPr lang="en-CA"/>
              <a:pPr/>
              <a:t>‹#›</a:t>
            </a:fld>
            <a:endParaRPr lang="en-CA"/>
          </a:p>
        </p:txBody>
      </p:sp>
      <p:pic>
        <p:nvPicPr>
          <p:cNvPr id="6" name="Picture 9" descr="BlueBar-E"/>
          <p:cNvPicPr>
            <a:picLocks noChangeAspect="1" noChangeArrowheads="1"/>
          </p:cNvPicPr>
          <p:nvPr userDrawn="1"/>
        </p:nvPicPr>
        <p:blipFill>
          <a:blip r:embed="rId2" cstate="print"/>
          <a:srcRect/>
          <a:stretch>
            <a:fillRect/>
          </a:stretch>
        </p:blipFill>
        <p:spPr bwMode="auto">
          <a:xfrm>
            <a:off x="0" y="0"/>
            <a:ext cx="9144000" cy="758825"/>
          </a:xfrm>
          <a:prstGeom prst="rect">
            <a:avLst/>
          </a:prstGeom>
          <a:noFill/>
        </p:spPr>
      </p:pic>
    </p:spTree>
    <p:extLst>
      <p:ext uri="{BB962C8B-B14F-4D97-AF65-F5344CB8AC3E}">
        <p14:creationId xmlns:p14="http://schemas.microsoft.com/office/powerpoint/2010/main" val="2156978080"/>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1FD42C01-C12A-4D82-A1B9-55F59881A858}" type="datetime1">
              <a:rPr lang="en-CA" smtClean="0"/>
              <a:pPr/>
              <a:t>27/09/2019</a:t>
            </a:fld>
            <a:endParaRPr lang="en-CA"/>
          </a:p>
        </p:txBody>
      </p:sp>
      <p:sp>
        <p:nvSpPr>
          <p:cNvPr id="5" name="Footer Placeholder 4"/>
          <p:cNvSpPr>
            <a:spLocks noGrp="1"/>
          </p:cNvSpPr>
          <p:nvPr>
            <p:ph type="ftr" sz="quarter" idx="11"/>
          </p:nvPr>
        </p:nvSpPr>
        <p:spPr/>
        <p:txBody>
          <a:bodyPr/>
          <a:lstStyle>
            <a:lvl1pPr>
              <a:defRPr/>
            </a:lvl1pPr>
          </a:lstStyle>
          <a:p>
            <a:r>
              <a:rPr lang="en-CA"/>
              <a:t>Statistics Canada • Statistique Canada</a:t>
            </a:r>
          </a:p>
        </p:txBody>
      </p:sp>
      <p:sp>
        <p:nvSpPr>
          <p:cNvPr id="6" name="Slide Number Placeholder 5"/>
          <p:cNvSpPr>
            <a:spLocks noGrp="1"/>
          </p:cNvSpPr>
          <p:nvPr>
            <p:ph type="sldNum" sz="quarter" idx="12"/>
          </p:nvPr>
        </p:nvSpPr>
        <p:spPr/>
        <p:txBody>
          <a:bodyPr/>
          <a:lstStyle>
            <a:lvl1pPr>
              <a:defRPr/>
            </a:lvl1pPr>
          </a:lstStyle>
          <a:p>
            <a:fld id="{25F2285F-31D0-461E-A612-B719B60CAAEC}" type="slidenum">
              <a:rPr lang="en-CA"/>
              <a:pPr/>
              <a:t>‹#›</a:t>
            </a:fld>
            <a:endParaRPr lang="en-CA"/>
          </a:p>
        </p:txBody>
      </p:sp>
    </p:spTree>
    <p:extLst>
      <p:ext uri="{BB962C8B-B14F-4D97-AF65-F5344CB8AC3E}">
        <p14:creationId xmlns:p14="http://schemas.microsoft.com/office/powerpoint/2010/main" val="3191078235"/>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e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6.xml"/><Relationship Id="rId7"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5" Type="http://schemas.openxmlformats.org/officeDocument/2006/relationships/slideLayout" Target="../slideLayouts/slideLayout8.xml"/><Relationship Id="rId4"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AutoShape 9"/>
          <p:cNvSpPr>
            <a:spLocks noGrp="1" noChangeArrowheads="1"/>
          </p:cNvSpPr>
          <p:nvPr>
            <p:ph type="title"/>
          </p:nvPr>
        </p:nvSpPr>
        <p:spPr bwMode="auto">
          <a:xfrm>
            <a:off x="395288" y="981075"/>
            <a:ext cx="8353425" cy="708025"/>
          </a:xfrm>
          <a:prstGeom prst="roundRect">
            <a:avLst>
              <a:gd name="adj" fmla="val 21667"/>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b" anchorCtr="0" compatLnSpc="1">
            <a:prstTxWarp prst="textNoShape">
              <a:avLst/>
            </a:prstTxWarp>
          </a:bodyPr>
          <a:lstStyle/>
          <a:p>
            <a:pPr lvl="0"/>
            <a:r>
              <a:rPr lang="fr-CA" smtClean="0"/>
              <a:t>Click to edit Master title style</a:t>
            </a:r>
          </a:p>
        </p:txBody>
      </p:sp>
      <p:sp>
        <p:nvSpPr>
          <p:cNvPr id="1027" name="Rectangle 10"/>
          <p:cNvSpPr>
            <a:spLocks noGrp="1" noChangeArrowheads="1"/>
          </p:cNvSpPr>
          <p:nvPr>
            <p:ph type="body" idx="1"/>
          </p:nvPr>
        </p:nvSpPr>
        <p:spPr bwMode="auto">
          <a:xfrm>
            <a:off x="471488" y="1785938"/>
            <a:ext cx="8277225" cy="3659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CA" smtClean="0"/>
              <a:t>Click to edit Master text styles</a:t>
            </a:r>
          </a:p>
          <a:p>
            <a:pPr lvl="1"/>
            <a:r>
              <a:rPr lang="fr-CA" smtClean="0"/>
              <a:t>Second level</a:t>
            </a:r>
          </a:p>
        </p:txBody>
      </p:sp>
      <p:sp>
        <p:nvSpPr>
          <p:cNvPr id="4107" name="Rectangle 11"/>
          <p:cNvSpPr>
            <a:spLocks noGrp="1" noChangeArrowheads="1"/>
          </p:cNvSpPr>
          <p:nvPr>
            <p:ph type="dt" sz="half" idx="2"/>
          </p:nvPr>
        </p:nvSpPr>
        <p:spPr bwMode="auto">
          <a:xfrm>
            <a:off x="7740650" y="6237288"/>
            <a:ext cx="1049338" cy="47466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000">
                <a:solidFill>
                  <a:srgbClr val="373799"/>
                </a:solidFill>
              </a:defRPr>
            </a:lvl1pPr>
          </a:lstStyle>
          <a:p>
            <a:pPr>
              <a:defRPr/>
            </a:pPr>
            <a:fld id="{F199CA07-77C4-4B13-A5D2-A90A9BBC2B93}" type="datetime1">
              <a:rPr lang="en-CA" smtClean="0">
                <a:latin typeface="Arial" charset="0"/>
              </a:rPr>
              <a:pPr>
                <a:defRPr/>
              </a:pPr>
              <a:t>23/09/2019</a:t>
            </a:fld>
            <a:endParaRPr lang="fr-CA" dirty="0">
              <a:latin typeface="Arial" charset="0"/>
            </a:endParaRPr>
          </a:p>
        </p:txBody>
      </p:sp>
      <p:sp>
        <p:nvSpPr>
          <p:cNvPr id="4108" name="Rectangle 12"/>
          <p:cNvSpPr>
            <a:spLocks noGrp="1" noChangeArrowheads="1"/>
          </p:cNvSpPr>
          <p:nvPr>
            <p:ph type="ftr" sz="quarter" idx="3"/>
          </p:nvPr>
        </p:nvSpPr>
        <p:spPr bwMode="auto">
          <a:xfrm>
            <a:off x="1403350" y="6237288"/>
            <a:ext cx="6048375" cy="47466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solidFill>
                  <a:srgbClr val="373799"/>
                </a:solidFill>
              </a:defRPr>
            </a:lvl1pPr>
          </a:lstStyle>
          <a:p>
            <a:pPr>
              <a:defRPr/>
            </a:pPr>
            <a:r>
              <a:rPr lang="fr-CA" dirty="0" err="1">
                <a:latin typeface="Arial" charset="0"/>
              </a:rPr>
              <a:t>Statistics</a:t>
            </a:r>
            <a:r>
              <a:rPr lang="fr-CA" dirty="0">
                <a:latin typeface="Arial" charset="0"/>
              </a:rPr>
              <a:t> Canada • Statistique Canada</a:t>
            </a:r>
          </a:p>
        </p:txBody>
      </p:sp>
      <p:sp>
        <p:nvSpPr>
          <p:cNvPr id="4109" name="Rectangle 13"/>
          <p:cNvSpPr>
            <a:spLocks noGrp="1" noChangeArrowheads="1"/>
          </p:cNvSpPr>
          <p:nvPr>
            <p:ph type="sldNum" sz="quarter" idx="4"/>
          </p:nvPr>
        </p:nvSpPr>
        <p:spPr bwMode="auto">
          <a:xfrm>
            <a:off x="395288" y="6242050"/>
            <a:ext cx="587375" cy="488950"/>
          </a:xfrm>
          <a:prstGeom prst="rect">
            <a:avLst/>
          </a:prstGeom>
          <a:noFill/>
          <a:ln w="9525">
            <a:noFill/>
            <a:miter lim="800000"/>
            <a:headEnd/>
            <a:tailEnd/>
          </a:ln>
          <a:effectLst/>
        </p:spPr>
        <p:txBody>
          <a:bodyPr vert="horz" wrap="square" lIns="91440" tIns="45720" rIns="91440" bIns="45720" numCol="1" anchor="b" anchorCtr="1" compatLnSpc="1">
            <a:prstTxWarp prst="textNoShape">
              <a:avLst/>
            </a:prstTxWarp>
          </a:bodyPr>
          <a:lstStyle>
            <a:lvl1pPr>
              <a:defRPr sz="1000" b="1">
                <a:solidFill>
                  <a:srgbClr val="373799"/>
                </a:solidFill>
              </a:defRPr>
            </a:lvl1pPr>
          </a:lstStyle>
          <a:p>
            <a:pPr>
              <a:defRPr/>
            </a:pPr>
            <a:fld id="{E88F0D66-44D7-4EAB-8D6C-69C7474E5861}" type="slidenum">
              <a:rPr lang="fr-CA">
                <a:latin typeface="Arial" charset="0"/>
              </a:rPr>
              <a:pPr>
                <a:defRPr/>
              </a:pPr>
              <a:t>‹#›</a:t>
            </a:fld>
            <a:endParaRPr lang="fr-CA">
              <a:latin typeface="Arial" charset="0"/>
            </a:endParaRPr>
          </a:p>
        </p:txBody>
      </p:sp>
      <p:pic>
        <p:nvPicPr>
          <p:cNvPr id="1031" name="Picture 14" descr="BlueBar-E"/>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0" y="-26988"/>
            <a:ext cx="9144000" cy="7588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Lst>
  <p:hf hdr="0"/>
  <p:txStyles>
    <p:titleStyle>
      <a:lvl1pPr algn="l" rtl="0" eaLnBrk="0" fontAlgn="base" hangingPunct="0">
        <a:spcBef>
          <a:spcPct val="0"/>
        </a:spcBef>
        <a:spcAft>
          <a:spcPct val="50000"/>
        </a:spcAft>
        <a:defRPr sz="3200">
          <a:solidFill>
            <a:srgbClr val="373799"/>
          </a:solidFill>
          <a:latin typeface="+mj-lt"/>
          <a:ea typeface="+mj-ea"/>
          <a:cs typeface="+mj-cs"/>
        </a:defRPr>
      </a:lvl1pPr>
      <a:lvl2pPr algn="l" rtl="0" eaLnBrk="0" fontAlgn="base" hangingPunct="0">
        <a:spcBef>
          <a:spcPct val="0"/>
        </a:spcBef>
        <a:spcAft>
          <a:spcPct val="50000"/>
        </a:spcAft>
        <a:defRPr sz="3200">
          <a:solidFill>
            <a:srgbClr val="373799"/>
          </a:solidFill>
          <a:latin typeface="Arial Black" pitchFamily="34" charset="0"/>
        </a:defRPr>
      </a:lvl2pPr>
      <a:lvl3pPr algn="l" rtl="0" eaLnBrk="0" fontAlgn="base" hangingPunct="0">
        <a:spcBef>
          <a:spcPct val="0"/>
        </a:spcBef>
        <a:spcAft>
          <a:spcPct val="50000"/>
        </a:spcAft>
        <a:defRPr sz="3200">
          <a:solidFill>
            <a:srgbClr val="373799"/>
          </a:solidFill>
          <a:latin typeface="Arial Black" pitchFamily="34" charset="0"/>
        </a:defRPr>
      </a:lvl3pPr>
      <a:lvl4pPr algn="l" rtl="0" eaLnBrk="0" fontAlgn="base" hangingPunct="0">
        <a:spcBef>
          <a:spcPct val="0"/>
        </a:spcBef>
        <a:spcAft>
          <a:spcPct val="50000"/>
        </a:spcAft>
        <a:defRPr sz="3200">
          <a:solidFill>
            <a:srgbClr val="373799"/>
          </a:solidFill>
          <a:latin typeface="Arial Black" pitchFamily="34" charset="0"/>
        </a:defRPr>
      </a:lvl4pPr>
      <a:lvl5pPr algn="l" rtl="0" eaLnBrk="0" fontAlgn="base" hangingPunct="0">
        <a:spcBef>
          <a:spcPct val="0"/>
        </a:spcBef>
        <a:spcAft>
          <a:spcPct val="50000"/>
        </a:spcAft>
        <a:defRPr sz="3200">
          <a:solidFill>
            <a:srgbClr val="373799"/>
          </a:solidFill>
          <a:latin typeface="Arial Black" pitchFamily="34" charset="0"/>
        </a:defRPr>
      </a:lvl5pPr>
      <a:lvl6pPr marL="457200" algn="l" rtl="0" fontAlgn="base">
        <a:spcBef>
          <a:spcPct val="0"/>
        </a:spcBef>
        <a:spcAft>
          <a:spcPct val="50000"/>
        </a:spcAft>
        <a:defRPr sz="3200">
          <a:solidFill>
            <a:srgbClr val="373799"/>
          </a:solidFill>
          <a:latin typeface="Arial Black" pitchFamily="34" charset="0"/>
        </a:defRPr>
      </a:lvl6pPr>
      <a:lvl7pPr marL="914400" algn="l" rtl="0" fontAlgn="base">
        <a:spcBef>
          <a:spcPct val="0"/>
        </a:spcBef>
        <a:spcAft>
          <a:spcPct val="50000"/>
        </a:spcAft>
        <a:defRPr sz="3200">
          <a:solidFill>
            <a:srgbClr val="373799"/>
          </a:solidFill>
          <a:latin typeface="Arial Black" pitchFamily="34" charset="0"/>
        </a:defRPr>
      </a:lvl7pPr>
      <a:lvl8pPr marL="1371600" algn="l" rtl="0" fontAlgn="base">
        <a:spcBef>
          <a:spcPct val="0"/>
        </a:spcBef>
        <a:spcAft>
          <a:spcPct val="50000"/>
        </a:spcAft>
        <a:defRPr sz="3200">
          <a:solidFill>
            <a:srgbClr val="373799"/>
          </a:solidFill>
          <a:latin typeface="Arial Black" pitchFamily="34" charset="0"/>
        </a:defRPr>
      </a:lvl8pPr>
      <a:lvl9pPr marL="1828800" algn="l" rtl="0" fontAlgn="base">
        <a:spcBef>
          <a:spcPct val="0"/>
        </a:spcBef>
        <a:spcAft>
          <a:spcPct val="50000"/>
        </a:spcAft>
        <a:defRPr sz="3200">
          <a:solidFill>
            <a:srgbClr val="373799"/>
          </a:solidFill>
          <a:latin typeface="Arial Black" pitchFamily="34" charset="0"/>
        </a:defRPr>
      </a:lvl9pPr>
    </p:titleStyle>
    <p:bodyStyle>
      <a:lvl1pPr marL="342900" indent="-342900" algn="l" rtl="0" eaLnBrk="0" fontAlgn="base" hangingPunct="0">
        <a:spcBef>
          <a:spcPct val="0"/>
        </a:spcBef>
        <a:spcAft>
          <a:spcPct val="25000"/>
        </a:spcAft>
        <a:buClr>
          <a:srgbClr val="4682D6"/>
        </a:buClr>
        <a:buFont typeface="Wingdings" pitchFamily="2" charset="2"/>
        <a:buChar char="§"/>
        <a:defRPr sz="2800">
          <a:solidFill>
            <a:srgbClr val="000000"/>
          </a:solidFill>
          <a:latin typeface="+mn-lt"/>
          <a:ea typeface="+mn-ea"/>
          <a:cs typeface="+mn-cs"/>
        </a:defRPr>
      </a:lvl1pPr>
      <a:lvl2pPr marL="742950" indent="-285750" algn="l" rtl="0" eaLnBrk="0" fontAlgn="base" hangingPunct="0">
        <a:spcBef>
          <a:spcPct val="0"/>
        </a:spcBef>
        <a:spcAft>
          <a:spcPct val="25000"/>
        </a:spcAft>
        <a:buClr>
          <a:srgbClr val="4682D6"/>
        </a:buClr>
        <a:buChar char="•"/>
        <a:defRPr sz="2400">
          <a:solidFill>
            <a:srgbClr val="000000"/>
          </a:solidFill>
          <a:latin typeface="+mn-lt"/>
        </a:defRPr>
      </a:lvl2pPr>
      <a:lvl3pPr marL="1143000" indent="-228600" algn="l" rtl="0" eaLnBrk="0" fontAlgn="base" hangingPunct="0">
        <a:spcBef>
          <a:spcPct val="20000"/>
        </a:spcBef>
        <a:spcAft>
          <a:spcPct val="0"/>
        </a:spcAft>
        <a:buClr>
          <a:srgbClr val="4682D6"/>
        </a:buClr>
        <a:buFont typeface="Wingdings" pitchFamily="2" charset="2"/>
        <a:defRPr sz="2000">
          <a:solidFill>
            <a:srgbClr val="000000"/>
          </a:solidFill>
          <a:latin typeface="+mn-lt"/>
        </a:defRPr>
      </a:lvl3pPr>
      <a:lvl4pPr marL="1600200" indent="-228600" algn="l" rtl="0" eaLnBrk="0" fontAlgn="base" hangingPunct="0">
        <a:spcBef>
          <a:spcPct val="20000"/>
        </a:spcBef>
        <a:spcAft>
          <a:spcPct val="0"/>
        </a:spcAft>
        <a:buClr>
          <a:srgbClr val="4682D6"/>
        </a:buClr>
        <a:buFont typeface="Wingdings" pitchFamily="2" charset="2"/>
        <a:buChar char="§"/>
        <a:defRPr>
          <a:solidFill>
            <a:srgbClr val="000000"/>
          </a:solidFill>
          <a:latin typeface="+mn-lt"/>
        </a:defRPr>
      </a:lvl4pPr>
      <a:lvl5pPr marL="2057400" indent="-228600" algn="l" rtl="0" eaLnBrk="0" fontAlgn="base" hangingPunct="0">
        <a:spcBef>
          <a:spcPct val="20000"/>
        </a:spcBef>
        <a:spcAft>
          <a:spcPct val="0"/>
        </a:spcAft>
        <a:buClr>
          <a:srgbClr val="4682D6"/>
        </a:buClr>
        <a:buFont typeface="Wingdings" pitchFamily="2" charset="2"/>
        <a:buChar char="§"/>
        <a:defRPr>
          <a:solidFill>
            <a:srgbClr val="000000"/>
          </a:solidFill>
          <a:latin typeface="+mn-lt"/>
        </a:defRPr>
      </a:lvl5pPr>
      <a:lvl6pPr marL="2514600" indent="-228600" algn="l" rtl="0" fontAlgn="base">
        <a:spcBef>
          <a:spcPct val="20000"/>
        </a:spcBef>
        <a:spcAft>
          <a:spcPct val="0"/>
        </a:spcAft>
        <a:buClr>
          <a:srgbClr val="4682D6"/>
        </a:buClr>
        <a:buFont typeface="Wingdings" pitchFamily="2" charset="2"/>
        <a:buChar char="§"/>
        <a:defRPr>
          <a:solidFill>
            <a:srgbClr val="000000"/>
          </a:solidFill>
          <a:latin typeface="+mn-lt"/>
        </a:defRPr>
      </a:lvl6pPr>
      <a:lvl7pPr marL="2971800" indent="-228600" algn="l" rtl="0" fontAlgn="base">
        <a:spcBef>
          <a:spcPct val="20000"/>
        </a:spcBef>
        <a:spcAft>
          <a:spcPct val="0"/>
        </a:spcAft>
        <a:buClr>
          <a:srgbClr val="4682D6"/>
        </a:buClr>
        <a:buFont typeface="Wingdings" pitchFamily="2" charset="2"/>
        <a:buChar char="§"/>
        <a:defRPr>
          <a:solidFill>
            <a:srgbClr val="000000"/>
          </a:solidFill>
          <a:latin typeface="+mn-lt"/>
        </a:defRPr>
      </a:lvl7pPr>
      <a:lvl8pPr marL="3429000" indent="-228600" algn="l" rtl="0" fontAlgn="base">
        <a:spcBef>
          <a:spcPct val="20000"/>
        </a:spcBef>
        <a:spcAft>
          <a:spcPct val="0"/>
        </a:spcAft>
        <a:buClr>
          <a:srgbClr val="4682D6"/>
        </a:buClr>
        <a:buFont typeface="Wingdings" pitchFamily="2" charset="2"/>
        <a:buChar char="§"/>
        <a:defRPr>
          <a:solidFill>
            <a:srgbClr val="000000"/>
          </a:solidFill>
          <a:latin typeface="+mn-lt"/>
        </a:defRPr>
      </a:lvl8pPr>
      <a:lvl9pPr marL="3886200" indent="-228600" algn="l" rtl="0" fontAlgn="base">
        <a:spcBef>
          <a:spcPct val="20000"/>
        </a:spcBef>
        <a:spcAft>
          <a:spcPct val="0"/>
        </a:spcAft>
        <a:buClr>
          <a:srgbClr val="4682D6"/>
        </a:buClr>
        <a:buFont typeface="Wingdings" pitchFamily="2" charset="2"/>
        <a:buChar char="§"/>
        <a:defRPr>
          <a:solidFill>
            <a:srgbClr val="000000"/>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AutoShape 9"/>
          <p:cNvSpPr>
            <a:spLocks noGrp="1" noChangeArrowheads="1"/>
          </p:cNvSpPr>
          <p:nvPr>
            <p:ph type="title"/>
          </p:nvPr>
        </p:nvSpPr>
        <p:spPr bwMode="auto">
          <a:xfrm>
            <a:off x="395288" y="981075"/>
            <a:ext cx="8353425" cy="708025"/>
          </a:xfrm>
          <a:prstGeom prst="roundRect">
            <a:avLst>
              <a:gd name="adj" fmla="val 21667"/>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b" anchorCtr="0" compatLnSpc="1">
            <a:prstTxWarp prst="textNoShape">
              <a:avLst/>
            </a:prstTxWarp>
          </a:bodyPr>
          <a:lstStyle/>
          <a:p>
            <a:pPr lvl="0"/>
            <a:r>
              <a:rPr lang="fr-CA" smtClean="0"/>
              <a:t>Click to edit Master title style</a:t>
            </a:r>
          </a:p>
        </p:txBody>
      </p:sp>
      <p:sp>
        <p:nvSpPr>
          <p:cNvPr id="1027" name="Rectangle 10"/>
          <p:cNvSpPr>
            <a:spLocks noGrp="1" noChangeArrowheads="1"/>
          </p:cNvSpPr>
          <p:nvPr>
            <p:ph type="body" idx="1"/>
          </p:nvPr>
        </p:nvSpPr>
        <p:spPr bwMode="auto">
          <a:xfrm>
            <a:off x="471488" y="1785938"/>
            <a:ext cx="8277225" cy="3659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CA" smtClean="0"/>
              <a:t>Click to edit Master text styles</a:t>
            </a:r>
          </a:p>
          <a:p>
            <a:pPr lvl="1"/>
            <a:r>
              <a:rPr lang="fr-CA" smtClean="0"/>
              <a:t>Second level</a:t>
            </a:r>
          </a:p>
        </p:txBody>
      </p:sp>
      <p:sp>
        <p:nvSpPr>
          <p:cNvPr id="4107" name="Rectangle 11"/>
          <p:cNvSpPr>
            <a:spLocks noGrp="1" noChangeArrowheads="1"/>
          </p:cNvSpPr>
          <p:nvPr>
            <p:ph type="dt" sz="half" idx="2"/>
          </p:nvPr>
        </p:nvSpPr>
        <p:spPr bwMode="auto">
          <a:xfrm>
            <a:off x="7740650" y="6237288"/>
            <a:ext cx="1049338" cy="47466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000">
                <a:solidFill>
                  <a:srgbClr val="373799"/>
                </a:solidFill>
              </a:defRPr>
            </a:lvl1pPr>
          </a:lstStyle>
          <a:p>
            <a:pPr>
              <a:defRPr/>
            </a:pPr>
            <a:fld id="{5FF889D1-CAC9-40D6-8E8B-E4E50C6DD5C7}" type="datetime1">
              <a:rPr lang="en-CA" smtClean="0">
                <a:latin typeface="Arial" charset="0"/>
              </a:rPr>
              <a:pPr>
                <a:defRPr/>
              </a:pPr>
              <a:t>23/09/2019</a:t>
            </a:fld>
            <a:endParaRPr lang="fr-CA" dirty="0">
              <a:latin typeface="Arial" charset="0"/>
            </a:endParaRPr>
          </a:p>
        </p:txBody>
      </p:sp>
      <p:sp>
        <p:nvSpPr>
          <p:cNvPr id="4108" name="Rectangle 12"/>
          <p:cNvSpPr>
            <a:spLocks noGrp="1" noChangeArrowheads="1"/>
          </p:cNvSpPr>
          <p:nvPr>
            <p:ph type="ftr" sz="quarter" idx="3"/>
          </p:nvPr>
        </p:nvSpPr>
        <p:spPr bwMode="auto">
          <a:xfrm>
            <a:off x="1403350" y="6237288"/>
            <a:ext cx="6048375" cy="47466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solidFill>
                  <a:srgbClr val="373799"/>
                </a:solidFill>
              </a:defRPr>
            </a:lvl1pPr>
          </a:lstStyle>
          <a:p>
            <a:pPr>
              <a:defRPr/>
            </a:pPr>
            <a:r>
              <a:rPr lang="fr-CA" dirty="0" err="1">
                <a:latin typeface="Arial" charset="0"/>
              </a:rPr>
              <a:t>Statistics</a:t>
            </a:r>
            <a:r>
              <a:rPr lang="fr-CA" dirty="0">
                <a:latin typeface="Arial" charset="0"/>
              </a:rPr>
              <a:t> Canada • Statistique Canada</a:t>
            </a:r>
          </a:p>
        </p:txBody>
      </p:sp>
      <p:sp>
        <p:nvSpPr>
          <p:cNvPr id="4109" name="Rectangle 13"/>
          <p:cNvSpPr>
            <a:spLocks noGrp="1" noChangeArrowheads="1"/>
          </p:cNvSpPr>
          <p:nvPr>
            <p:ph type="sldNum" sz="quarter" idx="4"/>
          </p:nvPr>
        </p:nvSpPr>
        <p:spPr bwMode="auto">
          <a:xfrm>
            <a:off x="395288" y="6242050"/>
            <a:ext cx="587375" cy="488950"/>
          </a:xfrm>
          <a:prstGeom prst="rect">
            <a:avLst/>
          </a:prstGeom>
          <a:noFill/>
          <a:ln w="9525">
            <a:noFill/>
            <a:miter lim="800000"/>
            <a:headEnd/>
            <a:tailEnd/>
          </a:ln>
          <a:effectLst/>
        </p:spPr>
        <p:txBody>
          <a:bodyPr vert="horz" wrap="square" lIns="91440" tIns="45720" rIns="91440" bIns="45720" numCol="1" anchor="b" anchorCtr="1" compatLnSpc="1">
            <a:prstTxWarp prst="textNoShape">
              <a:avLst/>
            </a:prstTxWarp>
          </a:bodyPr>
          <a:lstStyle>
            <a:lvl1pPr>
              <a:defRPr sz="1000" b="1">
                <a:solidFill>
                  <a:srgbClr val="373799"/>
                </a:solidFill>
              </a:defRPr>
            </a:lvl1pPr>
          </a:lstStyle>
          <a:p>
            <a:pPr>
              <a:defRPr/>
            </a:pPr>
            <a:fld id="{E88F0D66-44D7-4EAB-8D6C-69C7474E5861}" type="slidenum">
              <a:rPr lang="fr-CA">
                <a:latin typeface="Arial" charset="0"/>
              </a:rPr>
              <a:pPr>
                <a:defRPr/>
              </a:pPr>
              <a:t>‹#›</a:t>
            </a:fld>
            <a:endParaRPr lang="fr-CA">
              <a:latin typeface="Arial" charset="0"/>
            </a:endParaRPr>
          </a:p>
        </p:txBody>
      </p:sp>
      <p:pic>
        <p:nvPicPr>
          <p:cNvPr id="1031" name="Picture 14" descr="BlueBar-E"/>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0" y="-26988"/>
            <a:ext cx="9144000" cy="7588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Lst>
  <p:hf hdr="0"/>
  <p:txStyles>
    <p:titleStyle>
      <a:lvl1pPr algn="l" rtl="0" eaLnBrk="0" fontAlgn="base" hangingPunct="0">
        <a:spcBef>
          <a:spcPct val="0"/>
        </a:spcBef>
        <a:spcAft>
          <a:spcPct val="50000"/>
        </a:spcAft>
        <a:defRPr sz="3200">
          <a:solidFill>
            <a:srgbClr val="373799"/>
          </a:solidFill>
          <a:latin typeface="+mj-lt"/>
          <a:ea typeface="+mj-ea"/>
          <a:cs typeface="+mj-cs"/>
        </a:defRPr>
      </a:lvl1pPr>
      <a:lvl2pPr algn="l" rtl="0" eaLnBrk="0" fontAlgn="base" hangingPunct="0">
        <a:spcBef>
          <a:spcPct val="0"/>
        </a:spcBef>
        <a:spcAft>
          <a:spcPct val="50000"/>
        </a:spcAft>
        <a:defRPr sz="3200">
          <a:solidFill>
            <a:srgbClr val="373799"/>
          </a:solidFill>
          <a:latin typeface="Arial Black" pitchFamily="34" charset="0"/>
        </a:defRPr>
      </a:lvl2pPr>
      <a:lvl3pPr algn="l" rtl="0" eaLnBrk="0" fontAlgn="base" hangingPunct="0">
        <a:spcBef>
          <a:spcPct val="0"/>
        </a:spcBef>
        <a:spcAft>
          <a:spcPct val="50000"/>
        </a:spcAft>
        <a:defRPr sz="3200">
          <a:solidFill>
            <a:srgbClr val="373799"/>
          </a:solidFill>
          <a:latin typeface="Arial Black" pitchFamily="34" charset="0"/>
        </a:defRPr>
      </a:lvl3pPr>
      <a:lvl4pPr algn="l" rtl="0" eaLnBrk="0" fontAlgn="base" hangingPunct="0">
        <a:spcBef>
          <a:spcPct val="0"/>
        </a:spcBef>
        <a:spcAft>
          <a:spcPct val="50000"/>
        </a:spcAft>
        <a:defRPr sz="3200">
          <a:solidFill>
            <a:srgbClr val="373799"/>
          </a:solidFill>
          <a:latin typeface="Arial Black" pitchFamily="34" charset="0"/>
        </a:defRPr>
      </a:lvl4pPr>
      <a:lvl5pPr algn="l" rtl="0" eaLnBrk="0" fontAlgn="base" hangingPunct="0">
        <a:spcBef>
          <a:spcPct val="0"/>
        </a:spcBef>
        <a:spcAft>
          <a:spcPct val="50000"/>
        </a:spcAft>
        <a:defRPr sz="3200">
          <a:solidFill>
            <a:srgbClr val="373799"/>
          </a:solidFill>
          <a:latin typeface="Arial Black" pitchFamily="34" charset="0"/>
        </a:defRPr>
      </a:lvl5pPr>
      <a:lvl6pPr marL="457200" algn="l" rtl="0" fontAlgn="base">
        <a:spcBef>
          <a:spcPct val="0"/>
        </a:spcBef>
        <a:spcAft>
          <a:spcPct val="50000"/>
        </a:spcAft>
        <a:defRPr sz="3200">
          <a:solidFill>
            <a:srgbClr val="373799"/>
          </a:solidFill>
          <a:latin typeface="Arial Black" pitchFamily="34" charset="0"/>
        </a:defRPr>
      </a:lvl6pPr>
      <a:lvl7pPr marL="914400" algn="l" rtl="0" fontAlgn="base">
        <a:spcBef>
          <a:spcPct val="0"/>
        </a:spcBef>
        <a:spcAft>
          <a:spcPct val="50000"/>
        </a:spcAft>
        <a:defRPr sz="3200">
          <a:solidFill>
            <a:srgbClr val="373799"/>
          </a:solidFill>
          <a:latin typeface="Arial Black" pitchFamily="34" charset="0"/>
        </a:defRPr>
      </a:lvl7pPr>
      <a:lvl8pPr marL="1371600" algn="l" rtl="0" fontAlgn="base">
        <a:spcBef>
          <a:spcPct val="0"/>
        </a:spcBef>
        <a:spcAft>
          <a:spcPct val="50000"/>
        </a:spcAft>
        <a:defRPr sz="3200">
          <a:solidFill>
            <a:srgbClr val="373799"/>
          </a:solidFill>
          <a:latin typeface="Arial Black" pitchFamily="34" charset="0"/>
        </a:defRPr>
      </a:lvl8pPr>
      <a:lvl9pPr marL="1828800" algn="l" rtl="0" fontAlgn="base">
        <a:spcBef>
          <a:spcPct val="0"/>
        </a:spcBef>
        <a:spcAft>
          <a:spcPct val="50000"/>
        </a:spcAft>
        <a:defRPr sz="3200">
          <a:solidFill>
            <a:srgbClr val="373799"/>
          </a:solidFill>
          <a:latin typeface="Arial Black" pitchFamily="34" charset="0"/>
        </a:defRPr>
      </a:lvl9pPr>
    </p:titleStyle>
    <p:bodyStyle>
      <a:lvl1pPr marL="342900" indent="-342900" algn="l" rtl="0" eaLnBrk="0" fontAlgn="base" hangingPunct="0">
        <a:spcBef>
          <a:spcPct val="0"/>
        </a:spcBef>
        <a:spcAft>
          <a:spcPct val="25000"/>
        </a:spcAft>
        <a:buClr>
          <a:srgbClr val="4682D6"/>
        </a:buClr>
        <a:buFont typeface="Wingdings" pitchFamily="2" charset="2"/>
        <a:buChar char="§"/>
        <a:defRPr sz="2800">
          <a:solidFill>
            <a:srgbClr val="000000"/>
          </a:solidFill>
          <a:latin typeface="+mn-lt"/>
          <a:ea typeface="+mn-ea"/>
          <a:cs typeface="+mn-cs"/>
        </a:defRPr>
      </a:lvl1pPr>
      <a:lvl2pPr marL="742950" indent="-285750" algn="l" rtl="0" eaLnBrk="0" fontAlgn="base" hangingPunct="0">
        <a:spcBef>
          <a:spcPct val="0"/>
        </a:spcBef>
        <a:spcAft>
          <a:spcPct val="25000"/>
        </a:spcAft>
        <a:buClr>
          <a:srgbClr val="4682D6"/>
        </a:buClr>
        <a:buChar char="•"/>
        <a:defRPr sz="2400">
          <a:solidFill>
            <a:srgbClr val="000000"/>
          </a:solidFill>
          <a:latin typeface="+mn-lt"/>
        </a:defRPr>
      </a:lvl2pPr>
      <a:lvl3pPr marL="1143000" indent="-228600" algn="l" rtl="0" eaLnBrk="0" fontAlgn="base" hangingPunct="0">
        <a:spcBef>
          <a:spcPct val="20000"/>
        </a:spcBef>
        <a:spcAft>
          <a:spcPct val="0"/>
        </a:spcAft>
        <a:buClr>
          <a:srgbClr val="4682D6"/>
        </a:buClr>
        <a:buFont typeface="Wingdings" pitchFamily="2" charset="2"/>
        <a:defRPr sz="2000">
          <a:solidFill>
            <a:srgbClr val="000000"/>
          </a:solidFill>
          <a:latin typeface="+mn-lt"/>
        </a:defRPr>
      </a:lvl3pPr>
      <a:lvl4pPr marL="1600200" indent="-228600" algn="l" rtl="0" eaLnBrk="0" fontAlgn="base" hangingPunct="0">
        <a:spcBef>
          <a:spcPct val="20000"/>
        </a:spcBef>
        <a:spcAft>
          <a:spcPct val="0"/>
        </a:spcAft>
        <a:buClr>
          <a:srgbClr val="4682D6"/>
        </a:buClr>
        <a:buFont typeface="Wingdings" pitchFamily="2" charset="2"/>
        <a:buChar char="§"/>
        <a:defRPr>
          <a:solidFill>
            <a:srgbClr val="000000"/>
          </a:solidFill>
          <a:latin typeface="+mn-lt"/>
        </a:defRPr>
      </a:lvl4pPr>
      <a:lvl5pPr marL="2057400" indent="-228600" algn="l" rtl="0" eaLnBrk="0" fontAlgn="base" hangingPunct="0">
        <a:spcBef>
          <a:spcPct val="20000"/>
        </a:spcBef>
        <a:spcAft>
          <a:spcPct val="0"/>
        </a:spcAft>
        <a:buClr>
          <a:srgbClr val="4682D6"/>
        </a:buClr>
        <a:buFont typeface="Wingdings" pitchFamily="2" charset="2"/>
        <a:buChar char="§"/>
        <a:defRPr>
          <a:solidFill>
            <a:srgbClr val="000000"/>
          </a:solidFill>
          <a:latin typeface="+mn-lt"/>
        </a:defRPr>
      </a:lvl5pPr>
      <a:lvl6pPr marL="2514600" indent="-228600" algn="l" rtl="0" fontAlgn="base">
        <a:spcBef>
          <a:spcPct val="20000"/>
        </a:spcBef>
        <a:spcAft>
          <a:spcPct val="0"/>
        </a:spcAft>
        <a:buClr>
          <a:srgbClr val="4682D6"/>
        </a:buClr>
        <a:buFont typeface="Wingdings" pitchFamily="2" charset="2"/>
        <a:buChar char="§"/>
        <a:defRPr>
          <a:solidFill>
            <a:srgbClr val="000000"/>
          </a:solidFill>
          <a:latin typeface="+mn-lt"/>
        </a:defRPr>
      </a:lvl6pPr>
      <a:lvl7pPr marL="2971800" indent="-228600" algn="l" rtl="0" fontAlgn="base">
        <a:spcBef>
          <a:spcPct val="20000"/>
        </a:spcBef>
        <a:spcAft>
          <a:spcPct val="0"/>
        </a:spcAft>
        <a:buClr>
          <a:srgbClr val="4682D6"/>
        </a:buClr>
        <a:buFont typeface="Wingdings" pitchFamily="2" charset="2"/>
        <a:buChar char="§"/>
        <a:defRPr>
          <a:solidFill>
            <a:srgbClr val="000000"/>
          </a:solidFill>
          <a:latin typeface="+mn-lt"/>
        </a:defRPr>
      </a:lvl7pPr>
      <a:lvl8pPr marL="3429000" indent="-228600" algn="l" rtl="0" fontAlgn="base">
        <a:spcBef>
          <a:spcPct val="20000"/>
        </a:spcBef>
        <a:spcAft>
          <a:spcPct val="0"/>
        </a:spcAft>
        <a:buClr>
          <a:srgbClr val="4682D6"/>
        </a:buClr>
        <a:buFont typeface="Wingdings" pitchFamily="2" charset="2"/>
        <a:buChar char="§"/>
        <a:defRPr>
          <a:solidFill>
            <a:srgbClr val="000000"/>
          </a:solidFill>
          <a:latin typeface="+mn-lt"/>
        </a:defRPr>
      </a:lvl8pPr>
      <a:lvl9pPr marL="3886200" indent="-228600" algn="l" rtl="0" fontAlgn="base">
        <a:spcBef>
          <a:spcPct val="20000"/>
        </a:spcBef>
        <a:spcAft>
          <a:spcPct val="0"/>
        </a:spcAft>
        <a:buClr>
          <a:srgbClr val="4682D6"/>
        </a:buClr>
        <a:buFont typeface="Wingdings" pitchFamily="2" charset="2"/>
        <a:buChar char="§"/>
        <a:defRPr>
          <a:solidFill>
            <a:srgbClr val="000000"/>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7.xml"/><Relationship Id="rId7" Type="http://schemas.openxmlformats.org/officeDocument/2006/relationships/image" Target="../media/image11.wmf"/><Relationship Id="rId2" Type="http://schemas.openxmlformats.org/officeDocument/2006/relationships/slideLayout" Target="../slideLayouts/slideLayout1.xml"/><Relationship Id="rId1" Type="http://schemas.openxmlformats.org/officeDocument/2006/relationships/vmlDrawing" Target="../drawings/vmlDrawing2.vml"/><Relationship Id="rId6" Type="http://schemas.openxmlformats.org/officeDocument/2006/relationships/oleObject" Target="../embeddings/oleObject5.bin"/><Relationship Id="rId5" Type="http://schemas.openxmlformats.org/officeDocument/2006/relationships/image" Target="../media/image10.wmf"/><Relationship Id="rId4" Type="http://schemas.openxmlformats.org/officeDocument/2006/relationships/oleObject" Target="../embeddings/oleObject4.bin"/></Relationships>
</file>

<file path=ppt/slides/_rels/slide12.xml.rels><?xml version="1.0" encoding="UTF-8" standalone="yes"?>
<Relationships xmlns="http://schemas.openxmlformats.org/package/2006/relationships"><Relationship Id="rId8" Type="http://schemas.openxmlformats.org/officeDocument/2006/relationships/image" Target="../media/image14.wmf"/><Relationship Id="rId13" Type="http://schemas.openxmlformats.org/officeDocument/2006/relationships/oleObject" Target="../embeddings/oleObject11.bin"/><Relationship Id="rId18" Type="http://schemas.openxmlformats.org/officeDocument/2006/relationships/image" Target="../media/image19.wmf"/><Relationship Id="rId26" Type="http://schemas.openxmlformats.org/officeDocument/2006/relationships/image" Target="../media/image23.wmf"/><Relationship Id="rId3" Type="http://schemas.openxmlformats.org/officeDocument/2006/relationships/oleObject" Target="../embeddings/oleObject6.bin"/><Relationship Id="rId21" Type="http://schemas.openxmlformats.org/officeDocument/2006/relationships/oleObject" Target="../embeddings/oleObject15.bin"/><Relationship Id="rId34" Type="http://schemas.openxmlformats.org/officeDocument/2006/relationships/image" Target="../media/image27.wmf"/><Relationship Id="rId7" Type="http://schemas.openxmlformats.org/officeDocument/2006/relationships/oleObject" Target="../embeddings/oleObject8.bin"/><Relationship Id="rId12" Type="http://schemas.openxmlformats.org/officeDocument/2006/relationships/image" Target="../media/image16.wmf"/><Relationship Id="rId17" Type="http://schemas.openxmlformats.org/officeDocument/2006/relationships/oleObject" Target="../embeddings/oleObject13.bin"/><Relationship Id="rId25" Type="http://schemas.openxmlformats.org/officeDocument/2006/relationships/oleObject" Target="../embeddings/oleObject17.bin"/><Relationship Id="rId33" Type="http://schemas.openxmlformats.org/officeDocument/2006/relationships/oleObject" Target="../embeddings/oleObject21.bin"/><Relationship Id="rId2" Type="http://schemas.openxmlformats.org/officeDocument/2006/relationships/slideLayout" Target="../slideLayouts/slideLayout2.xml"/><Relationship Id="rId16" Type="http://schemas.openxmlformats.org/officeDocument/2006/relationships/image" Target="../media/image18.wmf"/><Relationship Id="rId20" Type="http://schemas.openxmlformats.org/officeDocument/2006/relationships/image" Target="../media/image20.wmf"/><Relationship Id="rId29" Type="http://schemas.openxmlformats.org/officeDocument/2006/relationships/oleObject" Target="../embeddings/oleObject19.bin"/><Relationship Id="rId1" Type="http://schemas.openxmlformats.org/officeDocument/2006/relationships/vmlDrawing" Target="../drawings/vmlDrawing3.vml"/><Relationship Id="rId6" Type="http://schemas.openxmlformats.org/officeDocument/2006/relationships/image" Target="../media/image13.wmf"/><Relationship Id="rId11" Type="http://schemas.openxmlformats.org/officeDocument/2006/relationships/oleObject" Target="../embeddings/oleObject10.bin"/><Relationship Id="rId24" Type="http://schemas.openxmlformats.org/officeDocument/2006/relationships/image" Target="../media/image22.wmf"/><Relationship Id="rId32" Type="http://schemas.openxmlformats.org/officeDocument/2006/relationships/image" Target="../media/image26.wmf"/><Relationship Id="rId5" Type="http://schemas.openxmlformats.org/officeDocument/2006/relationships/oleObject" Target="../embeddings/oleObject7.bin"/><Relationship Id="rId15" Type="http://schemas.openxmlformats.org/officeDocument/2006/relationships/oleObject" Target="../embeddings/oleObject12.bin"/><Relationship Id="rId23" Type="http://schemas.openxmlformats.org/officeDocument/2006/relationships/oleObject" Target="../embeddings/oleObject16.bin"/><Relationship Id="rId28" Type="http://schemas.openxmlformats.org/officeDocument/2006/relationships/image" Target="../media/image24.wmf"/><Relationship Id="rId10" Type="http://schemas.openxmlformats.org/officeDocument/2006/relationships/image" Target="../media/image15.wmf"/><Relationship Id="rId19" Type="http://schemas.openxmlformats.org/officeDocument/2006/relationships/oleObject" Target="../embeddings/oleObject14.bin"/><Relationship Id="rId31" Type="http://schemas.openxmlformats.org/officeDocument/2006/relationships/oleObject" Target="../embeddings/oleObject20.bin"/><Relationship Id="rId4" Type="http://schemas.openxmlformats.org/officeDocument/2006/relationships/image" Target="../media/image12.wmf"/><Relationship Id="rId9" Type="http://schemas.openxmlformats.org/officeDocument/2006/relationships/oleObject" Target="../embeddings/oleObject9.bin"/><Relationship Id="rId14" Type="http://schemas.openxmlformats.org/officeDocument/2006/relationships/image" Target="../media/image17.wmf"/><Relationship Id="rId22" Type="http://schemas.openxmlformats.org/officeDocument/2006/relationships/image" Target="../media/image21.wmf"/><Relationship Id="rId27" Type="http://schemas.openxmlformats.org/officeDocument/2006/relationships/oleObject" Target="../embeddings/oleObject18.bin"/><Relationship Id="rId30" Type="http://schemas.openxmlformats.org/officeDocument/2006/relationships/image" Target="../media/image25.wmf"/></Relationships>
</file>

<file path=ppt/slides/_rels/slide13.xml.rels><?xml version="1.0" encoding="UTF-8" standalone="yes"?>
<Relationships xmlns="http://schemas.openxmlformats.org/package/2006/relationships"><Relationship Id="rId8" Type="http://schemas.openxmlformats.org/officeDocument/2006/relationships/oleObject" Target="../embeddings/oleObject24.bin"/><Relationship Id="rId3" Type="http://schemas.openxmlformats.org/officeDocument/2006/relationships/notesSlide" Target="../notesSlides/notesSlide8.xml"/><Relationship Id="rId7" Type="http://schemas.openxmlformats.org/officeDocument/2006/relationships/image" Target="../media/image29.wmf"/><Relationship Id="rId2" Type="http://schemas.openxmlformats.org/officeDocument/2006/relationships/slideLayout" Target="../slideLayouts/slideLayout1.xml"/><Relationship Id="rId1" Type="http://schemas.openxmlformats.org/officeDocument/2006/relationships/vmlDrawing" Target="../drawings/vmlDrawing4.vml"/><Relationship Id="rId6" Type="http://schemas.openxmlformats.org/officeDocument/2006/relationships/oleObject" Target="../embeddings/oleObject23.bin"/><Relationship Id="rId11" Type="http://schemas.openxmlformats.org/officeDocument/2006/relationships/image" Target="../media/image31.wmf"/><Relationship Id="rId5" Type="http://schemas.openxmlformats.org/officeDocument/2006/relationships/image" Target="../media/image28.wmf"/><Relationship Id="rId10" Type="http://schemas.openxmlformats.org/officeDocument/2006/relationships/oleObject" Target="../embeddings/oleObject25.bin"/><Relationship Id="rId4" Type="http://schemas.openxmlformats.org/officeDocument/2006/relationships/oleObject" Target="../embeddings/oleObject22.bin"/><Relationship Id="rId9" Type="http://schemas.openxmlformats.org/officeDocument/2006/relationships/image" Target="../media/image30.wmf"/></Relationships>
</file>

<file path=ppt/slides/_rels/slide14.xml.rels><?xml version="1.0" encoding="UTF-8" standalone="yes"?>
<Relationships xmlns="http://schemas.openxmlformats.org/package/2006/relationships"><Relationship Id="rId8" Type="http://schemas.openxmlformats.org/officeDocument/2006/relationships/oleObject" Target="../embeddings/oleObject28.bin"/><Relationship Id="rId3" Type="http://schemas.openxmlformats.org/officeDocument/2006/relationships/notesSlide" Target="../notesSlides/notesSlide9.xml"/><Relationship Id="rId7" Type="http://schemas.openxmlformats.org/officeDocument/2006/relationships/image" Target="../media/image33.wmf"/><Relationship Id="rId2" Type="http://schemas.openxmlformats.org/officeDocument/2006/relationships/slideLayout" Target="../slideLayouts/slideLayout1.xml"/><Relationship Id="rId1" Type="http://schemas.openxmlformats.org/officeDocument/2006/relationships/vmlDrawing" Target="../drawings/vmlDrawing5.vml"/><Relationship Id="rId6" Type="http://schemas.openxmlformats.org/officeDocument/2006/relationships/oleObject" Target="../embeddings/oleObject27.bin"/><Relationship Id="rId5" Type="http://schemas.openxmlformats.org/officeDocument/2006/relationships/image" Target="../media/image32.wmf"/><Relationship Id="rId4" Type="http://schemas.openxmlformats.org/officeDocument/2006/relationships/oleObject" Target="../embeddings/oleObject26.bin"/><Relationship Id="rId9" Type="http://schemas.openxmlformats.org/officeDocument/2006/relationships/image" Target="../media/image34.wmf"/></Relationships>
</file>

<file path=ppt/slides/_rels/slide15.xml.rels><?xml version="1.0" encoding="UTF-8" standalone="yes"?>
<Relationships xmlns="http://schemas.openxmlformats.org/package/2006/relationships"><Relationship Id="rId8" Type="http://schemas.openxmlformats.org/officeDocument/2006/relationships/oleObject" Target="../embeddings/oleObject31.bin"/><Relationship Id="rId3" Type="http://schemas.openxmlformats.org/officeDocument/2006/relationships/notesSlide" Target="../notesSlides/notesSlide10.xml"/><Relationship Id="rId7" Type="http://schemas.openxmlformats.org/officeDocument/2006/relationships/image" Target="../media/image36.wmf"/><Relationship Id="rId2" Type="http://schemas.openxmlformats.org/officeDocument/2006/relationships/slideLayout" Target="../slideLayouts/slideLayout1.xml"/><Relationship Id="rId1" Type="http://schemas.openxmlformats.org/officeDocument/2006/relationships/vmlDrawing" Target="../drawings/vmlDrawing6.vml"/><Relationship Id="rId6" Type="http://schemas.openxmlformats.org/officeDocument/2006/relationships/oleObject" Target="../embeddings/oleObject30.bin"/><Relationship Id="rId11" Type="http://schemas.openxmlformats.org/officeDocument/2006/relationships/image" Target="../media/image38.wmf"/><Relationship Id="rId5" Type="http://schemas.openxmlformats.org/officeDocument/2006/relationships/image" Target="../media/image35.wmf"/><Relationship Id="rId10" Type="http://schemas.openxmlformats.org/officeDocument/2006/relationships/oleObject" Target="../embeddings/oleObject32.bin"/><Relationship Id="rId4" Type="http://schemas.openxmlformats.org/officeDocument/2006/relationships/oleObject" Target="../embeddings/oleObject29.bin"/><Relationship Id="rId9" Type="http://schemas.openxmlformats.org/officeDocument/2006/relationships/image" Target="../media/image37.wm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33.bin"/><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image" Target="../media/image40.wmf"/><Relationship Id="rId5" Type="http://schemas.openxmlformats.org/officeDocument/2006/relationships/oleObject" Target="../embeddings/oleObject34.bin"/><Relationship Id="rId4" Type="http://schemas.openxmlformats.org/officeDocument/2006/relationships/image" Target="../media/image39.wm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image" Target="../media/image43.wmf"/><Relationship Id="rId3" Type="http://schemas.openxmlformats.org/officeDocument/2006/relationships/oleObject" Target="../embeddings/oleObject35.bin"/><Relationship Id="rId7" Type="http://schemas.openxmlformats.org/officeDocument/2006/relationships/oleObject" Target="../embeddings/oleObject37.bin"/><Relationship Id="rId2" Type="http://schemas.openxmlformats.org/officeDocument/2006/relationships/slideLayout" Target="../slideLayouts/slideLayout2.xml"/><Relationship Id="rId1" Type="http://schemas.openxmlformats.org/officeDocument/2006/relationships/vmlDrawing" Target="../drawings/vmlDrawing8.vml"/><Relationship Id="rId6" Type="http://schemas.openxmlformats.org/officeDocument/2006/relationships/image" Target="../media/image42.wmf"/><Relationship Id="rId5" Type="http://schemas.openxmlformats.org/officeDocument/2006/relationships/oleObject" Target="../embeddings/oleObject36.bin"/><Relationship Id="rId4" Type="http://schemas.openxmlformats.org/officeDocument/2006/relationships/image" Target="../media/image41.wmf"/></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38.bin"/><Relationship Id="rId2" Type="http://schemas.openxmlformats.org/officeDocument/2006/relationships/slideLayout" Target="../slideLayouts/slideLayout2.xml"/><Relationship Id="rId1" Type="http://schemas.openxmlformats.org/officeDocument/2006/relationships/vmlDrawing" Target="../drawings/vmlDrawing9.vml"/><Relationship Id="rId6" Type="http://schemas.openxmlformats.org/officeDocument/2006/relationships/image" Target="../media/image45.wmf"/><Relationship Id="rId5" Type="http://schemas.openxmlformats.org/officeDocument/2006/relationships/oleObject" Target="../embeddings/oleObject39.bin"/><Relationship Id="rId4" Type="http://schemas.openxmlformats.org/officeDocument/2006/relationships/image" Target="../media/image44.wmf"/></Relationships>
</file>

<file path=ppt/slides/_rels/slide24.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8" Type="http://schemas.openxmlformats.org/officeDocument/2006/relationships/image" Target="../media/image48.wmf"/><Relationship Id="rId3" Type="http://schemas.openxmlformats.org/officeDocument/2006/relationships/oleObject" Target="../embeddings/oleObject40.bin"/><Relationship Id="rId7" Type="http://schemas.openxmlformats.org/officeDocument/2006/relationships/oleObject" Target="../embeddings/oleObject42.bin"/><Relationship Id="rId2" Type="http://schemas.openxmlformats.org/officeDocument/2006/relationships/slideLayout" Target="../slideLayouts/slideLayout2.xml"/><Relationship Id="rId1" Type="http://schemas.openxmlformats.org/officeDocument/2006/relationships/vmlDrawing" Target="../drawings/vmlDrawing10.vml"/><Relationship Id="rId6" Type="http://schemas.openxmlformats.org/officeDocument/2006/relationships/image" Target="../media/image47.wmf"/><Relationship Id="rId5" Type="http://schemas.openxmlformats.org/officeDocument/2006/relationships/oleObject" Target="../embeddings/oleObject41.bin"/><Relationship Id="rId10" Type="http://schemas.openxmlformats.org/officeDocument/2006/relationships/image" Target="../media/image49.wmf"/><Relationship Id="rId4" Type="http://schemas.openxmlformats.org/officeDocument/2006/relationships/image" Target="../media/image46.wmf"/><Relationship Id="rId9" Type="http://schemas.openxmlformats.org/officeDocument/2006/relationships/oleObject" Target="../embeddings/oleObject43.bin"/></Relationships>
</file>

<file path=ppt/slides/_rels/slide28.xml.rels><?xml version="1.0" encoding="UTF-8" standalone="yes"?>
<Relationships xmlns="http://schemas.openxmlformats.org/package/2006/relationships"><Relationship Id="rId8" Type="http://schemas.openxmlformats.org/officeDocument/2006/relationships/image" Target="../media/image52.wmf"/><Relationship Id="rId3" Type="http://schemas.openxmlformats.org/officeDocument/2006/relationships/oleObject" Target="../embeddings/oleObject44.bin"/><Relationship Id="rId7" Type="http://schemas.openxmlformats.org/officeDocument/2006/relationships/oleObject" Target="../embeddings/oleObject46.bin"/><Relationship Id="rId2" Type="http://schemas.openxmlformats.org/officeDocument/2006/relationships/slideLayout" Target="../slideLayouts/slideLayout2.xml"/><Relationship Id="rId1" Type="http://schemas.openxmlformats.org/officeDocument/2006/relationships/vmlDrawing" Target="../drawings/vmlDrawing11.vml"/><Relationship Id="rId6" Type="http://schemas.openxmlformats.org/officeDocument/2006/relationships/image" Target="../media/image51.wmf"/><Relationship Id="rId5" Type="http://schemas.openxmlformats.org/officeDocument/2006/relationships/oleObject" Target="../embeddings/oleObject45.bin"/><Relationship Id="rId10" Type="http://schemas.openxmlformats.org/officeDocument/2006/relationships/image" Target="../media/image53.wmf"/><Relationship Id="rId4" Type="http://schemas.openxmlformats.org/officeDocument/2006/relationships/image" Target="../media/image50.wmf"/><Relationship Id="rId9" Type="http://schemas.openxmlformats.org/officeDocument/2006/relationships/oleObject" Target="../embeddings/oleObject47.bin"/></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8" Type="http://schemas.openxmlformats.org/officeDocument/2006/relationships/image" Target="../media/image56.wmf"/><Relationship Id="rId3" Type="http://schemas.openxmlformats.org/officeDocument/2006/relationships/oleObject" Target="../embeddings/oleObject48.bin"/><Relationship Id="rId7" Type="http://schemas.openxmlformats.org/officeDocument/2006/relationships/oleObject" Target="../embeddings/oleObject50.bin"/><Relationship Id="rId12" Type="http://schemas.openxmlformats.org/officeDocument/2006/relationships/image" Target="../media/image58.wmf"/><Relationship Id="rId2" Type="http://schemas.openxmlformats.org/officeDocument/2006/relationships/slideLayout" Target="../slideLayouts/slideLayout2.xml"/><Relationship Id="rId1" Type="http://schemas.openxmlformats.org/officeDocument/2006/relationships/vmlDrawing" Target="../drawings/vmlDrawing12.vml"/><Relationship Id="rId6" Type="http://schemas.openxmlformats.org/officeDocument/2006/relationships/image" Target="../media/image55.wmf"/><Relationship Id="rId11" Type="http://schemas.openxmlformats.org/officeDocument/2006/relationships/oleObject" Target="../embeddings/oleObject52.bin"/><Relationship Id="rId5" Type="http://schemas.openxmlformats.org/officeDocument/2006/relationships/oleObject" Target="../embeddings/oleObject49.bin"/><Relationship Id="rId10" Type="http://schemas.openxmlformats.org/officeDocument/2006/relationships/image" Target="../media/image57.wmf"/><Relationship Id="rId4" Type="http://schemas.openxmlformats.org/officeDocument/2006/relationships/image" Target="../media/image54.wmf"/><Relationship Id="rId9" Type="http://schemas.openxmlformats.org/officeDocument/2006/relationships/oleObject" Target="../embeddings/oleObject51.bin"/></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53.bin"/><Relationship Id="rId2" Type="http://schemas.openxmlformats.org/officeDocument/2006/relationships/slideLayout" Target="../slideLayouts/slideLayout2.xml"/><Relationship Id="rId1" Type="http://schemas.openxmlformats.org/officeDocument/2006/relationships/vmlDrawing" Target="../drawings/vmlDrawing13.vml"/><Relationship Id="rId4" Type="http://schemas.openxmlformats.org/officeDocument/2006/relationships/image" Target="../media/image59.wmf"/></Relationships>
</file>

<file path=ppt/slides/_rels/slide34.xml.rels><?xml version="1.0" encoding="UTF-8" standalone="yes"?>
<Relationships xmlns="http://schemas.openxmlformats.org/package/2006/relationships"><Relationship Id="rId8" Type="http://schemas.openxmlformats.org/officeDocument/2006/relationships/oleObject" Target="../embeddings/oleObject55.bin"/><Relationship Id="rId3" Type="http://schemas.openxmlformats.org/officeDocument/2006/relationships/slideLayout" Target="../slideLayouts/slideLayout1.xml"/><Relationship Id="rId7" Type="http://schemas.openxmlformats.org/officeDocument/2006/relationships/image" Target="../media/image60.wmf"/><Relationship Id="rId2" Type="http://schemas.openxmlformats.org/officeDocument/2006/relationships/tags" Target="../tags/tag1.xml"/><Relationship Id="rId1" Type="http://schemas.openxmlformats.org/officeDocument/2006/relationships/vmlDrawing" Target="../drawings/vmlDrawing14.vml"/><Relationship Id="rId6" Type="http://schemas.openxmlformats.org/officeDocument/2006/relationships/oleObject" Target="../embeddings/oleObject54.bin"/><Relationship Id="rId5" Type="http://schemas.openxmlformats.org/officeDocument/2006/relationships/image" Target="../media/image62.png"/><Relationship Id="rId4" Type="http://schemas.openxmlformats.org/officeDocument/2006/relationships/notesSlide" Target="../notesSlides/notesSlide12.xml"/><Relationship Id="rId9" Type="http://schemas.openxmlformats.org/officeDocument/2006/relationships/image" Target="../media/image61.wmf"/></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xml"/><Relationship Id="rId1" Type="http://schemas.openxmlformats.org/officeDocument/2006/relationships/vmlDrawing" Target="../drawings/vmlDrawing15.vml"/><Relationship Id="rId5" Type="http://schemas.openxmlformats.org/officeDocument/2006/relationships/image" Target="../media/image63.wmf"/><Relationship Id="rId4" Type="http://schemas.openxmlformats.org/officeDocument/2006/relationships/oleObject" Target="../embeddings/oleObject56.bin"/></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8" Type="http://schemas.openxmlformats.org/officeDocument/2006/relationships/oleObject" Target="../embeddings/oleObject59.bin"/><Relationship Id="rId13" Type="http://schemas.openxmlformats.org/officeDocument/2006/relationships/image" Target="../media/image68.wmf"/><Relationship Id="rId3" Type="http://schemas.openxmlformats.org/officeDocument/2006/relationships/notesSlide" Target="../notesSlides/notesSlide15.xml"/><Relationship Id="rId7" Type="http://schemas.openxmlformats.org/officeDocument/2006/relationships/image" Target="../media/image65.wmf"/><Relationship Id="rId12" Type="http://schemas.openxmlformats.org/officeDocument/2006/relationships/oleObject" Target="../embeddings/oleObject61.bin"/><Relationship Id="rId2" Type="http://schemas.openxmlformats.org/officeDocument/2006/relationships/slideLayout" Target="../slideLayouts/slideLayout1.xml"/><Relationship Id="rId1" Type="http://schemas.openxmlformats.org/officeDocument/2006/relationships/vmlDrawing" Target="../drawings/vmlDrawing16.vml"/><Relationship Id="rId6" Type="http://schemas.openxmlformats.org/officeDocument/2006/relationships/oleObject" Target="../embeddings/oleObject58.bin"/><Relationship Id="rId11" Type="http://schemas.openxmlformats.org/officeDocument/2006/relationships/image" Target="../media/image67.wmf"/><Relationship Id="rId5" Type="http://schemas.openxmlformats.org/officeDocument/2006/relationships/image" Target="../media/image64.wmf"/><Relationship Id="rId10" Type="http://schemas.openxmlformats.org/officeDocument/2006/relationships/oleObject" Target="../embeddings/oleObject60.bin"/><Relationship Id="rId4" Type="http://schemas.openxmlformats.org/officeDocument/2006/relationships/oleObject" Target="../embeddings/oleObject57.bin"/><Relationship Id="rId9" Type="http://schemas.openxmlformats.org/officeDocument/2006/relationships/image" Target="../media/image66.wmf"/></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8" Type="http://schemas.openxmlformats.org/officeDocument/2006/relationships/oleObject" Target="../embeddings/oleObject64.bin"/><Relationship Id="rId3" Type="http://schemas.openxmlformats.org/officeDocument/2006/relationships/notesSlide" Target="../notesSlides/notesSlide17.xml"/><Relationship Id="rId7" Type="http://schemas.openxmlformats.org/officeDocument/2006/relationships/image" Target="../media/image69.wmf"/><Relationship Id="rId2" Type="http://schemas.openxmlformats.org/officeDocument/2006/relationships/slideLayout" Target="../slideLayouts/slideLayout1.xml"/><Relationship Id="rId1" Type="http://schemas.openxmlformats.org/officeDocument/2006/relationships/vmlDrawing" Target="../drawings/vmlDrawing17.vml"/><Relationship Id="rId6" Type="http://schemas.openxmlformats.org/officeDocument/2006/relationships/oleObject" Target="../embeddings/oleObject63.bin"/><Relationship Id="rId5" Type="http://schemas.openxmlformats.org/officeDocument/2006/relationships/image" Target="../media/image30.wmf"/><Relationship Id="rId4" Type="http://schemas.openxmlformats.org/officeDocument/2006/relationships/oleObject" Target="../embeddings/oleObject62.bin"/><Relationship Id="rId9" Type="http://schemas.openxmlformats.org/officeDocument/2006/relationships/image" Target="../media/image70.w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8" Type="http://schemas.openxmlformats.org/officeDocument/2006/relationships/oleObject" Target="../embeddings/oleObject67.bin"/><Relationship Id="rId3" Type="http://schemas.openxmlformats.org/officeDocument/2006/relationships/notesSlide" Target="../notesSlides/notesSlide18.xml"/><Relationship Id="rId7" Type="http://schemas.openxmlformats.org/officeDocument/2006/relationships/image" Target="../media/image72.wmf"/><Relationship Id="rId2" Type="http://schemas.openxmlformats.org/officeDocument/2006/relationships/slideLayout" Target="../slideLayouts/slideLayout1.xml"/><Relationship Id="rId1" Type="http://schemas.openxmlformats.org/officeDocument/2006/relationships/vmlDrawing" Target="../drawings/vmlDrawing18.vml"/><Relationship Id="rId6" Type="http://schemas.openxmlformats.org/officeDocument/2006/relationships/oleObject" Target="../embeddings/oleObject66.bin"/><Relationship Id="rId11" Type="http://schemas.openxmlformats.org/officeDocument/2006/relationships/image" Target="../media/image74.wmf"/><Relationship Id="rId5" Type="http://schemas.openxmlformats.org/officeDocument/2006/relationships/image" Target="../media/image71.wmf"/><Relationship Id="rId10" Type="http://schemas.openxmlformats.org/officeDocument/2006/relationships/oleObject" Target="../embeddings/oleObject68.bin"/><Relationship Id="rId4" Type="http://schemas.openxmlformats.org/officeDocument/2006/relationships/oleObject" Target="../embeddings/oleObject65.bin"/><Relationship Id="rId9" Type="http://schemas.openxmlformats.org/officeDocument/2006/relationships/image" Target="../media/image73.wmf"/></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8" Type="http://schemas.openxmlformats.org/officeDocument/2006/relationships/image" Target="../media/image77.wmf"/><Relationship Id="rId13" Type="http://schemas.openxmlformats.org/officeDocument/2006/relationships/oleObject" Target="../embeddings/oleObject74.bin"/><Relationship Id="rId3" Type="http://schemas.openxmlformats.org/officeDocument/2006/relationships/oleObject" Target="../embeddings/oleObject69.bin"/><Relationship Id="rId7" Type="http://schemas.openxmlformats.org/officeDocument/2006/relationships/oleObject" Target="../embeddings/oleObject71.bin"/><Relationship Id="rId12" Type="http://schemas.openxmlformats.org/officeDocument/2006/relationships/image" Target="../media/image79.wmf"/><Relationship Id="rId2" Type="http://schemas.openxmlformats.org/officeDocument/2006/relationships/slideLayout" Target="../slideLayouts/slideLayout2.xml"/><Relationship Id="rId16" Type="http://schemas.openxmlformats.org/officeDocument/2006/relationships/image" Target="../media/image81.wmf"/><Relationship Id="rId1" Type="http://schemas.openxmlformats.org/officeDocument/2006/relationships/vmlDrawing" Target="../drawings/vmlDrawing19.vml"/><Relationship Id="rId6" Type="http://schemas.openxmlformats.org/officeDocument/2006/relationships/image" Target="../media/image76.wmf"/><Relationship Id="rId11" Type="http://schemas.openxmlformats.org/officeDocument/2006/relationships/oleObject" Target="../embeddings/oleObject73.bin"/><Relationship Id="rId5" Type="http://schemas.openxmlformats.org/officeDocument/2006/relationships/oleObject" Target="../embeddings/oleObject70.bin"/><Relationship Id="rId15" Type="http://schemas.openxmlformats.org/officeDocument/2006/relationships/oleObject" Target="../embeddings/oleObject75.bin"/><Relationship Id="rId10" Type="http://schemas.openxmlformats.org/officeDocument/2006/relationships/image" Target="../media/image78.wmf"/><Relationship Id="rId4" Type="http://schemas.openxmlformats.org/officeDocument/2006/relationships/image" Target="../media/image75.wmf"/><Relationship Id="rId9" Type="http://schemas.openxmlformats.org/officeDocument/2006/relationships/oleObject" Target="../embeddings/oleObject72.bin"/><Relationship Id="rId14" Type="http://schemas.openxmlformats.org/officeDocument/2006/relationships/image" Target="../media/image80.wmf"/></Relationships>
</file>

<file path=ppt/slides/_rels/slide45.xml.rels><?xml version="1.0" encoding="UTF-8" standalone="yes"?>
<Relationships xmlns="http://schemas.openxmlformats.org/package/2006/relationships"><Relationship Id="rId8" Type="http://schemas.openxmlformats.org/officeDocument/2006/relationships/oleObject" Target="../embeddings/oleObject78.bin"/><Relationship Id="rId3" Type="http://schemas.openxmlformats.org/officeDocument/2006/relationships/notesSlide" Target="../notesSlides/notesSlide22.xml"/><Relationship Id="rId7" Type="http://schemas.openxmlformats.org/officeDocument/2006/relationships/image" Target="../media/image83.wmf"/><Relationship Id="rId2" Type="http://schemas.openxmlformats.org/officeDocument/2006/relationships/slideLayout" Target="../slideLayouts/slideLayout1.xml"/><Relationship Id="rId1" Type="http://schemas.openxmlformats.org/officeDocument/2006/relationships/vmlDrawing" Target="../drawings/vmlDrawing20.vml"/><Relationship Id="rId6" Type="http://schemas.openxmlformats.org/officeDocument/2006/relationships/oleObject" Target="../embeddings/oleObject77.bin"/><Relationship Id="rId5" Type="http://schemas.openxmlformats.org/officeDocument/2006/relationships/image" Target="../media/image82.wmf"/><Relationship Id="rId4" Type="http://schemas.openxmlformats.org/officeDocument/2006/relationships/oleObject" Target="../embeddings/oleObject76.bin"/><Relationship Id="rId9" Type="http://schemas.openxmlformats.org/officeDocument/2006/relationships/image" Target="../media/image84.wmf"/></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xml"/><Relationship Id="rId1" Type="http://schemas.openxmlformats.org/officeDocument/2006/relationships/vmlDrawing" Target="../drawings/vmlDrawing21.vml"/><Relationship Id="rId5" Type="http://schemas.openxmlformats.org/officeDocument/2006/relationships/image" Target="../media/image85.wmf"/><Relationship Id="rId4" Type="http://schemas.openxmlformats.org/officeDocument/2006/relationships/oleObject" Target="../embeddings/oleObject79.bin"/></Relationships>
</file>

<file path=ppt/slides/_rels/slide47.xml.rels><?xml version="1.0" encoding="UTF-8" standalone="yes"?>
<Relationships xmlns="http://schemas.openxmlformats.org/package/2006/relationships"><Relationship Id="rId8" Type="http://schemas.openxmlformats.org/officeDocument/2006/relationships/oleObject" Target="../embeddings/oleObject82.bin"/><Relationship Id="rId13" Type="http://schemas.openxmlformats.org/officeDocument/2006/relationships/image" Target="../media/image90.wmf"/><Relationship Id="rId18" Type="http://schemas.openxmlformats.org/officeDocument/2006/relationships/oleObject" Target="../embeddings/oleObject87.bin"/><Relationship Id="rId26" Type="http://schemas.openxmlformats.org/officeDocument/2006/relationships/oleObject" Target="../embeddings/oleObject91.bin"/><Relationship Id="rId3" Type="http://schemas.openxmlformats.org/officeDocument/2006/relationships/notesSlide" Target="../notesSlides/notesSlide24.xml"/><Relationship Id="rId21" Type="http://schemas.openxmlformats.org/officeDocument/2006/relationships/image" Target="../media/image94.wmf"/><Relationship Id="rId7" Type="http://schemas.openxmlformats.org/officeDocument/2006/relationships/image" Target="../media/image87.emf"/><Relationship Id="rId12" Type="http://schemas.openxmlformats.org/officeDocument/2006/relationships/oleObject" Target="../embeddings/oleObject84.bin"/><Relationship Id="rId17" Type="http://schemas.openxmlformats.org/officeDocument/2006/relationships/image" Target="../media/image92.wmf"/><Relationship Id="rId25" Type="http://schemas.openxmlformats.org/officeDocument/2006/relationships/image" Target="../media/image96.wmf"/><Relationship Id="rId2" Type="http://schemas.openxmlformats.org/officeDocument/2006/relationships/slideLayout" Target="../slideLayouts/slideLayout3.xml"/><Relationship Id="rId16" Type="http://schemas.openxmlformats.org/officeDocument/2006/relationships/oleObject" Target="../embeddings/oleObject86.bin"/><Relationship Id="rId20" Type="http://schemas.openxmlformats.org/officeDocument/2006/relationships/oleObject" Target="../embeddings/oleObject88.bin"/><Relationship Id="rId1" Type="http://schemas.openxmlformats.org/officeDocument/2006/relationships/vmlDrawing" Target="../drawings/vmlDrawing22.vml"/><Relationship Id="rId6" Type="http://schemas.openxmlformats.org/officeDocument/2006/relationships/oleObject" Target="../embeddings/oleObject81.bin"/><Relationship Id="rId11" Type="http://schemas.openxmlformats.org/officeDocument/2006/relationships/image" Target="../media/image89.wmf"/><Relationship Id="rId24" Type="http://schemas.openxmlformats.org/officeDocument/2006/relationships/oleObject" Target="../embeddings/oleObject90.bin"/><Relationship Id="rId5" Type="http://schemas.openxmlformats.org/officeDocument/2006/relationships/image" Target="../media/image86.emf"/><Relationship Id="rId15" Type="http://schemas.openxmlformats.org/officeDocument/2006/relationships/image" Target="../media/image91.wmf"/><Relationship Id="rId23" Type="http://schemas.openxmlformats.org/officeDocument/2006/relationships/image" Target="../media/image95.wmf"/><Relationship Id="rId10" Type="http://schemas.openxmlformats.org/officeDocument/2006/relationships/oleObject" Target="../embeddings/oleObject83.bin"/><Relationship Id="rId19" Type="http://schemas.openxmlformats.org/officeDocument/2006/relationships/image" Target="../media/image93.wmf"/><Relationship Id="rId4" Type="http://schemas.openxmlformats.org/officeDocument/2006/relationships/oleObject" Target="../embeddings/oleObject80.bin"/><Relationship Id="rId9" Type="http://schemas.openxmlformats.org/officeDocument/2006/relationships/image" Target="../media/image88.wmf"/><Relationship Id="rId14" Type="http://schemas.openxmlformats.org/officeDocument/2006/relationships/oleObject" Target="../embeddings/oleObject85.bin"/><Relationship Id="rId22" Type="http://schemas.openxmlformats.org/officeDocument/2006/relationships/oleObject" Target="../embeddings/oleObject89.bin"/><Relationship Id="rId27" Type="http://schemas.openxmlformats.org/officeDocument/2006/relationships/image" Target="../media/image97.wmf"/></Relationships>
</file>

<file path=ppt/slides/_rels/slide48.xml.rels><?xml version="1.0" encoding="UTF-8" standalone="yes"?>
<Relationships xmlns="http://schemas.openxmlformats.org/package/2006/relationships"><Relationship Id="rId8" Type="http://schemas.openxmlformats.org/officeDocument/2006/relationships/oleObject" Target="../embeddings/oleObject94.bin"/><Relationship Id="rId3" Type="http://schemas.openxmlformats.org/officeDocument/2006/relationships/notesSlide" Target="../notesSlides/notesSlide25.xml"/><Relationship Id="rId7" Type="http://schemas.openxmlformats.org/officeDocument/2006/relationships/image" Target="../media/image99.wmf"/><Relationship Id="rId2" Type="http://schemas.openxmlformats.org/officeDocument/2006/relationships/slideLayout" Target="../slideLayouts/slideLayout3.xml"/><Relationship Id="rId1" Type="http://schemas.openxmlformats.org/officeDocument/2006/relationships/vmlDrawing" Target="../drawings/vmlDrawing23.vml"/><Relationship Id="rId6" Type="http://schemas.openxmlformats.org/officeDocument/2006/relationships/oleObject" Target="../embeddings/oleObject93.bin"/><Relationship Id="rId11" Type="http://schemas.openxmlformats.org/officeDocument/2006/relationships/image" Target="../media/image101.wmf"/><Relationship Id="rId5" Type="http://schemas.openxmlformats.org/officeDocument/2006/relationships/image" Target="../media/image98.emf"/><Relationship Id="rId10" Type="http://schemas.openxmlformats.org/officeDocument/2006/relationships/oleObject" Target="../embeddings/oleObject95.bin"/><Relationship Id="rId4" Type="http://schemas.openxmlformats.org/officeDocument/2006/relationships/oleObject" Target="../embeddings/oleObject92.bin"/><Relationship Id="rId9" Type="http://schemas.openxmlformats.org/officeDocument/2006/relationships/image" Target="../media/image100.wmf"/></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26.xml"/><Relationship Id="rId7" Type="http://schemas.openxmlformats.org/officeDocument/2006/relationships/image" Target="../media/image103.wmf"/><Relationship Id="rId2" Type="http://schemas.openxmlformats.org/officeDocument/2006/relationships/slideLayout" Target="../slideLayouts/slideLayout1.xml"/><Relationship Id="rId1" Type="http://schemas.openxmlformats.org/officeDocument/2006/relationships/vmlDrawing" Target="../drawings/vmlDrawing24.vml"/><Relationship Id="rId6" Type="http://schemas.openxmlformats.org/officeDocument/2006/relationships/oleObject" Target="../embeddings/oleObject97.bin"/><Relationship Id="rId5" Type="http://schemas.openxmlformats.org/officeDocument/2006/relationships/image" Target="../media/image102.wmf"/><Relationship Id="rId4" Type="http://schemas.openxmlformats.org/officeDocument/2006/relationships/oleObject" Target="../embeddings/oleObject96.bin"/></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image" Target="../media/image103.png"/><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hyperlink" Target="mailto:statcan.prasc-prasc.statcan@canada.ca" TargetMode="Externa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notesSlide" Target="../notesSlides/notesSlide4.xml"/><Relationship Id="rId7" Type="http://schemas.openxmlformats.org/officeDocument/2006/relationships/image" Target="../media/image8.wmf"/><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7.wmf"/><Relationship Id="rId4" Type="http://schemas.openxmlformats.org/officeDocument/2006/relationships/oleObject" Target="../embeddings/oleObject1.bin"/><Relationship Id="rId9" Type="http://schemas.openxmlformats.org/officeDocument/2006/relationships/image" Target="../media/image9.wmf"/></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690012" y="5531964"/>
            <a:ext cx="304800" cy="338554"/>
          </a:xfrm>
          <a:prstGeom prst="rect">
            <a:avLst/>
          </a:prstGeom>
          <a:noFill/>
        </p:spPr>
        <p:txBody>
          <a:bodyPr wrap="square" rtlCol="0">
            <a:spAutoFit/>
          </a:bodyPr>
          <a:lstStyle/>
          <a:p>
            <a:fld id="{6EA1F8DF-EF53-4E4B-B827-B647A98282AB}" type="slidenum">
              <a:rPr lang="en-CA" sz="1600">
                <a:solidFill>
                  <a:schemeClr val="tx2">
                    <a:lumMod val="75000"/>
                  </a:schemeClr>
                </a:solidFill>
              </a:rPr>
              <a:t>1</a:t>
            </a:fld>
            <a:endParaRPr lang="en-CA" sz="1600" dirty="0">
              <a:solidFill>
                <a:schemeClr val="tx2">
                  <a:lumMod val="75000"/>
                </a:schemeClr>
              </a:solidFill>
            </a:endParaRPr>
          </a:p>
        </p:txBody>
      </p:sp>
      <p:pic>
        <p:nvPicPr>
          <p:cNvPr id="7"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89981" y="1013103"/>
            <a:ext cx="5629143" cy="3443385"/>
          </a:xfrm>
          <a:prstGeom prst="rect">
            <a:avLst/>
          </a:prstGeom>
        </p:spPr>
      </p:pic>
      <p:pic>
        <p:nvPicPr>
          <p:cNvPr id="8" name="Picture 2" descr="Funded by Canadalogo.png"/>
          <p:cNvPicPr>
            <a:picLocks noChangeAspect="1"/>
          </p:cNvPicPr>
          <p:nvPr/>
        </p:nvPicPr>
        <p:blipFill>
          <a:blip r:embed="rId3" cstate="print"/>
          <a:stretch>
            <a:fillRect/>
          </a:stretch>
        </p:blipFill>
        <p:spPr>
          <a:xfrm>
            <a:off x="2572316" y="4836244"/>
            <a:ext cx="4064471" cy="695720"/>
          </a:xfrm>
          <a:prstGeom prst="rect">
            <a:avLst/>
          </a:prstGeom>
        </p:spPr>
      </p:pic>
    </p:spTree>
    <p:extLst>
      <p:ext uri="{BB962C8B-B14F-4D97-AF65-F5344CB8AC3E}">
        <p14:creationId xmlns:p14="http://schemas.microsoft.com/office/powerpoint/2010/main" val="18050094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2"/>
          <p:cNvSpPr>
            <a:spLocks noGrp="1" noChangeArrowheads="1"/>
          </p:cNvSpPr>
          <p:nvPr>
            <p:ph type="title"/>
          </p:nvPr>
        </p:nvSpPr>
        <p:spPr>
          <a:xfrm>
            <a:off x="-108519" y="332657"/>
            <a:ext cx="8856984" cy="1152128"/>
          </a:xfrm>
        </p:spPr>
        <p:txBody>
          <a:bodyPr/>
          <a:lstStyle/>
          <a:p>
            <a:r>
              <a:rPr lang="fr-CA" dirty="0" smtClean="0"/>
              <a:t> </a:t>
            </a:r>
            <a:r>
              <a:rPr lang="fr-CA" dirty="0" err="1" smtClean="0"/>
              <a:t>Preliminaries</a:t>
            </a:r>
            <a:endParaRPr lang="fr-CA" dirty="0"/>
          </a:p>
        </p:txBody>
      </p:sp>
      <p:sp>
        <p:nvSpPr>
          <p:cNvPr id="189443" name="Rectangle 3"/>
          <p:cNvSpPr>
            <a:spLocks noGrp="1" noChangeArrowheads="1"/>
          </p:cNvSpPr>
          <p:nvPr>
            <p:ph idx="1"/>
          </p:nvPr>
        </p:nvSpPr>
        <p:spPr>
          <a:xfrm>
            <a:off x="107504" y="1556792"/>
            <a:ext cx="8641209" cy="4464596"/>
          </a:xfrm>
        </p:spPr>
        <p:txBody>
          <a:bodyPr/>
          <a:lstStyle/>
          <a:p>
            <a:r>
              <a:rPr lang="en-CA" sz="2400" b="1" dirty="0" smtClean="0"/>
              <a:t> </a:t>
            </a:r>
            <a:r>
              <a:rPr lang="en-CA" sz="2400" dirty="0" smtClean="0"/>
              <a:t>We have a finite</a:t>
            </a:r>
            <a:r>
              <a:rPr lang="fr-CA" sz="2400" dirty="0" smtClean="0"/>
              <a:t> population </a:t>
            </a:r>
            <a:r>
              <a:rPr lang="fr-CA" sz="2400" b="1" i="1" dirty="0" smtClean="0"/>
              <a:t>U </a:t>
            </a:r>
            <a:r>
              <a:rPr lang="fr-CA" sz="2400" i="1" dirty="0" smtClean="0"/>
              <a:t>of size </a:t>
            </a:r>
            <a:r>
              <a:rPr lang="fr-CA" sz="2400" b="1" i="1" dirty="0" smtClean="0"/>
              <a:t>N </a:t>
            </a:r>
            <a:r>
              <a:rPr lang="fr-CA" sz="2400" dirty="0" smtClean="0"/>
              <a:t>from </a:t>
            </a:r>
            <a:r>
              <a:rPr lang="fr-CA" sz="2400" dirty="0" err="1" smtClean="0"/>
              <a:t>which</a:t>
            </a:r>
            <a:r>
              <a:rPr lang="fr-CA" sz="2400" dirty="0" smtClean="0"/>
              <a:t> </a:t>
            </a:r>
            <a:r>
              <a:rPr lang="fr-CA" sz="2400" dirty="0" err="1" smtClean="0"/>
              <a:t>we</a:t>
            </a:r>
            <a:r>
              <a:rPr lang="fr-CA" sz="2400" dirty="0" smtClean="0"/>
              <a:t> </a:t>
            </a:r>
            <a:r>
              <a:rPr lang="fr-CA" sz="2400" dirty="0" err="1" smtClean="0"/>
              <a:t>would</a:t>
            </a:r>
            <a:r>
              <a:rPr lang="fr-CA" sz="2400" dirty="0" smtClean="0"/>
              <a:t> </a:t>
            </a:r>
            <a:r>
              <a:rPr lang="fr-CA" sz="2400" dirty="0" err="1" smtClean="0"/>
              <a:t>want</a:t>
            </a:r>
            <a:r>
              <a:rPr lang="fr-CA" sz="2400" dirty="0" smtClean="0"/>
              <a:t> to </a:t>
            </a:r>
            <a:r>
              <a:rPr lang="fr-CA" sz="2400" dirty="0" err="1" smtClean="0"/>
              <a:t>obtain</a:t>
            </a:r>
            <a:r>
              <a:rPr lang="fr-CA" sz="2400" dirty="0" smtClean="0"/>
              <a:t> information on a </a:t>
            </a:r>
            <a:r>
              <a:rPr lang="fr-CA" sz="2400" dirty="0" err="1" smtClean="0"/>
              <a:t>given</a:t>
            </a:r>
            <a:r>
              <a:rPr lang="fr-CA" sz="2400" dirty="0" smtClean="0"/>
              <a:t> </a:t>
            </a:r>
            <a:r>
              <a:rPr lang="fr-CA" sz="2400" dirty="0" err="1" smtClean="0"/>
              <a:t>characteristic</a:t>
            </a:r>
            <a:r>
              <a:rPr lang="fr-CA" sz="2400" dirty="0" smtClean="0"/>
              <a:t> </a:t>
            </a:r>
            <a:r>
              <a:rPr lang="fr-CA" sz="2400" b="1" i="1" dirty="0" smtClean="0"/>
              <a:t>Y</a:t>
            </a:r>
            <a:endParaRPr lang="en-CA" sz="2400" b="1" i="1" dirty="0" smtClean="0"/>
          </a:p>
          <a:p>
            <a:pPr lvl="0"/>
            <a:r>
              <a:rPr lang="fr-CA" sz="2400" dirty="0" smtClean="0"/>
              <a:t>From </a:t>
            </a:r>
            <a:r>
              <a:rPr lang="fr-CA" sz="2400" dirty="0" err="1" smtClean="0"/>
              <a:t>that</a:t>
            </a:r>
            <a:r>
              <a:rPr lang="fr-CA" sz="2400" dirty="0" smtClean="0"/>
              <a:t> population </a:t>
            </a:r>
            <a:r>
              <a:rPr lang="fr-CA" sz="2400" dirty="0" err="1" smtClean="0"/>
              <a:t>we</a:t>
            </a:r>
            <a:r>
              <a:rPr lang="fr-CA" sz="2400" dirty="0" smtClean="0"/>
              <a:t> </a:t>
            </a:r>
            <a:r>
              <a:rPr lang="fr-CA" sz="2400" dirty="0" err="1" smtClean="0"/>
              <a:t>can</a:t>
            </a:r>
            <a:r>
              <a:rPr lang="fr-CA" sz="2400" dirty="0" smtClean="0"/>
              <a:t> </a:t>
            </a:r>
            <a:r>
              <a:rPr lang="fr-CA" sz="2400" dirty="0" err="1" smtClean="0"/>
              <a:t>form</a:t>
            </a:r>
            <a:r>
              <a:rPr lang="fr-CA" sz="2400" dirty="0" smtClean="0"/>
              <a:t> the set </a:t>
            </a:r>
            <a:r>
              <a:rPr lang="fr-CA" sz="2400" b="1" dirty="0" smtClean="0"/>
              <a:t>Ω</a:t>
            </a:r>
            <a:r>
              <a:rPr lang="fr-CA" sz="2400" dirty="0" smtClean="0"/>
              <a:t> of all possible </a:t>
            </a:r>
            <a:r>
              <a:rPr lang="fr-CA" sz="2400" dirty="0" err="1" smtClean="0"/>
              <a:t>samples</a:t>
            </a:r>
            <a:r>
              <a:rPr lang="fr-CA" sz="2400" dirty="0" smtClean="0"/>
              <a:t>. That set has 2</a:t>
            </a:r>
            <a:r>
              <a:rPr lang="fr-CA" sz="2400" b="1" i="1" baseline="30000" dirty="0" smtClean="0"/>
              <a:t>N  </a:t>
            </a:r>
            <a:r>
              <a:rPr lang="fr-CA" sz="2400" dirty="0" smtClean="0"/>
              <a:t>possible </a:t>
            </a:r>
            <a:r>
              <a:rPr lang="fr-CA" sz="2400" dirty="0" err="1" smtClean="0"/>
              <a:t>samples</a:t>
            </a:r>
            <a:r>
              <a:rPr lang="fr-CA" sz="2400" dirty="0" smtClean="0"/>
              <a:t>. </a:t>
            </a:r>
            <a:r>
              <a:rPr lang="fr-CA" sz="2400" b="1" u="sng" dirty="0" smtClean="0"/>
              <a:t> </a:t>
            </a:r>
            <a:r>
              <a:rPr lang="fr-CA" sz="2400" dirty="0" smtClean="0"/>
              <a:t> </a:t>
            </a:r>
            <a:endParaRPr lang="en-CA" sz="2400" dirty="0" smtClean="0"/>
          </a:p>
          <a:p>
            <a:pPr lvl="0"/>
            <a:r>
              <a:rPr lang="fr-CA" sz="2400" dirty="0" smtClean="0"/>
              <a:t>Let </a:t>
            </a:r>
            <a:r>
              <a:rPr lang="fr-CA" sz="2400" b="1" i="1" dirty="0" smtClean="0"/>
              <a:t>s</a:t>
            </a:r>
            <a:r>
              <a:rPr lang="fr-CA" sz="2400" dirty="0" smtClean="0"/>
              <a:t> be one of the </a:t>
            </a:r>
            <a:r>
              <a:rPr lang="fr-CA" sz="2400" dirty="0" err="1" smtClean="0"/>
              <a:t>sample</a:t>
            </a:r>
            <a:r>
              <a:rPr lang="fr-CA" sz="2400" dirty="0" smtClean="0"/>
              <a:t> from </a:t>
            </a:r>
            <a:r>
              <a:rPr lang="el-GR" sz="2400" dirty="0" smtClean="0"/>
              <a:t>Ω</a:t>
            </a:r>
            <a:r>
              <a:rPr lang="fr-CA" sz="2400" b="1" i="1" dirty="0" smtClean="0"/>
              <a:t>.</a:t>
            </a:r>
            <a:r>
              <a:rPr lang="fr-CA" sz="2400" dirty="0" smtClean="0"/>
              <a:t> </a:t>
            </a:r>
            <a:r>
              <a:rPr lang="fr-CA" sz="2400" dirty="0" err="1" smtClean="0"/>
              <a:t>Consider</a:t>
            </a:r>
            <a:r>
              <a:rPr lang="fr-CA" sz="2400" dirty="0" smtClean="0"/>
              <a:t> a </a:t>
            </a:r>
            <a:r>
              <a:rPr lang="fr-CA" sz="2400" dirty="0" err="1" smtClean="0"/>
              <a:t>random</a:t>
            </a:r>
            <a:r>
              <a:rPr lang="fr-CA" sz="2400" dirty="0" smtClean="0"/>
              <a:t> variable </a:t>
            </a:r>
            <a:r>
              <a:rPr lang="fr-CA" sz="2400" b="1" i="1" dirty="0" smtClean="0"/>
              <a:t>S</a:t>
            </a:r>
            <a:r>
              <a:rPr lang="fr-CA" sz="2400" dirty="0" smtClean="0"/>
              <a:t> </a:t>
            </a:r>
            <a:r>
              <a:rPr lang="fr-CA" sz="2400" dirty="0" err="1" smtClean="0"/>
              <a:t>defined</a:t>
            </a:r>
            <a:r>
              <a:rPr lang="fr-CA" sz="2400" dirty="0" smtClean="0"/>
              <a:t> on </a:t>
            </a:r>
            <a:r>
              <a:rPr lang="el-GR" sz="2400" b="1" i="1" dirty="0" smtClean="0"/>
              <a:t>Ω</a:t>
            </a:r>
            <a:r>
              <a:rPr lang="fr-CA" sz="2400" dirty="0" smtClean="0"/>
              <a:t>.</a:t>
            </a:r>
            <a:endParaRPr lang="en-CA" sz="2400" dirty="0" smtClean="0"/>
          </a:p>
          <a:p>
            <a:pPr lvl="0"/>
            <a:r>
              <a:rPr lang="fr-CA" sz="2400" i="1" dirty="0" smtClean="0"/>
              <a:t>p</a:t>
            </a:r>
            <a:r>
              <a:rPr lang="fr-CA" sz="2400" dirty="0" smtClean="0"/>
              <a:t>(</a:t>
            </a:r>
            <a:r>
              <a:rPr lang="fr-CA" sz="2400" b="1" i="1" dirty="0" smtClean="0"/>
              <a:t>S</a:t>
            </a:r>
            <a:r>
              <a:rPr lang="fr-CA" sz="2400" dirty="0" smtClean="0"/>
              <a:t> = </a:t>
            </a:r>
            <a:r>
              <a:rPr lang="fr-CA" sz="2400" b="1" i="1" dirty="0" smtClean="0"/>
              <a:t>s</a:t>
            </a:r>
            <a:r>
              <a:rPr lang="fr-CA" sz="2400" dirty="0" smtClean="0"/>
              <a:t>) = </a:t>
            </a:r>
            <a:r>
              <a:rPr lang="fr-CA" sz="2400" i="1" dirty="0" smtClean="0"/>
              <a:t>p</a:t>
            </a:r>
            <a:r>
              <a:rPr lang="fr-CA" sz="2400" dirty="0" smtClean="0"/>
              <a:t>(</a:t>
            </a:r>
            <a:r>
              <a:rPr lang="fr-CA" sz="2400" b="1" i="1" dirty="0" smtClean="0"/>
              <a:t>s</a:t>
            </a:r>
            <a:r>
              <a:rPr lang="fr-CA" sz="2400" dirty="0" smtClean="0"/>
              <a:t>) </a:t>
            </a:r>
            <a:r>
              <a:rPr lang="fr-CA" sz="2400" dirty="0" err="1" smtClean="0"/>
              <a:t>is</a:t>
            </a:r>
            <a:r>
              <a:rPr lang="fr-CA" sz="2400" dirty="0" smtClean="0"/>
              <a:t> a </a:t>
            </a:r>
            <a:r>
              <a:rPr lang="fr-CA" sz="2400" dirty="0" err="1" smtClean="0"/>
              <a:t>probability</a:t>
            </a:r>
            <a:r>
              <a:rPr lang="fr-CA" sz="2400" dirty="0" smtClean="0"/>
              <a:t> </a:t>
            </a:r>
            <a:r>
              <a:rPr lang="fr-CA" sz="2400" dirty="0" err="1" smtClean="0"/>
              <a:t>measure</a:t>
            </a:r>
            <a:r>
              <a:rPr lang="fr-CA" sz="2400" dirty="0" smtClean="0"/>
              <a:t>. It </a:t>
            </a:r>
            <a:r>
              <a:rPr lang="fr-CA" sz="2400" dirty="0" err="1" smtClean="0"/>
              <a:t>is</a:t>
            </a:r>
            <a:r>
              <a:rPr lang="fr-CA" sz="2400" dirty="0" smtClean="0"/>
              <a:t> the </a:t>
            </a:r>
            <a:r>
              <a:rPr lang="fr-CA" sz="2400" dirty="0" err="1" smtClean="0"/>
              <a:t>probability</a:t>
            </a:r>
            <a:r>
              <a:rPr lang="fr-CA" sz="2400" dirty="0" smtClean="0"/>
              <a:t> of </a:t>
            </a:r>
            <a:r>
              <a:rPr lang="fr-CA" sz="2400" dirty="0" err="1" smtClean="0"/>
              <a:t>selecting</a:t>
            </a:r>
            <a:r>
              <a:rPr lang="fr-CA" sz="2400" dirty="0" smtClean="0"/>
              <a:t> the </a:t>
            </a:r>
            <a:r>
              <a:rPr lang="fr-CA" sz="2400" dirty="0" err="1" smtClean="0"/>
              <a:t>sample</a:t>
            </a:r>
            <a:r>
              <a:rPr lang="fr-CA" sz="2400" dirty="0" smtClean="0"/>
              <a:t> </a:t>
            </a:r>
            <a:r>
              <a:rPr lang="fr-CA" sz="2400" b="1" i="1" dirty="0" smtClean="0"/>
              <a:t>s</a:t>
            </a:r>
            <a:r>
              <a:rPr lang="fr-CA" sz="2400" dirty="0" smtClean="0"/>
              <a:t>.</a:t>
            </a:r>
            <a:endParaRPr lang="en-CA" sz="2400" dirty="0" smtClean="0"/>
          </a:p>
          <a:p>
            <a:pPr lvl="0"/>
            <a:r>
              <a:rPr lang="fr-CA" sz="2400" i="1" dirty="0" err="1" smtClean="0"/>
              <a:t>We</a:t>
            </a:r>
            <a:r>
              <a:rPr lang="fr-CA" sz="2400" i="1" dirty="0" smtClean="0"/>
              <a:t> should note </a:t>
            </a:r>
            <a:r>
              <a:rPr lang="fr-CA" sz="2400" i="1" dirty="0" err="1" smtClean="0"/>
              <a:t>that</a:t>
            </a:r>
            <a:r>
              <a:rPr lang="fr-CA" sz="2400" i="1" dirty="0" smtClean="0"/>
              <a:t> p(</a:t>
            </a:r>
            <a:r>
              <a:rPr lang="fr-CA" sz="2400" b="1" i="1" dirty="0" smtClean="0"/>
              <a:t>s</a:t>
            </a:r>
            <a:r>
              <a:rPr lang="fr-CA" sz="2400" i="1" dirty="0" smtClean="0"/>
              <a:t>) </a:t>
            </a:r>
            <a:r>
              <a:rPr lang="fr-CA" sz="2400" i="1" dirty="0" err="1" smtClean="0"/>
              <a:t>defines</a:t>
            </a:r>
            <a:r>
              <a:rPr lang="fr-CA" sz="2400" i="1" dirty="0" smtClean="0"/>
              <a:t> </a:t>
            </a:r>
            <a:r>
              <a:rPr lang="fr-CA" sz="2400" i="1" dirty="0" err="1" smtClean="0"/>
              <a:t>completely</a:t>
            </a:r>
            <a:r>
              <a:rPr lang="fr-CA" sz="2400" i="1" dirty="0" smtClean="0"/>
              <a:t> the </a:t>
            </a:r>
            <a:r>
              <a:rPr lang="fr-CA" sz="2400" i="1" dirty="0" err="1" smtClean="0"/>
              <a:t>sampling</a:t>
            </a:r>
            <a:r>
              <a:rPr lang="fr-CA" sz="2400" i="1" dirty="0" smtClean="0"/>
              <a:t> plan or design.</a:t>
            </a:r>
            <a:r>
              <a:rPr lang="fr-CA" i="1" dirty="0" smtClean="0"/>
              <a:t> </a:t>
            </a:r>
            <a:endParaRPr lang="en-CA" dirty="0" smtClean="0"/>
          </a:p>
          <a:p>
            <a:pPr>
              <a:lnSpc>
                <a:spcPct val="80000"/>
              </a:lnSpc>
            </a:pPr>
            <a:endParaRPr lang="fr-CA" sz="2800" dirty="0"/>
          </a:p>
        </p:txBody>
      </p:sp>
      <p:sp>
        <p:nvSpPr>
          <p:cNvPr id="4" name="Date Placeholder 3"/>
          <p:cNvSpPr>
            <a:spLocks noGrp="1"/>
          </p:cNvSpPr>
          <p:nvPr>
            <p:ph type="dt" sz="half" idx="10"/>
          </p:nvPr>
        </p:nvSpPr>
        <p:spPr/>
        <p:txBody>
          <a:bodyPr/>
          <a:lstStyle/>
          <a:p>
            <a:pPr>
              <a:defRPr/>
            </a:pPr>
            <a:fld id="{715EE701-399D-422F-993B-396C15F069F3}" type="datetime1">
              <a:rPr lang="en-CA" smtClean="0"/>
              <a:pPr>
                <a:defRPr/>
              </a:pPr>
              <a:t>23/09/2019</a:t>
            </a:fld>
            <a:endParaRPr lang="fr-CA"/>
          </a:p>
        </p:txBody>
      </p:sp>
      <p:sp>
        <p:nvSpPr>
          <p:cNvPr id="5" name="Slide Number Placeholder 4"/>
          <p:cNvSpPr>
            <a:spLocks noGrp="1"/>
          </p:cNvSpPr>
          <p:nvPr>
            <p:ph type="sldNum" sz="quarter" idx="12"/>
          </p:nvPr>
        </p:nvSpPr>
        <p:spPr/>
        <p:txBody>
          <a:bodyPr/>
          <a:lstStyle/>
          <a:p>
            <a:pPr>
              <a:defRPr/>
            </a:pPr>
            <a:fld id="{B71C6503-33B5-43D0-98D3-C89ED56D8B2F}" type="slidenum">
              <a:rPr lang="fr-CA" smtClean="0"/>
              <a:pPr>
                <a:defRPr/>
              </a:pPr>
              <a:t>10</a:t>
            </a:fld>
            <a:endParaRPr lang="fr-CA"/>
          </a:p>
        </p:txBody>
      </p:sp>
      <p:sp>
        <p:nvSpPr>
          <p:cNvPr id="6" name="Footer Placeholder 5"/>
          <p:cNvSpPr>
            <a:spLocks noGrp="1"/>
          </p:cNvSpPr>
          <p:nvPr>
            <p:ph type="ftr" sz="quarter" idx="11"/>
          </p:nvPr>
        </p:nvSpPr>
        <p:spPr/>
        <p:txBody>
          <a:bodyPr/>
          <a:lstStyle/>
          <a:p>
            <a:pPr>
              <a:defRPr/>
            </a:pPr>
            <a:r>
              <a:rPr lang="fr-CA" smtClean="0"/>
              <a:t>Statistics Canada • Statistique Canada</a:t>
            </a:r>
            <a:endParaRPr lang="fr-CA"/>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2"/>
          <p:cNvSpPr>
            <a:spLocks noGrp="1" noChangeArrowheads="1"/>
          </p:cNvSpPr>
          <p:nvPr>
            <p:ph type="title"/>
          </p:nvPr>
        </p:nvSpPr>
        <p:spPr>
          <a:xfrm>
            <a:off x="-108519" y="332657"/>
            <a:ext cx="8856984" cy="1152128"/>
          </a:xfrm>
        </p:spPr>
        <p:txBody>
          <a:bodyPr/>
          <a:lstStyle/>
          <a:p>
            <a:r>
              <a:rPr lang="fr-CA" dirty="0" smtClean="0"/>
              <a:t> </a:t>
            </a:r>
            <a:r>
              <a:rPr lang="fr-CA" dirty="0" err="1" smtClean="0"/>
              <a:t>Preliminaries</a:t>
            </a:r>
            <a:endParaRPr lang="fr-CA" dirty="0"/>
          </a:p>
        </p:txBody>
      </p:sp>
      <p:sp>
        <p:nvSpPr>
          <p:cNvPr id="189443" name="Rectangle 3"/>
          <p:cNvSpPr>
            <a:spLocks noGrp="1" noChangeArrowheads="1"/>
          </p:cNvSpPr>
          <p:nvPr>
            <p:ph idx="1"/>
          </p:nvPr>
        </p:nvSpPr>
        <p:spPr>
          <a:xfrm>
            <a:off x="107504" y="1556792"/>
            <a:ext cx="8641209" cy="4464596"/>
          </a:xfrm>
        </p:spPr>
        <p:txBody>
          <a:bodyPr/>
          <a:lstStyle/>
          <a:p>
            <a:pPr>
              <a:buNone/>
            </a:pPr>
            <a:r>
              <a:rPr lang="en-US" dirty="0" smtClean="0"/>
              <a:t>  For a given Statistic </a:t>
            </a:r>
            <a:r>
              <a:rPr lang="fr-CA" b="1" dirty="0" smtClean="0"/>
              <a:t>G (Total, </a:t>
            </a:r>
            <a:r>
              <a:rPr lang="fr-CA" b="1" dirty="0" err="1" smtClean="0"/>
              <a:t>ratio,and</a:t>
            </a:r>
            <a:r>
              <a:rPr lang="fr-CA" b="1" dirty="0" smtClean="0"/>
              <a:t> </a:t>
            </a:r>
            <a:r>
              <a:rPr lang="fr-CA" b="1" dirty="0" err="1" smtClean="0"/>
              <a:t>so</a:t>
            </a:r>
            <a:r>
              <a:rPr lang="fr-CA" b="1" dirty="0" smtClean="0"/>
              <a:t> on) </a:t>
            </a:r>
            <a:r>
              <a:rPr lang="fr-CA" dirty="0" err="1" smtClean="0"/>
              <a:t>defined</a:t>
            </a:r>
            <a:r>
              <a:rPr lang="fr-CA" dirty="0" smtClean="0"/>
              <a:t> on the </a:t>
            </a:r>
            <a:r>
              <a:rPr lang="fr-CA" dirty="0" err="1" smtClean="0"/>
              <a:t>sample</a:t>
            </a:r>
            <a:r>
              <a:rPr lang="fr-CA" dirty="0" smtClean="0"/>
              <a:t> </a:t>
            </a:r>
            <a:r>
              <a:rPr lang="fr-CA" dirty="0" err="1" smtClean="0"/>
              <a:t>we</a:t>
            </a:r>
            <a:r>
              <a:rPr lang="fr-CA" dirty="0" smtClean="0"/>
              <a:t> have: </a:t>
            </a:r>
            <a:endParaRPr lang="en-CA" dirty="0" smtClean="0"/>
          </a:p>
          <a:p>
            <a:pPr>
              <a:lnSpc>
                <a:spcPct val="80000"/>
              </a:lnSpc>
            </a:pPr>
            <a:r>
              <a:rPr lang="fr-CA" dirty="0" smtClean="0"/>
              <a:t>i)</a:t>
            </a:r>
          </a:p>
          <a:p>
            <a:pPr>
              <a:lnSpc>
                <a:spcPct val="80000"/>
              </a:lnSpc>
            </a:pPr>
            <a:endParaRPr lang="fr-CA" dirty="0" smtClean="0"/>
          </a:p>
          <a:p>
            <a:pPr>
              <a:lnSpc>
                <a:spcPct val="80000"/>
              </a:lnSpc>
            </a:pPr>
            <a:r>
              <a:rPr lang="fr-CA" dirty="0" smtClean="0"/>
              <a:t>ii)</a:t>
            </a:r>
            <a:endParaRPr lang="fr-CA" sz="2800" dirty="0" smtClean="0"/>
          </a:p>
          <a:p>
            <a:pPr>
              <a:lnSpc>
                <a:spcPct val="80000"/>
              </a:lnSpc>
            </a:pPr>
            <a:r>
              <a:rPr lang="fr-CA" sz="2800" dirty="0" smtClean="0"/>
              <a:t>i) and ii) </a:t>
            </a:r>
            <a:r>
              <a:rPr lang="fr-CA" sz="2800" dirty="0" err="1" smtClean="0"/>
              <a:t>above</a:t>
            </a:r>
            <a:r>
              <a:rPr lang="fr-CA" sz="2800" dirty="0" smtClean="0"/>
              <a:t>, </a:t>
            </a:r>
            <a:r>
              <a:rPr lang="fr-CA" sz="2800" dirty="0" err="1" smtClean="0"/>
              <a:t>require</a:t>
            </a:r>
            <a:r>
              <a:rPr lang="fr-CA" sz="2800" dirty="0" smtClean="0"/>
              <a:t> </a:t>
            </a:r>
            <a:r>
              <a:rPr lang="fr-CA" sz="2800" dirty="0" err="1" smtClean="0"/>
              <a:t>that</a:t>
            </a:r>
            <a:r>
              <a:rPr lang="fr-CA" sz="2800" dirty="0" smtClean="0"/>
              <a:t> the variable(s)</a:t>
            </a:r>
            <a:r>
              <a:rPr lang="fr-CA" dirty="0" smtClean="0"/>
              <a:t> of </a:t>
            </a:r>
            <a:r>
              <a:rPr lang="fr-CA" dirty="0" err="1" smtClean="0"/>
              <a:t>interest</a:t>
            </a:r>
            <a:r>
              <a:rPr lang="fr-CA" dirty="0" smtClean="0"/>
              <a:t> (for </a:t>
            </a:r>
            <a:r>
              <a:rPr lang="fr-CA" dirty="0" err="1" smtClean="0"/>
              <a:t>which</a:t>
            </a:r>
            <a:r>
              <a:rPr lang="fr-CA" dirty="0" smtClean="0"/>
              <a:t> </a:t>
            </a:r>
            <a:r>
              <a:rPr lang="fr-CA" dirty="0" err="1" smtClean="0"/>
              <a:t>we</a:t>
            </a:r>
            <a:r>
              <a:rPr lang="fr-CA" dirty="0" smtClean="0"/>
              <a:t> </a:t>
            </a:r>
            <a:r>
              <a:rPr lang="fr-CA" dirty="0" err="1" smtClean="0"/>
              <a:t>want</a:t>
            </a:r>
            <a:r>
              <a:rPr lang="fr-CA" dirty="0" smtClean="0"/>
              <a:t> the </a:t>
            </a:r>
            <a:r>
              <a:rPr lang="fr-CA" dirty="0" err="1" smtClean="0"/>
              <a:t>statistic</a:t>
            </a:r>
            <a:r>
              <a:rPr lang="fr-CA" dirty="0" smtClean="0"/>
              <a:t>) be </a:t>
            </a:r>
            <a:r>
              <a:rPr lang="fr-CA" dirty="0" err="1" smtClean="0"/>
              <a:t>available</a:t>
            </a:r>
            <a:r>
              <a:rPr lang="fr-CA" dirty="0" smtClean="0"/>
              <a:t> for the </a:t>
            </a:r>
            <a:r>
              <a:rPr lang="fr-CA" dirty="0" err="1" smtClean="0"/>
              <a:t>entire</a:t>
            </a:r>
            <a:r>
              <a:rPr lang="fr-CA" dirty="0" smtClean="0"/>
              <a:t> population</a:t>
            </a:r>
            <a:endParaRPr lang="fr-CA" sz="2800" dirty="0" smtClean="0"/>
          </a:p>
          <a:p>
            <a:pPr>
              <a:lnSpc>
                <a:spcPct val="80000"/>
              </a:lnSpc>
            </a:pPr>
            <a:r>
              <a:rPr lang="fr-CA" sz="2800" dirty="0" smtClean="0"/>
              <a:t> In the </a:t>
            </a:r>
            <a:r>
              <a:rPr lang="fr-CA" sz="2800" dirty="0" err="1" smtClean="0"/>
              <a:t>survey</a:t>
            </a:r>
            <a:r>
              <a:rPr lang="fr-CA" sz="2800" dirty="0" smtClean="0"/>
              <a:t> </a:t>
            </a:r>
            <a:r>
              <a:rPr lang="fr-CA" sz="2800" dirty="0" err="1" smtClean="0"/>
              <a:t>taking</a:t>
            </a:r>
            <a:r>
              <a:rPr lang="fr-CA" sz="2800" dirty="0" smtClean="0"/>
              <a:t> </a:t>
            </a:r>
            <a:r>
              <a:rPr lang="fr-CA" sz="2800" dirty="0" err="1" smtClean="0"/>
              <a:t>context</a:t>
            </a:r>
            <a:r>
              <a:rPr lang="fr-CA" sz="2800" dirty="0" smtClean="0"/>
              <a:t>, </a:t>
            </a:r>
            <a:r>
              <a:rPr lang="fr-CA" sz="2800" dirty="0" err="1" smtClean="0"/>
              <a:t>we</a:t>
            </a:r>
            <a:r>
              <a:rPr lang="fr-CA" sz="2800" dirty="0" smtClean="0"/>
              <a:t> </a:t>
            </a:r>
            <a:r>
              <a:rPr lang="fr-CA" sz="2800" dirty="0" err="1" smtClean="0"/>
              <a:t>will</a:t>
            </a:r>
            <a:r>
              <a:rPr lang="fr-CA" sz="2800" dirty="0" smtClean="0"/>
              <a:t> </a:t>
            </a:r>
            <a:r>
              <a:rPr lang="fr-CA" sz="2800" dirty="0" err="1" smtClean="0"/>
              <a:t>estimate</a:t>
            </a:r>
            <a:r>
              <a:rPr lang="fr-CA" sz="2800" dirty="0" smtClean="0"/>
              <a:t>   </a:t>
            </a:r>
            <a:r>
              <a:rPr lang="fr-CA" dirty="0" err="1" smtClean="0"/>
              <a:t>using</a:t>
            </a:r>
            <a:r>
              <a:rPr lang="fr-CA" dirty="0" smtClean="0"/>
              <a:t> </a:t>
            </a:r>
            <a:r>
              <a:rPr lang="fr-CA" b="1" dirty="0" smtClean="0"/>
              <a:t>a </a:t>
            </a:r>
            <a:r>
              <a:rPr lang="fr-CA" b="1" dirty="0" err="1" smtClean="0"/>
              <a:t>subset</a:t>
            </a:r>
            <a:r>
              <a:rPr lang="fr-CA" b="1" dirty="0" smtClean="0"/>
              <a:t> from S or </a:t>
            </a:r>
            <a:r>
              <a:rPr lang="fr-CA" b="1" dirty="0" err="1" smtClean="0"/>
              <a:t>generally</a:t>
            </a:r>
            <a:r>
              <a:rPr lang="fr-CA" b="1" dirty="0" smtClean="0"/>
              <a:t> one</a:t>
            </a:r>
            <a:r>
              <a:rPr lang="fr-CA" sz="2800" dirty="0" smtClean="0"/>
              <a:t> </a:t>
            </a:r>
            <a:r>
              <a:rPr lang="fr-CA" sz="2800" dirty="0" err="1" smtClean="0"/>
              <a:t>sample</a:t>
            </a:r>
            <a:r>
              <a:rPr lang="fr-CA" sz="2800" dirty="0" smtClean="0"/>
              <a:t>  </a:t>
            </a:r>
            <a:r>
              <a:rPr lang="fr-CA" sz="2800" b="1" i="1" dirty="0" smtClean="0"/>
              <a:t>s from S</a:t>
            </a:r>
            <a:r>
              <a:rPr lang="fr-CA" sz="2800" dirty="0" smtClean="0"/>
              <a:t>.</a:t>
            </a:r>
            <a:endParaRPr lang="fr-CA" sz="2800" dirty="0"/>
          </a:p>
        </p:txBody>
      </p:sp>
      <p:graphicFrame>
        <p:nvGraphicFramePr>
          <p:cNvPr id="146435" name="Object 3"/>
          <p:cNvGraphicFramePr>
            <a:graphicFrameLocks noChangeAspect="1"/>
          </p:cNvGraphicFramePr>
          <p:nvPr/>
        </p:nvGraphicFramePr>
        <p:xfrm>
          <a:off x="814388" y="2420938"/>
          <a:ext cx="5994400" cy="787400"/>
        </p:xfrm>
        <a:graphic>
          <a:graphicData uri="http://schemas.openxmlformats.org/presentationml/2006/ole">
            <mc:AlternateContent xmlns:mc="http://schemas.openxmlformats.org/markup-compatibility/2006">
              <mc:Choice xmlns:v="urn:schemas-microsoft-com:vml" Requires="v">
                <p:oleObj spid="_x0000_s146457" name="Équation" r:id="rId4" imgW="5994360" imgH="787320" progId="Equation.3">
                  <p:embed/>
                </p:oleObj>
              </mc:Choice>
              <mc:Fallback>
                <p:oleObj name="Équation" r:id="rId4" imgW="5994360" imgH="787320" progId="Equation.3">
                  <p:embed/>
                  <p:pic>
                    <p:nvPicPr>
                      <p:cNvPr id="0"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4388" y="2420938"/>
                        <a:ext cx="5994400" cy="787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46436" name="Object 4"/>
          <p:cNvGraphicFramePr>
            <a:graphicFrameLocks noChangeAspect="1"/>
          </p:cNvGraphicFramePr>
          <p:nvPr/>
        </p:nvGraphicFramePr>
        <p:xfrm>
          <a:off x="887413" y="3141663"/>
          <a:ext cx="7226300" cy="787400"/>
        </p:xfrm>
        <a:graphic>
          <a:graphicData uri="http://schemas.openxmlformats.org/presentationml/2006/ole">
            <mc:AlternateContent xmlns:mc="http://schemas.openxmlformats.org/markup-compatibility/2006">
              <mc:Choice xmlns:v="urn:schemas-microsoft-com:vml" Requires="v">
                <p:oleObj spid="_x0000_s146458" name="Équation" r:id="rId6" imgW="7226280" imgH="787320" progId="Equation.3">
                  <p:embed/>
                </p:oleObj>
              </mc:Choice>
              <mc:Fallback>
                <p:oleObj name="Équation" r:id="rId6" imgW="7226280" imgH="787320" progId="Equation.3">
                  <p:embed/>
                  <p:pic>
                    <p:nvPicPr>
                      <p:cNvPr id="0" name="Picture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87413" y="3141663"/>
                        <a:ext cx="7226300" cy="787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 name="Date Placeholder 5"/>
          <p:cNvSpPr>
            <a:spLocks noGrp="1"/>
          </p:cNvSpPr>
          <p:nvPr>
            <p:ph type="dt" sz="half" idx="10"/>
          </p:nvPr>
        </p:nvSpPr>
        <p:spPr/>
        <p:txBody>
          <a:bodyPr/>
          <a:lstStyle/>
          <a:p>
            <a:pPr>
              <a:defRPr/>
            </a:pPr>
            <a:fld id="{48CCA8BD-A7EA-437D-B2AD-FD6B8C105AB3}" type="datetime1">
              <a:rPr lang="en-CA" smtClean="0"/>
              <a:pPr>
                <a:defRPr/>
              </a:pPr>
              <a:t>23/09/2019</a:t>
            </a:fld>
            <a:endParaRPr lang="fr-CA"/>
          </a:p>
        </p:txBody>
      </p:sp>
      <p:sp>
        <p:nvSpPr>
          <p:cNvPr id="7" name="Slide Number Placeholder 6"/>
          <p:cNvSpPr>
            <a:spLocks noGrp="1"/>
          </p:cNvSpPr>
          <p:nvPr>
            <p:ph type="sldNum" sz="quarter" idx="12"/>
          </p:nvPr>
        </p:nvSpPr>
        <p:spPr/>
        <p:txBody>
          <a:bodyPr/>
          <a:lstStyle/>
          <a:p>
            <a:pPr>
              <a:defRPr/>
            </a:pPr>
            <a:fld id="{B71C6503-33B5-43D0-98D3-C89ED56D8B2F}" type="slidenum">
              <a:rPr lang="fr-CA" smtClean="0"/>
              <a:pPr>
                <a:defRPr/>
              </a:pPr>
              <a:t>11</a:t>
            </a:fld>
            <a:endParaRPr lang="fr-CA"/>
          </a:p>
        </p:txBody>
      </p:sp>
      <p:sp>
        <p:nvSpPr>
          <p:cNvPr id="8" name="Footer Placeholder 7"/>
          <p:cNvSpPr>
            <a:spLocks noGrp="1"/>
          </p:cNvSpPr>
          <p:nvPr>
            <p:ph type="ftr" sz="quarter" idx="11"/>
          </p:nvPr>
        </p:nvSpPr>
        <p:spPr/>
        <p:txBody>
          <a:bodyPr/>
          <a:lstStyle/>
          <a:p>
            <a:pPr>
              <a:defRPr/>
            </a:pPr>
            <a:r>
              <a:rPr lang="fr-CA" smtClean="0"/>
              <a:t>Statistics Canada • Statistique Canada</a:t>
            </a:r>
            <a:endParaRPr lang="fr-CA"/>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7" name="Rectangle 216"/>
          <p:cNvSpPr/>
          <p:nvPr/>
        </p:nvSpPr>
        <p:spPr>
          <a:xfrm>
            <a:off x="6001072" y="474662"/>
            <a:ext cx="3024336" cy="5270919"/>
          </a:xfrm>
          <a:prstGeom prst="rect">
            <a:avLst/>
          </a:prstGeom>
          <a:solidFill>
            <a:srgbClr val="8AB98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dirty="0">
              <a:solidFill>
                <a:srgbClr val="FFFFFF"/>
              </a:solidFill>
            </a:endParaRPr>
          </a:p>
        </p:txBody>
      </p:sp>
      <p:sp>
        <p:nvSpPr>
          <p:cNvPr id="22540" name="Rectangle 22539"/>
          <p:cNvSpPr/>
          <p:nvPr/>
        </p:nvSpPr>
        <p:spPr>
          <a:xfrm>
            <a:off x="1691680" y="474662"/>
            <a:ext cx="4176464" cy="5270919"/>
          </a:xfrm>
          <a:prstGeom prst="rect">
            <a:avLst/>
          </a:prstGeom>
          <a:solidFill>
            <a:srgbClr val="8AB98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dirty="0">
              <a:solidFill>
                <a:srgbClr val="FFFFFF"/>
              </a:solidFill>
            </a:endParaRPr>
          </a:p>
        </p:txBody>
      </p:sp>
      <p:sp>
        <p:nvSpPr>
          <p:cNvPr id="22535"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FR" dirty="0">
              <a:solidFill>
                <a:srgbClr val="003366"/>
              </a:solidFill>
              <a:latin typeface="Arial" charset="0"/>
            </a:endParaRPr>
          </a:p>
        </p:txBody>
      </p:sp>
      <p:sp>
        <p:nvSpPr>
          <p:cNvPr id="22536" name="Rectangle 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FR" dirty="0">
              <a:solidFill>
                <a:srgbClr val="003366"/>
              </a:solidFill>
              <a:latin typeface="Arial" charset="0"/>
            </a:endParaRPr>
          </a:p>
        </p:txBody>
      </p:sp>
      <p:sp>
        <p:nvSpPr>
          <p:cNvPr id="22537" name="Rectangle 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FR" dirty="0">
              <a:solidFill>
                <a:srgbClr val="003366"/>
              </a:solidFill>
              <a:latin typeface="Arial" charset="0"/>
            </a:endParaRPr>
          </a:p>
        </p:txBody>
      </p:sp>
      <p:sp>
        <p:nvSpPr>
          <p:cNvPr id="2" name="Rectangle 1"/>
          <p:cNvSpPr>
            <a:spLocks noChangeAspect="1"/>
          </p:cNvSpPr>
          <p:nvPr/>
        </p:nvSpPr>
        <p:spPr>
          <a:xfrm>
            <a:off x="179512" y="973063"/>
            <a:ext cx="1368153" cy="137380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dirty="0">
              <a:solidFill>
                <a:srgbClr val="FFFFFF"/>
              </a:solidFill>
            </a:endParaRPr>
          </a:p>
        </p:txBody>
      </p:sp>
      <p:sp>
        <p:nvSpPr>
          <p:cNvPr id="22" name="Ellipse 21"/>
          <p:cNvSpPr>
            <a:spLocks noChangeAspect="1"/>
          </p:cNvSpPr>
          <p:nvPr/>
        </p:nvSpPr>
        <p:spPr>
          <a:xfrm>
            <a:off x="251521" y="2024949"/>
            <a:ext cx="244259" cy="244259"/>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dirty="0">
              <a:solidFill>
                <a:srgbClr val="FFFFFF"/>
              </a:solidFill>
            </a:endParaRPr>
          </a:p>
        </p:txBody>
      </p:sp>
      <p:sp>
        <p:nvSpPr>
          <p:cNvPr id="23" name="Ellipse 22"/>
          <p:cNvSpPr>
            <a:spLocks noChangeAspect="1"/>
          </p:cNvSpPr>
          <p:nvPr/>
        </p:nvSpPr>
        <p:spPr>
          <a:xfrm>
            <a:off x="755577" y="1520893"/>
            <a:ext cx="244259" cy="244259"/>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dirty="0">
              <a:solidFill>
                <a:srgbClr val="FFFFFF"/>
              </a:solidFill>
            </a:endParaRPr>
          </a:p>
        </p:txBody>
      </p:sp>
      <p:sp>
        <p:nvSpPr>
          <p:cNvPr id="24" name="Ellipse 23"/>
          <p:cNvSpPr>
            <a:spLocks noChangeAspect="1"/>
          </p:cNvSpPr>
          <p:nvPr/>
        </p:nvSpPr>
        <p:spPr>
          <a:xfrm>
            <a:off x="1231398" y="1045072"/>
            <a:ext cx="244259" cy="244259"/>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dirty="0">
              <a:solidFill>
                <a:srgbClr val="FFFFFF"/>
              </a:solidFill>
            </a:endParaRPr>
          </a:p>
        </p:txBody>
      </p:sp>
      <p:sp>
        <p:nvSpPr>
          <p:cNvPr id="25" name="Ellipse 24"/>
          <p:cNvSpPr>
            <a:spLocks noChangeAspect="1"/>
          </p:cNvSpPr>
          <p:nvPr/>
        </p:nvSpPr>
        <p:spPr>
          <a:xfrm>
            <a:off x="1231398" y="1520893"/>
            <a:ext cx="244259" cy="244259"/>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dirty="0">
              <a:solidFill>
                <a:srgbClr val="FFFFFF"/>
              </a:solidFill>
            </a:endParaRPr>
          </a:p>
        </p:txBody>
      </p:sp>
      <p:sp>
        <p:nvSpPr>
          <p:cNvPr id="26" name="Ellipse 25"/>
          <p:cNvSpPr>
            <a:spLocks noChangeAspect="1"/>
          </p:cNvSpPr>
          <p:nvPr/>
        </p:nvSpPr>
        <p:spPr>
          <a:xfrm>
            <a:off x="251521" y="1520893"/>
            <a:ext cx="244259" cy="244259"/>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dirty="0">
              <a:solidFill>
                <a:srgbClr val="FFFFFF"/>
              </a:solidFill>
            </a:endParaRPr>
          </a:p>
        </p:txBody>
      </p:sp>
      <p:sp>
        <p:nvSpPr>
          <p:cNvPr id="27" name="Ellipse 26"/>
          <p:cNvSpPr>
            <a:spLocks noChangeAspect="1"/>
          </p:cNvSpPr>
          <p:nvPr/>
        </p:nvSpPr>
        <p:spPr>
          <a:xfrm>
            <a:off x="251521" y="1045072"/>
            <a:ext cx="244259" cy="244259"/>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dirty="0">
              <a:solidFill>
                <a:srgbClr val="FFFFFF"/>
              </a:solidFill>
            </a:endParaRPr>
          </a:p>
        </p:txBody>
      </p:sp>
      <p:sp>
        <p:nvSpPr>
          <p:cNvPr id="28" name="Ellipse 27"/>
          <p:cNvSpPr>
            <a:spLocks noChangeAspect="1"/>
          </p:cNvSpPr>
          <p:nvPr/>
        </p:nvSpPr>
        <p:spPr>
          <a:xfrm>
            <a:off x="755577" y="2024949"/>
            <a:ext cx="244259" cy="244259"/>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dirty="0">
              <a:solidFill>
                <a:srgbClr val="FFFFFF"/>
              </a:solidFill>
            </a:endParaRPr>
          </a:p>
        </p:txBody>
      </p:sp>
      <p:sp>
        <p:nvSpPr>
          <p:cNvPr id="29" name="Ellipse 28"/>
          <p:cNvSpPr>
            <a:spLocks noChangeAspect="1"/>
          </p:cNvSpPr>
          <p:nvPr/>
        </p:nvSpPr>
        <p:spPr>
          <a:xfrm>
            <a:off x="1231398" y="2024949"/>
            <a:ext cx="244259" cy="244259"/>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dirty="0">
              <a:solidFill>
                <a:srgbClr val="FFFFFF"/>
              </a:solidFill>
            </a:endParaRPr>
          </a:p>
        </p:txBody>
      </p:sp>
      <p:sp>
        <p:nvSpPr>
          <p:cNvPr id="30" name="Ellipse 29"/>
          <p:cNvSpPr>
            <a:spLocks noChangeAspect="1"/>
          </p:cNvSpPr>
          <p:nvPr/>
        </p:nvSpPr>
        <p:spPr>
          <a:xfrm>
            <a:off x="727342" y="1045072"/>
            <a:ext cx="244259" cy="244259"/>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dirty="0">
              <a:solidFill>
                <a:srgbClr val="FFFFFF"/>
              </a:solidFill>
            </a:endParaRPr>
          </a:p>
        </p:txBody>
      </p:sp>
      <p:sp>
        <p:nvSpPr>
          <p:cNvPr id="5" name="ZoneTexte 4"/>
          <p:cNvSpPr txBox="1"/>
          <p:nvPr/>
        </p:nvSpPr>
        <p:spPr>
          <a:xfrm flipH="1">
            <a:off x="1704975" y="1473482"/>
            <a:ext cx="535350" cy="369332"/>
          </a:xfrm>
          <a:prstGeom prst="rect">
            <a:avLst/>
          </a:prstGeom>
          <a:noFill/>
        </p:spPr>
        <p:txBody>
          <a:bodyPr wrap="square" rtlCol="0">
            <a:spAutoFit/>
          </a:bodyPr>
          <a:lstStyle/>
          <a:p>
            <a:r>
              <a:rPr lang="en-US" i="1" dirty="0" smtClean="0">
                <a:solidFill>
                  <a:srgbClr val="003366"/>
                </a:solidFill>
                <a:latin typeface="Times New Roman" pitchFamily="18" charset="0"/>
                <a:cs typeface="Times New Roman" pitchFamily="18" charset="0"/>
              </a:rPr>
              <a:t>p(∙)</a:t>
            </a:r>
            <a:endParaRPr lang="fr-CA" dirty="0">
              <a:solidFill>
                <a:srgbClr val="003366"/>
              </a:solidFill>
              <a:latin typeface="Arial" charset="0"/>
            </a:endParaRPr>
          </a:p>
        </p:txBody>
      </p:sp>
      <p:cxnSp>
        <p:nvCxnSpPr>
          <p:cNvPr id="7" name="Connecteur droit avec flèche 6"/>
          <p:cNvCxnSpPr>
            <a:endCxn id="124" idx="1"/>
          </p:cNvCxnSpPr>
          <p:nvPr/>
        </p:nvCxnSpPr>
        <p:spPr>
          <a:xfrm flipV="1">
            <a:off x="2240325" y="1645121"/>
            <a:ext cx="408178" cy="13027"/>
          </a:xfrm>
          <a:prstGeom prst="straightConnector1">
            <a:avLst/>
          </a:prstGeom>
          <a:ln w="38100">
            <a:solidFill>
              <a:schemeClr val="accent2">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0" name="Connecteur droit avec flèche 9"/>
          <p:cNvCxnSpPr>
            <a:stCxn id="5" idx="1"/>
            <a:endCxn id="125" idx="1"/>
          </p:cNvCxnSpPr>
          <p:nvPr/>
        </p:nvCxnSpPr>
        <p:spPr>
          <a:xfrm>
            <a:off x="2240325" y="1658148"/>
            <a:ext cx="408178" cy="1603380"/>
          </a:xfrm>
          <a:prstGeom prst="straightConnector1">
            <a:avLst/>
          </a:prstGeom>
          <a:ln w="38100">
            <a:solidFill>
              <a:schemeClr val="accent2">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2" name="Connecteur droit avec flèche 11"/>
          <p:cNvCxnSpPr>
            <a:stCxn id="5" idx="1"/>
            <a:endCxn id="126" idx="1"/>
          </p:cNvCxnSpPr>
          <p:nvPr/>
        </p:nvCxnSpPr>
        <p:spPr>
          <a:xfrm>
            <a:off x="2240325" y="1658148"/>
            <a:ext cx="408791" cy="3227060"/>
          </a:xfrm>
          <a:prstGeom prst="straightConnector1">
            <a:avLst/>
          </a:prstGeom>
          <a:ln w="38100">
            <a:solidFill>
              <a:schemeClr val="accent2">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17" name="ZoneTexte 16"/>
          <p:cNvSpPr txBox="1"/>
          <p:nvPr/>
        </p:nvSpPr>
        <p:spPr>
          <a:xfrm>
            <a:off x="107504" y="474662"/>
            <a:ext cx="1656184" cy="369332"/>
          </a:xfrm>
          <a:prstGeom prst="rect">
            <a:avLst/>
          </a:prstGeom>
          <a:noFill/>
        </p:spPr>
        <p:txBody>
          <a:bodyPr wrap="square" rtlCol="0">
            <a:spAutoFit/>
          </a:bodyPr>
          <a:lstStyle/>
          <a:p>
            <a:r>
              <a:rPr lang="en-CA" i="1" dirty="0" smtClean="0">
                <a:solidFill>
                  <a:srgbClr val="003366"/>
                </a:solidFill>
                <a:latin typeface="Times New Roman" pitchFamily="18" charset="0"/>
                <a:cs typeface="Times New Roman" pitchFamily="18" charset="0"/>
              </a:rPr>
              <a:t>U</a:t>
            </a:r>
            <a:r>
              <a:rPr lang="en-CA" dirty="0" smtClean="0">
                <a:solidFill>
                  <a:srgbClr val="003366"/>
                </a:solidFill>
                <a:latin typeface="Arial" charset="0"/>
              </a:rPr>
              <a:t>: population</a:t>
            </a:r>
          </a:p>
        </p:txBody>
      </p:sp>
      <p:graphicFrame>
        <p:nvGraphicFramePr>
          <p:cNvPr id="83" name="Objet 82"/>
          <p:cNvGraphicFramePr>
            <a:graphicFrameLocks noChangeAspect="1"/>
          </p:cNvGraphicFramePr>
          <p:nvPr>
            <p:extLst>
              <p:ext uri="{D42A27DB-BD31-4B8C-83A1-F6EECF244321}">
                <p14:modId xmlns:p14="http://schemas.microsoft.com/office/powerpoint/2010/main" val="3175294370"/>
              </p:ext>
            </p:extLst>
          </p:nvPr>
        </p:nvGraphicFramePr>
        <p:xfrm>
          <a:off x="6494808" y="1429816"/>
          <a:ext cx="495180" cy="361800"/>
        </p:xfrm>
        <a:graphic>
          <a:graphicData uri="http://schemas.openxmlformats.org/presentationml/2006/ole">
            <mc:AlternateContent xmlns:mc="http://schemas.openxmlformats.org/markup-compatibility/2006">
              <mc:Choice xmlns:v="urn:schemas-microsoft-com:vml" Requires="v">
                <p:oleObj spid="_x0000_s161970" name="Équation" r:id="rId3" imgW="330057" imgH="241195" progId="Equation.3">
                  <p:embed/>
                </p:oleObj>
              </mc:Choice>
              <mc:Fallback>
                <p:oleObj name="Équation" r:id="rId3" imgW="330057" imgH="241195" progId="Equation.3">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94808" y="1429816"/>
                        <a:ext cx="495180" cy="361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4" name="Objet 83"/>
          <p:cNvGraphicFramePr>
            <a:graphicFrameLocks noChangeAspect="1"/>
          </p:cNvGraphicFramePr>
          <p:nvPr>
            <p:extLst>
              <p:ext uri="{D42A27DB-BD31-4B8C-83A1-F6EECF244321}">
                <p14:modId xmlns:p14="http://schemas.microsoft.com/office/powerpoint/2010/main" val="865472161"/>
              </p:ext>
            </p:extLst>
          </p:nvPr>
        </p:nvGraphicFramePr>
        <p:xfrm>
          <a:off x="6472238" y="3060402"/>
          <a:ext cx="514350" cy="361950"/>
        </p:xfrm>
        <a:graphic>
          <a:graphicData uri="http://schemas.openxmlformats.org/presentationml/2006/ole">
            <mc:AlternateContent xmlns:mc="http://schemas.openxmlformats.org/markup-compatibility/2006">
              <mc:Choice xmlns:v="urn:schemas-microsoft-com:vml" Requires="v">
                <p:oleObj spid="_x0000_s161971" name="Équation" r:id="rId5" imgW="342751" imgH="241195" progId="Equation.3">
                  <p:embed/>
                </p:oleObj>
              </mc:Choice>
              <mc:Fallback>
                <p:oleObj name="Équation" r:id="rId5" imgW="342751" imgH="241195" progId="Equation.3">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472238" y="3060402"/>
                        <a:ext cx="514350"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FF0000"/>
                            </a:solidFill>
                            <a:miter lim="800000"/>
                            <a:headEnd/>
                            <a:tailEnd/>
                          </a14:hiddenLine>
                        </a:ext>
                      </a:extLst>
                    </p:spPr>
                  </p:pic>
                </p:oleObj>
              </mc:Fallback>
            </mc:AlternateContent>
          </a:graphicData>
        </a:graphic>
      </p:graphicFrame>
      <p:graphicFrame>
        <p:nvGraphicFramePr>
          <p:cNvPr id="85" name="Objet 84"/>
          <p:cNvGraphicFramePr>
            <a:graphicFrameLocks noChangeAspect="1"/>
          </p:cNvGraphicFramePr>
          <p:nvPr>
            <p:extLst>
              <p:ext uri="{D42A27DB-BD31-4B8C-83A1-F6EECF244321}">
                <p14:modId xmlns:p14="http://schemas.microsoft.com/office/powerpoint/2010/main" val="2228486300"/>
              </p:ext>
            </p:extLst>
          </p:nvPr>
        </p:nvGraphicFramePr>
        <p:xfrm>
          <a:off x="6467822" y="4683488"/>
          <a:ext cx="552450" cy="361950"/>
        </p:xfrm>
        <a:graphic>
          <a:graphicData uri="http://schemas.openxmlformats.org/presentationml/2006/ole">
            <mc:AlternateContent xmlns:mc="http://schemas.openxmlformats.org/markup-compatibility/2006">
              <mc:Choice xmlns:v="urn:schemas-microsoft-com:vml" Requires="v">
                <p:oleObj spid="_x0000_s161972" name="Équation" r:id="rId7" imgW="368300" imgH="241300" progId="Equation.3">
                  <p:embed/>
                </p:oleObj>
              </mc:Choice>
              <mc:Fallback>
                <p:oleObj name="Équation" r:id="rId7" imgW="368300" imgH="241300" progId="Equation.3">
                  <p:embed/>
                  <p:pic>
                    <p:nvPicPr>
                      <p:cNvPr id="0" name="Object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467822" y="4683488"/>
                        <a:ext cx="552450" cy="3619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6" name="Objet 85"/>
          <p:cNvGraphicFramePr>
            <a:graphicFrameLocks noChangeAspect="1"/>
          </p:cNvGraphicFramePr>
          <p:nvPr>
            <p:extLst>
              <p:ext uri="{D42A27DB-BD31-4B8C-83A1-F6EECF244321}">
                <p14:modId xmlns:p14="http://schemas.microsoft.com/office/powerpoint/2010/main" val="3330954901"/>
              </p:ext>
            </p:extLst>
          </p:nvPr>
        </p:nvGraphicFramePr>
        <p:xfrm>
          <a:off x="7677150" y="1435100"/>
          <a:ext cx="1104900" cy="355600"/>
        </p:xfrm>
        <a:graphic>
          <a:graphicData uri="http://schemas.openxmlformats.org/presentationml/2006/ole">
            <mc:AlternateContent xmlns:mc="http://schemas.openxmlformats.org/markup-compatibility/2006">
              <mc:Choice xmlns:v="urn:schemas-microsoft-com:vml" Requires="v">
                <p:oleObj spid="_x0000_s161973" name="Équation" r:id="rId9" imgW="736560" imgH="241200" progId="Equation.3">
                  <p:embed/>
                </p:oleObj>
              </mc:Choice>
              <mc:Fallback>
                <p:oleObj name="Équation" r:id="rId9" imgW="736560" imgH="241200" progId="Equation.3">
                  <p:embed/>
                  <p:pic>
                    <p:nvPicPr>
                      <p:cNvPr id="0" name="Object 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677150" y="1435100"/>
                        <a:ext cx="1104900" cy="355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7" name="Objet 86"/>
          <p:cNvGraphicFramePr>
            <a:graphicFrameLocks noChangeAspect="1"/>
          </p:cNvGraphicFramePr>
          <p:nvPr>
            <p:extLst>
              <p:ext uri="{D42A27DB-BD31-4B8C-83A1-F6EECF244321}">
                <p14:modId xmlns:p14="http://schemas.microsoft.com/office/powerpoint/2010/main" val="3367602705"/>
              </p:ext>
            </p:extLst>
          </p:nvPr>
        </p:nvGraphicFramePr>
        <p:xfrm>
          <a:off x="7677150" y="3048000"/>
          <a:ext cx="1117600" cy="355600"/>
        </p:xfrm>
        <a:graphic>
          <a:graphicData uri="http://schemas.openxmlformats.org/presentationml/2006/ole">
            <mc:AlternateContent xmlns:mc="http://schemas.openxmlformats.org/markup-compatibility/2006">
              <mc:Choice xmlns:v="urn:schemas-microsoft-com:vml" Requires="v">
                <p:oleObj spid="_x0000_s161974" name="Équation" r:id="rId11" imgW="749160" imgH="241200" progId="Equation.3">
                  <p:embed/>
                </p:oleObj>
              </mc:Choice>
              <mc:Fallback>
                <p:oleObj name="Équation" r:id="rId11" imgW="749160" imgH="241200" progId="Equation.3">
                  <p:embed/>
                  <p:pic>
                    <p:nvPicPr>
                      <p:cNvPr id="0" name="Object 6"/>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7677150" y="3048000"/>
                        <a:ext cx="1117600"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FF0000"/>
                            </a:solidFill>
                            <a:miter lim="800000"/>
                            <a:headEnd/>
                            <a:tailEnd/>
                          </a14:hiddenLine>
                        </a:ext>
                      </a:extLst>
                    </p:spPr>
                  </p:pic>
                </p:oleObj>
              </mc:Fallback>
            </mc:AlternateContent>
          </a:graphicData>
        </a:graphic>
      </p:graphicFrame>
      <p:graphicFrame>
        <p:nvGraphicFramePr>
          <p:cNvPr id="88" name="Objet 87"/>
          <p:cNvGraphicFramePr>
            <a:graphicFrameLocks noChangeAspect="1"/>
          </p:cNvGraphicFramePr>
          <p:nvPr>
            <p:extLst>
              <p:ext uri="{D42A27DB-BD31-4B8C-83A1-F6EECF244321}">
                <p14:modId xmlns:p14="http://schemas.microsoft.com/office/powerpoint/2010/main" val="3801075197"/>
              </p:ext>
            </p:extLst>
          </p:nvPr>
        </p:nvGraphicFramePr>
        <p:xfrm>
          <a:off x="7664450" y="4673600"/>
          <a:ext cx="1143000" cy="355600"/>
        </p:xfrm>
        <a:graphic>
          <a:graphicData uri="http://schemas.openxmlformats.org/presentationml/2006/ole">
            <mc:AlternateContent xmlns:mc="http://schemas.openxmlformats.org/markup-compatibility/2006">
              <mc:Choice xmlns:v="urn:schemas-microsoft-com:vml" Requires="v">
                <p:oleObj spid="_x0000_s161975" name="Équation" r:id="rId13" imgW="761760" imgH="241200" progId="Equation.3">
                  <p:embed/>
                </p:oleObj>
              </mc:Choice>
              <mc:Fallback>
                <p:oleObj name="Équation" r:id="rId13" imgW="761760" imgH="241200" progId="Equation.3">
                  <p:embed/>
                  <p:pic>
                    <p:nvPicPr>
                      <p:cNvPr id="0" name="Object 7"/>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664450" y="4673600"/>
                        <a:ext cx="1143000" cy="355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31" name="ZoneTexte 130"/>
          <p:cNvSpPr txBox="1"/>
          <p:nvPr/>
        </p:nvSpPr>
        <p:spPr>
          <a:xfrm>
            <a:off x="107504" y="4220819"/>
            <a:ext cx="1656184" cy="646331"/>
          </a:xfrm>
          <a:prstGeom prst="rect">
            <a:avLst/>
          </a:prstGeom>
          <a:noFill/>
        </p:spPr>
        <p:txBody>
          <a:bodyPr wrap="square" rtlCol="0">
            <a:spAutoFit/>
          </a:bodyPr>
          <a:lstStyle/>
          <a:p>
            <a:r>
              <a:rPr lang="el-GR" i="1" dirty="0" smtClean="0">
                <a:solidFill>
                  <a:srgbClr val="003366"/>
                </a:solidFill>
                <a:latin typeface="Times New Roman" pitchFamily="18" charset="0"/>
                <a:cs typeface="Times New Roman" pitchFamily="18" charset="0"/>
              </a:rPr>
              <a:t>θ</a:t>
            </a:r>
            <a:r>
              <a:rPr lang="en-CA" dirty="0" smtClean="0">
                <a:solidFill>
                  <a:srgbClr val="003366"/>
                </a:solidFill>
                <a:latin typeface="Arial" charset="0"/>
              </a:rPr>
              <a:t>: unknown</a:t>
            </a:r>
          </a:p>
          <a:p>
            <a:r>
              <a:rPr lang="en-CA" dirty="0">
                <a:solidFill>
                  <a:srgbClr val="003366"/>
                </a:solidFill>
                <a:latin typeface="Arial" charset="0"/>
              </a:rPr>
              <a:t> </a:t>
            </a:r>
            <a:r>
              <a:rPr lang="en-CA" dirty="0" smtClean="0">
                <a:solidFill>
                  <a:srgbClr val="003366"/>
                </a:solidFill>
                <a:latin typeface="Arial" charset="0"/>
              </a:rPr>
              <a:t>   parameter</a:t>
            </a:r>
          </a:p>
        </p:txBody>
      </p:sp>
      <p:sp>
        <p:nvSpPr>
          <p:cNvPr id="132" name="Ellipse 131"/>
          <p:cNvSpPr>
            <a:spLocks noChangeAspect="1"/>
          </p:cNvSpPr>
          <p:nvPr/>
        </p:nvSpPr>
        <p:spPr>
          <a:xfrm>
            <a:off x="107504" y="2687860"/>
            <a:ext cx="244259" cy="244259"/>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dirty="0">
              <a:solidFill>
                <a:srgbClr val="FFFFFF"/>
              </a:solidFill>
            </a:endParaRPr>
          </a:p>
        </p:txBody>
      </p:sp>
      <p:sp>
        <p:nvSpPr>
          <p:cNvPr id="133" name="ZoneTexte 132"/>
          <p:cNvSpPr txBox="1"/>
          <p:nvPr/>
        </p:nvSpPr>
        <p:spPr>
          <a:xfrm>
            <a:off x="395536" y="2634902"/>
            <a:ext cx="1440160" cy="1200329"/>
          </a:xfrm>
          <a:prstGeom prst="rect">
            <a:avLst/>
          </a:prstGeom>
          <a:noFill/>
        </p:spPr>
        <p:txBody>
          <a:bodyPr wrap="square" rtlCol="0">
            <a:spAutoFit/>
          </a:bodyPr>
          <a:lstStyle/>
          <a:p>
            <a:r>
              <a:rPr lang="en-CA" dirty="0" smtClean="0">
                <a:solidFill>
                  <a:srgbClr val="003366"/>
                </a:solidFill>
                <a:latin typeface="Arial" charset="0"/>
              </a:rPr>
              <a:t>Population units -unknown</a:t>
            </a:r>
          </a:p>
          <a:p>
            <a:r>
              <a:rPr lang="en-CA" dirty="0" smtClean="0">
                <a:solidFill>
                  <a:srgbClr val="003366"/>
                </a:solidFill>
                <a:latin typeface="Arial" charset="0"/>
              </a:rPr>
              <a:t>values</a:t>
            </a:r>
          </a:p>
        </p:txBody>
      </p:sp>
      <p:graphicFrame>
        <p:nvGraphicFramePr>
          <p:cNvPr id="119" name="Objet 118"/>
          <p:cNvGraphicFramePr>
            <a:graphicFrameLocks noChangeAspect="1"/>
          </p:cNvGraphicFramePr>
          <p:nvPr>
            <p:extLst>
              <p:ext uri="{D42A27DB-BD31-4B8C-83A1-F6EECF244321}">
                <p14:modId xmlns:p14="http://schemas.microsoft.com/office/powerpoint/2010/main" val="3609927015"/>
              </p:ext>
            </p:extLst>
          </p:nvPr>
        </p:nvGraphicFramePr>
        <p:xfrm>
          <a:off x="3230836" y="1478582"/>
          <a:ext cx="514350" cy="323850"/>
        </p:xfrm>
        <a:graphic>
          <a:graphicData uri="http://schemas.openxmlformats.org/presentationml/2006/ole">
            <mc:AlternateContent xmlns:mc="http://schemas.openxmlformats.org/markup-compatibility/2006">
              <mc:Choice xmlns:v="urn:schemas-microsoft-com:vml" Requires="v">
                <p:oleObj spid="_x0000_s161976" name="Équation" r:id="rId15" imgW="342603" imgH="215713" progId="Equation.3">
                  <p:embed/>
                </p:oleObj>
              </mc:Choice>
              <mc:Fallback>
                <p:oleObj name="Équation" r:id="rId15" imgW="342603" imgH="215713" progId="Equation.3">
                  <p:embed/>
                  <p:pic>
                    <p:nvPicPr>
                      <p:cNvPr id="0" name="Object 8"/>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3230836" y="1478582"/>
                        <a:ext cx="514350" cy="3238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20" name="Objet 119"/>
          <p:cNvGraphicFramePr>
            <a:graphicFrameLocks noChangeAspect="1"/>
          </p:cNvGraphicFramePr>
          <p:nvPr>
            <p:extLst>
              <p:ext uri="{D42A27DB-BD31-4B8C-83A1-F6EECF244321}">
                <p14:modId xmlns:p14="http://schemas.microsoft.com/office/powerpoint/2010/main" val="4066776970"/>
              </p:ext>
            </p:extLst>
          </p:nvPr>
        </p:nvGraphicFramePr>
        <p:xfrm>
          <a:off x="3227388" y="3088977"/>
          <a:ext cx="533400" cy="323850"/>
        </p:xfrm>
        <a:graphic>
          <a:graphicData uri="http://schemas.openxmlformats.org/presentationml/2006/ole">
            <mc:AlternateContent xmlns:mc="http://schemas.openxmlformats.org/markup-compatibility/2006">
              <mc:Choice xmlns:v="urn:schemas-microsoft-com:vml" Requires="v">
                <p:oleObj spid="_x0000_s161977" name="Équation" r:id="rId17" imgW="355292" imgH="215713" progId="Equation.3">
                  <p:embed/>
                </p:oleObj>
              </mc:Choice>
              <mc:Fallback>
                <p:oleObj name="Équation" r:id="rId17" imgW="355292" imgH="215713" progId="Equation.3">
                  <p:embed/>
                  <p:pic>
                    <p:nvPicPr>
                      <p:cNvPr id="0" name="Object 9"/>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3227388" y="3088977"/>
                        <a:ext cx="533400"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FF0000"/>
                            </a:solidFill>
                            <a:miter lim="800000"/>
                            <a:headEnd/>
                            <a:tailEnd/>
                          </a14:hiddenLine>
                        </a:ext>
                      </a:extLst>
                    </p:spPr>
                  </p:pic>
                </p:oleObj>
              </mc:Fallback>
            </mc:AlternateContent>
          </a:graphicData>
        </a:graphic>
      </p:graphicFrame>
      <p:graphicFrame>
        <p:nvGraphicFramePr>
          <p:cNvPr id="123" name="Objet 122"/>
          <p:cNvGraphicFramePr>
            <a:graphicFrameLocks noChangeAspect="1"/>
          </p:cNvGraphicFramePr>
          <p:nvPr>
            <p:extLst>
              <p:ext uri="{D42A27DB-BD31-4B8C-83A1-F6EECF244321}">
                <p14:modId xmlns:p14="http://schemas.microsoft.com/office/powerpoint/2010/main" val="1935185152"/>
              </p:ext>
            </p:extLst>
          </p:nvPr>
        </p:nvGraphicFramePr>
        <p:xfrm>
          <a:off x="3203848" y="4712320"/>
          <a:ext cx="571500" cy="323850"/>
        </p:xfrm>
        <a:graphic>
          <a:graphicData uri="http://schemas.openxmlformats.org/presentationml/2006/ole">
            <mc:AlternateContent xmlns:mc="http://schemas.openxmlformats.org/markup-compatibility/2006">
              <mc:Choice xmlns:v="urn:schemas-microsoft-com:vml" Requires="v">
                <p:oleObj spid="_x0000_s161978" name="Équation" r:id="rId19" imgW="380835" imgH="215806" progId="Equation.3">
                  <p:embed/>
                </p:oleObj>
              </mc:Choice>
              <mc:Fallback>
                <p:oleObj name="Équation" r:id="rId19" imgW="380835" imgH="215806" progId="Equation.3">
                  <p:embed/>
                  <p:pic>
                    <p:nvPicPr>
                      <p:cNvPr id="0" name="Object 10"/>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3203848" y="4712320"/>
                        <a:ext cx="571500" cy="3238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24" name="Objet 123"/>
          <p:cNvGraphicFramePr>
            <a:graphicFrameLocks noChangeAspect="1"/>
          </p:cNvGraphicFramePr>
          <p:nvPr>
            <p:extLst>
              <p:ext uri="{D42A27DB-BD31-4B8C-83A1-F6EECF244321}">
                <p14:modId xmlns:p14="http://schemas.microsoft.com/office/powerpoint/2010/main" val="3794219134"/>
              </p:ext>
            </p:extLst>
          </p:nvPr>
        </p:nvGraphicFramePr>
        <p:xfrm>
          <a:off x="2648503" y="1483196"/>
          <a:ext cx="209550" cy="323850"/>
        </p:xfrm>
        <a:graphic>
          <a:graphicData uri="http://schemas.openxmlformats.org/presentationml/2006/ole">
            <mc:AlternateContent xmlns:mc="http://schemas.openxmlformats.org/markup-compatibility/2006">
              <mc:Choice xmlns:v="urn:schemas-microsoft-com:vml" Requires="v">
                <p:oleObj spid="_x0000_s161979" name="Équation" r:id="rId21" imgW="139579" imgH="215713" progId="Equation.3">
                  <p:embed/>
                </p:oleObj>
              </mc:Choice>
              <mc:Fallback>
                <p:oleObj name="Équation" r:id="rId21" imgW="139579" imgH="215713" progId="Equation.3">
                  <p:embed/>
                  <p:pic>
                    <p:nvPicPr>
                      <p:cNvPr id="0" name="Object 11"/>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2648503" y="1483196"/>
                        <a:ext cx="209550" cy="3238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25" name="Objet 124"/>
          <p:cNvGraphicFramePr>
            <a:graphicFrameLocks noChangeAspect="1"/>
          </p:cNvGraphicFramePr>
          <p:nvPr>
            <p:extLst>
              <p:ext uri="{D42A27DB-BD31-4B8C-83A1-F6EECF244321}">
                <p14:modId xmlns:p14="http://schemas.microsoft.com/office/powerpoint/2010/main" val="2076277885"/>
              </p:ext>
            </p:extLst>
          </p:nvPr>
        </p:nvGraphicFramePr>
        <p:xfrm>
          <a:off x="2648503" y="3099603"/>
          <a:ext cx="228600" cy="323850"/>
        </p:xfrm>
        <a:graphic>
          <a:graphicData uri="http://schemas.openxmlformats.org/presentationml/2006/ole">
            <mc:AlternateContent xmlns:mc="http://schemas.openxmlformats.org/markup-compatibility/2006">
              <mc:Choice xmlns:v="urn:schemas-microsoft-com:vml" Requires="v">
                <p:oleObj spid="_x0000_s161980" name="Équation" r:id="rId23" imgW="152268" imgH="215713" progId="Equation.3">
                  <p:embed/>
                </p:oleObj>
              </mc:Choice>
              <mc:Fallback>
                <p:oleObj name="Équation" r:id="rId23" imgW="152268" imgH="215713" progId="Equation.3">
                  <p:embed/>
                  <p:pic>
                    <p:nvPicPr>
                      <p:cNvPr id="0" name="Object 12"/>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2648503" y="3099603"/>
                        <a:ext cx="228600"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FF0000"/>
                            </a:solidFill>
                            <a:miter lim="800000"/>
                            <a:headEnd/>
                            <a:tailEnd/>
                          </a14:hiddenLine>
                        </a:ext>
                      </a:extLst>
                    </p:spPr>
                  </p:pic>
                </p:oleObj>
              </mc:Fallback>
            </mc:AlternateContent>
          </a:graphicData>
        </a:graphic>
      </p:graphicFrame>
      <p:graphicFrame>
        <p:nvGraphicFramePr>
          <p:cNvPr id="126" name="Objet 125"/>
          <p:cNvGraphicFramePr>
            <a:graphicFrameLocks noChangeAspect="1"/>
          </p:cNvGraphicFramePr>
          <p:nvPr>
            <p:extLst>
              <p:ext uri="{D42A27DB-BD31-4B8C-83A1-F6EECF244321}">
                <p14:modId xmlns:p14="http://schemas.microsoft.com/office/powerpoint/2010/main" val="691486714"/>
              </p:ext>
            </p:extLst>
          </p:nvPr>
        </p:nvGraphicFramePr>
        <p:xfrm>
          <a:off x="2649116" y="4723283"/>
          <a:ext cx="266700" cy="323850"/>
        </p:xfrm>
        <a:graphic>
          <a:graphicData uri="http://schemas.openxmlformats.org/presentationml/2006/ole">
            <mc:AlternateContent xmlns:mc="http://schemas.openxmlformats.org/markup-compatibility/2006">
              <mc:Choice xmlns:v="urn:schemas-microsoft-com:vml" Requires="v">
                <p:oleObj spid="_x0000_s161981" name="Équation" r:id="rId25" imgW="177569" imgH="215619" progId="Equation.3">
                  <p:embed/>
                </p:oleObj>
              </mc:Choice>
              <mc:Fallback>
                <p:oleObj name="Équation" r:id="rId25" imgW="177569" imgH="215619" progId="Equation.3">
                  <p:embed/>
                  <p:pic>
                    <p:nvPicPr>
                      <p:cNvPr id="0" name="Object 13"/>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2649116" y="4723283"/>
                        <a:ext cx="266700" cy="3238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46" name="ZoneTexte 145"/>
          <p:cNvSpPr txBox="1"/>
          <p:nvPr/>
        </p:nvSpPr>
        <p:spPr>
          <a:xfrm>
            <a:off x="7596336" y="474662"/>
            <a:ext cx="1368152" cy="646331"/>
          </a:xfrm>
          <a:prstGeom prst="rect">
            <a:avLst/>
          </a:prstGeom>
          <a:noFill/>
        </p:spPr>
        <p:txBody>
          <a:bodyPr wrap="square" rtlCol="0">
            <a:spAutoFit/>
          </a:bodyPr>
          <a:lstStyle/>
          <a:p>
            <a:r>
              <a:rPr lang="en-CA" dirty="0" smtClean="0">
                <a:solidFill>
                  <a:srgbClr val="003366"/>
                </a:solidFill>
                <a:latin typeface="Arial" charset="0"/>
              </a:rPr>
              <a:t>Sampling variance</a:t>
            </a:r>
          </a:p>
        </p:txBody>
      </p:sp>
      <p:sp>
        <p:nvSpPr>
          <p:cNvPr id="147" name="ZoneTexte 146"/>
          <p:cNvSpPr txBox="1"/>
          <p:nvPr/>
        </p:nvSpPr>
        <p:spPr>
          <a:xfrm>
            <a:off x="6300192" y="474662"/>
            <a:ext cx="1080120" cy="369332"/>
          </a:xfrm>
          <a:prstGeom prst="rect">
            <a:avLst/>
          </a:prstGeom>
          <a:noFill/>
        </p:spPr>
        <p:txBody>
          <a:bodyPr wrap="square" rtlCol="0">
            <a:spAutoFit/>
          </a:bodyPr>
          <a:lstStyle/>
          <a:p>
            <a:r>
              <a:rPr lang="en-CA" dirty="0" smtClean="0">
                <a:solidFill>
                  <a:srgbClr val="003366"/>
                </a:solidFill>
                <a:latin typeface="Arial" charset="0"/>
              </a:rPr>
              <a:t>Estimate</a:t>
            </a:r>
          </a:p>
        </p:txBody>
      </p:sp>
      <p:sp>
        <p:nvSpPr>
          <p:cNvPr id="148" name="ZoneTexte 147"/>
          <p:cNvSpPr txBox="1"/>
          <p:nvPr/>
        </p:nvSpPr>
        <p:spPr>
          <a:xfrm>
            <a:off x="2843808" y="474662"/>
            <a:ext cx="1519808" cy="646331"/>
          </a:xfrm>
          <a:prstGeom prst="rect">
            <a:avLst/>
          </a:prstGeom>
          <a:noFill/>
        </p:spPr>
        <p:txBody>
          <a:bodyPr wrap="square" rtlCol="0">
            <a:spAutoFit/>
          </a:bodyPr>
          <a:lstStyle/>
          <a:p>
            <a:r>
              <a:rPr lang="en-CA" dirty="0" smtClean="0">
                <a:solidFill>
                  <a:srgbClr val="003366"/>
                </a:solidFill>
                <a:latin typeface="Arial" charset="0"/>
              </a:rPr>
              <a:t>Probability</a:t>
            </a:r>
          </a:p>
          <a:p>
            <a:r>
              <a:rPr lang="en-CA" dirty="0" smtClean="0">
                <a:solidFill>
                  <a:srgbClr val="003366"/>
                </a:solidFill>
                <a:latin typeface="Arial" charset="0"/>
              </a:rPr>
              <a:t>of selection</a:t>
            </a:r>
          </a:p>
        </p:txBody>
      </p:sp>
      <p:sp>
        <p:nvSpPr>
          <p:cNvPr id="150" name="ZoneTexte 149"/>
          <p:cNvSpPr txBox="1"/>
          <p:nvPr/>
        </p:nvSpPr>
        <p:spPr>
          <a:xfrm>
            <a:off x="2314334" y="3426990"/>
            <a:ext cx="986937" cy="830997"/>
          </a:xfrm>
          <a:prstGeom prst="rect">
            <a:avLst/>
          </a:prstGeom>
          <a:noFill/>
        </p:spPr>
        <p:txBody>
          <a:bodyPr vert="wordArtVert" wrap="square" rtlCol="0" anchor="ctr" anchorCtr="1">
            <a:spAutoFit/>
          </a:bodyPr>
          <a:lstStyle/>
          <a:p>
            <a:pPr algn="ctr"/>
            <a:r>
              <a:rPr lang="en-CA" sz="4800" i="1" dirty="0" smtClean="0">
                <a:solidFill>
                  <a:srgbClr val="003366"/>
                </a:solidFill>
                <a:latin typeface="Times New Roman" pitchFamily="18" charset="0"/>
                <a:cs typeface="Times New Roman" pitchFamily="18" charset="0"/>
              </a:rPr>
              <a:t>…</a:t>
            </a:r>
            <a:endParaRPr lang="en-CA" sz="4800" dirty="0" smtClean="0">
              <a:solidFill>
                <a:srgbClr val="003366"/>
              </a:solidFill>
              <a:latin typeface="Arial" charset="0"/>
            </a:endParaRPr>
          </a:p>
        </p:txBody>
      </p:sp>
      <p:sp>
        <p:nvSpPr>
          <p:cNvPr id="151" name="ZoneTexte 150"/>
          <p:cNvSpPr txBox="1"/>
          <p:nvPr/>
        </p:nvSpPr>
        <p:spPr>
          <a:xfrm>
            <a:off x="3034416" y="3426990"/>
            <a:ext cx="986937" cy="830997"/>
          </a:xfrm>
          <a:prstGeom prst="rect">
            <a:avLst/>
          </a:prstGeom>
          <a:noFill/>
        </p:spPr>
        <p:txBody>
          <a:bodyPr vert="wordArtVert" wrap="square" rtlCol="0" anchor="ctr" anchorCtr="1">
            <a:spAutoFit/>
          </a:bodyPr>
          <a:lstStyle/>
          <a:p>
            <a:pPr algn="ctr"/>
            <a:r>
              <a:rPr lang="en-CA" sz="4800" i="1" dirty="0" smtClean="0">
                <a:solidFill>
                  <a:srgbClr val="003366"/>
                </a:solidFill>
                <a:latin typeface="Times New Roman" pitchFamily="18" charset="0"/>
                <a:cs typeface="Times New Roman" pitchFamily="18" charset="0"/>
              </a:rPr>
              <a:t>…</a:t>
            </a:r>
            <a:endParaRPr lang="en-CA" sz="4800" dirty="0" smtClean="0">
              <a:solidFill>
                <a:srgbClr val="003366"/>
              </a:solidFill>
              <a:latin typeface="Arial" charset="0"/>
            </a:endParaRPr>
          </a:p>
        </p:txBody>
      </p:sp>
      <p:sp>
        <p:nvSpPr>
          <p:cNvPr id="152" name="ZoneTexte 151"/>
          <p:cNvSpPr txBox="1"/>
          <p:nvPr/>
        </p:nvSpPr>
        <p:spPr>
          <a:xfrm>
            <a:off x="6274774" y="3426990"/>
            <a:ext cx="986937" cy="830997"/>
          </a:xfrm>
          <a:prstGeom prst="rect">
            <a:avLst/>
          </a:prstGeom>
          <a:noFill/>
        </p:spPr>
        <p:txBody>
          <a:bodyPr vert="wordArtVert" wrap="square" rtlCol="0" anchor="ctr" anchorCtr="1">
            <a:spAutoFit/>
          </a:bodyPr>
          <a:lstStyle/>
          <a:p>
            <a:pPr algn="ctr"/>
            <a:r>
              <a:rPr lang="en-CA" sz="4800" i="1" dirty="0" smtClean="0">
                <a:solidFill>
                  <a:srgbClr val="003366"/>
                </a:solidFill>
                <a:latin typeface="Times New Roman" pitchFamily="18" charset="0"/>
                <a:cs typeface="Times New Roman" pitchFamily="18" charset="0"/>
              </a:rPr>
              <a:t>…</a:t>
            </a:r>
            <a:endParaRPr lang="en-CA" sz="4800" dirty="0" smtClean="0">
              <a:solidFill>
                <a:srgbClr val="003366"/>
              </a:solidFill>
              <a:latin typeface="Arial" charset="0"/>
            </a:endParaRPr>
          </a:p>
        </p:txBody>
      </p:sp>
      <p:sp>
        <p:nvSpPr>
          <p:cNvPr id="153" name="ZoneTexte 152"/>
          <p:cNvSpPr txBox="1"/>
          <p:nvPr/>
        </p:nvSpPr>
        <p:spPr>
          <a:xfrm>
            <a:off x="7858950" y="3426990"/>
            <a:ext cx="986937" cy="830997"/>
          </a:xfrm>
          <a:prstGeom prst="rect">
            <a:avLst/>
          </a:prstGeom>
          <a:noFill/>
        </p:spPr>
        <p:txBody>
          <a:bodyPr vert="wordArtVert" wrap="square" rtlCol="0" anchor="ctr" anchorCtr="1">
            <a:spAutoFit/>
          </a:bodyPr>
          <a:lstStyle/>
          <a:p>
            <a:pPr algn="ctr"/>
            <a:r>
              <a:rPr lang="en-CA" sz="4800" i="1" dirty="0" smtClean="0">
                <a:solidFill>
                  <a:srgbClr val="003366"/>
                </a:solidFill>
                <a:latin typeface="Times New Roman" pitchFamily="18" charset="0"/>
                <a:cs typeface="Times New Roman" pitchFamily="18" charset="0"/>
              </a:rPr>
              <a:t>…</a:t>
            </a:r>
            <a:endParaRPr lang="en-CA" sz="4800" dirty="0" smtClean="0">
              <a:solidFill>
                <a:srgbClr val="003366"/>
              </a:solidFill>
              <a:latin typeface="Arial" charset="0"/>
            </a:endParaRPr>
          </a:p>
        </p:txBody>
      </p:sp>
      <p:sp>
        <p:nvSpPr>
          <p:cNvPr id="154" name="ZoneTexte 153"/>
          <p:cNvSpPr txBox="1"/>
          <p:nvPr/>
        </p:nvSpPr>
        <p:spPr>
          <a:xfrm>
            <a:off x="1619673" y="474662"/>
            <a:ext cx="1368151" cy="923330"/>
          </a:xfrm>
          <a:prstGeom prst="rect">
            <a:avLst/>
          </a:prstGeom>
          <a:noFill/>
        </p:spPr>
        <p:txBody>
          <a:bodyPr wrap="square" rtlCol="0">
            <a:spAutoFit/>
          </a:bodyPr>
          <a:lstStyle/>
          <a:p>
            <a:r>
              <a:rPr lang="en-CA" dirty="0" smtClean="0">
                <a:solidFill>
                  <a:srgbClr val="003366"/>
                </a:solidFill>
                <a:latin typeface="Arial" charset="0"/>
              </a:rPr>
              <a:t>Probability sample design</a:t>
            </a:r>
          </a:p>
        </p:txBody>
      </p:sp>
      <p:graphicFrame>
        <p:nvGraphicFramePr>
          <p:cNvPr id="22541" name="Objet 22540"/>
          <p:cNvGraphicFramePr>
            <a:graphicFrameLocks noChangeAspect="1"/>
          </p:cNvGraphicFramePr>
          <p:nvPr>
            <p:extLst>
              <p:ext uri="{D42A27DB-BD31-4B8C-83A1-F6EECF244321}">
                <p14:modId xmlns:p14="http://schemas.microsoft.com/office/powerpoint/2010/main" val="3597374377"/>
              </p:ext>
            </p:extLst>
          </p:nvPr>
        </p:nvGraphicFramePr>
        <p:xfrm>
          <a:off x="2987824" y="5792960"/>
          <a:ext cx="1028700" cy="514350"/>
        </p:xfrm>
        <a:graphic>
          <a:graphicData uri="http://schemas.openxmlformats.org/presentationml/2006/ole">
            <mc:AlternateContent xmlns:mc="http://schemas.openxmlformats.org/markup-compatibility/2006">
              <mc:Choice xmlns:v="urn:schemas-microsoft-com:vml" Requires="v">
                <p:oleObj spid="_x0000_s161982" name="Équation" r:id="rId27" imgW="685800" imgH="342900" progId="Equation.3">
                  <p:embed/>
                </p:oleObj>
              </mc:Choice>
              <mc:Fallback>
                <p:oleObj name="Équation" r:id="rId27" imgW="685800" imgH="342900" progId="Equation.3">
                  <p:embed/>
                  <p:pic>
                    <p:nvPicPr>
                      <p:cNvPr id="0" name="Object 14"/>
                      <p:cNvPicPr>
                        <a:picLocks noChangeAspect="1" noChangeArrowheads="1"/>
                      </p:cNvPicPr>
                      <p:nvPr/>
                    </p:nvPicPr>
                    <p:blipFill>
                      <a:blip r:embed="rId28">
                        <a:extLst>
                          <a:ext uri="{28A0092B-C50C-407E-A947-70E740481C1C}">
                            <a14:useLocalDpi xmlns:a14="http://schemas.microsoft.com/office/drawing/2010/main" val="0"/>
                          </a:ext>
                        </a:extLst>
                      </a:blip>
                      <a:srcRect/>
                      <a:stretch>
                        <a:fillRect/>
                      </a:stretch>
                    </p:blipFill>
                    <p:spPr bwMode="auto">
                      <a:xfrm>
                        <a:off x="2987824" y="5792960"/>
                        <a:ext cx="1028700" cy="5143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2544" name="Flèche droite 22543"/>
          <p:cNvSpPr/>
          <p:nvPr/>
        </p:nvSpPr>
        <p:spPr>
          <a:xfrm>
            <a:off x="5724128" y="1410766"/>
            <a:ext cx="576064" cy="43204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dirty="0">
              <a:solidFill>
                <a:srgbClr val="FFFFFF"/>
              </a:solidFill>
            </a:endParaRPr>
          </a:p>
        </p:txBody>
      </p:sp>
      <p:sp>
        <p:nvSpPr>
          <p:cNvPr id="159" name="Flèche droite 158"/>
          <p:cNvSpPr/>
          <p:nvPr/>
        </p:nvSpPr>
        <p:spPr>
          <a:xfrm>
            <a:off x="5724128" y="3028041"/>
            <a:ext cx="576064" cy="43204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dirty="0">
              <a:solidFill>
                <a:srgbClr val="FFFFFF"/>
              </a:solidFill>
            </a:endParaRPr>
          </a:p>
        </p:txBody>
      </p:sp>
      <p:sp>
        <p:nvSpPr>
          <p:cNvPr id="160" name="Flèche droite 159"/>
          <p:cNvSpPr/>
          <p:nvPr/>
        </p:nvSpPr>
        <p:spPr>
          <a:xfrm>
            <a:off x="5724128" y="4651126"/>
            <a:ext cx="576064" cy="43204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dirty="0">
              <a:solidFill>
                <a:srgbClr val="FFFFFF"/>
              </a:solidFill>
            </a:endParaRPr>
          </a:p>
        </p:txBody>
      </p:sp>
      <p:sp>
        <p:nvSpPr>
          <p:cNvPr id="169" name="Ellipse 168"/>
          <p:cNvSpPr>
            <a:spLocks noChangeAspect="1"/>
          </p:cNvSpPr>
          <p:nvPr/>
        </p:nvSpPr>
        <p:spPr>
          <a:xfrm>
            <a:off x="107504" y="5769209"/>
            <a:ext cx="244259" cy="24425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dirty="0">
              <a:solidFill>
                <a:srgbClr val="FFFFFF"/>
              </a:solidFill>
            </a:endParaRPr>
          </a:p>
        </p:txBody>
      </p:sp>
      <p:sp>
        <p:nvSpPr>
          <p:cNvPr id="170" name="Rectangle 169"/>
          <p:cNvSpPr>
            <a:spLocks noChangeAspect="1"/>
          </p:cNvSpPr>
          <p:nvPr/>
        </p:nvSpPr>
        <p:spPr>
          <a:xfrm>
            <a:off x="4211960" y="973063"/>
            <a:ext cx="1368153" cy="137380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dirty="0">
              <a:solidFill>
                <a:srgbClr val="FFFFFF"/>
              </a:solidFill>
            </a:endParaRPr>
          </a:p>
        </p:txBody>
      </p:sp>
      <p:sp>
        <p:nvSpPr>
          <p:cNvPr id="171" name="Ellipse 170"/>
          <p:cNvSpPr>
            <a:spLocks noChangeAspect="1"/>
          </p:cNvSpPr>
          <p:nvPr/>
        </p:nvSpPr>
        <p:spPr>
          <a:xfrm>
            <a:off x="4283969" y="2024949"/>
            <a:ext cx="244259" cy="244259"/>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dirty="0">
              <a:solidFill>
                <a:srgbClr val="FFFFFF"/>
              </a:solidFill>
            </a:endParaRPr>
          </a:p>
        </p:txBody>
      </p:sp>
      <p:sp>
        <p:nvSpPr>
          <p:cNvPr id="172" name="Ellipse 171"/>
          <p:cNvSpPr>
            <a:spLocks noChangeAspect="1"/>
          </p:cNvSpPr>
          <p:nvPr/>
        </p:nvSpPr>
        <p:spPr>
          <a:xfrm>
            <a:off x="4788025" y="1520893"/>
            <a:ext cx="244259" cy="24425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dirty="0">
              <a:solidFill>
                <a:srgbClr val="FFFFFF"/>
              </a:solidFill>
            </a:endParaRPr>
          </a:p>
        </p:txBody>
      </p:sp>
      <p:sp>
        <p:nvSpPr>
          <p:cNvPr id="173" name="Ellipse 172"/>
          <p:cNvSpPr>
            <a:spLocks noChangeAspect="1"/>
          </p:cNvSpPr>
          <p:nvPr/>
        </p:nvSpPr>
        <p:spPr>
          <a:xfrm>
            <a:off x="5263846" y="1045072"/>
            <a:ext cx="244259" cy="244259"/>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dirty="0">
              <a:solidFill>
                <a:srgbClr val="FFFFFF"/>
              </a:solidFill>
            </a:endParaRPr>
          </a:p>
        </p:txBody>
      </p:sp>
      <p:sp>
        <p:nvSpPr>
          <p:cNvPr id="174" name="Ellipse 173"/>
          <p:cNvSpPr>
            <a:spLocks noChangeAspect="1"/>
          </p:cNvSpPr>
          <p:nvPr/>
        </p:nvSpPr>
        <p:spPr>
          <a:xfrm>
            <a:off x="5263846" y="1520893"/>
            <a:ext cx="244259" cy="244259"/>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dirty="0">
              <a:solidFill>
                <a:srgbClr val="FFFFFF"/>
              </a:solidFill>
            </a:endParaRPr>
          </a:p>
        </p:txBody>
      </p:sp>
      <p:sp>
        <p:nvSpPr>
          <p:cNvPr id="175" name="Ellipse 174"/>
          <p:cNvSpPr>
            <a:spLocks noChangeAspect="1"/>
          </p:cNvSpPr>
          <p:nvPr/>
        </p:nvSpPr>
        <p:spPr>
          <a:xfrm>
            <a:off x="4283969" y="1520893"/>
            <a:ext cx="244259" cy="244259"/>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dirty="0">
              <a:solidFill>
                <a:srgbClr val="FFFFFF"/>
              </a:solidFill>
            </a:endParaRPr>
          </a:p>
        </p:txBody>
      </p:sp>
      <p:sp>
        <p:nvSpPr>
          <p:cNvPr id="176" name="Ellipse 175"/>
          <p:cNvSpPr>
            <a:spLocks noChangeAspect="1"/>
          </p:cNvSpPr>
          <p:nvPr/>
        </p:nvSpPr>
        <p:spPr>
          <a:xfrm>
            <a:off x="4283969" y="1045072"/>
            <a:ext cx="244259" cy="24425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dirty="0">
              <a:solidFill>
                <a:srgbClr val="FFFFFF"/>
              </a:solidFill>
            </a:endParaRPr>
          </a:p>
        </p:txBody>
      </p:sp>
      <p:sp>
        <p:nvSpPr>
          <p:cNvPr id="177" name="Ellipse 176"/>
          <p:cNvSpPr>
            <a:spLocks noChangeAspect="1"/>
          </p:cNvSpPr>
          <p:nvPr/>
        </p:nvSpPr>
        <p:spPr>
          <a:xfrm>
            <a:off x="4788025" y="2024949"/>
            <a:ext cx="244259" cy="24425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dirty="0">
              <a:solidFill>
                <a:srgbClr val="FFFFFF"/>
              </a:solidFill>
            </a:endParaRPr>
          </a:p>
        </p:txBody>
      </p:sp>
      <p:sp>
        <p:nvSpPr>
          <p:cNvPr id="178" name="Ellipse 177"/>
          <p:cNvSpPr>
            <a:spLocks noChangeAspect="1"/>
          </p:cNvSpPr>
          <p:nvPr/>
        </p:nvSpPr>
        <p:spPr>
          <a:xfrm>
            <a:off x="5263846" y="2024949"/>
            <a:ext cx="244259" cy="244259"/>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dirty="0">
              <a:solidFill>
                <a:srgbClr val="FFFFFF"/>
              </a:solidFill>
            </a:endParaRPr>
          </a:p>
        </p:txBody>
      </p:sp>
      <p:sp>
        <p:nvSpPr>
          <p:cNvPr id="179" name="Ellipse 178"/>
          <p:cNvSpPr>
            <a:spLocks noChangeAspect="1"/>
          </p:cNvSpPr>
          <p:nvPr/>
        </p:nvSpPr>
        <p:spPr>
          <a:xfrm>
            <a:off x="4759790" y="1045072"/>
            <a:ext cx="244259" cy="244259"/>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dirty="0">
              <a:solidFill>
                <a:srgbClr val="FFFFFF"/>
              </a:solidFill>
            </a:endParaRPr>
          </a:p>
        </p:txBody>
      </p:sp>
      <p:sp>
        <p:nvSpPr>
          <p:cNvPr id="180" name="Rectangle 179"/>
          <p:cNvSpPr>
            <a:spLocks noChangeAspect="1"/>
          </p:cNvSpPr>
          <p:nvPr/>
        </p:nvSpPr>
        <p:spPr>
          <a:xfrm>
            <a:off x="4211961" y="2595993"/>
            <a:ext cx="1368153" cy="1373807"/>
          </a:xfrm>
          <a:prstGeom prst="rect">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dirty="0">
              <a:solidFill>
                <a:srgbClr val="FFFFFF"/>
              </a:solidFill>
            </a:endParaRPr>
          </a:p>
        </p:txBody>
      </p:sp>
      <p:sp>
        <p:nvSpPr>
          <p:cNvPr id="181" name="Ellipse 180"/>
          <p:cNvSpPr>
            <a:spLocks noChangeAspect="1"/>
          </p:cNvSpPr>
          <p:nvPr/>
        </p:nvSpPr>
        <p:spPr>
          <a:xfrm>
            <a:off x="4283970" y="3643014"/>
            <a:ext cx="244259" cy="244259"/>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dirty="0">
              <a:solidFill>
                <a:srgbClr val="FFFFFF"/>
              </a:solidFill>
            </a:endParaRPr>
          </a:p>
        </p:txBody>
      </p:sp>
      <p:sp>
        <p:nvSpPr>
          <p:cNvPr id="182" name="Ellipse 181"/>
          <p:cNvSpPr>
            <a:spLocks noChangeAspect="1"/>
          </p:cNvSpPr>
          <p:nvPr/>
        </p:nvSpPr>
        <p:spPr>
          <a:xfrm>
            <a:off x="4788026" y="3143823"/>
            <a:ext cx="244259" cy="244259"/>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dirty="0">
              <a:solidFill>
                <a:srgbClr val="FFFFFF"/>
              </a:solidFill>
            </a:endParaRPr>
          </a:p>
        </p:txBody>
      </p:sp>
      <p:sp>
        <p:nvSpPr>
          <p:cNvPr id="183" name="Ellipse 182"/>
          <p:cNvSpPr>
            <a:spLocks noChangeAspect="1"/>
          </p:cNvSpPr>
          <p:nvPr/>
        </p:nvSpPr>
        <p:spPr>
          <a:xfrm>
            <a:off x="5263847" y="2668002"/>
            <a:ext cx="244259" cy="244259"/>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dirty="0">
              <a:solidFill>
                <a:srgbClr val="FFFFFF"/>
              </a:solidFill>
            </a:endParaRPr>
          </a:p>
        </p:txBody>
      </p:sp>
      <p:sp>
        <p:nvSpPr>
          <p:cNvPr id="184" name="Ellipse 183"/>
          <p:cNvSpPr>
            <a:spLocks noChangeAspect="1"/>
          </p:cNvSpPr>
          <p:nvPr/>
        </p:nvSpPr>
        <p:spPr>
          <a:xfrm>
            <a:off x="5263847" y="3143823"/>
            <a:ext cx="244259" cy="24425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dirty="0">
              <a:solidFill>
                <a:srgbClr val="FFFFFF"/>
              </a:solidFill>
            </a:endParaRPr>
          </a:p>
        </p:txBody>
      </p:sp>
      <p:sp>
        <p:nvSpPr>
          <p:cNvPr id="185" name="Ellipse 184"/>
          <p:cNvSpPr>
            <a:spLocks noChangeAspect="1"/>
          </p:cNvSpPr>
          <p:nvPr/>
        </p:nvSpPr>
        <p:spPr>
          <a:xfrm>
            <a:off x="4283970" y="3143823"/>
            <a:ext cx="244259" cy="24425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dirty="0">
              <a:solidFill>
                <a:srgbClr val="FFFFFF"/>
              </a:solidFill>
            </a:endParaRPr>
          </a:p>
        </p:txBody>
      </p:sp>
      <p:sp>
        <p:nvSpPr>
          <p:cNvPr id="186" name="Ellipse 185"/>
          <p:cNvSpPr>
            <a:spLocks noChangeAspect="1"/>
          </p:cNvSpPr>
          <p:nvPr/>
        </p:nvSpPr>
        <p:spPr>
          <a:xfrm>
            <a:off x="4283970" y="2668002"/>
            <a:ext cx="244259" cy="244259"/>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dirty="0">
              <a:solidFill>
                <a:srgbClr val="FFFFFF"/>
              </a:solidFill>
            </a:endParaRPr>
          </a:p>
        </p:txBody>
      </p:sp>
      <p:sp>
        <p:nvSpPr>
          <p:cNvPr id="187" name="Ellipse 186"/>
          <p:cNvSpPr>
            <a:spLocks noChangeAspect="1"/>
          </p:cNvSpPr>
          <p:nvPr/>
        </p:nvSpPr>
        <p:spPr>
          <a:xfrm>
            <a:off x="4788026" y="3643014"/>
            <a:ext cx="244259" cy="244259"/>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dirty="0">
              <a:solidFill>
                <a:srgbClr val="FFFFFF"/>
              </a:solidFill>
            </a:endParaRPr>
          </a:p>
        </p:txBody>
      </p:sp>
      <p:sp>
        <p:nvSpPr>
          <p:cNvPr id="188" name="Ellipse 187"/>
          <p:cNvSpPr>
            <a:spLocks noChangeAspect="1"/>
          </p:cNvSpPr>
          <p:nvPr/>
        </p:nvSpPr>
        <p:spPr>
          <a:xfrm>
            <a:off x="5263847" y="3643014"/>
            <a:ext cx="244259" cy="244259"/>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dirty="0">
              <a:solidFill>
                <a:srgbClr val="FFFFFF"/>
              </a:solidFill>
            </a:endParaRPr>
          </a:p>
        </p:txBody>
      </p:sp>
      <p:sp>
        <p:nvSpPr>
          <p:cNvPr id="189" name="Ellipse 188"/>
          <p:cNvSpPr>
            <a:spLocks noChangeAspect="1"/>
          </p:cNvSpPr>
          <p:nvPr/>
        </p:nvSpPr>
        <p:spPr>
          <a:xfrm>
            <a:off x="4759791" y="2668002"/>
            <a:ext cx="244259" cy="24425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dirty="0">
              <a:solidFill>
                <a:srgbClr val="FFFFFF"/>
              </a:solidFill>
            </a:endParaRPr>
          </a:p>
        </p:txBody>
      </p:sp>
      <p:sp>
        <p:nvSpPr>
          <p:cNvPr id="190" name="Rectangle 189"/>
          <p:cNvSpPr>
            <a:spLocks noChangeAspect="1"/>
          </p:cNvSpPr>
          <p:nvPr/>
        </p:nvSpPr>
        <p:spPr>
          <a:xfrm>
            <a:off x="4211960" y="4213423"/>
            <a:ext cx="1368153" cy="137380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dirty="0">
              <a:solidFill>
                <a:srgbClr val="FFFFFF"/>
              </a:solidFill>
            </a:endParaRPr>
          </a:p>
        </p:txBody>
      </p:sp>
      <p:sp>
        <p:nvSpPr>
          <p:cNvPr id="191" name="Ellipse 190"/>
          <p:cNvSpPr>
            <a:spLocks noChangeAspect="1"/>
          </p:cNvSpPr>
          <p:nvPr/>
        </p:nvSpPr>
        <p:spPr>
          <a:xfrm>
            <a:off x="4283969" y="5265309"/>
            <a:ext cx="244259" cy="244259"/>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dirty="0">
              <a:solidFill>
                <a:srgbClr val="FFFFFF"/>
              </a:solidFill>
            </a:endParaRPr>
          </a:p>
        </p:txBody>
      </p:sp>
      <p:sp>
        <p:nvSpPr>
          <p:cNvPr id="192" name="Ellipse 191"/>
          <p:cNvSpPr>
            <a:spLocks noChangeAspect="1"/>
          </p:cNvSpPr>
          <p:nvPr/>
        </p:nvSpPr>
        <p:spPr>
          <a:xfrm>
            <a:off x="5263846" y="4285432"/>
            <a:ext cx="244259" cy="24425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dirty="0">
              <a:solidFill>
                <a:srgbClr val="FFFFFF"/>
              </a:solidFill>
            </a:endParaRPr>
          </a:p>
        </p:txBody>
      </p:sp>
      <p:sp>
        <p:nvSpPr>
          <p:cNvPr id="193" name="Ellipse 192"/>
          <p:cNvSpPr>
            <a:spLocks noChangeAspect="1"/>
          </p:cNvSpPr>
          <p:nvPr/>
        </p:nvSpPr>
        <p:spPr>
          <a:xfrm>
            <a:off x="5263846" y="4761253"/>
            <a:ext cx="244259" cy="244259"/>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dirty="0">
              <a:solidFill>
                <a:srgbClr val="FFFFFF"/>
              </a:solidFill>
            </a:endParaRPr>
          </a:p>
        </p:txBody>
      </p:sp>
      <p:sp>
        <p:nvSpPr>
          <p:cNvPr id="194" name="Ellipse 193"/>
          <p:cNvSpPr>
            <a:spLocks noChangeAspect="1"/>
          </p:cNvSpPr>
          <p:nvPr/>
        </p:nvSpPr>
        <p:spPr>
          <a:xfrm>
            <a:off x="4283969" y="4761253"/>
            <a:ext cx="244259" cy="244259"/>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dirty="0">
              <a:solidFill>
                <a:srgbClr val="FFFFFF"/>
              </a:solidFill>
            </a:endParaRPr>
          </a:p>
        </p:txBody>
      </p:sp>
      <p:sp>
        <p:nvSpPr>
          <p:cNvPr id="195" name="Ellipse 194"/>
          <p:cNvSpPr>
            <a:spLocks noChangeAspect="1"/>
          </p:cNvSpPr>
          <p:nvPr/>
        </p:nvSpPr>
        <p:spPr>
          <a:xfrm>
            <a:off x="4283969" y="4285432"/>
            <a:ext cx="244259" cy="244259"/>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dirty="0">
              <a:solidFill>
                <a:srgbClr val="FFFFFF"/>
              </a:solidFill>
            </a:endParaRPr>
          </a:p>
        </p:txBody>
      </p:sp>
      <p:sp>
        <p:nvSpPr>
          <p:cNvPr id="196" name="Ellipse 195"/>
          <p:cNvSpPr>
            <a:spLocks noChangeAspect="1"/>
          </p:cNvSpPr>
          <p:nvPr/>
        </p:nvSpPr>
        <p:spPr>
          <a:xfrm>
            <a:off x="4788025" y="5265309"/>
            <a:ext cx="244259" cy="244259"/>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dirty="0">
              <a:solidFill>
                <a:srgbClr val="FFFFFF"/>
              </a:solidFill>
            </a:endParaRPr>
          </a:p>
        </p:txBody>
      </p:sp>
      <p:sp>
        <p:nvSpPr>
          <p:cNvPr id="197" name="Ellipse 196"/>
          <p:cNvSpPr>
            <a:spLocks noChangeAspect="1"/>
          </p:cNvSpPr>
          <p:nvPr/>
        </p:nvSpPr>
        <p:spPr>
          <a:xfrm>
            <a:off x="5263846" y="5265309"/>
            <a:ext cx="244259" cy="24425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dirty="0">
              <a:solidFill>
                <a:srgbClr val="FFFFFF"/>
              </a:solidFill>
            </a:endParaRPr>
          </a:p>
        </p:txBody>
      </p:sp>
      <p:sp>
        <p:nvSpPr>
          <p:cNvPr id="198" name="Ellipse 197"/>
          <p:cNvSpPr>
            <a:spLocks noChangeAspect="1"/>
          </p:cNvSpPr>
          <p:nvPr/>
        </p:nvSpPr>
        <p:spPr>
          <a:xfrm>
            <a:off x="4759790" y="4285432"/>
            <a:ext cx="244259" cy="244259"/>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dirty="0">
              <a:solidFill>
                <a:srgbClr val="FFFFFF"/>
              </a:solidFill>
            </a:endParaRPr>
          </a:p>
        </p:txBody>
      </p:sp>
      <p:sp>
        <p:nvSpPr>
          <p:cNvPr id="199" name="ZoneTexte 198"/>
          <p:cNvSpPr txBox="1"/>
          <p:nvPr/>
        </p:nvSpPr>
        <p:spPr>
          <a:xfrm>
            <a:off x="4427984" y="474662"/>
            <a:ext cx="1080120" cy="369332"/>
          </a:xfrm>
          <a:prstGeom prst="rect">
            <a:avLst/>
          </a:prstGeom>
          <a:noFill/>
        </p:spPr>
        <p:txBody>
          <a:bodyPr wrap="square" rtlCol="0">
            <a:spAutoFit/>
          </a:bodyPr>
          <a:lstStyle/>
          <a:p>
            <a:r>
              <a:rPr lang="en-CA" dirty="0" smtClean="0">
                <a:solidFill>
                  <a:srgbClr val="003366"/>
                </a:solidFill>
                <a:latin typeface="Arial" charset="0"/>
              </a:rPr>
              <a:t>Sample</a:t>
            </a:r>
          </a:p>
        </p:txBody>
      </p:sp>
      <p:sp>
        <p:nvSpPr>
          <p:cNvPr id="200" name="ZoneTexte 199"/>
          <p:cNvSpPr txBox="1"/>
          <p:nvPr/>
        </p:nvSpPr>
        <p:spPr>
          <a:xfrm>
            <a:off x="4231010" y="3426990"/>
            <a:ext cx="1368154" cy="830997"/>
          </a:xfrm>
          <a:prstGeom prst="rect">
            <a:avLst/>
          </a:prstGeom>
          <a:noFill/>
        </p:spPr>
        <p:txBody>
          <a:bodyPr wrap="square" rtlCol="0" anchor="ctr" anchorCtr="1">
            <a:spAutoFit/>
          </a:bodyPr>
          <a:lstStyle/>
          <a:p>
            <a:pPr algn="ctr"/>
            <a:r>
              <a:rPr lang="en-CA" sz="4800" i="1" dirty="0" smtClean="0">
                <a:solidFill>
                  <a:srgbClr val="003366"/>
                </a:solidFill>
                <a:latin typeface="Times New Roman" pitchFamily="18" charset="0"/>
                <a:cs typeface="Times New Roman" pitchFamily="18" charset="0"/>
              </a:rPr>
              <a:t>…</a:t>
            </a:r>
            <a:endParaRPr lang="en-CA" sz="4800" dirty="0" smtClean="0">
              <a:solidFill>
                <a:srgbClr val="003366"/>
              </a:solidFill>
              <a:latin typeface="Arial" charset="0"/>
            </a:endParaRPr>
          </a:p>
        </p:txBody>
      </p:sp>
      <p:sp>
        <p:nvSpPr>
          <p:cNvPr id="201" name="Ellipse 200"/>
          <p:cNvSpPr>
            <a:spLocks noChangeAspect="1"/>
          </p:cNvSpPr>
          <p:nvPr/>
        </p:nvSpPr>
        <p:spPr>
          <a:xfrm>
            <a:off x="4759790" y="4766907"/>
            <a:ext cx="244259" cy="24425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dirty="0">
              <a:solidFill>
                <a:srgbClr val="FFFFFF"/>
              </a:solidFill>
            </a:endParaRPr>
          </a:p>
        </p:txBody>
      </p:sp>
      <p:sp>
        <p:nvSpPr>
          <p:cNvPr id="202" name="ZoneTexte 201"/>
          <p:cNvSpPr txBox="1"/>
          <p:nvPr/>
        </p:nvSpPr>
        <p:spPr>
          <a:xfrm>
            <a:off x="395536" y="5732987"/>
            <a:ext cx="2253580" cy="646331"/>
          </a:xfrm>
          <a:prstGeom prst="rect">
            <a:avLst/>
          </a:prstGeom>
          <a:noFill/>
        </p:spPr>
        <p:txBody>
          <a:bodyPr wrap="square" rtlCol="0">
            <a:spAutoFit/>
          </a:bodyPr>
          <a:lstStyle/>
          <a:p>
            <a:r>
              <a:rPr lang="en-CA" dirty="0" smtClean="0">
                <a:solidFill>
                  <a:srgbClr val="003366"/>
                </a:solidFill>
                <a:latin typeface="Arial" charset="0"/>
              </a:rPr>
              <a:t>Sample units -  </a:t>
            </a:r>
          </a:p>
          <a:p>
            <a:r>
              <a:rPr lang="en-CA" dirty="0" smtClean="0">
                <a:solidFill>
                  <a:srgbClr val="003366"/>
                </a:solidFill>
                <a:latin typeface="Arial" charset="0"/>
              </a:rPr>
              <a:t>measured values</a:t>
            </a:r>
          </a:p>
        </p:txBody>
      </p:sp>
      <p:sp>
        <p:nvSpPr>
          <p:cNvPr id="22551" name="Flèche vers le bas 22550"/>
          <p:cNvSpPr/>
          <p:nvPr/>
        </p:nvSpPr>
        <p:spPr>
          <a:xfrm>
            <a:off x="688975" y="3864693"/>
            <a:ext cx="426641" cy="34873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dirty="0">
              <a:solidFill>
                <a:srgbClr val="FFFFFF"/>
              </a:solidFill>
            </a:endParaRPr>
          </a:p>
        </p:txBody>
      </p:sp>
      <p:sp>
        <p:nvSpPr>
          <p:cNvPr id="22552" name="ZoneTexte 22551"/>
          <p:cNvSpPr txBox="1"/>
          <p:nvPr/>
        </p:nvSpPr>
        <p:spPr>
          <a:xfrm>
            <a:off x="213760" y="988243"/>
            <a:ext cx="244259" cy="369332"/>
          </a:xfrm>
          <a:prstGeom prst="rect">
            <a:avLst/>
          </a:prstGeom>
          <a:noFill/>
        </p:spPr>
        <p:txBody>
          <a:bodyPr wrap="square" rtlCol="0">
            <a:spAutoFit/>
          </a:bodyPr>
          <a:lstStyle/>
          <a:p>
            <a:r>
              <a:rPr lang="en-CA" dirty="0" smtClean="0">
                <a:solidFill>
                  <a:srgbClr val="003366"/>
                </a:solidFill>
                <a:latin typeface="Arial" charset="0"/>
              </a:rPr>
              <a:t>1</a:t>
            </a:r>
            <a:endParaRPr lang="fr-CA" dirty="0">
              <a:solidFill>
                <a:srgbClr val="003366"/>
              </a:solidFill>
              <a:latin typeface="Arial" charset="0"/>
            </a:endParaRPr>
          </a:p>
        </p:txBody>
      </p:sp>
      <p:sp>
        <p:nvSpPr>
          <p:cNvPr id="208" name="ZoneTexte 207"/>
          <p:cNvSpPr txBox="1"/>
          <p:nvPr/>
        </p:nvSpPr>
        <p:spPr>
          <a:xfrm>
            <a:off x="693093" y="978718"/>
            <a:ext cx="244259" cy="369332"/>
          </a:xfrm>
          <a:prstGeom prst="rect">
            <a:avLst/>
          </a:prstGeom>
          <a:noFill/>
        </p:spPr>
        <p:txBody>
          <a:bodyPr wrap="square" rtlCol="0">
            <a:spAutoFit/>
          </a:bodyPr>
          <a:lstStyle/>
          <a:p>
            <a:r>
              <a:rPr lang="en-CA" dirty="0" smtClean="0">
                <a:solidFill>
                  <a:srgbClr val="003366"/>
                </a:solidFill>
                <a:latin typeface="Arial" charset="0"/>
              </a:rPr>
              <a:t>2</a:t>
            </a:r>
            <a:endParaRPr lang="fr-CA" dirty="0">
              <a:solidFill>
                <a:srgbClr val="003366"/>
              </a:solidFill>
              <a:latin typeface="Arial" charset="0"/>
            </a:endParaRPr>
          </a:p>
        </p:txBody>
      </p:sp>
      <p:sp>
        <p:nvSpPr>
          <p:cNvPr id="209" name="ZoneTexte 208"/>
          <p:cNvSpPr txBox="1"/>
          <p:nvPr/>
        </p:nvSpPr>
        <p:spPr>
          <a:xfrm>
            <a:off x="179512" y="1410766"/>
            <a:ext cx="244259" cy="369332"/>
          </a:xfrm>
          <a:prstGeom prst="rect">
            <a:avLst/>
          </a:prstGeom>
          <a:noFill/>
        </p:spPr>
        <p:txBody>
          <a:bodyPr wrap="square" rtlCol="0">
            <a:spAutoFit/>
          </a:bodyPr>
          <a:lstStyle/>
          <a:p>
            <a:r>
              <a:rPr lang="en-CA" dirty="0" smtClean="0">
                <a:solidFill>
                  <a:srgbClr val="003366"/>
                </a:solidFill>
                <a:latin typeface="Arial" charset="0"/>
              </a:rPr>
              <a:t>…</a:t>
            </a:r>
            <a:endParaRPr lang="fr-CA" dirty="0">
              <a:solidFill>
                <a:srgbClr val="003366"/>
              </a:solidFill>
              <a:latin typeface="Arial" charset="0"/>
            </a:endParaRPr>
          </a:p>
        </p:txBody>
      </p:sp>
      <p:sp>
        <p:nvSpPr>
          <p:cNvPr id="210" name="ZoneTexte 209"/>
          <p:cNvSpPr txBox="1"/>
          <p:nvPr/>
        </p:nvSpPr>
        <p:spPr>
          <a:xfrm>
            <a:off x="1197489" y="978718"/>
            <a:ext cx="244259" cy="369332"/>
          </a:xfrm>
          <a:prstGeom prst="rect">
            <a:avLst/>
          </a:prstGeom>
          <a:noFill/>
        </p:spPr>
        <p:txBody>
          <a:bodyPr wrap="square" rtlCol="0">
            <a:spAutoFit/>
          </a:bodyPr>
          <a:lstStyle/>
          <a:p>
            <a:r>
              <a:rPr lang="en-CA" dirty="0">
                <a:solidFill>
                  <a:srgbClr val="003366"/>
                </a:solidFill>
                <a:latin typeface="Arial" charset="0"/>
              </a:rPr>
              <a:t>3</a:t>
            </a:r>
            <a:endParaRPr lang="fr-CA" dirty="0">
              <a:solidFill>
                <a:srgbClr val="003366"/>
              </a:solidFill>
              <a:latin typeface="Arial" charset="0"/>
            </a:endParaRPr>
          </a:p>
        </p:txBody>
      </p:sp>
      <p:sp>
        <p:nvSpPr>
          <p:cNvPr id="211" name="ZoneTexte 210"/>
          <p:cNvSpPr txBox="1"/>
          <p:nvPr/>
        </p:nvSpPr>
        <p:spPr>
          <a:xfrm>
            <a:off x="736866" y="1444907"/>
            <a:ext cx="244259" cy="369332"/>
          </a:xfrm>
          <a:prstGeom prst="rect">
            <a:avLst/>
          </a:prstGeom>
          <a:noFill/>
        </p:spPr>
        <p:txBody>
          <a:bodyPr wrap="square" rtlCol="0">
            <a:spAutoFit/>
          </a:bodyPr>
          <a:lstStyle/>
          <a:p>
            <a:r>
              <a:rPr lang="en-CA" i="1" dirty="0" smtClean="0">
                <a:solidFill>
                  <a:srgbClr val="003366"/>
                </a:solidFill>
                <a:latin typeface="Times New Roman" pitchFamily="18" charset="0"/>
                <a:cs typeface="Times New Roman" pitchFamily="18" charset="0"/>
              </a:rPr>
              <a:t>k</a:t>
            </a:r>
            <a:endParaRPr lang="fr-CA" i="1" dirty="0">
              <a:solidFill>
                <a:srgbClr val="003366"/>
              </a:solidFill>
              <a:latin typeface="Times New Roman" pitchFamily="18" charset="0"/>
              <a:cs typeface="Times New Roman" pitchFamily="18" charset="0"/>
            </a:endParaRPr>
          </a:p>
        </p:txBody>
      </p:sp>
      <p:sp>
        <p:nvSpPr>
          <p:cNvPr id="212" name="ZoneTexte 211"/>
          <p:cNvSpPr txBox="1"/>
          <p:nvPr/>
        </p:nvSpPr>
        <p:spPr>
          <a:xfrm>
            <a:off x="1159049" y="1410766"/>
            <a:ext cx="244259" cy="369332"/>
          </a:xfrm>
          <a:prstGeom prst="rect">
            <a:avLst/>
          </a:prstGeom>
          <a:noFill/>
        </p:spPr>
        <p:txBody>
          <a:bodyPr wrap="square" rtlCol="0">
            <a:spAutoFit/>
          </a:bodyPr>
          <a:lstStyle/>
          <a:p>
            <a:r>
              <a:rPr lang="en-CA" dirty="0" smtClean="0">
                <a:solidFill>
                  <a:srgbClr val="003366"/>
                </a:solidFill>
                <a:latin typeface="Arial" charset="0"/>
              </a:rPr>
              <a:t>…</a:t>
            </a:r>
            <a:endParaRPr lang="fr-CA" dirty="0">
              <a:solidFill>
                <a:srgbClr val="003366"/>
              </a:solidFill>
              <a:latin typeface="Arial" charset="0"/>
            </a:endParaRPr>
          </a:p>
        </p:txBody>
      </p:sp>
      <p:sp>
        <p:nvSpPr>
          <p:cNvPr id="213" name="ZoneTexte 212"/>
          <p:cNvSpPr txBox="1"/>
          <p:nvPr/>
        </p:nvSpPr>
        <p:spPr>
          <a:xfrm>
            <a:off x="1178099" y="1958488"/>
            <a:ext cx="244259" cy="369332"/>
          </a:xfrm>
          <a:prstGeom prst="rect">
            <a:avLst/>
          </a:prstGeom>
          <a:noFill/>
        </p:spPr>
        <p:txBody>
          <a:bodyPr wrap="square" rtlCol="0">
            <a:spAutoFit/>
          </a:bodyPr>
          <a:lstStyle/>
          <a:p>
            <a:r>
              <a:rPr lang="en-CA" i="1" dirty="0" smtClean="0">
                <a:solidFill>
                  <a:srgbClr val="003366"/>
                </a:solidFill>
                <a:latin typeface="Times New Roman" pitchFamily="18" charset="0"/>
                <a:cs typeface="Times New Roman" pitchFamily="18" charset="0"/>
              </a:rPr>
              <a:t>N</a:t>
            </a:r>
            <a:endParaRPr lang="fr-CA" i="1" dirty="0">
              <a:solidFill>
                <a:srgbClr val="003366"/>
              </a:solidFill>
              <a:latin typeface="Times New Roman" pitchFamily="18" charset="0"/>
              <a:cs typeface="Times New Roman" pitchFamily="18" charset="0"/>
            </a:endParaRPr>
          </a:p>
        </p:txBody>
      </p:sp>
      <p:sp>
        <p:nvSpPr>
          <p:cNvPr id="218" name="ZoneTexte 217"/>
          <p:cNvSpPr txBox="1"/>
          <p:nvPr/>
        </p:nvSpPr>
        <p:spPr>
          <a:xfrm>
            <a:off x="2314336" y="1842814"/>
            <a:ext cx="986937" cy="830997"/>
          </a:xfrm>
          <a:prstGeom prst="rect">
            <a:avLst/>
          </a:prstGeom>
          <a:noFill/>
        </p:spPr>
        <p:txBody>
          <a:bodyPr vert="wordArtVert" wrap="square" rtlCol="0" anchor="ctr" anchorCtr="1">
            <a:spAutoFit/>
          </a:bodyPr>
          <a:lstStyle/>
          <a:p>
            <a:pPr algn="ctr"/>
            <a:r>
              <a:rPr lang="en-CA" sz="4800" i="1" dirty="0" smtClean="0">
                <a:solidFill>
                  <a:srgbClr val="003366"/>
                </a:solidFill>
                <a:latin typeface="Times New Roman" pitchFamily="18" charset="0"/>
                <a:cs typeface="Times New Roman" pitchFamily="18" charset="0"/>
              </a:rPr>
              <a:t>…</a:t>
            </a:r>
            <a:endParaRPr lang="en-CA" sz="4800" dirty="0" smtClean="0">
              <a:solidFill>
                <a:srgbClr val="003366"/>
              </a:solidFill>
              <a:latin typeface="Arial" charset="0"/>
            </a:endParaRPr>
          </a:p>
        </p:txBody>
      </p:sp>
      <p:sp>
        <p:nvSpPr>
          <p:cNvPr id="219" name="ZoneTexte 218"/>
          <p:cNvSpPr txBox="1"/>
          <p:nvPr/>
        </p:nvSpPr>
        <p:spPr>
          <a:xfrm>
            <a:off x="3034418" y="1842814"/>
            <a:ext cx="986937" cy="830997"/>
          </a:xfrm>
          <a:prstGeom prst="rect">
            <a:avLst/>
          </a:prstGeom>
          <a:noFill/>
        </p:spPr>
        <p:txBody>
          <a:bodyPr vert="wordArtVert" wrap="square" rtlCol="0" anchor="ctr" anchorCtr="1">
            <a:spAutoFit/>
          </a:bodyPr>
          <a:lstStyle/>
          <a:p>
            <a:pPr algn="ctr"/>
            <a:r>
              <a:rPr lang="en-CA" sz="4800" i="1" dirty="0" smtClean="0">
                <a:solidFill>
                  <a:srgbClr val="003366"/>
                </a:solidFill>
                <a:latin typeface="Times New Roman" pitchFamily="18" charset="0"/>
                <a:cs typeface="Times New Roman" pitchFamily="18" charset="0"/>
              </a:rPr>
              <a:t>…</a:t>
            </a:r>
            <a:endParaRPr lang="en-CA" sz="4800" dirty="0" smtClean="0">
              <a:solidFill>
                <a:srgbClr val="003366"/>
              </a:solidFill>
              <a:latin typeface="Arial" charset="0"/>
            </a:endParaRPr>
          </a:p>
        </p:txBody>
      </p:sp>
      <p:sp>
        <p:nvSpPr>
          <p:cNvPr id="220" name="ZoneTexte 219"/>
          <p:cNvSpPr txBox="1"/>
          <p:nvPr/>
        </p:nvSpPr>
        <p:spPr>
          <a:xfrm>
            <a:off x="6274776" y="1842814"/>
            <a:ext cx="986937" cy="830997"/>
          </a:xfrm>
          <a:prstGeom prst="rect">
            <a:avLst/>
          </a:prstGeom>
          <a:noFill/>
        </p:spPr>
        <p:txBody>
          <a:bodyPr vert="wordArtVert" wrap="square" rtlCol="0" anchor="ctr" anchorCtr="1">
            <a:spAutoFit/>
          </a:bodyPr>
          <a:lstStyle/>
          <a:p>
            <a:pPr algn="ctr"/>
            <a:r>
              <a:rPr lang="en-CA" sz="4800" i="1" dirty="0" smtClean="0">
                <a:solidFill>
                  <a:srgbClr val="003366"/>
                </a:solidFill>
                <a:latin typeface="Times New Roman" pitchFamily="18" charset="0"/>
                <a:cs typeface="Times New Roman" pitchFamily="18" charset="0"/>
              </a:rPr>
              <a:t>…</a:t>
            </a:r>
            <a:endParaRPr lang="en-CA" sz="4800" dirty="0" smtClean="0">
              <a:solidFill>
                <a:srgbClr val="003366"/>
              </a:solidFill>
              <a:latin typeface="Arial" charset="0"/>
            </a:endParaRPr>
          </a:p>
        </p:txBody>
      </p:sp>
      <p:sp>
        <p:nvSpPr>
          <p:cNvPr id="221" name="ZoneTexte 220"/>
          <p:cNvSpPr txBox="1"/>
          <p:nvPr/>
        </p:nvSpPr>
        <p:spPr>
          <a:xfrm>
            <a:off x="7858952" y="1842814"/>
            <a:ext cx="986937" cy="830997"/>
          </a:xfrm>
          <a:prstGeom prst="rect">
            <a:avLst/>
          </a:prstGeom>
          <a:noFill/>
        </p:spPr>
        <p:txBody>
          <a:bodyPr vert="wordArtVert" wrap="square" rtlCol="0" anchor="ctr" anchorCtr="1">
            <a:spAutoFit/>
          </a:bodyPr>
          <a:lstStyle/>
          <a:p>
            <a:pPr algn="ctr"/>
            <a:r>
              <a:rPr lang="en-CA" sz="4800" i="1" dirty="0" smtClean="0">
                <a:solidFill>
                  <a:srgbClr val="003366"/>
                </a:solidFill>
                <a:latin typeface="Times New Roman" pitchFamily="18" charset="0"/>
                <a:cs typeface="Times New Roman" pitchFamily="18" charset="0"/>
              </a:rPr>
              <a:t>…</a:t>
            </a:r>
            <a:endParaRPr lang="en-CA" sz="4800" dirty="0" smtClean="0">
              <a:solidFill>
                <a:srgbClr val="003366"/>
              </a:solidFill>
              <a:latin typeface="Arial" charset="0"/>
            </a:endParaRPr>
          </a:p>
        </p:txBody>
      </p:sp>
      <p:sp>
        <p:nvSpPr>
          <p:cNvPr id="222" name="ZoneTexte 221"/>
          <p:cNvSpPr txBox="1"/>
          <p:nvPr/>
        </p:nvSpPr>
        <p:spPr>
          <a:xfrm>
            <a:off x="4231012" y="1842814"/>
            <a:ext cx="1368154" cy="830997"/>
          </a:xfrm>
          <a:prstGeom prst="rect">
            <a:avLst/>
          </a:prstGeom>
          <a:noFill/>
        </p:spPr>
        <p:txBody>
          <a:bodyPr wrap="square" rtlCol="0" anchor="ctr" anchorCtr="1">
            <a:spAutoFit/>
          </a:bodyPr>
          <a:lstStyle/>
          <a:p>
            <a:pPr algn="ctr"/>
            <a:r>
              <a:rPr lang="en-CA" sz="4800" i="1" dirty="0" smtClean="0">
                <a:solidFill>
                  <a:srgbClr val="003366"/>
                </a:solidFill>
                <a:latin typeface="Times New Roman" pitchFamily="18" charset="0"/>
                <a:cs typeface="Times New Roman" pitchFamily="18" charset="0"/>
              </a:rPr>
              <a:t>…</a:t>
            </a:r>
            <a:endParaRPr lang="en-CA" sz="4800" dirty="0" smtClean="0">
              <a:solidFill>
                <a:srgbClr val="003366"/>
              </a:solidFill>
              <a:latin typeface="Arial" charset="0"/>
            </a:endParaRPr>
          </a:p>
        </p:txBody>
      </p:sp>
      <p:graphicFrame>
        <p:nvGraphicFramePr>
          <p:cNvPr id="22558" name="Objet 22557"/>
          <p:cNvGraphicFramePr>
            <a:graphicFrameLocks noChangeAspect="1"/>
          </p:cNvGraphicFramePr>
          <p:nvPr>
            <p:extLst>
              <p:ext uri="{D42A27DB-BD31-4B8C-83A1-F6EECF244321}">
                <p14:modId xmlns:p14="http://schemas.microsoft.com/office/powerpoint/2010/main" val="560381103"/>
              </p:ext>
            </p:extLst>
          </p:nvPr>
        </p:nvGraphicFramePr>
        <p:xfrm>
          <a:off x="4217988" y="5821064"/>
          <a:ext cx="1447800" cy="342900"/>
        </p:xfrm>
        <a:graphic>
          <a:graphicData uri="http://schemas.openxmlformats.org/presentationml/2006/ole">
            <mc:AlternateContent xmlns:mc="http://schemas.openxmlformats.org/markup-compatibility/2006">
              <mc:Choice xmlns:v="urn:schemas-microsoft-com:vml" Requires="v">
                <p:oleObj spid="_x0000_s161983" name="Équation" r:id="rId29" imgW="965200" imgH="228600" progId="Equation.3">
                  <p:embed/>
                </p:oleObj>
              </mc:Choice>
              <mc:Fallback>
                <p:oleObj name="Équation" r:id="rId29" imgW="965200" imgH="228600" progId="Equation.3">
                  <p:embed/>
                  <p:pic>
                    <p:nvPicPr>
                      <p:cNvPr id="0" name="Object 18"/>
                      <p:cNvPicPr>
                        <a:picLocks noChangeAspect="1" noChangeArrowheads="1"/>
                      </p:cNvPicPr>
                      <p:nvPr/>
                    </p:nvPicPr>
                    <p:blipFill>
                      <a:blip r:embed="rId30">
                        <a:extLst>
                          <a:ext uri="{28A0092B-C50C-407E-A947-70E740481C1C}">
                            <a14:useLocalDpi xmlns:a14="http://schemas.microsoft.com/office/drawing/2010/main" val="0"/>
                          </a:ext>
                        </a:extLst>
                      </a:blip>
                      <a:srcRect/>
                      <a:stretch>
                        <a:fillRect/>
                      </a:stretch>
                    </p:blipFill>
                    <p:spPr bwMode="auto">
                      <a:xfrm>
                        <a:off x="4217988" y="5821064"/>
                        <a:ext cx="1447800" cy="342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2559" name="Objet 22558"/>
          <p:cNvGraphicFramePr>
            <a:graphicFrameLocks noChangeAspect="1"/>
          </p:cNvGraphicFramePr>
          <p:nvPr>
            <p:extLst>
              <p:ext uri="{D42A27DB-BD31-4B8C-83A1-F6EECF244321}">
                <p14:modId xmlns:p14="http://schemas.microsoft.com/office/powerpoint/2010/main" val="3541638665"/>
              </p:ext>
            </p:extLst>
          </p:nvPr>
        </p:nvGraphicFramePr>
        <p:xfrm>
          <a:off x="4089400" y="6146800"/>
          <a:ext cx="1676400" cy="355600"/>
        </p:xfrm>
        <a:graphic>
          <a:graphicData uri="http://schemas.openxmlformats.org/presentationml/2006/ole">
            <mc:AlternateContent xmlns:mc="http://schemas.openxmlformats.org/markup-compatibility/2006">
              <mc:Choice xmlns:v="urn:schemas-microsoft-com:vml" Requires="v">
                <p:oleObj spid="_x0000_s161984" name="Équation" r:id="rId31" imgW="1117600" imgH="241300" progId="Equation.3">
                  <p:embed/>
                </p:oleObj>
              </mc:Choice>
              <mc:Fallback>
                <p:oleObj name="Équation" r:id="rId31" imgW="1117600" imgH="241300" progId="Equation.3">
                  <p:embed/>
                  <p:pic>
                    <p:nvPicPr>
                      <p:cNvPr id="0" name="Object 19"/>
                      <p:cNvPicPr>
                        <a:picLocks noChangeAspect="1" noChangeArrowheads="1"/>
                      </p:cNvPicPr>
                      <p:nvPr/>
                    </p:nvPicPr>
                    <p:blipFill>
                      <a:blip r:embed="rId32">
                        <a:extLst>
                          <a:ext uri="{28A0092B-C50C-407E-A947-70E740481C1C}">
                            <a14:useLocalDpi xmlns:a14="http://schemas.microsoft.com/office/drawing/2010/main" val="0"/>
                          </a:ext>
                        </a:extLst>
                      </a:blip>
                      <a:srcRect/>
                      <a:stretch>
                        <a:fillRect/>
                      </a:stretch>
                    </p:blipFill>
                    <p:spPr bwMode="auto">
                      <a:xfrm>
                        <a:off x="4089400" y="6146800"/>
                        <a:ext cx="1676400" cy="355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31" name="Flèche vers le bas 230"/>
          <p:cNvSpPr/>
          <p:nvPr/>
        </p:nvSpPr>
        <p:spPr>
          <a:xfrm>
            <a:off x="6084168" y="1410766"/>
            <a:ext cx="1296144" cy="4233268"/>
          </a:xfrm>
          <a:prstGeom prst="downArrow">
            <a:avLst>
              <a:gd name="adj1" fmla="val 50000"/>
              <a:gd name="adj2" fmla="val 30893"/>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dirty="0">
              <a:solidFill>
                <a:srgbClr val="FFFFFF"/>
              </a:solidFill>
            </a:endParaRPr>
          </a:p>
        </p:txBody>
      </p:sp>
      <p:sp>
        <p:nvSpPr>
          <p:cNvPr id="232" name="Flèche vers le bas 231"/>
          <p:cNvSpPr/>
          <p:nvPr/>
        </p:nvSpPr>
        <p:spPr>
          <a:xfrm>
            <a:off x="2834283" y="1410766"/>
            <a:ext cx="1296144" cy="4233268"/>
          </a:xfrm>
          <a:prstGeom prst="downArrow">
            <a:avLst>
              <a:gd name="adj1" fmla="val 50000"/>
              <a:gd name="adj2" fmla="val 30893"/>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dirty="0">
              <a:solidFill>
                <a:srgbClr val="FFFFFF"/>
              </a:solidFill>
            </a:endParaRPr>
          </a:p>
        </p:txBody>
      </p:sp>
      <p:sp>
        <p:nvSpPr>
          <p:cNvPr id="234" name="ZoneTexte 233"/>
          <p:cNvSpPr txBox="1"/>
          <p:nvPr/>
        </p:nvSpPr>
        <p:spPr>
          <a:xfrm>
            <a:off x="6300192" y="44624"/>
            <a:ext cx="2304256" cy="369332"/>
          </a:xfrm>
          <a:prstGeom prst="rect">
            <a:avLst/>
          </a:prstGeom>
          <a:noFill/>
        </p:spPr>
        <p:txBody>
          <a:bodyPr wrap="square" rtlCol="0">
            <a:spAutoFit/>
          </a:bodyPr>
          <a:lstStyle/>
          <a:p>
            <a:pPr algn="ctr"/>
            <a:r>
              <a:rPr lang="en-CA" dirty="0" smtClean="0">
                <a:solidFill>
                  <a:srgbClr val="003366"/>
                </a:solidFill>
                <a:latin typeface="Arial" charset="0"/>
              </a:rPr>
              <a:t>Estimation stage</a:t>
            </a:r>
          </a:p>
        </p:txBody>
      </p:sp>
      <p:sp>
        <p:nvSpPr>
          <p:cNvPr id="235" name="ZoneTexte 234"/>
          <p:cNvSpPr txBox="1"/>
          <p:nvPr/>
        </p:nvSpPr>
        <p:spPr>
          <a:xfrm>
            <a:off x="2699792" y="44624"/>
            <a:ext cx="2304256" cy="369332"/>
          </a:xfrm>
          <a:prstGeom prst="rect">
            <a:avLst/>
          </a:prstGeom>
          <a:noFill/>
        </p:spPr>
        <p:txBody>
          <a:bodyPr wrap="square" rtlCol="0">
            <a:spAutoFit/>
          </a:bodyPr>
          <a:lstStyle/>
          <a:p>
            <a:pPr algn="ctr"/>
            <a:r>
              <a:rPr lang="en-CA" dirty="0" smtClean="0">
                <a:solidFill>
                  <a:srgbClr val="003366"/>
                </a:solidFill>
                <a:latin typeface="Arial" charset="0"/>
              </a:rPr>
              <a:t>Sampling stage</a:t>
            </a:r>
          </a:p>
        </p:txBody>
      </p:sp>
      <p:sp>
        <p:nvSpPr>
          <p:cNvPr id="109" name="Espace réservé du numéro de diapositive 5"/>
          <p:cNvSpPr>
            <a:spLocks noGrp="1"/>
          </p:cNvSpPr>
          <p:nvPr>
            <p:ph type="sldNum" sz="quarter" idx="12"/>
          </p:nvPr>
        </p:nvSpPr>
        <p:spPr>
          <a:xfrm>
            <a:off x="251520" y="6242050"/>
            <a:ext cx="587375" cy="4889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FEBE082C-1183-4AEA-936C-89B6B5B7EA6A}" type="slidenum">
              <a:rPr lang="fr-CA" smtClean="0">
                <a:solidFill>
                  <a:srgbClr val="373799"/>
                </a:solidFill>
              </a:rPr>
              <a:pPr eaLnBrk="1" hangingPunct="1"/>
              <a:t>12</a:t>
            </a:fld>
            <a:endParaRPr lang="fr-CA" dirty="0" smtClean="0">
              <a:solidFill>
                <a:srgbClr val="373799"/>
              </a:solidFill>
            </a:endParaRPr>
          </a:p>
        </p:txBody>
      </p:sp>
      <p:graphicFrame>
        <p:nvGraphicFramePr>
          <p:cNvPr id="1045" name="Object 21"/>
          <p:cNvGraphicFramePr>
            <a:graphicFrameLocks noChangeAspect="1"/>
          </p:cNvGraphicFramePr>
          <p:nvPr/>
        </p:nvGraphicFramePr>
        <p:xfrm>
          <a:off x="5969000" y="5867400"/>
          <a:ext cx="2990850" cy="666750"/>
        </p:xfrm>
        <a:graphic>
          <a:graphicData uri="http://schemas.openxmlformats.org/presentationml/2006/ole">
            <mc:AlternateContent xmlns:mc="http://schemas.openxmlformats.org/markup-compatibility/2006">
              <mc:Choice xmlns:v="urn:schemas-microsoft-com:vml" Requires="v">
                <p:oleObj spid="_x0000_s161985" name="Équation" r:id="rId33" imgW="1993680" imgH="444240" progId="Equation.3">
                  <p:embed/>
                </p:oleObj>
              </mc:Choice>
              <mc:Fallback>
                <p:oleObj name="Équation" r:id="rId33" imgW="1993680" imgH="444240" progId="Equation.3">
                  <p:embed/>
                  <p:pic>
                    <p:nvPicPr>
                      <p:cNvPr id="0" name="Object 21"/>
                      <p:cNvPicPr>
                        <a:picLocks noChangeAspect="1" noChangeArrowheads="1"/>
                      </p:cNvPicPr>
                      <p:nvPr/>
                    </p:nvPicPr>
                    <p:blipFill>
                      <a:blip r:embed="rId34">
                        <a:extLst>
                          <a:ext uri="{28A0092B-C50C-407E-A947-70E740481C1C}">
                            <a14:useLocalDpi xmlns:a14="http://schemas.microsoft.com/office/drawing/2010/main" val="0"/>
                          </a:ext>
                        </a:extLst>
                      </a:blip>
                      <a:srcRect/>
                      <a:stretch>
                        <a:fillRect/>
                      </a:stretch>
                    </p:blipFill>
                    <p:spPr bwMode="auto">
                      <a:xfrm>
                        <a:off x="5969000" y="5867400"/>
                        <a:ext cx="2990850" cy="666750"/>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0" name="Flèche vers le bas 232"/>
          <p:cNvSpPr/>
          <p:nvPr/>
        </p:nvSpPr>
        <p:spPr>
          <a:xfrm>
            <a:off x="7524328" y="1410766"/>
            <a:ext cx="1440160" cy="4233268"/>
          </a:xfrm>
          <a:prstGeom prst="downArrow">
            <a:avLst>
              <a:gd name="adj1" fmla="val 78358"/>
              <a:gd name="adj2" fmla="val 30893"/>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dirty="0">
              <a:solidFill>
                <a:srgbClr val="FFFFFF"/>
              </a:solidFill>
            </a:endParaRPr>
          </a:p>
        </p:txBody>
      </p:sp>
      <p:sp>
        <p:nvSpPr>
          <p:cNvPr id="105" name="Date Placeholder 104"/>
          <p:cNvSpPr>
            <a:spLocks noGrp="1"/>
          </p:cNvSpPr>
          <p:nvPr>
            <p:ph type="dt" sz="half" idx="10"/>
          </p:nvPr>
        </p:nvSpPr>
        <p:spPr/>
        <p:txBody>
          <a:bodyPr/>
          <a:lstStyle/>
          <a:p>
            <a:pPr>
              <a:defRPr/>
            </a:pPr>
            <a:fld id="{0FEB856D-5FF8-45EA-A904-ED511A75AF1A}" type="datetime1">
              <a:rPr lang="en-CA" smtClean="0"/>
              <a:pPr>
                <a:defRPr/>
              </a:pPr>
              <a:t>23/09/2019</a:t>
            </a:fld>
            <a:endParaRPr lang="fr-CA"/>
          </a:p>
        </p:txBody>
      </p:sp>
      <p:sp>
        <p:nvSpPr>
          <p:cNvPr id="106" name="Footer Placeholder 105"/>
          <p:cNvSpPr>
            <a:spLocks noGrp="1"/>
          </p:cNvSpPr>
          <p:nvPr>
            <p:ph type="ftr" sz="quarter" idx="11"/>
          </p:nvPr>
        </p:nvSpPr>
        <p:spPr/>
        <p:txBody>
          <a:bodyPr/>
          <a:lstStyle/>
          <a:p>
            <a:pPr>
              <a:defRPr/>
            </a:pPr>
            <a:r>
              <a:rPr lang="fr-CA" smtClean="0"/>
              <a:t>Statistics Canada • Statistique Canada</a:t>
            </a:r>
            <a:endParaRPr lang="fr-CA"/>
          </a:p>
        </p:txBody>
      </p:sp>
    </p:spTree>
    <p:extLst>
      <p:ext uri="{BB962C8B-B14F-4D97-AF65-F5344CB8AC3E}">
        <p14:creationId xmlns:p14="http://schemas.microsoft.com/office/powerpoint/2010/main" val="362679116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2"/>
          <p:cNvSpPr>
            <a:spLocks noGrp="1" noChangeArrowheads="1"/>
          </p:cNvSpPr>
          <p:nvPr>
            <p:ph type="title"/>
          </p:nvPr>
        </p:nvSpPr>
        <p:spPr>
          <a:xfrm>
            <a:off x="-108519" y="332657"/>
            <a:ext cx="8856984" cy="1152128"/>
          </a:xfrm>
        </p:spPr>
        <p:txBody>
          <a:bodyPr/>
          <a:lstStyle/>
          <a:p>
            <a:r>
              <a:rPr lang="fr-CA" dirty="0" smtClean="0"/>
              <a:t> </a:t>
            </a:r>
            <a:r>
              <a:rPr lang="fr-CA" dirty="0" err="1" smtClean="0"/>
              <a:t>Preliminaries</a:t>
            </a:r>
            <a:endParaRPr lang="fr-CA" dirty="0"/>
          </a:p>
        </p:txBody>
      </p:sp>
      <p:sp>
        <p:nvSpPr>
          <p:cNvPr id="189443" name="Rectangle 3"/>
          <p:cNvSpPr>
            <a:spLocks noGrp="1" noChangeArrowheads="1"/>
          </p:cNvSpPr>
          <p:nvPr>
            <p:ph idx="1"/>
          </p:nvPr>
        </p:nvSpPr>
        <p:spPr>
          <a:xfrm>
            <a:off x="107504" y="1556792"/>
            <a:ext cx="8641209" cy="4464596"/>
          </a:xfrm>
        </p:spPr>
        <p:txBody>
          <a:bodyPr/>
          <a:lstStyle/>
          <a:p>
            <a:pPr lvl="0"/>
            <a:r>
              <a:rPr lang="fr-CA" dirty="0" err="1" smtClean="0"/>
              <a:t>Working</a:t>
            </a:r>
            <a:r>
              <a:rPr lang="fr-CA" dirty="0" smtClean="0"/>
              <a:t> </a:t>
            </a:r>
            <a:r>
              <a:rPr lang="fr-CA" dirty="0" err="1" smtClean="0"/>
              <a:t>within</a:t>
            </a:r>
            <a:r>
              <a:rPr lang="fr-CA" dirty="0" smtClean="0"/>
              <a:t> the </a:t>
            </a:r>
            <a:r>
              <a:rPr lang="fr-CA" dirty="0" err="1" smtClean="0"/>
              <a:t>samples</a:t>
            </a:r>
            <a:r>
              <a:rPr lang="fr-CA" dirty="0" smtClean="0"/>
              <a:t> or </a:t>
            </a:r>
            <a:r>
              <a:rPr lang="fr-CA" dirty="0" err="1" smtClean="0"/>
              <a:t>equivalently</a:t>
            </a:r>
            <a:r>
              <a:rPr lang="fr-CA" dirty="0" smtClean="0"/>
              <a:t> </a:t>
            </a:r>
            <a:r>
              <a:rPr lang="fr-CA" dirty="0" err="1" smtClean="0"/>
              <a:t>with</a:t>
            </a:r>
            <a:r>
              <a:rPr lang="fr-CA" dirty="0" smtClean="0"/>
              <a:t> the </a:t>
            </a:r>
            <a:r>
              <a:rPr lang="fr-CA" dirty="0" err="1" smtClean="0"/>
              <a:t>elements</a:t>
            </a:r>
            <a:r>
              <a:rPr lang="fr-CA" dirty="0" smtClean="0"/>
              <a:t> of the </a:t>
            </a:r>
            <a:r>
              <a:rPr lang="fr-CA" dirty="0" err="1" smtClean="0"/>
              <a:t>samples</a:t>
            </a:r>
            <a:r>
              <a:rPr lang="fr-CA" dirty="0" smtClean="0"/>
              <a:t>, </a:t>
            </a:r>
            <a:r>
              <a:rPr lang="fr-CA" dirty="0" err="1" smtClean="0"/>
              <a:t>we</a:t>
            </a:r>
            <a:r>
              <a:rPr lang="fr-CA" dirty="0" smtClean="0"/>
              <a:t> </a:t>
            </a:r>
            <a:r>
              <a:rPr lang="fr-CA" dirty="0" err="1" smtClean="0"/>
              <a:t>define</a:t>
            </a:r>
            <a:r>
              <a:rPr lang="fr-CA" dirty="0" smtClean="0"/>
              <a:t> the inclusion </a:t>
            </a:r>
            <a:r>
              <a:rPr lang="fr-CA" dirty="0" err="1" smtClean="0"/>
              <a:t>probability</a:t>
            </a:r>
            <a:r>
              <a:rPr lang="fr-CA" dirty="0" smtClean="0"/>
              <a:t> of </a:t>
            </a:r>
            <a:r>
              <a:rPr lang="fr-CA" dirty="0" err="1" smtClean="0"/>
              <a:t>indivudual</a:t>
            </a:r>
            <a:r>
              <a:rPr lang="fr-CA" dirty="0" smtClean="0"/>
              <a:t> </a:t>
            </a:r>
            <a:r>
              <a:rPr lang="fr-CA" b="1" dirty="0" smtClean="0"/>
              <a:t>i</a:t>
            </a:r>
            <a:r>
              <a:rPr lang="fr-CA" dirty="0" smtClean="0"/>
              <a:t> as the </a:t>
            </a:r>
            <a:r>
              <a:rPr lang="fr-CA" dirty="0" err="1" smtClean="0"/>
              <a:t>sum</a:t>
            </a:r>
            <a:r>
              <a:rPr lang="fr-CA" dirty="0" smtClean="0"/>
              <a:t> of the </a:t>
            </a:r>
            <a:r>
              <a:rPr lang="fr-CA" dirty="0" err="1" smtClean="0"/>
              <a:t>probabilities</a:t>
            </a:r>
            <a:r>
              <a:rPr lang="fr-CA" dirty="0" smtClean="0"/>
              <a:t> of the </a:t>
            </a:r>
            <a:r>
              <a:rPr lang="fr-CA" dirty="0" err="1" smtClean="0"/>
              <a:t>samples</a:t>
            </a:r>
            <a:r>
              <a:rPr lang="fr-CA" dirty="0" smtClean="0"/>
              <a:t> to </a:t>
            </a:r>
            <a:r>
              <a:rPr lang="fr-CA" dirty="0" err="1" smtClean="0"/>
              <a:t>which</a:t>
            </a:r>
            <a:r>
              <a:rPr lang="fr-CA" dirty="0" smtClean="0"/>
              <a:t> the </a:t>
            </a:r>
            <a:r>
              <a:rPr lang="fr-CA" dirty="0" err="1" smtClean="0"/>
              <a:t>individual</a:t>
            </a:r>
            <a:r>
              <a:rPr lang="fr-CA" dirty="0" smtClean="0"/>
              <a:t> </a:t>
            </a:r>
            <a:r>
              <a:rPr lang="fr-CA" dirty="0" err="1" smtClean="0"/>
              <a:t>belong</a:t>
            </a:r>
            <a:r>
              <a:rPr lang="fr-CA" dirty="0" smtClean="0"/>
              <a:t>: </a:t>
            </a:r>
          </a:p>
          <a:p>
            <a:pPr lvl="0"/>
            <a:r>
              <a:rPr lang="fr-CA" dirty="0" smtClean="0"/>
              <a:t>For a </a:t>
            </a:r>
            <a:r>
              <a:rPr lang="fr-CA" dirty="0" err="1" smtClean="0"/>
              <a:t>given</a:t>
            </a:r>
            <a:r>
              <a:rPr lang="fr-CA" dirty="0" smtClean="0"/>
              <a:t> </a:t>
            </a:r>
            <a:r>
              <a:rPr lang="fr-CA" b="1" i="1" dirty="0" err="1" smtClean="0"/>
              <a:t>linear</a:t>
            </a:r>
            <a:r>
              <a:rPr lang="fr-CA" dirty="0" smtClean="0"/>
              <a:t> </a:t>
            </a:r>
            <a:r>
              <a:rPr lang="fr-CA" dirty="0" err="1" smtClean="0"/>
              <a:t>statistic</a:t>
            </a:r>
            <a:r>
              <a:rPr lang="fr-CA" dirty="0" smtClean="0"/>
              <a:t> (</a:t>
            </a:r>
            <a:r>
              <a:rPr lang="fr-CA" dirty="0" err="1" smtClean="0"/>
              <a:t>say</a:t>
            </a:r>
            <a:r>
              <a:rPr lang="fr-CA" dirty="0" smtClean="0"/>
              <a:t> a</a:t>
            </a:r>
            <a:r>
              <a:rPr lang="fr-CA" b="1" i="1" dirty="0" smtClean="0"/>
              <a:t> total) </a:t>
            </a:r>
            <a:r>
              <a:rPr lang="fr-CA" dirty="0" smtClean="0"/>
              <a:t>and a </a:t>
            </a:r>
            <a:r>
              <a:rPr lang="fr-CA" dirty="0" err="1" smtClean="0"/>
              <a:t>given</a:t>
            </a:r>
            <a:r>
              <a:rPr lang="fr-CA" dirty="0" smtClean="0"/>
              <a:t> variable</a:t>
            </a:r>
            <a:r>
              <a:rPr lang="fr-CA" b="1" i="1" dirty="0" smtClean="0"/>
              <a:t> y (</a:t>
            </a:r>
            <a:r>
              <a:rPr lang="fr-CA" b="1" i="1" dirty="0" err="1" smtClean="0"/>
              <a:t>say</a:t>
            </a:r>
            <a:r>
              <a:rPr lang="fr-CA" b="1" i="1" dirty="0" smtClean="0"/>
              <a:t> </a:t>
            </a:r>
            <a:r>
              <a:rPr lang="fr-CA" b="1" i="1" dirty="0" err="1" smtClean="0"/>
              <a:t>Wages</a:t>
            </a:r>
            <a:r>
              <a:rPr lang="fr-CA" b="1" i="1" dirty="0"/>
              <a:t> </a:t>
            </a:r>
            <a:r>
              <a:rPr lang="fr-CA" b="1" i="1" dirty="0" smtClean="0"/>
              <a:t>&amp; </a:t>
            </a:r>
            <a:r>
              <a:rPr lang="fr-CA" b="1" i="1" dirty="0" err="1" smtClean="0"/>
              <a:t>Salary</a:t>
            </a:r>
            <a:r>
              <a:rPr lang="fr-CA" b="1" i="1" dirty="0" smtClean="0"/>
              <a:t> ) </a:t>
            </a:r>
            <a:r>
              <a:rPr lang="fr-CA" dirty="0" err="1" smtClean="0"/>
              <a:t>we</a:t>
            </a:r>
            <a:r>
              <a:rPr lang="fr-CA" dirty="0" smtClean="0"/>
              <a:t> have :</a:t>
            </a:r>
          </a:p>
          <a:p>
            <a:pPr lvl="0"/>
            <a:r>
              <a:rPr lang="fr-CA" dirty="0" smtClean="0"/>
              <a:t>                    </a:t>
            </a:r>
          </a:p>
          <a:p>
            <a:pPr lvl="0"/>
            <a:r>
              <a:rPr lang="fr-CA" dirty="0" smtClean="0"/>
              <a:t>Or                     </a:t>
            </a:r>
            <a:r>
              <a:rPr lang="fr-CA" dirty="0" err="1" smtClean="0"/>
              <a:t>with</a:t>
            </a:r>
            <a:r>
              <a:rPr lang="fr-CA" dirty="0" smtClean="0"/>
              <a:t>               </a:t>
            </a:r>
          </a:p>
          <a:p>
            <a:pPr lvl="0">
              <a:buNone/>
            </a:pPr>
            <a:endParaRPr lang="fr-CA" dirty="0" smtClean="0"/>
          </a:p>
          <a:p>
            <a:pPr lvl="0"/>
            <a:endParaRPr lang="fr-CA" dirty="0" smtClean="0"/>
          </a:p>
          <a:p>
            <a:pPr lvl="0"/>
            <a:endParaRPr lang="fr-CA" b="1" i="1" dirty="0" smtClean="0"/>
          </a:p>
          <a:p>
            <a:pPr>
              <a:buNone/>
            </a:pPr>
            <a:endParaRPr lang="en-US" dirty="0" smtClean="0"/>
          </a:p>
          <a:p>
            <a:pPr>
              <a:buNone/>
            </a:pPr>
            <a:r>
              <a:rPr lang="en-US" dirty="0" smtClean="0"/>
              <a:t>  </a:t>
            </a:r>
            <a:endParaRPr lang="fr-CA" sz="2800" dirty="0"/>
          </a:p>
        </p:txBody>
      </p:sp>
      <p:graphicFrame>
        <p:nvGraphicFramePr>
          <p:cNvPr id="146434" name="Object 2"/>
          <p:cNvGraphicFramePr>
            <a:graphicFrameLocks noChangeAspect="1"/>
          </p:cNvGraphicFramePr>
          <p:nvPr/>
        </p:nvGraphicFramePr>
        <p:xfrm>
          <a:off x="3602038" y="3141663"/>
          <a:ext cx="1638300" cy="787400"/>
        </p:xfrm>
        <a:graphic>
          <a:graphicData uri="http://schemas.openxmlformats.org/presentationml/2006/ole">
            <mc:AlternateContent xmlns:mc="http://schemas.openxmlformats.org/markup-compatibility/2006">
              <mc:Choice xmlns:v="urn:schemas-microsoft-com:vml" Requires="v">
                <p:oleObj spid="_x0000_s149554" name="Équation" r:id="rId4" imgW="1638000" imgH="787320" progId="Equation.3">
                  <p:embed/>
                </p:oleObj>
              </mc:Choice>
              <mc:Fallback>
                <p:oleObj name="Équation" r:id="rId4" imgW="1638000" imgH="787320"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02038" y="3141663"/>
                        <a:ext cx="1638300" cy="787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47461" name="Object 5"/>
          <p:cNvGraphicFramePr>
            <a:graphicFrameLocks noChangeAspect="1"/>
          </p:cNvGraphicFramePr>
          <p:nvPr>
            <p:extLst>
              <p:ext uri="{D42A27DB-BD31-4B8C-83A1-F6EECF244321}">
                <p14:modId xmlns:p14="http://schemas.microsoft.com/office/powerpoint/2010/main" val="3685491378"/>
              </p:ext>
            </p:extLst>
          </p:nvPr>
        </p:nvGraphicFramePr>
        <p:xfrm>
          <a:off x="3221038" y="4794760"/>
          <a:ext cx="1600200" cy="419100"/>
        </p:xfrm>
        <a:graphic>
          <a:graphicData uri="http://schemas.openxmlformats.org/presentationml/2006/ole">
            <mc:AlternateContent xmlns:mc="http://schemas.openxmlformats.org/markup-compatibility/2006">
              <mc:Choice xmlns:v="urn:schemas-microsoft-com:vml" Requires="v">
                <p:oleObj spid="_x0000_s149555" name="Équation" r:id="rId6" imgW="1600200" imgH="419040" progId="Equation.3">
                  <p:embed/>
                </p:oleObj>
              </mc:Choice>
              <mc:Fallback>
                <p:oleObj name="Équation" r:id="rId6" imgW="1600200" imgH="419040" progId="Equation.3">
                  <p:embed/>
                  <p:pic>
                    <p:nvPicPr>
                      <p:cNvPr id="0" name="Object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221038" y="4794760"/>
                        <a:ext cx="1600200" cy="419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47466" name="Object 10"/>
          <p:cNvGraphicFramePr>
            <a:graphicFrameLocks noChangeAspect="1"/>
          </p:cNvGraphicFramePr>
          <p:nvPr/>
        </p:nvGraphicFramePr>
        <p:xfrm>
          <a:off x="1211263" y="5373688"/>
          <a:ext cx="1447800" cy="609600"/>
        </p:xfrm>
        <a:graphic>
          <a:graphicData uri="http://schemas.openxmlformats.org/presentationml/2006/ole">
            <mc:AlternateContent xmlns:mc="http://schemas.openxmlformats.org/markup-compatibility/2006">
              <mc:Choice xmlns:v="urn:schemas-microsoft-com:vml" Requires="v">
                <p:oleObj spid="_x0000_s149556" name="Équation" r:id="rId8" imgW="1447560" imgH="609480" progId="Equation.3">
                  <p:embed/>
                </p:oleObj>
              </mc:Choice>
              <mc:Fallback>
                <p:oleObj name="Équation" r:id="rId8" imgW="1447560" imgH="609480" progId="Equation.3">
                  <p:embed/>
                  <p:pic>
                    <p:nvPicPr>
                      <p:cNvPr id="0" name="Object 1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211263" y="5373688"/>
                        <a:ext cx="14478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47467" name="Object 11"/>
          <p:cNvGraphicFramePr>
            <a:graphicFrameLocks noChangeAspect="1"/>
          </p:cNvGraphicFramePr>
          <p:nvPr/>
        </p:nvGraphicFramePr>
        <p:xfrm>
          <a:off x="4021138" y="5249863"/>
          <a:ext cx="952500" cy="800100"/>
        </p:xfrm>
        <a:graphic>
          <a:graphicData uri="http://schemas.openxmlformats.org/presentationml/2006/ole">
            <mc:AlternateContent xmlns:mc="http://schemas.openxmlformats.org/markup-compatibility/2006">
              <mc:Choice xmlns:v="urn:schemas-microsoft-com:vml" Requires="v">
                <p:oleObj spid="_x0000_s149557" name="Équation" r:id="rId10" imgW="952200" imgH="799920" progId="Equation.3">
                  <p:embed/>
                </p:oleObj>
              </mc:Choice>
              <mc:Fallback>
                <p:oleObj name="Équation" r:id="rId10" imgW="952200" imgH="799920" progId="Equation.3">
                  <p:embed/>
                  <p:pic>
                    <p:nvPicPr>
                      <p:cNvPr id="0" name="Object 11"/>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021138" y="5249863"/>
                        <a:ext cx="952500" cy="800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8" name="Date Placeholder 7"/>
          <p:cNvSpPr>
            <a:spLocks noGrp="1"/>
          </p:cNvSpPr>
          <p:nvPr>
            <p:ph type="dt" sz="half" idx="10"/>
          </p:nvPr>
        </p:nvSpPr>
        <p:spPr/>
        <p:txBody>
          <a:bodyPr/>
          <a:lstStyle/>
          <a:p>
            <a:pPr>
              <a:defRPr/>
            </a:pPr>
            <a:fld id="{D3A01569-FE69-47FC-9B43-82CC24FF5B77}" type="datetime1">
              <a:rPr lang="en-CA" smtClean="0"/>
              <a:pPr>
                <a:defRPr/>
              </a:pPr>
              <a:t>23/09/2019</a:t>
            </a:fld>
            <a:endParaRPr lang="fr-CA"/>
          </a:p>
        </p:txBody>
      </p:sp>
      <p:sp>
        <p:nvSpPr>
          <p:cNvPr id="9" name="Slide Number Placeholder 8"/>
          <p:cNvSpPr>
            <a:spLocks noGrp="1"/>
          </p:cNvSpPr>
          <p:nvPr>
            <p:ph type="sldNum" sz="quarter" idx="12"/>
          </p:nvPr>
        </p:nvSpPr>
        <p:spPr/>
        <p:txBody>
          <a:bodyPr/>
          <a:lstStyle/>
          <a:p>
            <a:pPr>
              <a:defRPr/>
            </a:pPr>
            <a:fld id="{B71C6503-33B5-43D0-98D3-C89ED56D8B2F}" type="slidenum">
              <a:rPr lang="fr-CA" smtClean="0"/>
              <a:pPr>
                <a:defRPr/>
              </a:pPr>
              <a:t>13</a:t>
            </a:fld>
            <a:endParaRPr lang="fr-CA"/>
          </a:p>
        </p:txBody>
      </p:sp>
      <p:sp>
        <p:nvSpPr>
          <p:cNvPr id="10" name="Footer Placeholder 9"/>
          <p:cNvSpPr>
            <a:spLocks noGrp="1"/>
          </p:cNvSpPr>
          <p:nvPr>
            <p:ph type="ftr" sz="quarter" idx="11"/>
          </p:nvPr>
        </p:nvSpPr>
        <p:spPr/>
        <p:txBody>
          <a:bodyPr/>
          <a:lstStyle/>
          <a:p>
            <a:pPr>
              <a:defRPr/>
            </a:pPr>
            <a:r>
              <a:rPr lang="fr-CA" smtClean="0"/>
              <a:t>Statistics Canada • Statistique Canada</a:t>
            </a:r>
            <a:endParaRPr lang="fr-CA"/>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2"/>
          <p:cNvSpPr>
            <a:spLocks noGrp="1" noChangeArrowheads="1"/>
          </p:cNvSpPr>
          <p:nvPr>
            <p:ph type="title"/>
          </p:nvPr>
        </p:nvSpPr>
        <p:spPr>
          <a:xfrm>
            <a:off x="-108519" y="332657"/>
            <a:ext cx="8856984" cy="1152128"/>
          </a:xfrm>
        </p:spPr>
        <p:txBody>
          <a:bodyPr/>
          <a:lstStyle/>
          <a:p>
            <a:r>
              <a:rPr lang="fr-CA" dirty="0" smtClean="0"/>
              <a:t> </a:t>
            </a:r>
            <a:r>
              <a:rPr lang="fr-CA" dirty="0" err="1" smtClean="0"/>
              <a:t>Preliminaries</a:t>
            </a:r>
            <a:endParaRPr lang="fr-CA" dirty="0"/>
          </a:p>
        </p:txBody>
      </p:sp>
      <p:sp>
        <p:nvSpPr>
          <p:cNvPr id="189443" name="Rectangle 3"/>
          <p:cNvSpPr>
            <a:spLocks noGrp="1" noChangeArrowheads="1"/>
          </p:cNvSpPr>
          <p:nvPr>
            <p:ph idx="1"/>
          </p:nvPr>
        </p:nvSpPr>
        <p:spPr>
          <a:xfrm>
            <a:off x="107504" y="1556792"/>
            <a:ext cx="8641209" cy="4464596"/>
          </a:xfrm>
        </p:spPr>
        <p:txBody>
          <a:bodyPr/>
          <a:lstStyle/>
          <a:p>
            <a:pPr lvl="0"/>
            <a:r>
              <a:rPr lang="fr-CA" dirty="0" smtClean="0"/>
              <a:t>The </a:t>
            </a:r>
            <a:r>
              <a:rPr lang="fr-CA" dirty="0" err="1" smtClean="0"/>
              <a:t>quality</a:t>
            </a:r>
            <a:r>
              <a:rPr lang="fr-CA" dirty="0" smtClean="0"/>
              <a:t> of     </a:t>
            </a:r>
            <a:r>
              <a:rPr lang="fr-CA" dirty="0" err="1" smtClean="0"/>
              <a:t>depends</a:t>
            </a:r>
            <a:r>
              <a:rPr lang="fr-CA" dirty="0" smtClean="0"/>
              <a:t> on how </a:t>
            </a:r>
            <a:r>
              <a:rPr lang="fr-CA" dirty="0" err="1" smtClean="0"/>
              <a:t>well</a:t>
            </a:r>
            <a:r>
              <a:rPr lang="fr-CA" dirty="0" smtClean="0"/>
              <a:t> </a:t>
            </a:r>
            <a:r>
              <a:rPr lang="fr-CA" dirty="0" err="1" smtClean="0"/>
              <a:t>it</a:t>
            </a:r>
            <a:r>
              <a:rPr lang="fr-CA" dirty="0" smtClean="0"/>
              <a:t>  </a:t>
            </a:r>
            <a:r>
              <a:rPr lang="fr-CA" dirty="0" err="1" smtClean="0"/>
              <a:t>would</a:t>
            </a:r>
            <a:r>
              <a:rPr lang="fr-CA" dirty="0" smtClean="0"/>
              <a:t> </a:t>
            </a:r>
            <a:r>
              <a:rPr lang="fr-CA" dirty="0" err="1" smtClean="0"/>
              <a:t>behave</a:t>
            </a:r>
            <a:r>
              <a:rPr lang="fr-CA" dirty="0" smtClean="0"/>
              <a:t> from one </a:t>
            </a:r>
            <a:r>
              <a:rPr lang="fr-CA" dirty="0" err="1" smtClean="0"/>
              <a:t>sample</a:t>
            </a:r>
            <a:r>
              <a:rPr lang="fr-CA" dirty="0" smtClean="0"/>
              <a:t> </a:t>
            </a:r>
            <a:r>
              <a:rPr lang="fr-CA" b="1" i="1" dirty="0" smtClean="0"/>
              <a:t>s</a:t>
            </a:r>
            <a:r>
              <a:rPr lang="fr-CA" dirty="0" smtClean="0"/>
              <a:t> to </a:t>
            </a:r>
            <a:r>
              <a:rPr lang="fr-CA" dirty="0" err="1" smtClean="0"/>
              <a:t>another</a:t>
            </a:r>
            <a:endParaRPr lang="fr-CA" dirty="0" smtClean="0"/>
          </a:p>
          <a:p>
            <a:pPr lvl="0"/>
            <a:r>
              <a:rPr lang="fr-CA" dirty="0" err="1" smtClean="0"/>
              <a:t>Another</a:t>
            </a:r>
            <a:r>
              <a:rPr lang="fr-CA" dirty="0" smtClean="0"/>
              <a:t> </a:t>
            </a:r>
            <a:r>
              <a:rPr lang="fr-CA" dirty="0" err="1" smtClean="0"/>
              <a:t>way</a:t>
            </a:r>
            <a:r>
              <a:rPr lang="fr-CA" dirty="0" smtClean="0"/>
              <a:t> of putting </a:t>
            </a:r>
            <a:r>
              <a:rPr lang="fr-CA" dirty="0" err="1" smtClean="0"/>
              <a:t>it</a:t>
            </a:r>
            <a:r>
              <a:rPr lang="fr-CA" dirty="0" smtClean="0"/>
              <a:t> </a:t>
            </a:r>
            <a:r>
              <a:rPr lang="fr-CA" dirty="0" err="1" smtClean="0"/>
              <a:t>is</a:t>
            </a:r>
            <a:r>
              <a:rPr lang="fr-CA" dirty="0" smtClean="0"/>
              <a:t> to look </a:t>
            </a:r>
            <a:r>
              <a:rPr lang="fr-CA" dirty="0" err="1" smtClean="0"/>
              <a:t>at</a:t>
            </a:r>
            <a:r>
              <a:rPr lang="fr-CA" dirty="0" smtClean="0"/>
              <a:t> </a:t>
            </a:r>
            <a:r>
              <a:rPr lang="fr-CA" dirty="0" err="1" smtClean="0"/>
              <a:t>its</a:t>
            </a:r>
            <a:r>
              <a:rPr lang="fr-CA" dirty="0" smtClean="0"/>
              <a:t> variance </a:t>
            </a:r>
            <a:r>
              <a:rPr lang="fr-CA" dirty="0" err="1" smtClean="0"/>
              <a:t>that</a:t>
            </a:r>
            <a:r>
              <a:rPr lang="fr-CA" dirty="0" smtClean="0"/>
              <a:t> </a:t>
            </a:r>
            <a:r>
              <a:rPr lang="fr-CA" dirty="0" err="1" smtClean="0"/>
              <a:t>is</a:t>
            </a:r>
            <a:r>
              <a:rPr lang="fr-CA" dirty="0" smtClean="0"/>
              <a:t> </a:t>
            </a:r>
            <a:r>
              <a:rPr lang="fr-CA" dirty="0" err="1" smtClean="0"/>
              <a:t>given</a:t>
            </a:r>
            <a:r>
              <a:rPr lang="fr-CA" dirty="0" smtClean="0"/>
              <a:t> as:</a:t>
            </a:r>
          </a:p>
          <a:p>
            <a:pPr lvl="0"/>
            <a:endParaRPr lang="fr-CA" dirty="0" smtClean="0"/>
          </a:p>
          <a:p>
            <a:pPr lvl="0"/>
            <a:r>
              <a:rPr lang="fr-CA" dirty="0" err="1" smtClean="0"/>
              <a:t>With</a:t>
            </a:r>
            <a:r>
              <a:rPr lang="fr-CA" dirty="0" smtClean="0"/>
              <a:t>       </a:t>
            </a:r>
            <a:r>
              <a:rPr lang="fr-CA" dirty="0" err="1" smtClean="0"/>
              <a:t>being</a:t>
            </a:r>
            <a:r>
              <a:rPr lang="fr-CA" dirty="0" smtClean="0"/>
              <a:t> the </a:t>
            </a:r>
            <a:r>
              <a:rPr lang="fr-CA" dirty="0" err="1" smtClean="0"/>
              <a:t>probability</a:t>
            </a:r>
            <a:r>
              <a:rPr lang="fr-CA" dirty="0" smtClean="0"/>
              <a:t> </a:t>
            </a:r>
            <a:r>
              <a:rPr lang="fr-CA" dirty="0" err="1" smtClean="0"/>
              <a:t>that</a:t>
            </a:r>
            <a:r>
              <a:rPr lang="fr-CA" dirty="0" smtClean="0"/>
              <a:t> k and l are </a:t>
            </a:r>
            <a:r>
              <a:rPr lang="fr-CA" dirty="0" err="1" smtClean="0"/>
              <a:t>both</a:t>
            </a:r>
            <a:r>
              <a:rPr lang="fr-CA" dirty="0" smtClean="0"/>
              <a:t> </a:t>
            </a:r>
            <a:r>
              <a:rPr lang="fr-CA" dirty="0" err="1" smtClean="0"/>
              <a:t>selected</a:t>
            </a:r>
            <a:r>
              <a:rPr lang="fr-CA" dirty="0" smtClean="0"/>
              <a:t> in the </a:t>
            </a:r>
            <a:r>
              <a:rPr lang="fr-CA" dirty="0" err="1" smtClean="0"/>
              <a:t>sample</a:t>
            </a:r>
            <a:r>
              <a:rPr lang="fr-CA" dirty="0" smtClean="0"/>
              <a:t>.</a:t>
            </a:r>
          </a:p>
          <a:p>
            <a:pPr lvl="0"/>
            <a:r>
              <a:rPr lang="fr-CA" dirty="0" err="1" smtClean="0"/>
              <a:t>Since</a:t>
            </a:r>
            <a:r>
              <a:rPr lang="fr-CA" dirty="0" smtClean="0"/>
              <a:t> the variance </a:t>
            </a:r>
            <a:r>
              <a:rPr lang="fr-CA" dirty="0" err="1" smtClean="0"/>
              <a:t>require</a:t>
            </a:r>
            <a:r>
              <a:rPr lang="fr-CA" dirty="0" smtClean="0"/>
              <a:t> </a:t>
            </a:r>
            <a:r>
              <a:rPr lang="fr-CA" dirty="0" err="1" smtClean="0"/>
              <a:t>complete</a:t>
            </a:r>
            <a:r>
              <a:rPr lang="fr-CA" dirty="0" smtClean="0"/>
              <a:t> </a:t>
            </a:r>
            <a:r>
              <a:rPr lang="fr-CA" dirty="0" err="1" smtClean="0"/>
              <a:t>knowledge</a:t>
            </a:r>
            <a:r>
              <a:rPr lang="fr-CA" dirty="0" smtClean="0"/>
              <a:t> of </a:t>
            </a:r>
            <a:r>
              <a:rPr lang="fr-CA" b="1" i="1" dirty="0" smtClean="0"/>
              <a:t>Y</a:t>
            </a:r>
            <a:r>
              <a:rPr lang="fr-CA" dirty="0" smtClean="0"/>
              <a:t> from </a:t>
            </a:r>
            <a:r>
              <a:rPr lang="fr-CA" b="1" i="1" dirty="0" smtClean="0"/>
              <a:t>U</a:t>
            </a:r>
            <a:r>
              <a:rPr lang="fr-CA" dirty="0" smtClean="0"/>
              <a:t> the population, </a:t>
            </a:r>
            <a:r>
              <a:rPr lang="fr-CA" dirty="0" err="1" smtClean="0"/>
              <a:t>we</a:t>
            </a:r>
            <a:r>
              <a:rPr lang="fr-CA" dirty="0" smtClean="0"/>
              <a:t> </a:t>
            </a:r>
            <a:r>
              <a:rPr lang="fr-CA" dirty="0" err="1" smtClean="0"/>
              <a:t>consider</a:t>
            </a:r>
            <a:r>
              <a:rPr lang="fr-CA" dirty="0" smtClean="0"/>
              <a:t> </a:t>
            </a:r>
            <a:r>
              <a:rPr lang="fr-CA" dirty="0" err="1" smtClean="0"/>
              <a:t>its</a:t>
            </a:r>
            <a:r>
              <a:rPr lang="fr-CA" dirty="0" smtClean="0"/>
              <a:t> </a:t>
            </a:r>
            <a:r>
              <a:rPr lang="fr-CA" dirty="0" err="1" smtClean="0"/>
              <a:t>estimates</a:t>
            </a:r>
            <a:r>
              <a:rPr lang="fr-CA" dirty="0" smtClean="0"/>
              <a:t> </a:t>
            </a:r>
            <a:r>
              <a:rPr lang="fr-CA" dirty="0" err="1" smtClean="0"/>
              <a:t>based</a:t>
            </a:r>
            <a:r>
              <a:rPr lang="fr-CA" dirty="0" smtClean="0"/>
              <a:t> on the </a:t>
            </a:r>
            <a:r>
              <a:rPr lang="fr-CA" dirty="0" err="1" smtClean="0"/>
              <a:t>sample</a:t>
            </a:r>
            <a:r>
              <a:rPr lang="fr-CA" dirty="0" smtClean="0"/>
              <a:t>.</a:t>
            </a:r>
          </a:p>
          <a:p>
            <a:pPr lvl="0"/>
            <a:endParaRPr lang="fr-CA" dirty="0" smtClean="0"/>
          </a:p>
          <a:p>
            <a:pPr lvl="0"/>
            <a:endParaRPr lang="fr-CA" dirty="0" smtClean="0"/>
          </a:p>
          <a:p>
            <a:pPr lvl="0"/>
            <a:endParaRPr lang="fr-CA" dirty="0" smtClean="0"/>
          </a:p>
          <a:p>
            <a:pPr lvl="0"/>
            <a:endParaRPr lang="fr-CA" dirty="0" smtClean="0"/>
          </a:p>
          <a:p>
            <a:pPr lvl="0"/>
            <a:endParaRPr lang="fr-CA" dirty="0" smtClean="0"/>
          </a:p>
          <a:p>
            <a:pPr lvl="0"/>
            <a:endParaRPr lang="fr-CA" dirty="0" smtClean="0"/>
          </a:p>
          <a:p>
            <a:pPr lvl="0"/>
            <a:endParaRPr lang="fr-CA" sz="2800" dirty="0"/>
          </a:p>
        </p:txBody>
      </p:sp>
      <p:graphicFrame>
        <p:nvGraphicFramePr>
          <p:cNvPr id="146434" name="Object 2"/>
          <p:cNvGraphicFramePr>
            <a:graphicFrameLocks noChangeAspect="1"/>
          </p:cNvGraphicFramePr>
          <p:nvPr/>
        </p:nvGraphicFramePr>
        <p:xfrm>
          <a:off x="2843808" y="1700808"/>
          <a:ext cx="228600" cy="330200"/>
        </p:xfrm>
        <a:graphic>
          <a:graphicData uri="http://schemas.openxmlformats.org/presentationml/2006/ole">
            <mc:AlternateContent xmlns:mc="http://schemas.openxmlformats.org/markup-compatibility/2006">
              <mc:Choice xmlns:v="urn:schemas-microsoft-com:vml" Requires="v">
                <p:oleObj spid="_x0000_s147504" name="Équation" r:id="rId4" imgW="228600" imgH="330120" progId="Equation.3">
                  <p:embed/>
                </p:oleObj>
              </mc:Choice>
              <mc:Fallback>
                <p:oleObj name="Équation" r:id="rId4" imgW="228600" imgH="330120"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43808" y="1700808"/>
                        <a:ext cx="228600" cy="330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47471" name="Object 15"/>
          <p:cNvGraphicFramePr>
            <a:graphicFrameLocks noChangeAspect="1"/>
          </p:cNvGraphicFramePr>
          <p:nvPr/>
        </p:nvGraphicFramePr>
        <p:xfrm>
          <a:off x="3241675" y="2971800"/>
          <a:ext cx="3251200" cy="876300"/>
        </p:xfrm>
        <a:graphic>
          <a:graphicData uri="http://schemas.openxmlformats.org/presentationml/2006/ole">
            <mc:AlternateContent xmlns:mc="http://schemas.openxmlformats.org/markup-compatibility/2006">
              <mc:Choice xmlns:v="urn:schemas-microsoft-com:vml" Requires="v">
                <p:oleObj spid="_x0000_s147505" name="Équation" r:id="rId6" imgW="3251160" imgH="876240" progId="Equation.3">
                  <p:embed/>
                </p:oleObj>
              </mc:Choice>
              <mc:Fallback>
                <p:oleObj name="Équation" r:id="rId6" imgW="3251160" imgH="876240" progId="Equation.3">
                  <p:embed/>
                  <p:pic>
                    <p:nvPicPr>
                      <p:cNvPr id="0" name="Picture 1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241675" y="2971800"/>
                        <a:ext cx="3251200" cy="876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47473" name="Object 17"/>
          <p:cNvGraphicFramePr>
            <a:graphicFrameLocks noChangeAspect="1"/>
          </p:cNvGraphicFramePr>
          <p:nvPr/>
        </p:nvGraphicFramePr>
        <p:xfrm>
          <a:off x="1290638" y="3894138"/>
          <a:ext cx="476250" cy="681037"/>
        </p:xfrm>
        <a:graphic>
          <a:graphicData uri="http://schemas.openxmlformats.org/presentationml/2006/ole">
            <mc:AlternateContent xmlns:mc="http://schemas.openxmlformats.org/markup-compatibility/2006">
              <mc:Choice xmlns:v="urn:schemas-microsoft-com:vml" Requires="v">
                <p:oleObj spid="_x0000_s147506" name="Équation" r:id="rId8" imgW="368280" imgH="431640" progId="Equation.3">
                  <p:embed/>
                </p:oleObj>
              </mc:Choice>
              <mc:Fallback>
                <p:oleObj name="Équation" r:id="rId8" imgW="368280" imgH="431640" progId="Equation.3">
                  <p:embed/>
                  <p:pic>
                    <p:nvPicPr>
                      <p:cNvPr id="0" name="Picture 1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290638" y="3894138"/>
                        <a:ext cx="476250" cy="681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 name="Date Placeholder 6"/>
          <p:cNvSpPr>
            <a:spLocks noGrp="1"/>
          </p:cNvSpPr>
          <p:nvPr>
            <p:ph type="dt" sz="half" idx="10"/>
          </p:nvPr>
        </p:nvSpPr>
        <p:spPr/>
        <p:txBody>
          <a:bodyPr/>
          <a:lstStyle/>
          <a:p>
            <a:pPr>
              <a:defRPr/>
            </a:pPr>
            <a:fld id="{E32FFF5E-94AC-482F-BC41-9AB41B0B8B7D}" type="datetime1">
              <a:rPr lang="en-CA" smtClean="0"/>
              <a:pPr>
                <a:defRPr/>
              </a:pPr>
              <a:t>23/09/2019</a:t>
            </a:fld>
            <a:endParaRPr lang="fr-CA"/>
          </a:p>
        </p:txBody>
      </p:sp>
      <p:sp>
        <p:nvSpPr>
          <p:cNvPr id="8" name="Slide Number Placeholder 7"/>
          <p:cNvSpPr>
            <a:spLocks noGrp="1"/>
          </p:cNvSpPr>
          <p:nvPr>
            <p:ph type="sldNum" sz="quarter" idx="12"/>
          </p:nvPr>
        </p:nvSpPr>
        <p:spPr/>
        <p:txBody>
          <a:bodyPr/>
          <a:lstStyle/>
          <a:p>
            <a:pPr>
              <a:defRPr/>
            </a:pPr>
            <a:fld id="{B71C6503-33B5-43D0-98D3-C89ED56D8B2F}" type="slidenum">
              <a:rPr lang="fr-CA" smtClean="0"/>
              <a:pPr>
                <a:defRPr/>
              </a:pPr>
              <a:t>14</a:t>
            </a:fld>
            <a:endParaRPr lang="fr-CA"/>
          </a:p>
        </p:txBody>
      </p:sp>
      <p:sp>
        <p:nvSpPr>
          <p:cNvPr id="9" name="Footer Placeholder 8"/>
          <p:cNvSpPr>
            <a:spLocks noGrp="1"/>
          </p:cNvSpPr>
          <p:nvPr>
            <p:ph type="ftr" sz="quarter" idx="11"/>
          </p:nvPr>
        </p:nvSpPr>
        <p:spPr/>
        <p:txBody>
          <a:bodyPr/>
          <a:lstStyle/>
          <a:p>
            <a:pPr>
              <a:defRPr/>
            </a:pPr>
            <a:r>
              <a:rPr lang="fr-CA" smtClean="0"/>
              <a:t>Statistics Canada • Statistique Canada</a:t>
            </a:r>
            <a:endParaRPr lang="fr-CA"/>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2"/>
          <p:cNvSpPr>
            <a:spLocks noGrp="1" noChangeArrowheads="1"/>
          </p:cNvSpPr>
          <p:nvPr>
            <p:ph type="title"/>
          </p:nvPr>
        </p:nvSpPr>
        <p:spPr>
          <a:xfrm>
            <a:off x="-108519" y="332657"/>
            <a:ext cx="8856984" cy="1152128"/>
          </a:xfrm>
        </p:spPr>
        <p:txBody>
          <a:bodyPr/>
          <a:lstStyle/>
          <a:p>
            <a:r>
              <a:rPr lang="fr-CA" dirty="0" err="1" smtClean="0"/>
              <a:t>Preliminaries</a:t>
            </a:r>
            <a:endParaRPr lang="fr-CA" dirty="0"/>
          </a:p>
        </p:txBody>
      </p:sp>
      <p:sp>
        <p:nvSpPr>
          <p:cNvPr id="189443" name="Rectangle 3"/>
          <p:cNvSpPr>
            <a:spLocks noGrp="1" noChangeArrowheads="1"/>
          </p:cNvSpPr>
          <p:nvPr>
            <p:ph idx="1"/>
          </p:nvPr>
        </p:nvSpPr>
        <p:spPr>
          <a:xfrm>
            <a:off x="107504" y="1556792"/>
            <a:ext cx="8641209" cy="4464596"/>
          </a:xfrm>
        </p:spPr>
        <p:txBody>
          <a:bodyPr/>
          <a:lstStyle/>
          <a:p>
            <a:pPr lvl="0"/>
            <a:r>
              <a:rPr lang="fr-CA" dirty="0" smtClean="0"/>
              <a:t>A variance </a:t>
            </a:r>
            <a:r>
              <a:rPr lang="fr-CA" dirty="0" err="1" smtClean="0"/>
              <a:t>estimator</a:t>
            </a:r>
            <a:r>
              <a:rPr lang="fr-CA" dirty="0" smtClean="0"/>
              <a:t> </a:t>
            </a:r>
            <a:r>
              <a:rPr lang="fr-CA" dirty="0" err="1" smtClean="0"/>
              <a:t>is</a:t>
            </a:r>
            <a:r>
              <a:rPr lang="fr-CA" dirty="0" smtClean="0"/>
              <a:t> </a:t>
            </a:r>
            <a:r>
              <a:rPr lang="fr-CA" dirty="0" err="1" smtClean="0"/>
              <a:t>obtained</a:t>
            </a:r>
            <a:r>
              <a:rPr lang="fr-CA" dirty="0" smtClean="0"/>
              <a:t> as:</a:t>
            </a:r>
          </a:p>
          <a:p>
            <a:pPr lvl="0"/>
            <a:endParaRPr lang="fr-CA" dirty="0" smtClean="0"/>
          </a:p>
          <a:p>
            <a:pPr lvl="0"/>
            <a:endParaRPr lang="fr-CA" dirty="0" smtClean="0"/>
          </a:p>
          <a:p>
            <a:pPr marL="514350" indent="-514350">
              <a:lnSpc>
                <a:spcPct val="110000"/>
              </a:lnSpc>
              <a:spcBef>
                <a:spcPts val="1200"/>
              </a:spcBef>
              <a:buNone/>
            </a:pPr>
            <a:r>
              <a:rPr lang="en-CA" dirty="0" smtClean="0">
                <a:cs typeface="Shruti" pitchFamily="34" charset="0"/>
              </a:rPr>
              <a:t>A sampling strategy is  the combination of a defined sampling plan with an estimator </a:t>
            </a:r>
            <a:r>
              <a:rPr lang="en-CA" dirty="0" err="1" smtClean="0">
                <a:cs typeface="Shruti" pitchFamily="34" charset="0"/>
              </a:rPr>
              <a:t>i.e</a:t>
            </a:r>
            <a:r>
              <a:rPr lang="en-CA" dirty="0" smtClean="0">
                <a:cs typeface="Shruti" pitchFamily="34" charset="0"/>
              </a:rPr>
              <a:t>)  </a:t>
            </a:r>
          </a:p>
          <a:p>
            <a:pPr marL="514350" indent="-514350">
              <a:lnSpc>
                <a:spcPct val="110000"/>
              </a:lnSpc>
              <a:spcBef>
                <a:spcPts val="1200"/>
              </a:spcBef>
              <a:buNone/>
            </a:pPr>
            <a:r>
              <a:rPr lang="en-CA" dirty="0" smtClean="0">
                <a:cs typeface="Shruti" pitchFamily="34" charset="0"/>
              </a:rPr>
              <a:t>Clearly we want strategies where </a:t>
            </a:r>
            <a:endParaRPr lang="fr-CA" dirty="0" smtClean="0"/>
          </a:p>
          <a:p>
            <a:pPr lvl="0"/>
            <a:r>
              <a:rPr lang="fr-CA" dirty="0" smtClean="0"/>
              <a:t>And          </a:t>
            </a:r>
            <a:r>
              <a:rPr lang="fr-CA" dirty="0" err="1" smtClean="0"/>
              <a:t>is</a:t>
            </a:r>
            <a:r>
              <a:rPr lang="fr-CA" dirty="0" smtClean="0"/>
              <a:t> as </a:t>
            </a:r>
            <a:r>
              <a:rPr lang="fr-CA" dirty="0" err="1" smtClean="0"/>
              <a:t>small</a:t>
            </a:r>
            <a:r>
              <a:rPr lang="fr-CA" dirty="0" smtClean="0"/>
              <a:t> as possible</a:t>
            </a:r>
          </a:p>
          <a:p>
            <a:pPr lvl="1"/>
            <a:r>
              <a:rPr lang="fr-CA" dirty="0" smtClean="0"/>
              <a:t>Calibration </a:t>
            </a:r>
            <a:r>
              <a:rPr lang="fr-CA" dirty="0" err="1" smtClean="0"/>
              <a:t>is</a:t>
            </a:r>
            <a:r>
              <a:rPr lang="fr-CA" dirty="0" smtClean="0"/>
              <a:t> one </a:t>
            </a:r>
            <a:r>
              <a:rPr lang="fr-CA" dirty="0" err="1" smtClean="0"/>
              <a:t>way</a:t>
            </a:r>
            <a:r>
              <a:rPr lang="fr-CA" dirty="0" smtClean="0"/>
              <a:t> of </a:t>
            </a:r>
            <a:r>
              <a:rPr lang="fr-CA" dirty="0" err="1" smtClean="0"/>
              <a:t>reducing</a:t>
            </a:r>
            <a:r>
              <a:rPr lang="fr-CA" dirty="0" smtClean="0"/>
              <a:t> the variance</a:t>
            </a:r>
          </a:p>
          <a:p>
            <a:pPr lvl="1"/>
            <a:r>
              <a:rPr lang="fr-CA" dirty="0" err="1" smtClean="0"/>
              <a:t>Another</a:t>
            </a:r>
            <a:r>
              <a:rPr lang="fr-CA" dirty="0" smtClean="0"/>
              <a:t> </a:t>
            </a:r>
            <a:r>
              <a:rPr lang="fr-CA" dirty="0" err="1" smtClean="0"/>
              <a:t>way</a:t>
            </a:r>
            <a:r>
              <a:rPr lang="fr-CA" dirty="0" smtClean="0"/>
              <a:t> </a:t>
            </a:r>
            <a:r>
              <a:rPr lang="fr-CA" dirty="0" err="1" smtClean="0"/>
              <a:t>is</a:t>
            </a:r>
            <a:r>
              <a:rPr lang="fr-CA" dirty="0" smtClean="0"/>
              <a:t> </a:t>
            </a:r>
            <a:r>
              <a:rPr lang="fr-CA" dirty="0" err="1" smtClean="0"/>
              <a:t>through</a:t>
            </a:r>
            <a:r>
              <a:rPr lang="fr-CA" dirty="0" smtClean="0"/>
              <a:t> stratification</a:t>
            </a:r>
          </a:p>
          <a:p>
            <a:pPr lvl="0"/>
            <a:endParaRPr lang="fr-CA" dirty="0" smtClean="0"/>
          </a:p>
          <a:p>
            <a:pPr lvl="0"/>
            <a:endParaRPr lang="fr-CA" dirty="0" smtClean="0"/>
          </a:p>
          <a:p>
            <a:pPr lvl="0"/>
            <a:endParaRPr lang="fr-CA" dirty="0" smtClean="0"/>
          </a:p>
          <a:p>
            <a:pPr lvl="0"/>
            <a:endParaRPr lang="fr-CA" dirty="0" smtClean="0"/>
          </a:p>
          <a:p>
            <a:pPr lvl="0"/>
            <a:endParaRPr lang="fr-CA" dirty="0" smtClean="0"/>
          </a:p>
          <a:p>
            <a:pPr lvl="0"/>
            <a:endParaRPr lang="fr-CA" sz="2800" dirty="0"/>
          </a:p>
        </p:txBody>
      </p:sp>
      <p:graphicFrame>
        <p:nvGraphicFramePr>
          <p:cNvPr id="147471" name="Object 15"/>
          <p:cNvGraphicFramePr>
            <a:graphicFrameLocks noChangeAspect="1"/>
          </p:cNvGraphicFramePr>
          <p:nvPr/>
        </p:nvGraphicFramePr>
        <p:xfrm>
          <a:off x="1265238" y="2095500"/>
          <a:ext cx="3594100" cy="901700"/>
        </p:xfrm>
        <a:graphic>
          <a:graphicData uri="http://schemas.openxmlformats.org/presentationml/2006/ole">
            <mc:AlternateContent xmlns:mc="http://schemas.openxmlformats.org/markup-compatibility/2006">
              <mc:Choice xmlns:v="urn:schemas-microsoft-com:vml" Requires="v">
                <p:oleObj spid="_x0000_s150579" name="Équation" r:id="rId4" imgW="3593880" imgH="901440" progId="Equation.3">
                  <p:embed/>
                </p:oleObj>
              </mc:Choice>
              <mc:Fallback>
                <p:oleObj name="Équation" r:id="rId4" imgW="3593880" imgH="901440" progId="Equation.3">
                  <p:embed/>
                  <p:pic>
                    <p:nvPicPr>
                      <p:cNvPr id="0" name="Object 1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65238" y="2095500"/>
                        <a:ext cx="3594100" cy="901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50535" name="Object 7"/>
          <p:cNvGraphicFramePr>
            <a:graphicFrameLocks noChangeAspect="1"/>
          </p:cNvGraphicFramePr>
          <p:nvPr/>
        </p:nvGraphicFramePr>
        <p:xfrm>
          <a:off x="6300192" y="3861048"/>
          <a:ext cx="969963" cy="487363"/>
        </p:xfrm>
        <a:graphic>
          <a:graphicData uri="http://schemas.openxmlformats.org/presentationml/2006/ole">
            <mc:AlternateContent xmlns:mc="http://schemas.openxmlformats.org/markup-compatibility/2006">
              <mc:Choice xmlns:v="urn:schemas-microsoft-com:vml" Requires="v">
                <p:oleObj spid="_x0000_s150580" name="Équation" r:id="rId6" imgW="969840" imgH="487440" progId="Equation.3">
                  <p:embed/>
                </p:oleObj>
              </mc:Choice>
              <mc:Fallback>
                <p:oleObj name="Équation" r:id="rId6" imgW="969840" imgH="487440" progId="Equation.3">
                  <p:embed/>
                  <p:pic>
                    <p:nvPicPr>
                      <p:cNvPr id="0"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300192" y="3861048"/>
                        <a:ext cx="969963" cy="487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50536" name="Object 8"/>
          <p:cNvGraphicFramePr>
            <a:graphicFrameLocks noChangeAspect="1"/>
          </p:cNvGraphicFramePr>
          <p:nvPr/>
        </p:nvGraphicFramePr>
        <p:xfrm>
          <a:off x="5580112" y="4581128"/>
          <a:ext cx="1250950" cy="538163"/>
        </p:xfrm>
        <a:graphic>
          <a:graphicData uri="http://schemas.openxmlformats.org/presentationml/2006/ole">
            <mc:AlternateContent xmlns:mc="http://schemas.openxmlformats.org/markup-compatibility/2006">
              <mc:Choice xmlns:v="urn:schemas-microsoft-com:vml" Requires="v">
                <p:oleObj spid="_x0000_s150581" name="Équation" r:id="rId8" imgW="1251000" imgH="538200" progId="Equation.3">
                  <p:embed/>
                </p:oleObj>
              </mc:Choice>
              <mc:Fallback>
                <p:oleObj name="Équation" r:id="rId8" imgW="1251000" imgH="538200" progId="Equation.3">
                  <p:embed/>
                  <p:pic>
                    <p:nvPicPr>
                      <p:cNvPr id="0" name="Picture 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580112" y="4581128"/>
                        <a:ext cx="1250950" cy="538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50538" name="Object 10"/>
          <p:cNvGraphicFramePr>
            <a:graphicFrameLocks noChangeAspect="1"/>
          </p:cNvGraphicFramePr>
          <p:nvPr/>
        </p:nvGraphicFramePr>
        <p:xfrm>
          <a:off x="1331640" y="5157192"/>
          <a:ext cx="715963" cy="538163"/>
        </p:xfrm>
        <a:graphic>
          <a:graphicData uri="http://schemas.openxmlformats.org/presentationml/2006/ole">
            <mc:AlternateContent xmlns:mc="http://schemas.openxmlformats.org/markup-compatibility/2006">
              <mc:Choice xmlns:v="urn:schemas-microsoft-com:vml" Requires="v">
                <p:oleObj spid="_x0000_s150582" name="Équation" r:id="rId10" imgW="716040" imgH="538200" progId="Equation.3">
                  <p:embed/>
                </p:oleObj>
              </mc:Choice>
              <mc:Fallback>
                <p:oleObj name="Équation" r:id="rId10" imgW="716040" imgH="538200" progId="Equation.3">
                  <p:embed/>
                  <p:pic>
                    <p:nvPicPr>
                      <p:cNvPr id="0" name="Picture 10"/>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331640" y="5157192"/>
                        <a:ext cx="715963" cy="538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8" name="Date Placeholder 7"/>
          <p:cNvSpPr>
            <a:spLocks noGrp="1"/>
          </p:cNvSpPr>
          <p:nvPr>
            <p:ph type="dt" sz="half" idx="10"/>
          </p:nvPr>
        </p:nvSpPr>
        <p:spPr/>
        <p:txBody>
          <a:bodyPr/>
          <a:lstStyle/>
          <a:p>
            <a:pPr>
              <a:defRPr/>
            </a:pPr>
            <a:fld id="{F65F55CB-997E-4CB7-BDEE-B387837960BF}" type="datetime1">
              <a:rPr lang="en-CA" smtClean="0"/>
              <a:pPr>
                <a:defRPr/>
              </a:pPr>
              <a:t>23/09/2019</a:t>
            </a:fld>
            <a:endParaRPr lang="fr-CA"/>
          </a:p>
        </p:txBody>
      </p:sp>
      <p:sp>
        <p:nvSpPr>
          <p:cNvPr id="9" name="Slide Number Placeholder 8"/>
          <p:cNvSpPr>
            <a:spLocks noGrp="1"/>
          </p:cNvSpPr>
          <p:nvPr>
            <p:ph type="sldNum" sz="quarter" idx="12"/>
          </p:nvPr>
        </p:nvSpPr>
        <p:spPr/>
        <p:txBody>
          <a:bodyPr/>
          <a:lstStyle/>
          <a:p>
            <a:pPr>
              <a:defRPr/>
            </a:pPr>
            <a:fld id="{B71C6503-33B5-43D0-98D3-C89ED56D8B2F}" type="slidenum">
              <a:rPr lang="fr-CA" smtClean="0"/>
              <a:pPr>
                <a:defRPr/>
              </a:pPr>
              <a:t>15</a:t>
            </a:fld>
            <a:endParaRPr lang="fr-CA"/>
          </a:p>
        </p:txBody>
      </p:sp>
      <p:sp>
        <p:nvSpPr>
          <p:cNvPr id="10" name="Footer Placeholder 9"/>
          <p:cNvSpPr>
            <a:spLocks noGrp="1"/>
          </p:cNvSpPr>
          <p:nvPr>
            <p:ph type="ftr" sz="quarter" idx="11"/>
          </p:nvPr>
        </p:nvSpPr>
        <p:spPr/>
        <p:txBody>
          <a:bodyPr/>
          <a:lstStyle/>
          <a:p>
            <a:pPr>
              <a:defRPr/>
            </a:pPr>
            <a:r>
              <a:rPr lang="fr-CA" smtClean="0"/>
              <a:t>Statistics Canada • Statistique Canada</a:t>
            </a:r>
            <a:endParaRPr lang="fr-CA"/>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AutoShape 2"/>
          <p:cNvSpPr>
            <a:spLocks noGrp="1" noChangeArrowheads="1"/>
          </p:cNvSpPr>
          <p:nvPr>
            <p:ph type="title"/>
          </p:nvPr>
        </p:nvSpPr>
        <p:spPr>
          <a:xfrm>
            <a:off x="395288" y="981075"/>
            <a:ext cx="8353425" cy="5256213"/>
          </a:xfrm>
        </p:spPr>
        <p:txBody>
          <a:bodyPr anchor="ctr"/>
          <a:lstStyle/>
          <a:p>
            <a:pPr algn="ctr" eaLnBrk="1" hangingPunct="1"/>
            <a:r>
              <a:rPr lang="en-CA" dirty="0" smtClean="0"/>
              <a:t>2. Variance estimation methods</a:t>
            </a:r>
          </a:p>
        </p:txBody>
      </p:sp>
      <p:sp>
        <p:nvSpPr>
          <p:cNvPr id="6146" name="Espace réservé de la date 3"/>
          <p:cNvSpPr>
            <a:spLocks noGrp="1"/>
          </p:cNvSpPr>
          <p:nvPr>
            <p:ph type="dt" sz="half"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8BDCB92-A849-4C88-8FE3-5BCC36012837}" type="datetime1">
              <a:rPr lang="en-CA" smtClean="0">
                <a:solidFill>
                  <a:srgbClr val="373799"/>
                </a:solidFill>
              </a:rPr>
              <a:pPr eaLnBrk="1" hangingPunct="1"/>
              <a:t>23/09/2019</a:t>
            </a:fld>
            <a:endParaRPr lang="fr-CA" dirty="0" smtClean="0">
              <a:solidFill>
                <a:srgbClr val="373799"/>
              </a:solidFill>
            </a:endParaRPr>
          </a:p>
        </p:txBody>
      </p:sp>
      <p:sp>
        <p:nvSpPr>
          <p:cNvPr id="6" name="Slide Number Placeholder 5"/>
          <p:cNvSpPr>
            <a:spLocks noGrp="1"/>
          </p:cNvSpPr>
          <p:nvPr>
            <p:ph type="sldNum" sz="quarter" idx="12"/>
          </p:nvPr>
        </p:nvSpPr>
        <p:spPr/>
        <p:txBody>
          <a:bodyPr/>
          <a:lstStyle/>
          <a:p>
            <a:pPr>
              <a:defRPr/>
            </a:pPr>
            <a:fld id="{B71C6503-33B5-43D0-98D3-C89ED56D8B2F}" type="slidenum">
              <a:rPr lang="fr-CA" smtClean="0"/>
              <a:pPr>
                <a:defRPr/>
              </a:pPr>
              <a:t>16</a:t>
            </a:fld>
            <a:endParaRPr lang="fr-CA"/>
          </a:p>
        </p:txBody>
      </p:sp>
      <p:sp>
        <p:nvSpPr>
          <p:cNvPr id="5" name="Footer Placeholder 4"/>
          <p:cNvSpPr>
            <a:spLocks noGrp="1"/>
          </p:cNvSpPr>
          <p:nvPr>
            <p:ph type="ftr" sz="quarter" idx="11"/>
          </p:nvPr>
        </p:nvSpPr>
        <p:spPr/>
        <p:txBody>
          <a:bodyPr/>
          <a:lstStyle/>
          <a:p>
            <a:pPr>
              <a:defRPr/>
            </a:pPr>
            <a:r>
              <a:rPr lang="fr-CA" smtClean="0"/>
              <a:t>Statistics Canada • Statistique Canada</a:t>
            </a:r>
            <a:endParaRPr lang="fr-CA"/>
          </a:p>
        </p:txBody>
      </p:sp>
    </p:spTree>
    <p:extLst>
      <p:ext uri="{BB962C8B-B14F-4D97-AF65-F5344CB8AC3E}">
        <p14:creationId xmlns:p14="http://schemas.microsoft.com/office/powerpoint/2010/main" val="35988912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Espace réservé de la date 3"/>
          <p:cNvSpPr txBox="1">
            <a:spLocks noGrp="1"/>
          </p:cNvSpPr>
          <p:nvPr/>
        </p:nvSpPr>
        <p:spPr bwMode="auto">
          <a:xfrm>
            <a:off x="7740650" y="6237288"/>
            <a:ext cx="1049338" cy="474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fld id="{FD2EE3FE-2BBB-4A18-B442-3DB99B812101}" type="datetime1">
              <a:rPr lang="en-CA" sz="1000">
                <a:solidFill>
                  <a:srgbClr val="373799"/>
                </a:solidFill>
              </a:rPr>
              <a:pPr algn="r" eaLnBrk="1" hangingPunct="1"/>
              <a:t>23/09/2019</a:t>
            </a:fld>
            <a:endParaRPr lang="fr-CA" sz="1000" dirty="0">
              <a:solidFill>
                <a:srgbClr val="373799"/>
              </a:solidFill>
            </a:endParaRPr>
          </a:p>
        </p:txBody>
      </p:sp>
      <p:sp>
        <p:nvSpPr>
          <p:cNvPr id="8195" name="Espace réservé du pied de page 4"/>
          <p:cNvSpPr txBox="1">
            <a:spLocks noGrp="1"/>
          </p:cNvSpPr>
          <p:nvPr/>
        </p:nvSpPr>
        <p:spPr bwMode="auto">
          <a:xfrm>
            <a:off x="1403350" y="6237288"/>
            <a:ext cx="6048375" cy="474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fr-CA" sz="1200" dirty="0">
                <a:solidFill>
                  <a:srgbClr val="373799"/>
                </a:solidFill>
              </a:rPr>
              <a:t>Statistics Canada • Statistique Canada</a:t>
            </a:r>
          </a:p>
        </p:txBody>
      </p:sp>
      <p:sp>
        <p:nvSpPr>
          <p:cNvPr id="8197" name="AutoShape 2"/>
          <p:cNvSpPr>
            <a:spLocks noGrp="1" noChangeArrowheads="1"/>
          </p:cNvSpPr>
          <p:nvPr>
            <p:ph type="title" idx="4294967295"/>
          </p:nvPr>
        </p:nvSpPr>
        <p:spPr>
          <a:xfrm>
            <a:off x="395039" y="981075"/>
            <a:ext cx="8353425" cy="708025"/>
          </a:xfrm>
        </p:spPr>
        <p:txBody>
          <a:bodyPr/>
          <a:lstStyle/>
          <a:p>
            <a:pPr eaLnBrk="1" hangingPunct="1"/>
            <a:r>
              <a:rPr lang="en-CA" sz="2800" dirty="0" smtClean="0"/>
              <a:t>Variance estimation: Paths</a:t>
            </a:r>
          </a:p>
        </p:txBody>
      </p:sp>
      <p:sp>
        <p:nvSpPr>
          <p:cNvPr id="8198" name="Rectangle 3"/>
          <p:cNvSpPr>
            <a:spLocks noGrp="1" noChangeArrowheads="1"/>
          </p:cNvSpPr>
          <p:nvPr>
            <p:ph type="body" idx="4294967295"/>
          </p:nvPr>
        </p:nvSpPr>
        <p:spPr>
          <a:xfrm>
            <a:off x="471600" y="1785938"/>
            <a:ext cx="8277225" cy="4164012"/>
          </a:xfrm>
        </p:spPr>
        <p:txBody>
          <a:bodyPr>
            <a:noAutofit/>
          </a:bodyPr>
          <a:lstStyle/>
          <a:p>
            <a:r>
              <a:rPr lang="fr-CA" dirty="0" err="1" smtClean="0"/>
              <a:t>We</a:t>
            </a:r>
            <a:r>
              <a:rPr lang="fr-CA" dirty="0" smtClean="0"/>
              <a:t> </a:t>
            </a:r>
            <a:r>
              <a:rPr lang="fr-CA" dirty="0" err="1" smtClean="0"/>
              <a:t>could</a:t>
            </a:r>
            <a:r>
              <a:rPr lang="fr-CA" dirty="0" smtClean="0"/>
              <a:t> use the </a:t>
            </a:r>
            <a:r>
              <a:rPr lang="fr-CA" dirty="0" err="1" smtClean="0"/>
              <a:t>following</a:t>
            </a:r>
            <a:r>
              <a:rPr lang="fr-CA" dirty="0" smtClean="0"/>
              <a:t> to </a:t>
            </a:r>
            <a:r>
              <a:rPr lang="fr-CA" dirty="0" err="1" smtClean="0"/>
              <a:t>achieve</a:t>
            </a:r>
            <a:r>
              <a:rPr lang="fr-CA" dirty="0" smtClean="0"/>
              <a:t> </a:t>
            </a:r>
            <a:r>
              <a:rPr lang="fr-CA" dirty="0" err="1" smtClean="0"/>
              <a:t>our</a:t>
            </a:r>
            <a:r>
              <a:rPr lang="fr-CA" dirty="0" smtClean="0"/>
              <a:t> goals:</a:t>
            </a:r>
          </a:p>
          <a:p>
            <a:pPr lvl="1"/>
            <a:r>
              <a:rPr lang="fr-CA" dirty="0" err="1" smtClean="0"/>
              <a:t>We</a:t>
            </a:r>
            <a:r>
              <a:rPr lang="fr-CA" dirty="0" smtClean="0"/>
              <a:t> </a:t>
            </a:r>
            <a:r>
              <a:rPr lang="fr-CA" dirty="0" err="1" smtClean="0"/>
              <a:t>can</a:t>
            </a:r>
            <a:r>
              <a:rPr lang="fr-CA" dirty="0" smtClean="0"/>
              <a:t> use « </a:t>
            </a:r>
            <a:r>
              <a:rPr lang="fr-CA" dirty="0" err="1" smtClean="0"/>
              <a:t>textbook</a:t>
            </a:r>
            <a:r>
              <a:rPr lang="fr-CA" dirty="0" smtClean="0"/>
              <a:t> » formulas </a:t>
            </a:r>
            <a:r>
              <a:rPr lang="fr-CA" dirty="0" err="1" smtClean="0"/>
              <a:t>wherever</a:t>
            </a:r>
            <a:r>
              <a:rPr lang="fr-CA" dirty="0" smtClean="0"/>
              <a:t> the design </a:t>
            </a:r>
            <a:r>
              <a:rPr lang="fr-CA" dirty="0" err="1" smtClean="0"/>
              <a:t>can</a:t>
            </a:r>
            <a:r>
              <a:rPr lang="fr-CA" dirty="0" smtClean="0"/>
              <a:t> be </a:t>
            </a:r>
            <a:r>
              <a:rPr lang="fr-CA" dirty="0" err="1" smtClean="0"/>
              <a:t>assumed</a:t>
            </a:r>
            <a:r>
              <a:rPr lang="fr-CA" dirty="0" smtClean="0"/>
              <a:t> to be simple </a:t>
            </a:r>
          </a:p>
          <a:p>
            <a:pPr lvl="1"/>
            <a:r>
              <a:rPr lang="fr-CA" dirty="0" err="1" smtClean="0"/>
              <a:t>We</a:t>
            </a:r>
            <a:r>
              <a:rPr lang="fr-CA" dirty="0" smtClean="0"/>
              <a:t> </a:t>
            </a:r>
            <a:r>
              <a:rPr lang="fr-CA" dirty="0" err="1" smtClean="0"/>
              <a:t>can</a:t>
            </a:r>
            <a:r>
              <a:rPr lang="fr-CA" dirty="0" smtClean="0"/>
              <a:t> </a:t>
            </a:r>
            <a:r>
              <a:rPr lang="fr-CA" dirty="0" err="1" smtClean="0"/>
              <a:t>linearize</a:t>
            </a:r>
            <a:r>
              <a:rPr lang="fr-CA" dirty="0" smtClean="0"/>
              <a:t> </a:t>
            </a:r>
            <a:r>
              <a:rPr lang="fr-CA" dirty="0" err="1" smtClean="0"/>
              <a:t>when</a:t>
            </a:r>
            <a:r>
              <a:rPr lang="fr-CA" dirty="0" smtClean="0"/>
              <a:t> the </a:t>
            </a:r>
            <a:r>
              <a:rPr lang="fr-CA" dirty="0" err="1" smtClean="0"/>
              <a:t>parameters</a:t>
            </a:r>
            <a:r>
              <a:rPr lang="fr-CA" dirty="0" smtClean="0"/>
              <a:t> are non-</a:t>
            </a:r>
            <a:r>
              <a:rPr lang="fr-CA" dirty="0" err="1" smtClean="0"/>
              <a:t>linear</a:t>
            </a:r>
            <a:r>
              <a:rPr lang="fr-CA" dirty="0" smtClean="0"/>
              <a:t> </a:t>
            </a:r>
          </a:p>
          <a:p>
            <a:pPr lvl="1"/>
            <a:r>
              <a:rPr lang="fr-CA" dirty="0" err="1" smtClean="0"/>
              <a:t>We</a:t>
            </a:r>
            <a:r>
              <a:rPr lang="fr-CA" dirty="0" smtClean="0"/>
              <a:t> </a:t>
            </a:r>
            <a:r>
              <a:rPr lang="fr-CA" dirty="0" err="1" smtClean="0"/>
              <a:t>can</a:t>
            </a:r>
            <a:r>
              <a:rPr lang="fr-CA" dirty="0" smtClean="0"/>
              <a:t> use one of the </a:t>
            </a:r>
            <a:r>
              <a:rPr lang="fr-CA" dirty="0" err="1" smtClean="0"/>
              <a:t>replication</a:t>
            </a:r>
            <a:r>
              <a:rPr lang="fr-CA" dirty="0" smtClean="0"/>
              <a:t> techniques </a:t>
            </a:r>
            <a:r>
              <a:rPr lang="fr-CA" dirty="0" err="1" smtClean="0"/>
              <a:t>advocated</a:t>
            </a:r>
            <a:r>
              <a:rPr lang="fr-CA" dirty="0" smtClean="0"/>
              <a:t> in the </a:t>
            </a:r>
            <a:r>
              <a:rPr lang="fr-CA" dirty="0" err="1" smtClean="0"/>
              <a:t>litterature</a:t>
            </a:r>
            <a:endParaRPr lang="fr-CA" dirty="0" smtClean="0"/>
          </a:p>
          <a:p>
            <a:pPr lvl="1"/>
            <a:endParaRPr lang="en-CA" sz="2000" dirty="0" smtClean="0"/>
          </a:p>
        </p:txBody>
      </p:sp>
      <p:sp>
        <p:nvSpPr>
          <p:cNvPr id="9" name="Date Placeholder 8"/>
          <p:cNvSpPr>
            <a:spLocks noGrp="1"/>
          </p:cNvSpPr>
          <p:nvPr>
            <p:ph type="dt" sz="half" idx="10"/>
          </p:nvPr>
        </p:nvSpPr>
        <p:spPr/>
        <p:txBody>
          <a:bodyPr/>
          <a:lstStyle/>
          <a:p>
            <a:pPr>
              <a:defRPr/>
            </a:pPr>
            <a:fld id="{8321EE19-F981-4712-A4D6-46296972EE6F}" type="datetime1">
              <a:rPr lang="en-CA" smtClean="0"/>
              <a:pPr>
                <a:defRPr/>
              </a:pPr>
              <a:t>23/09/2019</a:t>
            </a:fld>
            <a:endParaRPr lang="fr-CA"/>
          </a:p>
        </p:txBody>
      </p:sp>
      <p:sp>
        <p:nvSpPr>
          <p:cNvPr id="10" name="Slide Number Placeholder 9"/>
          <p:cNvSpPr>
            <a:spLocks noGrp="1"/>
          </p:cNvSpPr>
          <p:nvPr>
            <p:ph type="sldNum" sz="quarter" idx="12"/>
          </p:nvPr>
        </p:nvSpPr>
        <p:spPr/>
        <p:txBody>
          <a:bodyPr/>
          <a:lstStyle/>
          <a:p>
            <a:pPr>
              <a:defRPr/>
            </a:pPr>
            <a:fld id="{E37C3A30-8349-4A5B-B5A2-47E67AD35EB2}" type="slidenum">
              <a:rPr lang="fr-CA" smtClean="0"/>
              <a:pPr>
                <a:defRPr/>
              </a:pPr>
              <a:t>17</a:t>
            </a:fld>
            <a:endParaRPr lang="fr-CA"/>
          </a:p>
        </p:txBody>
      </p:sp>
      <p:sp>
        <p:nvSpPr>
          <p:cNvPr id="8" name="Footer Placeholder 7"/>
          <p:cNvSpPr>
            <a:spLocks noGrp="1"/>
          </p:cNvSpPr>
          <p:nvPr>
            <p:ph type="ftr" sz="quarter" idx="11"/>
          </p:nvPr>
        </p:nvSpPr>
        <p:spPr/>
        <p:txBody>
          <a:bodyPr/>
          <a:lstStyle/>
          <a:p>
            <a:pPr>
              <a:defRPr/>
            </a:pPr>
            <a:r>
              <a:rPr lang="fr-CA" smtClean="0"/>
              <a:t>Statistics Canada • Statistique Canada</a:t>
            </a:r>
            <a:endParaRPr lang="fr-CA"/>
          </a:p>
        </p:txBody>
      </p:sp>
    </p:spTree>
    <p:extLst>
      <p:ext uri="{BB962C8B-B14F-4D97-AF65-F5344CB8AC3E}">
        <p14:creationId xmlns:p14="http://schemas.microsoft.com/office/powerpoint/2010/main" val="209283520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Espace réservé de la date 3"/>
          <p:cNvSpPr txBox="1">
            <a:spLocks noGrp="1"/>
          </p:cNvSpPr>
          <p:nvPr/>
        </p:nvSpPr>
        <p:spPr bwMode="auto">
          <a:xfrm>
            <a:off x="7740650" y="6237288"/>
            <a:ext cx="1049338" cy="474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fld id="{FD2EE3FE-2BBB-4A18-B442-3DB99B812101}" type="datetime1">
              <a:rPr lang="en-CA" sz="1000">
                <a:solidFill>
                  <a:srgbClr val="373799"/>
                </a:solidFill>
              </a:rPr>
              <a:pPr algn="r" eaLnBrk="1" hangingPunct="1"/>
              <a:t>23/09/2019</a:t>
            </a:fld>
            <a:endParaRPr lang="fr-CA" sz="1000" dirty="0">
              <a:solidFill>
                <a:srgbClr val="373799"/>
              </a:solidFill>
            </a:endParaRPr>
          </a:p>
        </p:txBody>
      </p:sp>
      <p:sp>
        <p:nvSpPr>
          <p:cNvPr id="8195" name="Espace réservé du pied de page 4"/>
          <p:cNvSpPr txBox="1">
            <a:spLocks noGrp="1"/>
          </p:cNvSpPr>
          <p:nvPr/>
        </p:nvSpPr>
        <p:spPr bwMode="auto">
          <a:xfrm>
            <a:off x="1403350" y="6237288"/>
            <a:ext cx="6048375" cy="474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fr-CA" sz="1200" dirty="0">
                <a:solidFill>
                  <a:srgbClr val="373799"/>
                </a:solidFill>
              </a:rPr>
              <a:t>Statistics Canada • Statistique Canada</a:t>
            </a:r>
          </a:p>
        </p:txBody>
      </p:sp>
      <p:sp>
        <p:nvSpPr>
          <p:cNvPr id="8197" name="AutoShape 2"/>
          <p:cNvSpPr>
            <a:spLocks noGrp="1" noChangeArrowheads="1"/>
          </p:cNvSpPr>
          <p:nvPr>
            <p:ph type="title" idx="4294967295"/>
          </p:nvPr>
        </p:nvSpPr>
        <p:spPr>
          <a:xfrm>
            <a:off x="395039" y="981075"/>
            <a:ext cx="8353425" cy="708025"/>
          </a:xfrm>
        </p:spPr>
        <p:txBody>
          <a:bodyPr/>
          <a:lstStyle/>
          <a:p>
            <a:pPr eaLnBrk="1" hangingPunct="1"/>
            <a:r>
              <a:rPr lang="en-CA" sz="2800" dirty="0" smtClean="0"/>
              <a:t>“Textbook” approach</a:t>
            </a:r>
          </a:p>
        </p:txBody>
      </p:sp>
      <p:sp>
        <p:nvSpPr>
          <p:cNvPr id="8198" name="Rectangle 3"/>
          <p:cNvSpPr>
            <a:spLocks noGrp="1" noChangeArrowheads="1"/>
          </p:cNvSpPr>
          <p:nvPr>
            <p:ph type="body" idx="4294967295"/>
          </p:nvPr>
        </p:nvSpPr>
        <p:spPr>
          <a:xfrm>
            <a:off x="471600" y="1785938"/>
            <a:ext cx="8277225" cy="4164012"/>
          </a:xfrm>
        </p:spPr>
        <p:txBody>
          <a:bodyPr>
            <a:normAutofit/>
          </a:bodyPr>
          <a:lstStyle/>
          <a:p>
            <a:pPr marL="514350" indent="-514350" eaLnBrk="1" hangingPunct="1">
              <a:lnSpc>
                <a:spcPct val="90000"/>
              </a:lnSpc>
              <a:spcBef>
                <a:spcPts val="600"/>
              </a:spcBef>
              <a:spcAft>
                <a:spcPts val="600"/>
              </a:spcAft>
              <a:buFont typeface="Wingdings" pitchFamily="2" charset="2"/>
              <a:buChar char="q"/>
            </a:pPr>
            <a:r>
              <a:rPr lang="en-CA" sz="2400" dirty="0" smtClean="0"/>
              <a:t>When the design and the estimator are simple (say variance for a total for a stratified </a:t>
            </a:r>
            <a:r>
              <a:rPr lang="en-CA" sz="2400" dirty="0" err="1" smtClean="0"/>
              <a:t>srs</a:t>
            </a:r>
            <a:r>
              <a:rPr lang="en-CA" sz="2400" dirty="0" smtClean="0"/>
              <a:t>) variance formula for  the estimator can be derived </a:t>
            </a:r>
            <a:r>
              <a:rPr lang="en-CA" sz="2400" dirty="0" err="1" smtClean="0"/>
              <a:t>algebraïcally</a:t>
            </a:r>
            <a:r>
              <a:rPr lang="en-CA" sz="2400" dirty="0" smtClean="0"/>
              <a:t>.</a:t>
            </a:r>
          </a:p>
          <a:p>
            <a:pPr marL="514350" indent="-514350" eaLnBrk="1" hangingPunct="1">
              <a:lnSpc>
                <a:spcPct val="90000"/>
              </a:lnSpc>
              <a:spcBef>
                <a:spcPts val="600"/>
              </a:spcBef>
              <a:spcAft>
                <a:spcPts val="600"/>
              </a:spcAft>
              <a:buFont typeface="Wingdings" pitchFamily="2" charset="2"/>
              <a:buChar char="q"/>
            </a:pPr>
            <a:r>
              <a:rPr lang="en-CA" sz="2400" dirty="0" smtClean="0"/>
              <a:t>An estimator of this variance is then worked out by deriving formulas, using some estimation principle such as the </a:t>
            </a:r>
            <a:r>
              <a:rPr lang="el-GR" sz="2400" dirty="0" smtClean="0">
                <a:latin typeface="Times New Roman"/>
                <a:cs typeface="Times New Roman"/>
              </a:rPr>
              <a:t>π</a:t>
            </a:r>
            <a:r>
              <a:rPr lang="en-CA" sz="2400" dirty="0" smtClean="0"/>
              <a:t>-expansion principle. </a:t>
            </a:r>
          </a:p>
          <a:p>
            <a:pPr marL="514350" indent="-514350" eaLnBrk="1" hangingPunct="1">
              <a:lnSpc>
                <a:spcPct val="90000"/>
              </a:lnSpc>
              <a:spcBef>
                <a:spcPts val="600"/>
              </a:spcBef>
              <a:spcAft>
                <a:spcPts val="600"/>
              </a:spcAft>
              <a:buFont typeface="Wingdings" pitchFamily="2" charset="2"/>
              <a:buChar char="q"/>
            </a:pPr>
            <a:r>
              <a:rPr lang="en-CA" sz="2400" dirty="0" smtClean="0"/>
              <a:t>This variance estimator depends obviously on the design and the form of the parameter.</a:t>
            </a:r>
          </a:p>
          <a:p>
            <a:pPr marL="514350" indent="-514350" eaLnBrk="1" hangingPunct="1">
              <a:lnSpc>
                <a:spcPct val="90000"/>
              </a:lnSpc>
              <a:spcBef>
                <a:spcPts val="600"/>
              </a:spcBef>
              <a:spcAft>
                <a:spcPts val="600"/>
              </a:spcAft>
              <a:buFont typeface="Wingdings" pitchFamily="2" charset="2"/>
              <a:buChar char="q"/>
            </a:pPr>
            <a:r>
              <a:rPr lang="en-CA" sz="2400" dirty="0" smtClean="0"/>
              <a:t>This works ONLY with simple designs, simple parameters and simple estimators.</a:t>
            </a:r>
          </a:p>
        </p:txBody>
      </p:sp>
      <p:sp>
        <p:nvSpPr>
          <p:cNvPr id="7" name="Date Placeholder 6"/>
          <p:cNvSpPr>
            <a:spLocks noGrp="1"/>
          </p:cNvSpPr>
          <p:nvPr>
            <p:ph type="dt" sz="half" idx="10"/>
          </p:nvPr>
        </p:nvSpPr>
        <p:spPr/>
        <p:txBody>
          <a:bodyPr/>
          <a:lstStyle/>
          <a:p>
            <a:pPr>
              <a:defRPr/>
            </a:pPr>
            <a:fld id="{AA441DD2-9551-4092-AD2E-68B3226A2485}" type="datetime1">
              <a:rPr lang="en-CA" smtClean="0"/>
              <a:pPr>
                <a:defRPr/>
              </a:pPr>
              <a:t>23/09/2019</a:t>
            </a:fld>
            <a:endParaRPr lang="fr-CA"/>
          </a:p>
        </p:txBody>
      </p:sp>
      <p:sp>
        <p:nvSpPr>
          <p:cNvPr id="9" name="Slide Number Placeholder 8"/>
          <p:cNvSpPr>
            <a:spLocks noGrp="1"/>
          </p:cNvSpPr>
          <p:nvPr>
            <p:ph type="sldNum" sz="quarter" idx="12"/>
          </p:nvPr>
        </p:nvSpPr>
        <p:spPr/>
        <p:txBody>
          <a:bodyPr/>
          <a:lstStyle/>
          <a:p>
            <a:pPr>
              <a:defRPr/>
            </a:pPr>
            <a:fld id="{E37C3A30-8349-4A5B-B5A2-47E67AD35EB2}" type="slidenum">
              <a:rPr lang="fr-CA" smtClean="0"/>
              <a:pPr>
                <a:defRPr/>
              </a:pPr>
              <a:t>18</a:t>
            </a:fld>
            <a:endParaRPr lang="fr-CA"/>
          </a:p>
        </p:txBody>
      </p:sp>
      <p:sp>
        <p:nvSpPr>
          <p:cNvPr id="8" name="Footer Placeholder 7"/>
          <p:cNvSpPr>
            <a:spLocks noGrp="1"/>
          </p:cNvSpPr>
          <p:nvPr>
            <p:ph type="ftr" sz="quarter" idx="11"/>
          </p:nvPr>
        </p:nvSpPr>
        <p:spPr/>
        <p:txBody>
          <a:bodyPr/>
          <a:lstStyle/>
          <a:p>
            <a:pPr>
              <a:defRPr/>
            </a:pPr>
            <a:r>
              <a:rPr lang="fr-CA" smtClean="0"/>
              <a:t>Statistics Canada • Statistique Canada</a:t>
            </a:r>
            <a:endParaRPr lang="fr-CA"/>
          </a:p>
        </p:txBody>
      </p:sp>
    </p:spTree>
    <p:extLst>
      <p:ext uri="{BB962C8B-B14F-4D97-AF65-F5344CB8AC3E}">
        <p14:creationId xmlns:p14="http://schemas.microsoft.com/office/powerpoint/2010/main" val="209283520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Espace réservé de la date 3"/>
          <p:cNvSpPr txBox="1">
            <a:spLocks noGrp="1"/>
          </p:cNvSpPr>
          <p:nvPr/>
        </p:nvSpPr>
        <p:spPr bwMode="auto">
          <a:xfrm>
            <a:off x="7740650" y="6237288"/>
            <a:ext cx="1049338" cy="474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fld id="{FD2EE3FE-2BBB-4A18-B442-3DB99B812101}" type="datetime1">
              <a:rPr lang="en-CA" sz="1000">
                <a:solidFill>
                  <a:srgbClr val="373799"/>
                </a:solidFill>
              </a:rPr>
              <a:pPr algn="r" eaLnBrk="1" hangingPunct="1"/>
              <a:t>23/09/2019</a:t>
            </a:fld>
            <a:endParaRPr lang="fr-CA" sz="1000" dirty="0">
              <a:solidFill>
                <a:srgbClr val="373799"/>
              </a:solidFill>
            </a:endParaRPr>
          </a:p>
        </p:txBody>
      </p:sp>
      <p:sp>
        <p:nvSpPr>
          <p:cNvPr id="8195" name="Espace réservé du pied de page 4"/>
          <p:cNvSpPr txBox="1">
            <a:spLocks noGrp="1"/>
          </p:cNvSpPr>
          <p:nvPr/>
        </p:nvSpPr>
        <p:spPr bwMode="auto">
          <a:xfrm>
            <a:off x="1403350" y="6237288"/>
            <a:ext cx="6048375" cy="474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fr-CA" sz="1200" dirty="0">
                <a:solidFill>
                  <a:srgbClr val="373799"/>
                </a:solidFill>
              </a:rPr>
              <a:t>Statistics Canada • Statistique Canada</a:t>
            </a:r>
          </a:p>
        </p:txBody>
      </p:sp>
      <p:sp>
        <p:nvSpPr>
          <p:cNvPr id="8197" name="AutoShape 2"/>
          <p:cNvSpPr>
            <a:spLocks noGrp="1" noChangeArrowheads="1"/>
          </p:cNvSpPr>
          <p:nvPr>
            <p:ph type="title" idx="4294967295"/>
          </p:nvPr>
        </p:nvSpPr>
        <p:spPr>
          <a:xfrm>
            <a:off x="395039" y="981075"/>
            <a:ext cx="8353425" cy="708025"/>
          </a:xfrm>
        </p:spPr>
        <p:txBody>
          <a:bodyPr/>
          <a:lstStyle/>
          <a:p>
            <a:pPr eaLnBrk="1" hangingPunct="1"/>
            <a:r>
              <a:rPr lang="en-CA" sz="2800" dirty="0" smtClean="0"/>
              <a:t>Variance estimation Weighting model</a:t>
            </a:r>
          </a:p>
        </p:txBody>
      </p:sp>
      <p:sp>
        <p:nvSpPr>
          <p:cNvPr id="8198" name="Rectangle 3"/>
          <p:cNvSpPr>
            <a:spLocks noGrp="1" noChangeArrowheads="1"/>
          </p:cNvSpPr>
          <p:nvPr>
            <p:ph type="body" idx="4294967295"/>
          </p:nvPr>
        </p:nvSpPr>
        <p:spPr>
          <a:xfrm>
            <a:off x="467544" y="1772816"/>
            <a:ext cx="8277225" cy="4164012"/>
          </a:xfrm>
        </p:spPr>
        <p:txBody>
          <a:bodyPr>
            <a:noAutofit/>
          </a:bodyPr>
          <a:lstStyle/>
          <a:p>
            <a:pPr marL="514350" indent="-514350" eaLnBrk="1" hangingPunct="1">
              <a:lnSpc>
                <a:spcPct val="90000"/>
              </a:lnSpc>
              <a:spcBef>
                <a:spcPts val="600"/>
              </a:spcBef>
              <a:spcAft>
                <a:spcPts val="600"/>
              </a:spcAft>
              <a:buFont typeface="Wingdings" pitchFamily="2" charset="2"/>
              <a:buChar char="q"/>
            </a:pPr>
            <a:r>
              <a:rPr lang="en-CA" sz="1800" dirty="0" smtClean="0"/>
              <a:t>1) Derive design weight</a:t>
            </a:r>
          </a:p>
          <a:p>
            <a:pPr marL="514350" indent="-514350" eaLnBrk="1" hangingPunct="1">
              <a:lnSpc>
                <a:spcPct val="90000"/>
              </a:lnSpc>
              <a:spcBef>
                <a:spcPts val="600"/>
              </a:spcBef>
              <a:spcAft>
                <a:spcPts val="600"/>
              </a:spcAft>
              <a:buFont typeface="Wingdings" pitchFamily="2" charset="2"/>
              <a:buChar char="q"/>
            </a:pPr>
            <a:r>
              <a:rPr lang="en-CA" sz="1800" dirty="0" smtClean="0"/>
              <a:t>2) Non-response adjustment</a:t>
            </a:r>
          </a:p>
          <a:p>
            <a:pPr marL="514350" indent="-514350" eaLnBrk="1" hangingPunct="1">
              <a:lnSpc>
                <a:spcPct val="90000"/>
              </a:lnSpc>
              <a:spcBef>
                <a:spcPts val="600"/>
              </a:spcBef>
              <a:spcAft>
                <a:spcPts val="600"/>
              </a:spcAft>
              <a:buFont typeface="Wingdings" pitchFamily="2" charset="2"/>
              <a:buChar char="q"/>
            </a:pPr>
            <a:r>
              <a:rPr lang="en-CA" sz="1800" dirty="0" smtClean="0"/>
              <a:t>3) Other adjustments </a:t>
            </a:r>
          </a:p>
          <a:p>
            <a:pPr marL="514350" indent="-514350" eaLnBrk="1" hangingPunct="1">
              <a:lnSpc>
                <a:spcPct val="90000"/>
              </a:lnSpc>
              <a:spcBef>
                <a:spcPts val="600"/>
              </a:spcBef>
              <a:spcAft>
                <a:spcPts val="600"/>
              </a:spcAft>
              <a:buFont typeface="Wingdings" pitchFamily="2" charset="2"/>
              <a:buChar char="q"/>
            </a:pPr>
            <a:r>
              <a:rPr lang="en-CA" sz="1800" dirty="0" smtClean="0"/>
              <a:t>4) Calibration</a:t>
            </a:r>
          </a:p>
          <a:p>
            <a:pPr marL="514350" indent="-514350" eaLnBrk="1" hangingPunct="1">
              <a:lnSpc>
                <a:spcPct val="90000"/>
              </a:lnSpc>
              <a:spcBef>
                <a:spcPts val="600"/>
              </a:spcBef>
              <a:spcAft>
                <a:spcPts val="600"/>
              </a:spcAft>
              <a:buFont typeface="Wingdings" pitchFamily="2" charset="2"/>
              <a:buChar char="q"/>
            </a:pPr>
            <a:r>
              <a:rPr lang="en-CA" sz="1800" dirty="0" smtClean="0"/>
              <a:t>A sound variance estimation process needs to take each of these steps into consideration because each one could potentially influence the level, variability and/or bias of the sample</a:t>
            </a:r>
          </a:p>
          <a:p>
            <a:pPr marL="514350" indent="-514350" eaLnBrk="1" hangingPunct="1">
              <a:lnSpc>
                <a:spcPct val="90000"/>
              </a:lnSpc>
              <a:spcBef>
                <a:spcPts val="600"/>
              </a:spcBef>
              <a:spcAft>
                <a:spcPts val="600"/>
              </a:spcAft>
              <a:buFont typeface="Wingdings" pitchFamily="2" charset="2"/>
              <a:buChar char="q"/>
            </a:pPr>
            <a:r>
              <a:rPr lang="en-CA" sz="1800" dirty="0" smtClean="0"/>
              <a:t>Ideally, we would like to take into account all the above steps and possibly incorporate them all into one formula like a Total Squared Error formula (Sampling variance with modified variability due to other statistical adjustments made to the sample)</a:t>
            </a:r>
          </a:p>
          <a:p>
            <a:pPr marL="514350" indent="-514350" eaLnBrk="1" hangingPunct="1">
              <a:lnSpc>
                <a:spcPct val="90000"/>
              </a:lnSpc>
              <a:spcBef>
                <a:spcPts val="600"/>
              </a:spcBef>
              <a:spcAft>
                <a:spcPts val="600"/>
              </a:spcAft>
              <a:buFont typeface="Wingdings" pitchFamily="2" charset="2"/>
              <a:buChar char="q"/>
            </a:pPr>
            <a:r>
              <a:rPr lang="en-CA" sz="1800" dirty="0" smtClean="0"/>
              <a:t>Unfortunately, there is no simple solution to that problem</a:t>
            </a:r>
          </a:p>
          <a:p>
            <a:pPr marL="514350" indent="-514350" eaLnBrk="1" hangingPunct="1">
              <a:lnSpc>
                <a:spcPct val="90000"/>
              </a:lnSpc>
              <a:spcBef>
                <a:spcPts val="600"/>
              </a:spcBef>
              <a:spcAft>
                <a:spcPts val="600"/>
              </a:spcAft>
              <a:buNone/>
            </a:pPr>
            <a:endParaRPr lang="en-CA" sz="1800" dirty="0" smtClean="0"/>
          </a:p>
          <a:p>
            <a:pPr marL="514350" indent="-514350" eaLnBrk="1" hangingPunct="1">
              <a:lnSpc>
                <a:spcPct val="90000"/>
              </a:lnSpc>
              <a:spcBef>
                <a:spcPts val="600"/>
              </a:spcBef>
              <a:spcAft>
                <a:spcPts val="600"/>
              </a:spcAft>
              <a:buNone/>
            </a:pPr>
            <a:endParaRPr lang="en-CA" sz="1800" dirty="0" smtClean="0"/>
          </a:p>
        </p:txBody>
      </p:sp>
      <p:sp>
        <p:nvSpPr>
          <p:cNvPr id="7" name="Date Placeholder 6"/>
          <p:cNvSpPr>
            <a:spLocks noGrp="1"/>
          </p:cNvSpPr>
          <p:nvPr>
            <p:ph type="dt" sz="half" idx="10"/>
          </p:nvPr>
        </p:nvSpPr>
        <p:spPr/>
        <p:txBody>
          <a:bodyPr/>
          <a:lstStyle/>
          <a:p>
            <a:pPr>
              <a:defRPr/>
            </a:pPr>
            <a:fld id="{4724B9D2-322D-40A8-AC1E-FDE862B34F47}" type="datetime1">
              <a:rPr lang="en-CA" smtClean="0"/>
              <a:pPr>
                <a:defRPr/>
              </a:pPr>
              <a:t>23/09/2019</a:t>
            </a:fld>
            <a:endParaRPr lang="fr-CA"/>
          </a:p>
        </p:txBody>
      </p:sp>
      <p:sp>
        <p:nvSpPr>
          <p:cNvPr id="9" name="Slide Number Placeholder 8"/>
          <p:cNvSpPr>
            <a:spLocks noGrp="1"/>
          </p:cNvSpPr>
          <p:nvPr>
            <p:ph type="sldNum" sz="quarter" idx="12"/>
          </p:nvPr>
        </p:nvSpPr>
        <p:spPr/>
        <p:txBody>
          <a:bodyPr/>
          <a:lstStyle/>
          <a:p>
            <a:pPr>
              <a:defRPr/>
            </a:pPr>
            <a:fld id="{E37C3A30-8349-4A5B-B5A2-47E67AD35EB2}" type="slidenum">
              <a:rPr lang="fr-CA" smtClean="0"/>
              <a:pPr>
                <a:defRPr/>
              </a:pPr>
              <a:t>19</a:t>
            </a:fld>
            <a:endParaRPr lang="fr-CA"/>
          </a:p>
        </p:txBody>
      </p:sp>
      <p:sp>
        <p:nvSpPr>
          <p:cNvPr id="8" name="Footer Placeholder 7"/>
          <p:cNvSpPr>
            <a:spLocks noGrp="1"/>
          </p:cNvSpPr>
          <p:nvPr>
            <p:ph type="ftr" sz="quarter" idx="11"/>
          </p:nvPr>
        </p:nvSpPr>
        <p:spPr/>
        <p:txBody>
          <a:bodyPr/>
          <a:lstStyle/>
          <a:p>
            <a:pPr>
              <a:defRPr/>
            </a:pPr>
            <a:r>
              <a:rPr lang="fr-CA" dirty="0" err="1" smtClean="0"/>
              <a:t>Statistics</a:t>
            </a:r>
            <a:r>
              <a:rPr lang="fr-CA" dirty="0" smtClean="0"/>
              <a:t> Canada • Statistique Canada</a:t>
            </a:r>
            <a:endParaRPr lang="fr-CA" dirty="0"/>
          </a:p>
        </p:txBody>
      </p:sp>
    </p:spTree>
    <p:extLst>
      <p:ext uri="{BB962C8B-B14F-4D97-AF65-F5344CB8AC3E}">
        <p14:creationId xmlns:p14="http://schemas.microsoft.com/office/powerpoint/2010/main" val="209283520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57" name="Text Box 17"/>
          <p:cNvSpPr txBox="1">
            <a:spLocks noChangeArrowheads="1"/>
          </p:cNvSpPr>
          <p:nvPr/>
        </p:nvSpPr>
        <p:spPr bwMode="auto">
          <a:xfrm>
            <a:off x="611188" y="1916113"/>
            <a:ext cx="7921625" cy="1600438"/>
          </a:xfrm>
          <a:prstGeom prst="rect">
            <a:avLst/>
          </a:prstGeom>
          <a:noFill/>
          <a:ln w="9525">
            <a:noFill/>
            <a:miter lim="800000"/>
            <a:headEnd/>
            <a:tailEnd/>
          </a:ln>
          <a:effectLst/>
        </p:spPr>
        <p:txBody>
          <a:bodyPr>
            <a:spAutoFit/>
          </a:bodyPr>
          <a:lstStyle/>
          <a:p>
            <a:pPr algn="ctr">
              <a:spcBef>
                <a:spcPct val="50000"/>
              </a:spcBef>
            </a:pPr>
            <a:r>
              <a:rPr lang="en-CA" sz="2800" dirty="0" smtClean="0">
                <a:solidFill>
                  <a:schemeClr val="accent2"/>
                </a:solidFill>
                <a:latin typeface="Arial Black" pitchFamily="34" charset="0"/>
              </a:rPr>
              <a:t>Project for the Regional Advancement of Statistics in the Caribbean </a:t>
            </a:r>
            <a:endParaRPr lang="en-CA" sz="2800" dirty="0">
              <a:solidFill>
                <a:schemeClr val="accent2"/>
              </a:solidFill>
              <a:latin typeface="Arial Black" pitchFamily="34" charset="0"/>
            </a:endParaRPr>
          </a:p>
          <a:p>
            <a:pPr algn="ctr">
              <a:spcBef>
                <a:spcPct val="50000"/>
              </a:spcBef>
            </a:pPr>
            <a:r>
              <a:rPr lang="en-CA" sz="2800" dirty="0" smtClean="0">
                <a:solidFill>
                  <a:schemeClr val="accent2"/>
                </a:solidFill>
                <a:latin typeface="Arial Black" pitchFamily="34" charset="0"/>
              </a:rPr>
              <a:t>PRASC</a:t>
            </a:r>
            <a:endParaRPr lang="en-CA" sz="2800" dirty="0">
              <a:solidFill>
                <a:schemeClr val="accent2"/>
              </a:solidFill>
              <a:latin typeface="Arial Black" pitchFamily="34" charset="0"/>
            </a:endParaRPr>
          </a:p>
        </p:txBody>
      </p:sp>
      <p:sp>
        <p:nvSpPr>
          <p:cNvPr id="5" name="Text Box 19"/>
          <p:cNvSpPr txBox="1">
            <a:spLocks noChangeArrowheads="1"/>
          </p:cNvSpPr>
          <p:nvPr/>
        </p:nvSpPr>
        <p:spPr bwMode="auto">
          <a:xfrm>
            <a:off x="467544" y="3785757"/>
            <a:ext cx="8208912" cy="954107"/>
          </a:xfrm>
          <a:prstGeom prst="rect">
            <a:avLst/>
          </a:prstGeom>
          <a:noFill/>
          <a:ln w="9525">
            <a:noFill/>
            <a:miter lim="800000"/>
            <a:headEnd/>
            <a:tailEnd/>
          </a:ln>
          <a:effectLst/>
        </p:spPr>
        <p:txBody>
          <a:bodyPr wrap="square">
            <a:spAutoFit/>
          </a:bodyPr>
          <a:lstStyle/>
          <a:p>
            <a:pPr algn="ctr">
              <a:spcBef>
                <a:spcPct val="50000"/>
              </a:spcBef>
            </a:pPr>
            <a:r>
              <a:rPr lang="en-CA" sz="2800" dirty="0" smtClean="0">
                <a:solidFill>
                  <a:srgbClr val="669900"/>
                </a:solidFill>
                <a:latin typeface="Arial Black" pitchFamily="34" charset="0"/>
              </a:rPr>
              <a:t>Component: Household Survey Infrastructure</a:t>
            </a:r>
            <a:endParaRPr lang="en-CA" sz="2800" dirty="0">
              <a:solidFill>
                <a:srgbClr val="669900"/>
              </a:solidFill>
              <a:latin typeface="Arial Black" pitchFamily="34" charset="0"/>
            </a:endParaRPr>
          </a:p>
        </p:txBody>
      </p:sp>
      <p:pic>
        <p:nvPicPr>
          <p:cNvPr id="6" name="Picture 5" descr="Funded by Canadalogo.png"/>
          <p:cNvPicPr>
            <a:picLocks noChangeAspect="1"/>
          </p:cNvPicPr>
          <p:nvPr/>
        </p:nvPicPr>
        <p:blipFill>
          <a:blip r:embed="rId2" cstate="print"/>
          <a:stretch>
            <a:fillRect/>
          </a:stretch>
        </p:blipFill>
        <p:spPr>
          <a:xfrm>
            <a:off x="2503760" y="5530778"/>
            <a:ext cx="4064471" cy="695720"/>
          </a:xfrm>
          <a:prstGeom prst="rect">
            <a:avLst/>
          </a:prstGeom>
        </p:spPr>
      </p:pic>
      <p:sp>
        <p:nvSpPr>
          <p:cNvPr id="7" name="Date Placeholder 6"/>
          <p:cNvSpPr>
            <a:spLocks noGrp="1"/>
          </p:cNvSpPr>
          <p:nvPr>
            <p:ph type="dt" sz="half" idx="10"/>
          </p:nvPr>
        </p:nvSpPr>
        <p:spPr/>
        <p:txBody>
          <a:bodyPr/>
          <a:lstStyle/>
          <a:p>
            <a:fld id="{FBF8C9ED-6809-4DDF-9B7F-EC73A9A74179}" type="datetime1">
              <a:rPr lang="en-CA" smtClean="0"/>
              <a:pPr/>
              <a:t>27/09/2019</a:t>
            </a:fld>
            <a:endParaRPr lang="en-CA"/>
          </a:p>
        </p:txBody>
      </p:sp>
      <p:sp>
        <p:nvSpPr>
          <p:cNvPr id="8" name="Slide Number Placeholder 7"/>
          <p:cNvSpPr>
            <a:spLocks noGrp="1"/>
          </p:cNvSpPr>
          <p:nvPr>
            <p:ph type="sldNum" sz="quarter" idx="12"/>
          </p:nvPr>
        </p:nvSpPr>
        <p:spPr/>
        <p:txBody>
          <a:bodyPr/>
          <a:lstStyle/>
          <a:p>
            <a:fld id="{25F2285F-31D0-461E-A612-B719B60CAAEC}" type="slidenum">
              <a:rPr lang="en-CA" smtClean="0"/>
              <a:pPr/>
              <a:t>2</a:t>
            </a:fld>
            <a:endParaRPr lang="en-CA"/>
          </a:p>
        </p:txBody>
      </p:sp>
      <p:sp>
        <p:nvSpPr>
          <p:cNvPr id="9" name="Footer Placeholder 8"/>
          <p:cNvSpPr>
            <a:spLocks noGrp="1"/>
          </p:cNvSpPr>
          <p:nvPr>
            <p:ph type="ftr" sz="quarter" idx="11"/>
          </p:nvPr>
        </p:nvSpPr>
        <p:spPr/>
        <p:txBody>
          <a:bodyPr/>
          <a:lstStyle/>
          <a:p>
            <a:r>
              <a:rPr lang="en-CA" smtClean="0"/>
              <a:t>Statistics Canada • Statistique Canada</a:t>
            </a:r>
            <a:endParaRPr lang="en-CA"/>
          </a:p>
        </p:txBody>
      </p:sp>
    </p:spTree>
    <p:extLst>
      <p:ext uri="{BB962C8B-B14F-4D97-AF65-F5344CB8AC3E}">
        <p14:creationId xmlns:p14="http://schemas.microsoft.com/office/powerpoint/2010/main" val="1044263739"/>
      </p:ext>
    </p:extLst>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Espace réservé de la date 3"/>
          <p:cNvSpPr txBox="1">
            <a:spLocks noGrp="1"/>
          </p:cNvSpPr>
          <p:nvPr/>
        </p:nvSpPr>
        <p:spPr bwMode="auto">
          <a:xfrm>
            <a:off x="7740650" y="6237288"/>
            <a:ext cx="1049338" cy="474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fld id="{FD2EE3FE-2BBB-4A18-B442-3DB99B812101}" type="datetime1">
              <a:rPr lang="en-CA" sz="1000">
                <a:solidFill>
                  <a:srgbClr val="373799"/>
                </a:solidFill>
              </a:rPr>
              <a:pPr algn="r" eaLnBrk="1" hangingPunct="1"/>
              <a:t>23/09/2019</a:t>
            </a:fld>
            <a:endParaRPr lang="fr-CA" sz="1000" dirty="0">
              <a:solidFill>
                <a:srgbClr val="373799"/>
              </a:solidFill>
            </a:endParaRPr>
          </a:p>
        </p:txBody>
      </p:sp>
      <p:sp>
        <p:nvSpPr>
          <p:cNvPr id="8195" name="Espace réservé du pied de page 4"/>
          <p:cNvSpPr txBox="1">
            <a:spLocks noGrp="1"/>
          </p:cNvSpPr>
          <p:nvPr/>
        </p:nvSpPr>
        <p:spPr bwMode="auto">
          <a:xfrm>
            <a:off x="1403350" y="6237288"/>
            <a:ext cx="6048375" cy="474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fr-CA" sz="1200" dirty="0">
                <a:solidFill>
                  <a:srgbClr val="373799"/>
                </a:solidFill>
              </a:rPr>
              <a:t>Statistics Canada • Statistique Canada</a:t>
            </a:r>
          </a:p>
        </p:txBody>
      </p:sp>
      <p:sp>
        <p:nvSpPr>
          <p:cNvPr id="8197" name="AutoShape 2"/>
          <p:cNvSpPr>
            <a:spLocks noGrp="1" noChangeArrowheads="1"/>
          </p:cNvSpPr>
          <p:nvPr>
            <p:ph type="title" idx="4294967295"/>
          </p:nvPr>
        </p:nvSpPr>
        <p:spPr>
          <a:xfrm>
            <a:off x="395039" y="981075"/>
            <a:ext cx="8353425" cy="708025"/>
          </a:xfrm>
        </p:spPr>
        <p:txBody>
          <a:bodyPr/>
          <a:lstStyle/>
          <a:p>
            <a:pPr eaLnBrk="1" hangingPunct="1"/>
            <a:r>
              <a:rPr lang="en-CA" sz="2800" dirty="0" smtClean="0"/>
              <a:t>Variance estimation</a:t>
            </a:r>
          </a:p>
        </p:txBody>
      </p:sp>
      <p:sp>
        <p:nvSpPr>
          <p:cNvPr id="8198" name="Rectangle 3"/>
          <p:cNvSpPr>
            <a:spLocks noGrp="1" noChangeArrowheads="1"/>
          </p:cNvSpPr>
          <p:nvPr>
            <p:ph type="body" idx="4294967295"/>
          </p:nvPr>
        </p:nvSpPr>
        <p:spPr>
          <a:xfrm>
            <a:off x="471600" y="1785938"/>
            <a:ext cx="8277225" cy="4164012"/>
          </a:xfrm>
        </p:spPr>
        <p:txBody>
          <a:bodyPr>
            <a:noAutofit/>
          </a:bodyPr>
          <a:lstStyle/>
          <a:p>
            <a:r>
              <a:rPr lang="fr-CA" dirty="0" smtClean="0"/>
              <a:t>One simple solution </a:t>
            </a:r>
            <a:r>
              <a:rPr lang="fr-CA" dirty="0" err="1" smtClean="0"/>
              <a:t>is</a:t>
            </a:r>
            <a:r>
              <a:rPr lang="fr-CA" dirty="0" smtClean="0"/>
              <a:t> to assume a </a:t>
            </a:r>
            <a:r>
              <a:rPr lang="fr-CA" dirty="0" err="1" smtClean="0"/>
              <a:t>simpler</a:t>
            </a:r>
            <a:r>
              <a:rPr lang="fr-CA" dirty="0" smtClean="0"/>
              <a:t> design </a:t>
            </a:r>
            <a:r>
              <a:rPr lang="fr-CA" dirty="0" err="1" smtClean="0"/>
              <a:t>than</a:t>
            </a:r>
            <a:r>
              <a:rPr lang="fr-CA" dirty="0" smtClean="0"/>
              <a:t> </a:t>
            </a:r>
            <a:r>
              <a:rPr lang="fr-CA" dirty="0" err="1" smtClean="0"/>
              <a:t>what</a:t>
            </a:r>
            <a:r>
              <a:rPr lang="fr-CA" dirty="0" smtClean="0"/>
              <a:t> </a:t>
            </a:r>
            <a:r>
              <a:rPr lang="fr-CA" dirty="0" err="1" smtClean="0"/>
              <a:t>was</a:t>
            </a:r>
            <a:r>
              <a:rPr lang="fr-CA" dirty="0" smtClean="0"/>
              <a:t> </a:t>
            </a:r>
            <a:r>
              <a:rPr lang="fr-CA" dirty="0" err="1" smtClean="0"/>
              <a:t>used</a:t>
            </a:r>
            <a:r>
              <a:rPr lang="fr-CA" dirty="0" smtClean="0"/>
              <a:t>:</a:t>
            </a:r>
          </a:p>
          <a:p>
            <a:r>
              <a:rPr lang="fr-CA" dirty="0" smtClean="0"/>
              <a:t> 	</a:t>
            </a:r>
            <a:r>
              <a:rPr lang="fr-CA" dirty="0" err="1" smtClean="0"/>
              <a:t>Example</a:t>
            </a:r>
            <a:r>
              <a:rPr lang="fr-CA" dirty="0" smtClean="0"/>
              <a:t>: </a:t>
            </a:r>
            <a:r>
              <a:rPr lang="fr-CA" sz="2400" dirty="0" smtClean="0"/>
              <a:t>For a </a:t>
            </a:r>
            <a:r>
              <a:rPr lang="fr-CA" sz="2400" dirty="0" err="1" smtClean="0"/>
              <a:t>given</a:t>
            </a:r>
            <a:r>
              <a:rPr lang="fr-CA" sz="2400" dirty="0" smtClean="0"/>
              <a:t> </a:t>
            </a:r>
            <a:r>
              <a:rPr lang="fr-CA" sz="2400" dirty="0" err="1" smtClean="0"/>
              <a:t>survey</a:t>
            </a:r>
            <a:r>
              <a:rPr lang="fr-CA" sz="2400" dirty="0" smtClean="0"/>
              <a:t> </a:t>
            </a:r>
            <a:r>
              <a:rPr lang="fr-CA" sz="2400" dirty="0" err="1" smtClean="0"/>
              <a:t>where</a:t>
            </a:r>
            <a:r>
              <a:rPr lang="fr-CA" sz="2400" dirty="0" smtClean="0"/>
              <a:t> the design </a:t>
            </a:r>
            <a:r>
              <a:rPr lang="fr-CA" sz="2400" dirty="0" err="1" smtClean="0"/>
              <a:t>was</a:t>
            </a:r>
            <a:r>
              <a:rPr lang="fr-CA" sz="2400" dirty="0" smtClean="0"/>
              <a:t> </a:t>
            </a:r>
            <a:r>
              <a:rPr lang="fr-CA" sz="2400" dirty="0" err="1" smtClean="0"/>
              <a:t>s</a:t>
            </a:r>
            <a:r>
              <a:rPr lang="fr-CA" sz="2400" b="1" i="1" dirty="0" err="1" smtClean="0"/>
              <a:t>tratified</a:t>
            </a:r>
            <a:r>
              <a:rPr lang="fr-CA" sz="2400" b="1" i="1" dirty="0" smtClean="0"/>
              <a:t> </a:t>
            </a:r>
            <a:r>
              <a:rPr lang="fr-CA" sz="2400" b="1" i="1" dirty="0" err="1" smtClean="0"/>
              <a:t>multistage</a:t>
            </a:r>
            <a:r>
              <a:rPr lang="fr-CA" sz="2400" b="1" i="1" dirty="0" smtClean="0"/>
              <a:t> </a:t>
            </a:r>
            <a:r>
              <a:rPr lang="fr-CA" sz="2400" b="1" i="1" dirty="0" err="1" smtClean="0"/>
              <a:t>pps</a:t>
            </a:r>
            <a:r>
              <a:rPr lang="fr-CA" sz="2400" b="1" i="1" dirty="0"/>
              <a:t>,</a:t>
            </a:r>
            <a:r>
              <a:rPr lang="fr-CA" sz="2400" dirty="0" smtClean="0"/>
              <a:t> assume at the variance estimation stage </a:t>
            </a:r>
            <a:r>
              <a:rPr lang="fr-CA" sz="2400" dirty="0" err="1" smtClean="0"/>
              <a:t>that</a:t>
            </a:r>
            <a:r>
              <a:rPr lang="fr-CA" sz="2400" dirty="0" smtClean="0"/>
              <a:t> </a:t>
            </a:r>
            <a:r>
              <a:rPr lang="fr-CA" sz="2400" dirty="0" err="1" smtClean="0"/>
              <a:t>it</a:t>
            </a:r>
            <a:r>
              <a:rPr lang="fr-CA" sz="2400" dirty="0" smtClean="0"/>
              <a:t> </a:t>
            </a:r>
            <a:r>
              <a:rPr lang="fr-CA" sz="2400" dirty="0" err="1" smtClean="0"/>
              <a:t>was</a:t>
            </a:r>
            <a:r>
              <a:rPr lang="fr-CA" sz="2400" dirty="0" smtClean="0"/>
              <a:t> </a:t>
            </a:r>
            <a:r>
              <a:rPr lang="fr-CA" sz="2400" b="1" i="1" dirty="0" err="1" smtClean="0"/>
              <a:t>srs</a:t>
            </a:r>
            <a:r>
              <a:rPr lang="fr-CA" sz="2400" dirty="0" smtClean="0"/>
              <a:t>  </a:t>
            </a:r>
            <a:r>
              <a:rPr lang="fr-CA" sz="2400" dirty="0" err="1" smtClean="0"/>
              <a:t>without</a:t>
            </a:r>
            <a:r>
              <a:rPr lang="fr-CA" sz="2400" dirty="0" smtClean="0"/>
              <a:t> replacement at stage 1 and </a:t>
            </a:r>
            <a:r>
              <a:rPr lang="fr-CA" sz="2400" dirty="0" err="1" smtClean="0"/>
              <a:t>consider</a:t>
            </a:r>
            <a:r>
              <a:rPr lang="fr-CA" sz="2400" dirty="0" smtClean="0"/>
              <a:t> </a:t>
            </a:r>
            <a:r>
              <a:rPr lang="fr-CA" sz="2400" dirty="0" err="1" smtClean="0"/>
              <a:t>only</a:t>
            </a:r>
            <a:r>
              <a:rPr lang="fr-CA" sz="2400" dirty="0" smtClean="0"/>
              <a:t> stage 1 </a:t>
            </a:r>
            <a:r>
              <a:rPr lang="fr-CA" sz="2400" dirty="0" err="1" smtClean="0"/>
              <a:t>variability</a:t>
            </a:r>
            <a:r>
              <a:rPr lang="fr-CA" sz="2400" dirty="0" smtClean="0"/>
              <a:t>. Variance </a:t>
            </a:r>
            <a:r>
              <a:rPr lang="fr-CA" sz="2400" dirty="0" err="1" smtClean="0"/>
              <a:t>is</a:t>
            </a:r>
            <a:r>
              <a:rPr lang="fr-CA" sz="2400" dirty="0" smtClean="0"/>
              <a:t> </a:t>
            </a:r>
            <a:r>
              <a:rPr lang="fr-CA" sz="2400" dirty="0" err="1" smtClean="0"/>
              <a:t>approximated</a:t>
            </a:r>
            <a:r>
              <a:rPr lang="fr-CA" sz="2400" dirty="0" smtClean="0"/>
              <a:t> as:</a:t>
            </a:r>
          </a:p>
          <a:p>
            <a:endParaRPr lang="fr-CA" dirty="0" smtClean="0"/>
          </a:p>
          <a:p>
            <a:endParaRPr lang="fr-CA" dirty="0" smtClean="0"/>
          </a:p>
          <a:p>
            <a:r>
              <a:rPr lang="fr-CA" dirty="0" smtClean="0"/>
              <a:t> </a:t>
            </a:r>
            <a:r>
              <a:rPr lang="fr-CA" sz="2400" dirty="0" err="1" smtClean="0"/>
              <a:t>Here</a:t>
            </a:r>
            <a:r>
              <a:rPr lang="fr-CA" sz="2400" dirty="0" smtClean="0"/>
              <a:t>         </a:t>
            </a:r>
            <a:r>
              <a:rPr lang="fr-CA" sz="2400" dirty="0" err="1" smtClean="0"/>
              <a:t>is</a:t>
            </a:r>
            <a:r>
              <a:rPr lang="fr-CA" sz="2400" dirty="0" smtClean="0"/>
              <a:t> an </a:t>
            </a:r>
            <a:r>
              <a:rPr lang="fr-CA" sz="2400" dirty="0" err="1" smtClean="0"/>
              <a:t>estimate</a:t>
            </a:r>
            <a:r>
              <a:rPr lang="fr-CA" sz="2400" dirty="0" smtClean="0"/>
              <a:t> of y </a:t>
            </a:r>
            <a:r>
              <a:rPr lang="fr-CA" sz="2400" dirty="0" err="1" smtClean="0"/>
              <a:t>using</a:t>
            </a:r>
            <a:r>
              <a:rPr lang="fr-CA" sz="2400" dirty="0" smtClean="0"/>
              <a:t> second stage </a:t>
            </a:r>
            <a:r>
              <a:rPr lang="fr-CA" sz="2400" dirty="0" err="1" smtClean="0"/>
              <a:t>weights</a:t>
            </a:r>
            <a:r>
              <a:rPr lang="fr-CA" sz="2400" dirty="0" smtClean="0"/>
              <a:t>, by stratum (h)</a:t>
            </a:r>
          </a:p>
        </p:txBody>
      </p:sp>
      <p:sp>
        <p:nvSpPr>
          <p:cNvPr id="9" name="Date Placeholder 8"/>
          <p:cNvSpPr>
            <a:spLocks noGrp="1"/>
          </p:cNvSpPr>
          <p:nvPr>
            <p:ph type="dt" sz="half" idx="10"/>
          </p:nvPr>
        </p:nvSpPr>
        <p:spPr/>
        <p:txBody>
          <a:bodyPr/>
          <a:lstStyle/>
          <a:p>
            <a:pPr>
              <a:defRPr/>
            </a:pPr>
            <a:fld id="{D5633568-9978-426E-8776-1B01C2D32FD2}" type="datetime1">
              <a:rPr lang="en-CA" smtClean="0"/>
              <a:pPr>
                <a:defRPr/>
              </a:pPr>
              <a:t>23/09/2019</a:t>
            </a:fld>
            <a:endParaRPr lang="fr-CA"/>
          </a:p>
        </p:txBody>
      </p:sp>
      <p:sp>
        <p:nvSpPr>
          <p:cNvPr id="10" name="Slide Number Placeholder 9"/>
          <p:cNvSpPr>
            <a:spLocks noGrp="1"/>
          </p:cNvSpPr>
          <p:nvPr>
            <p:ph type="sldNum" sz="quarter" idx="12"/>
          </p:nvPr>
        </p:nvSpPr>
        <p:spPr/>
        <p:txBody>
          <a:bodyPr/>
          <a:lstStyle/>
          <a:p>
            <a:pPr>
              <a:defRPr/>
            </a:pPr>
            <a:fld id="{E37C3A30-8349-4A5B-B5A2-47E67AD35EB2}" type="slidenum">
              <a:rPr lang="fr-CA" smtClean="0"/>
              <a:pPr>
                <a:defRPr/>
              </a:pPr>
              <a:t>20</a:t>
            </a:fld>
            <a:endParaRPr lang="fr-CA"/>
          </a:p>
        </p:txBody>
      </p:sp>
      <p:graphicFrame>
        <p:nvGraphicFramePr>
          <p:cNvPr id="311298" name="Object 2"/>
          <p:cNvGraphicFramePr>
            <a:graphicFrameLocks noChangeAspect="1"/>
          </p:cNvGraphicFramePr>
          <p:nvPr>
            <p:extLst>
              <p:ext uri="{D42A27DB-BD31-4B8C-83A1-F6EECF244321}">
                <p14:modId xmlns:p14="http://schemas.microsoft.com/office/powerpoint/2010/main" val="1538384024"/>
              </p:ext>
            </p:extLst>
          </p:nvPr>
        </p:nvGraphicFramePr>
        <p:xfrm>
          <a:off x="992511" y="4267724"/>
          <a:ext cx="7272808" cy="1190805"/>
        </p:xfrm>
        <a:graphic>
          <a:graphicData uri="http://schemas.openxmlformats.org/presentationml/2006/ole">
            <mc:AlternateContent xmlns:mc="http://schemas.openxmlformats.org/markup-compatibility/2006">
              <mc:Choice xmlns:v="urn:schemas-microsoft-com:vml" Requires="v">
                <p:oleObj spid="_x0000_s311332" name="Équation" r:id="rId3" imgW="3543120" imgH="583920" progId="Equation.3">
                  <p:embed/>
                </p:oleObj>
              </mc:Choice>
              <mc:Fallback>
                <p:oleObj name="Équation" r:id="rId3" imgW="3543120" imgH="58392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92511" y="4267724"/>
                        <a:ext cx="7272808" cy="11908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11299" name="Object 3"/>
          <p:cNvGraphicFramePr>
            <a:graphicFrameLocks noChangeAspect="1"/>
          </p:cNvGraphicFramePr>
          <p:nvPr>
            <p:extLst>
              <p:ext uri="{D42A27DB-BD31-4B8C-83A1-F6EECF244321}">
                <p14:modId xmlns:p14="http://schemas.microsoft.com/office/powerpoint/2010/main" val="1217696555"/>
              </p:ext>
            </p:extLst>
          </p:nvPr>
        </p:nvGraphicFramePr>
        <p:xfrm>
          <a:off x="1691680" y="5818188"/>
          <a:ext cx="635000" cy="457200"/>
        </p:xfrm>
        <a:graphic>
          <a:graphicData uri="http://schemas.openxmlformats.org/presentationml/2006/ole">
            <mc:AlternateContent xmlns:mc="http://schemas.openxmlformats.org/markup-compatibility/2006">
              <mc:Choice xmlns:v="urn:schemas-microsoft-com:vml" Requires="v">
                <p:oleObj spid="_x0000_s311333" name="Équation" r:id="rId5" imgW="317160" imgH="228600" progId="Equation.3">
                  <p:embed/>
                </p:oleObj>
              </mc:Choice>
              <mc:Fallback>
                <p:oleObj name="Équation" r:id="rId5" imgW="317160" imgH="228600" progId="Equation.3">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91680" y="5818188"/>
                        <a:ext cx="63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1" name="Footer Placeholder 10"/>
          <p:cNvSpPr>
            <a:spLocks noGrp="1"/>
          </p:cNvSpPr>
          <p:nvPr>
            <p:ph type="ftr" sz="quarter" idx="11"/>
          </p:nvPr>
        </p:nvSpPr>
        <p:spPr/>
        <p:txBody>
          <a:bodyPr/>
          <a:lstStyle/>
          <a:p>
            <a:pPr>
              <a:defRPr/>
            </a:pPr>
            <a:r>
              <a:rPr lang="fr-CA" dirty="0" err="1" smtClean="0"/>
              <a:t>Statistics</a:t>
            </a:r>
            <a:r>
              <a:rPr lang="fr-CA" dirty="0" smtClean="0"/>
              <a:t> Canada • Statistique Canada</a:t>
            </a:r>
            <a:endParaRPr lang="fr-CA" dirty="0"/>
          </a:p>
        </p:txBody>
      </p:sp>
    </p:spTree>
    <p:extLst>
      <p:ext uri="{BB962C8B-B14F-4D97-AF65-F5344CB8AC3E}">
        <p14:creationId xmlns:p14="http://schemas.microsoft.com/office/powerpoint/2010/main" val="209283520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Espace réservé de la date 3"/>
          <p:cNvSpPr txBox="1">
            <a:spLocks noGrp="1"/>
          </p:cNvSpPr>
          <p:nvPr/>
        </p:nvSpPr>
        <p:spPr bwMode="auto">
          <a:xfrm>
            <a:off x="7740650" y="6237288"/>
            <a:ext cx="1049338" cy="474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fld id="{FD2EE3FE-2BBB-4A18-B442-3DB99B812101}" type="datetime1">
              <a:rPr lang="en-CA" sz="1000">
                <a:solidFill>
                  <a:srgbClr val="373799"/>
                </a:solidFill>
              </a:rPr>
              <a:pPr algn="r" eaLnBrk="1" hangingPunct="1"/>
              <a:t>23/09/2019</a:t>
            </a:fld>
            <a:endParaRPr lang="fr-CA" sz="1000" dirty="0">
              <a:solidFill>
                <a:srgbClr val="373799"/>
              </a:solidFill>
            </a:endParaRPr>
          </a:p>
        </p:txBody>
      </p:sp>
      <p:sp>
        <p:nvSpPr>
          <p:cNvPr id="8195" name="Espace réservé du pied de page 4"/>
          <p:cNvSpPr txBox="1">
            <a:spLocks noGrp="1"/>
          </p:cNvSpPr>
          <p:nvPr/>
        </p:nvSpPr>
        <p:spPr bwMode="auto">
          <a:xfrm>
            <a:off x="1403350" y="6237288"/>
            <a:ext cx="6048375" cy="474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fr-CA" sz="1200" dirty="0">
                <a:solidFill>
                  <a:srgbClr val="373799"/>
                </a:solidFill>
              </a:rPr>
              <a:t>Statistics Canada • Statistique Canada</a:t>
            </a:r>
          </a:p>
        </p:txBody>
      </p:sp>
      <p:sp>
        <p:nvSpPr>
          <p:cNvPr id="8197" name="AutoShape 2"/>
          <p:cNvSpPr>
            <a:spLocks noGrp="1" noChangeArrowheads="1"/>
          </p:cNvSpPr>
          <p:nvPr>
            <p:ph type="title" idx="4294967295"/>
          </p:nvPr>
        </p:nvSpPr>
        <p:spPr>
          <a:xfrm>
            <a:off x="395039" y="981075"/>
            <a:ext cx="8353425" cy="708025"/>
          </a:xfrm>
        </p:spPr>
        <p:txBody>
          <a:bodyPr/>
          <a:lstStyle/>
          <a:p>
            <a:pPr eaLnBrk="1" hangingPunct="1"/>
            <a:r>
              <a:rPr lang="en-CA" sz="2800" dirty="0" smtClean="0"/>
              <a:t>Variance estimation</a:t>
            </a:r>
          </a:p>
        </p:txBody>
      </p:sp>
      <p:sp>
        <p:nvSpPr>
          <p:cNvPr id="8198" name="Rectangle 3"/>
          <p:cNvSpPr>
            <a:spLocks noGrp="1" noChangeArrowheads="1"/>
          </p:cNvSpPr>
          <p:nvPr>
            <p:ph type="body" idx="4294967295"/>
          </p:nvPr>
        </p:nvSpPr>
        <p:spPr>
          <a:xfrm>
            <a:off x="471600" y="1785938"/>
            <a:ext cx="8277225" cy="4164012"/>
          </a:xfrm>
        </p:spPr>
        <p:txBody>
          <a:bodyPr>
            <a:noAutofit/>
          </a:bodyPr>
          <a:lstStyle/>
          <a:p>
            <a:r>
              <a:rPr lang="fr-CA" sz="2400" dirty="0" smtClean="0"/>
              <a:t>Solution 1)  </a:t>
            </a:r>
            <a:r>
              <a:rPr lang="fr-CA" sz="2400" dirty="0" err="1" smtClean="0"/>
              <a:t>Unfortunately</a:t>
            </a:r>
            <a:r>
              <a:rPr lang="fr-CA" sz="2400" dirty="0" smtClean="0"/>
              <a:t> </a:t>
            </a:r>
            <a:r>
              <a:rPr lang="fr-CA" sz="2400" dirty="0" err="1" smtClean="0"/>
              <a:t>is</a:t>
            </a:r>
            <a:r>
              <a:rPr lang="fr-CA" sz="2400" dirty="0" smtClean="0"/>
              <a:t> not </a:t>
            </a:r>
            <a:r>
              <a:rPr lang="fr-CA" sz="2400" dirty="0" err="1" smtClean="0"/>
              <a:t>practical</a:t>
            </a:r>
            <a:endParaRPr lang="fr-CA" sz="2400" dirty="0" smtClean="0"/>
          </a:p>
          <a:p>
            <a:r>
              <a:rPr lang="fr-CA" sz="2400" dirty="0" smtClean="0"/>
              <a:t>a) The variance </a:t>
            </a:r>
            <a:r>
              <a:rPr lang="fr-CA" sz="2400" dirty="0" err="1" smtClean="0"/>
              <a:t>estimates</a:t>
            </a:r>
            <a:r>
              <a:rPr lang="fr-CA" sz="2400" dirty="0" smtClean="0"/>
              <a:t> </a:t>
            </a:r>
            <a:r>
              <a:rPr lang="fr-CA" sz="2400" dirty="0" err="1" smtClean="0"/>
              <a:t>could</a:t>
            </a:r>
            <a:r>
              <a:rPr lang="fr-CA" sz="2400" dirty="0" smtClean="0"/>
              <a:t> go in </a:t>
            </a:r>
            <a:r>
              <a:rPr lang="fr-CA" sz="2400" dirty="0" err="1" smtClean="0"/>
              <a:t>any</a:t>
            </a:r>
            <a:r>
              <a:rPr lang="fr-CA" sz="2400" dirty="0" smtClean="0"/>
              <a:t> direction (in </a:t>
            </a:r>
            <a:r>
              <a:rPr lang="fr-CA" sz="2400" dirty="0" err="1" smtClean="0"/>
              <a:t>terms</a:t>
            </a:r>
            <a:r>
              <a:rPr lang="fr-CA" sz="2400" dirty="0" smtClean="0"/>
              <a:t> of </a:t>
            </a:r>
            <a:r>
              <a:rPr lang="fr-CA" sz="2400" dirty="0" err="1" smtClean="0"/>
              <a:t>bias</a:t>
            </a:r>
            <a:r>
              <a:rPr lang="fr-CA" sz="2400" dirty="0" smtClean="0"/>
              <a:t>) </a:t>
            </a:r>
            <a:r>
              <a:rPr lang="fr-CA" sz="2400" dirty="0" err="1" smtClean="0"/>
              <a:t>depending</a:t>
            </a:r>
            <a:r>
              <a:rPr lang="fr-CA" sz="2400" dirty="0" smtClean="0"/>
              <a:t> on the </a:t>
            </a:r>
            <a:r>
              <a:rPr lang="fr-CA" sz="2400" dirty="0" err="1" smtClean="0"/>
              <a:t>statistics</a:t>
            </a:r>
            <a:r>
              <a:rPr lang="fr-CA" sz="2400" dirty="0" smtClean="0"/>
              <a:t> to be </a:t>
            </a:r>
            <a:r>
              <a:rPr lang="fr-CA" sz="2400" dirty="0" err="1" smtClean="0"/>
              <a:t>produced</a:t>
            </a:r>
            <a:endParaRPr lang="fr-CA" sz="2400" dirty="0" smtClean="0"/>
          </a:p>
          <a:p>
            <a:r>
              <a:rPr lang="fr-CA" sz="2400" dirty="0" smtClean="0"/>
              <a:t>b) For </a:t>
            </a:r>
            <a:r>
              <a:rPr lang="fr-CA" sz="2400" dirty="0" err="1" smtClean="0"/>
              <a:t>Intrinsic</a:t>
            </a:r>
            <a:r>
              <a:rPr lang="fr-CA" sz="2400" dirty="0" smtClean="0"/>
              <a:t> non-</a:t>
            </a:r>
            <a:r>
              <a:rPr lang="fr-CA" sz="2400" dirty="0" err="1" smtClean="0"/>
              <a:t>linear</a:t>
            </a:r>
            <a:r>
              <a:rPr lang="fr-CA" sz="2400" dirty="0" smtClean="0"/>
              <a:t> </a:t>
            </a:r>
            <a:r>
              <a:rPr lang="fr-CA" sz="2400" dirty="0" err="1" smtClean="0"/>
              <a:t>parameters</a:t>
            </a:r>
            <a:r>
              <a:rPr lang="fr-CA" sz="2400" dirty="0" smtClean="0"/>
              <a:t> </a:t>
            </a:r>
            <a:r>
              <a:rPr lang="fr-CA" sz="2400" dirty="0" err="1" smtClean="0"/>
              <a:t>such</a:t>
            </a:r>
            <a:r>
              <a:rPr lang="fr-CA" sz="2400" dirty="0" smtClean="0"/>
              <a:t> as </a:t>
            </a:r>
            <a:r>
              <a:rPr lang="fr-CA" sz="2400" dirty="0" err="1" smtClean="0"/>
              <a:t>regression</a:t>
            </a:r>
            <a:r>
              <a:rPr lang="fr-CA" sz="2400" dirty="0" smtClean="0"/>
              <a:t> coefficients, </a:t>
            </a:r>
            <a:r>
              <a:rPr lang="fr-CA" sz="2400" dirty="0" err="1" smtClean="0"/>
              <a:t>order</a:t>
            </a:r>
            <a:r>
              <a:rPr lang="fr-CA" sz="2400" dirty="0" smtClean="0"/>
              <a:t> </a:t>
            </a:r>
            <a:r>
              <a:rPr lang="fr-CA" sz="2400" dirty="0" err="1" smtClean="0"/>
              <a:t>statistics</a:t>
            </a:r>
            <a:r>
              <a:rPr lang="fr-CA" sz="2400" dirty="0" smtClean="0"/>
              <a:t> </a:t>
            </a:r>
            <a:r>
              <a:rPr lang="fr-CA" sz="2400" dirty="0" err="1" smtClean="0"/>
              <a:t>such</a:t>
            </a:r>
            <a:r>
              <a:rPr lang="fr-CA" sz="2400" dirty="0" smtClean="0"/>
              <a:t> as quantiles </a:t>
            </a:r>
            <a:r>
              <a:rPr lang="fr-CA" sz="2400" dirty="0" err="1" smtClean="0"/>
              <a:t>there</a:t>
            </a:r>
            <a:r>
              <a:rPr lang="fr-CA" sz="2400" dirty="0" smtClean="0"/>
              <a:t> are no possible </a:t>
            </a:r>
            <a:r>
              <a:rPr lang="fr-CA" sz="2400" dirty="0" err="1" smtClean="0"/>
              <a:t>ways</a:t>
            </a:r>
            <a:r>
              <a:rPr lang="fr-CA" sz="2400" dirty="0" smtClean="0"/>
              <a:t> to </a:t>
            </a:r>
            <a:r>
              <a:rPr lang="fr-CA" sz="2400" dirty="0" err="1" smtClean="0"/>
              <a:t>obtain</a:t>
            </a:r>
            <a:r>
              <a:rPr lang="fr-CA" sz="2400" dirty="0" smtClean="0"/>
              <a:t> the variance but </a:t>
            </a:r>
            <a:r>
              <a:rPr lang="fr-CA" sz="2400" dirty="0" err="1" smtClean="0"/>
              <a:t>through</a:t>
            </a:r>
            <a:r>
              <a:rPr lang="fr-CA" sz="2400" dirty="0" smtClean="0"/>
              <a:t> </a:t>
            </a:r>
            <a:r>
              <a:rPr lang="fr-CA" sz="2400" dirty="0" err="1" smtClean="0"/>
              <a:t>linearization</a:t>
            </a:r>
            <a:r>
              <a:rPr lang="fr-CA" sz="2400" dirty="0" smtClean="0"/>
              <a:t> (</a:t>
            </a:r>
            <a:r>
              <a:rPr lang="fr-CA" sz="2400" dirty="0" err="1" smtClean="0"/>
              <a:t>at</a:t>
            </a:r>
            <a:r>
              <a:rPr lang="fr-CA" sz="2400" dirty="0" smtClean="0"/>
              <a:t> </a:t>
            </a:r>
            <a:r>
              <a:rPr lang="fr-CA" sz="2400" dirty="0" err="1" smtClean="0"/>
              <a:t>great</a:t>
            </a:r>
            <a:r>
              <a:rPr lang="fr-CA" sz="2400" dirty="0" smtClean="0"/>
              <a:t> </a:t>
            </a:r>
            <a:r>
              <a:rPr lang="fr-CA" sz="2400" dirty="0" err="1" smtClean="0"/>
              <a:t>cost</a:t>
            </a:r>
            <a:r>
              <a:rPr lang="fr-CA" sz="2400" dirty="0" smtClean="0"/>
              <a:t> in </a:t>
            </a:r>
            <a:r>
              <a:rPr lang="fr-CA" sz="2400" dirty="0" err="1" smtClean="0"/>
              <a:t>terms</a:t>
            </a:r>
            <a:r>
              <a:rPr lang="fr-CA" sz="2400" dirty="0" smtClean="0"/>
              <a:t> of formula </a:t>
            </a:r>
            <a:r>
              <a:rPr lang="fr-CA" sz="2400" dirty="0" err="1" smtClean="0"/>
              <a:t>derivation</a:t>
            </a:r>
            <a:r>
              <a:rPr lang="fr-CA" sz="2400" dirty="0" smtClean="0"/>
              <a:t> and </a:t>
            </a:r>
            <a:r>
              <a:rPr lang="fr-CA" sz="2400" dirty="0" err="1" smtClean="0"/>
              <a:t>precision</a:t>
            </a:r>
            <a:r>
              <a:rPr lang="fr-CA" sz="2400" dirty="0" smtClean="0"/>
              <a:t>)</a:t>
            </a:r>
          </a:p>
          <a:p>
            <a:r>
              <a:rPr lang="fr-CA" sz="2400" dirty="0" smtClean="0"/>
              <a:t>But, </a:t>
            </a:r>
            <a:r>
              <a:rPr lang="fr-CA" sz="2400" dirty="0" err="1" smtClean="0"/>
              <a:t>linearization</a:t>
            </a:r>
            <a:r>
              <a:rPr lang="fr-CA" sz="2400" dirty="0" smtClean="0"/>
              <a:t> </a:t>
            </a:r>
            <a:r>
              <a:rPr lang="fr-CA" sz="2400" dirty="0" err="1" smtClean="0"/>
              <a:t>can</a:t>
            </a:r>
            <a:r>
              <a:rPr lang="fr-CA" sz="2400" dirty="0" smtClean="0"/>
              <a:t> </a:t>
            </a:r>
            <a:r>
              <a:rPr lang="fr-CA" sz="2400" dirty="0" err="1" smtClean="0"/>
              <a:t>sometimes</a:t>
            </a:r>
            <a:r>
              <a:rPr lang="fr-CA" sz="2400" dirty="0" smtClean="0"/>
              <a:t> be </a:t>
            </a:r>
            <a:r>
              <a:rPr lang="fr-CA" sz="2400" dirty="0" err="1" smtClean="0"/>
              <a:t>useful</a:t>
            </a:r>
            <a:r>
              <a:rPr lang="fr-CA" sz="2400" dirty="0" smtClean="0"/>
              <a:t> </a:t>
            </a:r>
            <a:r>
              <a:rPr lang="fr-CA" sz="2400" dirty="0" err="1" smtClean="0"/>
              <a:t>when</a:t>
            </a:r>
            <a:r>
              <a:rPr lang="fr-CA" sz="2400" dirty="0" smtClean="0"/>
              <a:t> the set of </a:t>
            </a:r>
            <a:r>
              <a:rPr lang="fr-CA" sz="2400" dirty="0" err="1" smtClean="0"/>
              <a:t>parameters</a:t>
            </a:r>
            <a:r>
              <a:rPr lang="fr-CA" sz="2400" dirty="0" smtClean="0"/>
              <a:t> for </a:t>
            </a:r>
            <a:r>
              <a:rPr lang="fr-CA" sz="2400" dirty="0" err="1" smtClean="0"/>
              <a:t>which</a:t>
            </a:r>
            <a:r>
              <a:rPr lang="fr-CA" sz="2400" dirty="0" smtClean="0"/>
              <a:t> </a:t>
            </a:r>
            <a:r>
              <a:rPr lang="fr-CA" sz="2400" dirty="0" err="1" smtClean="0"/>
              <a:t>we</a:t>
            </a:r>
            <a:r>
              <a:rPr lang="fr-CA" sz="2400" dirty="0" smtClean="0"/>
              <a:t> </a:t>
            </a:r>
            <a:r>
              <a:rPr lang="fr-CA" sz="2400" dirty="0" err="1" smtClean="0"/>
              <a:t>want</a:t>
            </a:r>
            <a:r>
              <a:rPr lang="fr-CA" sz="2400" dirty="0" smtClean="0"/>
              <a:t> </a:t>
            </a:r>
            <a:r>
              <a:rPr lang="fr-CA" sz="2400" dirty="0" err="1" smtClean="0"/>
              <a:t>estimates</a:t>
            </a:r>
            <a:r>
              <a:rPr lang="fr-CA" sz="2400" dirty="0" smtClean="0"/>
              <a:t> are </a:t>
            </a:r>
            <a:r>
              <a:rPr lang="fr-CA" sz="2400" dirty="0" err="1" smtClean="0"/>
              <a:t>limited</a:t>
            </a:r>
            <a:r>
              <a:rPr lang="fr-CA" sz="2400" dirty="0" smtClean="0"/>
              <a:t> and are non-</a:t>
            </a:r>
            <a:r>
              <a:rPr lang="fr-CA" sz="2400" dirty="0" err="1" smtClean="0"/>
              <a:t>linear</a:t>
            </a:r>
            <a:endParaRPr lang="fr-CA" sz="2400" dirty="0" smtClean="0"/>
          </a:p>
        </p:txBody>
      </p:sp>
      <p:sp>
        <p:nvSpPr>
          <p:cNvPr id="9" name="Date Placeholder 8"/>
          <p:cNvSpPr>
            <a:spLocks noGrp="1"/>
          </p:cNvSpPr>
          <p:nvPr>
            <p:ph type="dt" sz="half" idx="10"/>
          </p:nvPr>
        </p:nvSpPr>
        <p:spPr/>
        <p:txBody>
          <a:bodyPr/>
          <a:lstStyle/>
          <a:p>
            <a:pPr>
              <a:defRPr/>
            </a:pPr>
            <a:fld id="{22D86EA4-B5BE-4841-B4C1-F359B6D47E04}" type="datetime1">
              <a:rPr lang="en-CA" smtClean="0"/>
              <a:pPr>
                <a:defRPr/>
              </a:pPr>
              <a:t>23/09/2019</a:t>
            </a:fld>
            <a:endParaRPr lang="fr-CA" dirty="0"/>
          </a:p>
        </p:txBody>
      </p:sp>
      <p:sp>
        <p:nvSpPr>
          <p:cNvPr id="10" name="Slide Number Placeholder 9"/>
          <p:cNvSpPr>
            <a:spLocks noGrp="1"/>
          </p:cNvSpPr>
          <p:nvPr>
            <p:ph type="sldNum" sz="quarter" idx="12"/>
          </p:nvPr>
        </p:nvSpPr>
        <p:spPr/>
        <p:txBody>
          <a:bodyPr/>
          <a:lstStyle/>
          <a:p>
            <a:pPr>
              <a:defRPr/>
            </a:pPr>
            <a:fld id="{E37C3A30-8349-4A5B-B5A2-47E67AD35EB2}" type="slidenum">
              <a:rPr lang="fr-CA" smtClean="0"/>
              <a:pPr>
                <a:defRPr/>
              </a:pPr>
              <a:t>21</a:t>
            </a:fld>
            <a:endParaRPr lang="fr-CA" dirty="0"/>
          </a:p>
        </p:txBody>
      </p:sp>
      <p:sp>
        <p:nvSpPr>
          <p:cNvPr id="11" name="Footer Placeholder 10"/>
          <p:cNvSpPr>
            <a:spLocks noGrp="1"/>
          </p:cNvSpPr>
          <p:nvPr>
            <p:ph type="ftr" sz="quarter" idx="11"/>
          </p:nvPr>
        </p:nvSpPr>
        <p:spPr/>
        <p:txBody>
          <a:bodyPr/>
          <a:lstStyle/>
          <a:p>
            <a:pPr>
              <a:defRPr/>
            </a:pPr>
            <a:r>
              <a:rPr lang="fr-CA" dirty="0" err="1" smtClean="0"/>
              <a:t>Statistics</a:t>
            </a:r>
            <a:r>
              <a:rPr lang="fr-CA" dirty="0" smtClean="0"/>
              <a:t> Canada • Statistique Canada</a:t>
            </a:r>
            <a:endParaRPr lang="fr-CA" dirty="0"/>
          </a:p>
        </p:txBody>
      </p:sp>
    </p:spTree>
    <p:extLst>
      <p:ext uri="{BB962C8B-B14F-4D97-AF65-F5344CB8AC3E}">
        <p14:creationId xmlns:p14="http://schemas.microsoft.com/office/powerpoint/2010/main" val="209283520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Espace réservé de la date 3"/>
          <p:cNvSpPr txBox="1">
            <a:spLocks noGrp="1"/>
          </p:cNvSpPr>
          <p:nvPr/>
        </p:nvSpPr>
        <p:spPr bwMode="auto">
          <a:xfrm>
            <a:off x="7740650" y="6237288"/>
            <a:ext cx="1049338" cy="474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fld id="{FD2EE3FE-2BBB-4A18-B442-3DB99B812101}" type="datetime1">
              <a:rPr lang="en-CA" sz="1000">
                <a:solidFill>
                  <a:srgbClr val="373799"/>
                </a:solidFill>
              </a:rPr>
              <a:pPr algn="r" eaLnBrk="1" hangingPunct="1"/>
              <a:t>23/09/2019</a:t>
            </a:fld>
            <a:endParaRPr lang="fr-CA" sz="1000" dirty="0">
              <a:solidFill>
                <a:srgbClr val="373799"/>
              </a:solidFill>
            </a:endParaRPr>
          </a:p>
        </p:txBody>
      </p:sp>
      <p:sp>
        <p:nvSpPr>
          <p:cNvPr id="8195" name="Espace réservé du pied de page 4"/>
          <p:cNvSpPr txBox="1">
            <a:spLocks noGrp="1"/>
          </p:cNvSpPr>
          <p:nvPr/>
        </p:nvSpPr>
        <p:spPr bwMode="auto">
          <a:xfrm>
            <a:off x="1403350" y="6237288"/>
            <a:ext cx="6048375" cy="474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fr-CA" sz="1200" dirty="0">
                <a:solidFill>
                  <a:srgbClr val="373799"/>
                </a:solidFill>
              </a:rPr>
              <a:t>Statistics Canada • Statistique Canada</a:t>
            </a:r>
          </a:p>
        </p:txBody>
      </p:sp>
      <p:sp>
        <p:nvSpPr>
          <p:cNvPr id="8197" name="AutoShape 2"/>
          <p:cNvSpPr>
            <a:spLocks noGrp="1" noChangeArrowheads="1"/>
          </p:cNvSpPr>
          <p:nvPr>
            <p:ph type="title" idx="4294967295"/>
          </p:nvPr>
        </p:nvSpPr>
        <p:spPr>
          <a:xfrm>
            <a:off x="395039" y="981075"/>
            <a:ext cx="8353425" cy="708025"/>
          </a:xfrm>
        </p:spPr>
        <p:txBody>
          <a:bodyPr/>
          <a:lstStyle/>
          <a:p>
            <a:pPr eaLnBrk="1" hangingPunct="1"/>
            <a:r>
              <a:rPr lang="en-CA" sz="2800" dirty="0" smtClean="0"/>
              <a:t>Taylor linearization</a:t>
            </a:r>
          </a:p>
        </p:txBody>
      </p:sp>
      <p:sp>
        <p:nvSpPr>
          <p:cNvPr id="8198" name="Rectangle 3"/>
          <p:cNvSpPr>
            <a:spLocks noGrp="1" noChangeArrowheads="1"/>
          </p:cNvSpPr>
          <p:nvPr>
            <p:ph type="body" idx="4294967295"/>
          </p:nvPr>
        </p:nvSpPr>
        <p:spPr>
          <a:xfrm>
            <a:off x="471600" y="1785938"/>
            <a:ext cx="8277225" cy="5072062"/>
          </a:xfrm>
        </p:spPr>
        <p:txBody>
          <a:bodyPr>
            <a:noAutofit/>
          </a:bodyPr>
          <a:lstStyle/>
          <a:p>
            <a:pPr marL="514350" indent="-514350" eaLnBrk="1" hangingPunct="1">
              <a:lnSpc>
                <a:spcPct val="90000"/>
              </a:lnSpc>
              <a:spcBef>
                <a:spcPts val="1200"/>
              </a:spcBef>
              <a:buFont typeface="Wingdings" pitchFamily="2" charset="2"/>
              <a:buChar char="q"/>
            </a:pPr>
            <a:r>
              <a:rPr lang="en-CA" sz="2400" dirty="0" smtClean="0"/>
              <a:t>When the complexity comes from the parameter(non-linear parameters such as a regression coefficient for instance) we can use an approximation in lieu of  the actual estimator. Such approximation is obtained through Taylor linearization. Taylor linearization goes hand to hand with the “text book” approach</a:t>
            </a:r>
          </a:p>
          <a:p>
            <a:pPr marL="514350" indent="-514350" eaLnBrk="1" hangingPunct="1">
              <a:lnSpc>
                <a:spcPct val="90000"/>
              </a:lnSpc>
              <a:spcBef>
                <a:spcPts val="1200"/>
              </a:spcBef>
              <a:buFont typeface="Wingdings" pitchFamily="2" charset="2"/>
              <a:buChar char="q"/>
            </a:pPr>
            <a:r>
              <a:rPr lang="en-CA" sz="2400" dirty="0" smtClean="0"/>
              <a:t>First assume that a “text book” variance formula can be used for the chosen design</a:t>
            </a:r>
          </a:p>
          <a:p>
            <a:pPr marL="514350" indent="-514350" eaLnBrk="1" hangingPunct="1">
              <a:lnSpc>
                <a:spcPct val="90000"/>
              </a:lnSpc>
              <a:spcBef>
                <a:spcPts val="1200"/>
              </a:spcBef>
              <a:buFont typeface="Wingdings" pitchFamily="2" charset="2"/>
              <a:buChar char="q"/>
            </a:pPr>
            <a:r>
              <a:rPr lang="en-CA" sz="2400" dirty="0" smtClean="0"/>
              <a:t>Then</a:t>
            </a:r>
          </a:p>
          <a:p>
            <a:pPr marL="514350" indent="-514350" eaLnBrk="1" hangingPunct="1">
              <a:lnSpc>
                <a:spcPct val="90000"/>
              </a:lnSpc>
              <a:spcBef>
                <a:spcPts val="1200"/>
              </a:spcBef>
              <a:buFont typeface="Wingdings" pitchFamily="2" charset="2"/>
              <a:buChar char="q"/>
            </a:pPr>
            <a:r>
              <a:rPr lang="en-CA" sz="2400" dirty="0" smtClean="0"/>
              <a:t> : values of a linear variable </a:t>
            </a:r>
            <a:r>
              <a:rPr lang="en-CA" sz="2400" b="1" i="1" dirty="0" smtClean="0"/>
              <a:t> L </a:t>
            </a:r>
            <a:r>
              <a:rPr lang="en-CA" sz="2400" dirty="0" smtClean="0"/>
              <a:t>associated with  </a:t>
            </a:r>
          </a:p>
          <a:p>
            <a:pPr marL="514350" indent="-514350" eaLnBrk="1" hangingPunct="1">
              <a:lnSpc>
                <a:spcPct val="90000"/>
              </a:lnSpc>
              <a:spcBef>
                <a:spcPts val="1200"/>
              </a:spcBef>
              <a:buNone/>
            </a:pPr>
            <a:endParaRPr lang="en-CA" sz="2400" dirty="0" smtClean="0"/>
          </a:p>
          <a:p>
            <a:pPr marL="514350" indent="-514350" eaLnBrk="1" hangingPunct="1">
              <a:lnSpc>
                <a:spcPct val="90000"/>
              </a:lnSpc>
              <a:spcBef>
                <a:spcPts val="1200"/>
              </a:spcBef>
              <a:buFont typeface="Wingdings" pitchFamily="2" charset="2"/>
              <a:buChar char="q"/>
            </a:pPr>
            <a:endParaRPr lang="en-CA" sz="2000" dirty="0" smtClean="0"/>
          </a:p>
          <a:p>
            <a:pPr marL="514350" indent="-514350" eaLnBrk="1" hangingPunct="1">
              <a:lnSpc>
                <a:spcPct val="90000"/>
              </a:lnSpc>
              <a:spcBef>
                <a:spcPts val="1200"/>
              </a:spcBef>
              <a:buNone/>
            </a:pPr>
            <a:endParaRPr lang="en-CA" sz="2000" dirty="0" smtClean="0"/>
          </a:p>
          <a:p>
            <a:pPr marL="514350" indent="-514350" eaLnBrk="1" hangingPunct="1">
              <a:lnSpc>
                <a:spcPct val="90000"/>
              </a:lnSpc>
              <a:spcBef>
                <a:spcPts val="1200"/>
              </a:spcBef>
              <a:buFont typeface="Wingdings" pitchFamily="2" charset="2"/>
              <a:buChar char="q"/>
            </a:pPr>
            <a:endParaRPr lang="en-CA" sz="2000" dirty="0" smtClean="0"/>
          </a:p>
          <a:p>
            <a:pPr marL="514350" indent="-514350" eaLnBrk="1" hangingPunct="1">
              <a:lnSpc>
                <a:spcPct val="90000"/>
              </a:lnSpc>
              <a:spcBef>
                <a:spcPts val="1200"/>
              </a:spcBef>
              <a:buFont typeface="Wingdings" pitchFamily="2" charset="2"/>
              <a:buChar char="q"/>
            </a:pPr>
            <a:endParaRPr lang="en-CA" sz="2000" dirty="0" smtClean="0"/>
          </a:p>
          <a:p>
            <a:pPr marL="514350" indent="-514350" eaLnBrk="1" hangingPunct="1">
              <a:lnSpc>
                <a:spcPct val="90000"/>
              </a:lnSpc>
              <a:spcBef>
                <a:spcPts val="1200"/>
              </a:spcBef>
              <a:buFont typeface="Wingdings" pitchFamily="2" charset="2"/>
              <a:buChar char="q"/>
            </a:pPr>
            <a:endParaRPr lang="en-CA" sz="2000" dirty="0" smtClean="0"/>
          </a:p>
          <a:p>
            <a:pPr marL="514350" indent="-514350" eaLnBrk="1" hangingPunct="1">
              <a:lnSpc>
                <a:spcPct val="90000"/>
              </a:lnSpc>
              <a:spcBef>
                <a:spcPts val="1200"/>
              </a:spcBef>
              <a:buNone/>
            </a:pPr>
            <a:endParaRPr lang="en-CA" sz="2000" dirty="0" smtClean="0"/>
          </a:p>
        </p:txBody>
      </p:sp>
      <p:graphicFrame>
        <p:nvGraphicFramePr>
          <p:cNvPr id="7" name="Object 6"/>
          <p:cNvGraphicFramePr>
            <a:graphicFrameLocks noChangeAspect="1"/>
          </p:cNvGraphicFramePr>
          <p:nvPr>
            <p:extLst>
              <p:ext uri="{D42A27DB-BD31-4B8C-83A1-F6EECF244321}">
                <p14:modId xmlns:p14="http://schemas.microsoft.com/office/powerpoint/2010/main" val="1796288426"/>
              </p:ext>
            </p:extLst>
          </p:nvPr>
        </p:nvGraphicFramePr>
        <p:xfrm>
          <a:off x="1979712" y="4797152"/>
          <a:ext cx="3522662" cy="738188"/>
        </p:xfrm>
        <a:graphic>
          <a:graphicData uri="http://schemas.openxmlformats.org/presentationml/2006/ole">
            <mc:AlternateContent xmlns:mc="http://schemas.openxmlformats.org/markup-compatibility/2006">
              <mc:Choice xmlns:v="urn:schemas-microsoft-com:vml" Requires="v">
                <p:oleObj spid="_x0000_s298032" name="Équation" r:id="rId3" imgW="901440" imgH="368280" progId="Equation.3">
                  <p:embed/>
                </p:oleObj>
              </mc:Choice>
              <mc:Fallback>
                <p:oleObj name="Équation" r:id="rId3" imgW="901440" imgH="368280" progId="Equation.3">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79712" y="4797152"/>
                        <a:ext cx="3522662" cy="7381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67942" name="Object 6"/>
          <p:cNvGraphicFramePr>
            <a:graphicFrameLocks noChangeAspect="1"/>
          </p:cNvGraphicFramePr>
          <p:nvPr>
            <p:extLst>
              <p:ext uri="{D42A27DB-BD31-4B8C-83A1-F6EECF244321}">
                <p14:modId xmlns:p14="http://schemas.microsoft.com/office/powerpoint/2010/main" val="1077730154"/>
              </p:ext>
            </p:extLst>
          </p:nvPr>
        </p:nvGraphicFramePr>
        <p:xfrm>
          <a:off x="1035156" y="5497735"/>
          <a:ext cx="190500" cy="381000"/>
        </p:xfrm>
        <a:graphic>
          <a:graphicData uri="http://schemas.openxmlformats.org/presentationml/2006/ole">
            <mc:AlternateContent xmlns:mc="http://schemas.openxmlformats.org/markup-compatibility/2006">
              <mc:Choice xmlns:v="urn:schemas-microsoft-com:vml" Requires="v">
                <p:oleObj spid="_x0000_s298033" name="Équation" r:id="rId5" imgW="190440" imgH="380880" progId="Equation.3">
                  <p:embed/>
                </p:oleObj>
              </mc:Choice>
              <mc:Fallback>
                <p:oleObj name="Équation" r:id="rId5" imgW="190440" imgH="380880" progId="Equation.3">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35156" y="5497735"/>
                        <a:ext cx="1905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97992" name="Object 1"/>
          <p:cNvGraphicFramePr>
            <a:graphicFrameLocks noChangeAspect="1"/>
          </p:cNvGraphicFramePr>
          <p:nvPr>
            <p:extLst>
              <p:ext uri="{D42A27DB-BD31-4B8C-83A1-F6EECF244321}">
                <p14:modId xmlns:p14="http://schemas.microsoft.com/office/powerpoint/2010/main" val="874361702"/>
              </p:ext>
            </p:extLst>
          </p:nvPr>
        </p:nvGraphicFramePr>
        <p:xfrm>
          <a:off x="7323931" y="5443760"/>
          <a:ext cx="255587" cy="434975"/>
        </p:xfrm>
        <a:graphic>
          <a:graphicData uri="http://schemas.openxmlformats.org/presentationml/2006/ole">
            <mc:AlternateContent xmlns:mc="http://schemas.openxmlformats.org/markup-compatibility/2006">
              <mc:Choice xmlns:v="urn:schemas-microsoft-com:vml" Requires="v">
                <p:oleObj spid="_x0000_s298034" name="Équation" r:id="rId7" imgW="126720" imgH="215640" progId="Equation.3">
                  <p:embed/>
                </p:oleObj>
              </mc:Choice>
              <mc:Fallback>
                <p:oleObj name="Équation" r:id="rId7" imgW="126720" imgH="215640" progId="Equation.3">
                  <p:embed/>
                  <p:pic>
                    <p:nvPicPr>
                      <p:cNvPr id="0" name="Picture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323931" y="5443760"/>
                        <a:ext cx="255587" cy="4349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4" name="Date Placeholder 13"/>
          <p:cNvSpPr>
            <a:spLocks noGrp="1"/>
          </p:cNvSpPr>
          <p:nvPr>
            <p:ph type="dt" sz="half" idx="10"/>
          </p:nvPr>
        </p:nvSpPr>
        <p:spPr/>
        <p:txBody>
          <a:bodyPr/>
          <a:lstStyle/>
          <a:p>
            <a:pPr>
              <a:defRPr/>
            </a:pPr>
            <a:fld id="{51389A45-CE8D-4701-B67E-1E4699284002}" type="datetime1">
              <a:rPr lang="en-CA" smtClean="0"/>
              <a:pPr>
                <a:defRPr/>
              </a:pPr>
              <a:t>23/09/2019</a:t>
            </a:fld>
            <a:endParaRPr lang="fr-CA"/>
          </a:p>
        </p:txBody>
      </p:sp>
      <p:sp>
        <p:nvSpPr>
          <p:cNvPr id="15" name="Slide Number Placeholder 14"/>
          <p:cNvSpPr>
            <a:spLocks noGrp="1"/>
          </p:cNvSpPr>
          <p:nvPr>
            <p:ph type="sldNum" sz="quarter" idx="12"/>
          </p:nvPr>
        </p:nvSpPr>
        <p:spPr/>
        <p:txBody>
          <a:bodyPr/>
          <a:lstStyle/>
          <a:p>
            <a:pPr>
              <a:defRPr/>
            </a:pPr>
            <a:fld id="{E37C3A30-8349-4A5B-B5A2-47E67AD35EB2}" type="slidenum">
              <a:rPr lang="fr-CA" smtClean="0"/>
              <a:pPr>
                <a:defRPr/>
              </a:pPr>
              <a:t>22</a:t>
            </a:fld>
            <a:endParaRPr lang="fr-CA"/>
          </a:p>
        </p:txBody>
      </p:sp>
      <p:sp>
        <p:nvSpPr>
          <p:cNvPr id="11" name="Footer Placeholder 10"/>
          <p:cNvSpPr>
            <a:spLocks noGrp="1"/>
          </p:cNvSpPr>
          <p:nvPr>
            <p:ph type="ftr" sz="quarter" idx="11"/>
          </p:nvPr>
        </p:nvSpPr>
        <p:spPr/>
        <p:txBody>
          <a:bodyPr/>
          <a:lstStyle/>
          <a:p>
            <a:pPr>
              <a:defRPr/>
            </a:pPr>
            <a:r>
              <a:rPr lang="fr-CA" dirty="0" err="1" smtClean="0"/>
              <a:t>Statistics</a:t>
            </a:r>
            <a:r>
              <a:rPr lang="fr-CA" dirty="0" smtClean="0"/>
              <a:t> Canada • Statistique Canada</a:t>
            </a:r>
            <a:endParaRPr lang="fr-CA" dirty="0"/>
          </a:p>
        </p:txBody>
      </p:sp>
    </p:spTree>
    <p:extLst>
      <p:ext uri="{BB962C8B-B14F-4D97-AF65-F5344CB8AC3E}">
        <p14:creationId xmlns:p14="http://schemas.microsoft.com/office/powerpoint/2010/main" val="209283520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Espace réservé de la date 3"/>
          <p:cNvSpPr txBox="1">
            <a:spLocks noGrp="1"/>
          </p:cNvSpPr>
          <p:nvPr/>
        </p:nvSpPr>
        <p:spPr bwMode="auto">
          <a:xfrm>
            <a:off x="7740650" y="6237288"/>
            <a:ext cx="1049338" cy="474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fld id="{FD2EE3FE-2BBB-4A18-B442-3DB99B812101}" type="datetime1">
              <a:rPr lang="en-CA" sz="1000">
                <a:solidFill>
                  <a:srgbClr val="373799"/>
                </a:solidFill>
              </a:rPr>
              <a:pPr algn="r" eaLnBrk="1" hangingPunct="1"/>
              <a:t>23/09/2019</a:t>
            </a:fld>
            <a:endParaRPr lang="fr-CA" sz="1000" dirty="0">
              <a:solidFill>
                <a:srgbClr val="373799"/>
              </a:solidFill>
            </a:endParaRPr>
          </a:p>
        </p:txBody>
      </p:sp>
      <p:sp>
        <p:nvSpPr>
          <p:cNvPr id="8195" name="Espace réservé du pied de page 4"/>
          <p:cNvSpPr txBox="1">
            <a:spLocks noGrp="1"/>
          </p:cNvSpPr>
          <p:nvPr/>
        </p:nvSpPr>
        <p:spPr bwMode="auto">
          <a:xfrm>
            <a:off x="1403350" y="6237288"/>
            <a:ext cx="6048375" cy="474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fr-CA" sz="1200" dirty="0">
                <a:solidFill>
                  <a:srgbClr val="373799"/>
                </a:solidFill>
              </a:rPr>
              <a:t>Statistics Canada • Statistique Canada</a:t>
            </a:r>
          </a:p>
        </p:txBody>
      </p:sp>
      <p:sp>
        <p:nvSpPr>
          <p:cNvPr id="8197" name="AutoShape 2"/>
          <p:cNvSpPr>
            <a:spLocks noGrp="1" noChangeArrowheads="1"/>
          </p:cNvSpPr>
          <p:nvPr>
            <p:ph type="title" idx="4294967295"/>
          </p:nvPr>
        </p:nvSpPr>
        <p:spPr>
          <a:xfrm>
            <a:off x="395039" y="981075"/>
            <a:ext cx="8353425" cy="708025"/>
          </a:xfrm>
        </p:spPr>
        <p:txBody>
          <a:bodyPr/>
          <a:lstStyle/>
          <a:p>
            <a:pPr eaLnBrk="1" hangingPunct="1"/>
            <a:r>
              <a:rPr lang="en-CA" sz="2800" dirty="0" smtClean="0"/>
              <a:t>Taylor linearization</a:t>
            </a:r>
          </a:p>
        </p:txBody>
      </p:sp>
      <p:sp>
        <p:nvSpPr>
          <p:cNvPr id="8198" name="Rectangle 3"/>
          <p:cNvSpPr>
            <a:spLocks noGrp="1" noChangeArrowheads="1"/>
          </p:cNvSpPr>
          <p:nvPr>
            <p:ph type="body" idx="4294967295"/>
          </p:nvPr>
        </p:nvSpPr>
        <p:spPr>
          <a:xfrm>
            <a:off x="471600" y="1785938"/>
            <a:ext cx="8277225" cy="5072062"/>
          </a:xfrm>
        </p:spPr>
        <p:txBody>
          <a:bodyPr>
            <a:noAutofit/>
          </a:bodyPr>
          <a:lstStyle/>
          <a:p>
            <a:pPr marL="514350" indent="-514350" eaLnBrk="1" hangingPunct="1">
              <a:lnSpc>
                <a:spcPct val="90000"/>
              </a:lnSpc>
              <a:spcBef>
                <a:spcPts val="1200"/>
              </a:spcBef>
              <a:buFont typeface="Wingdings" pitchFamily="2" charset="2"/>
              <a:buChar char="q"/>
            </a:pPr>
            <a:r>
              <a:rPr lang="en-CA" sz="2000" dirty="0" smtClean="0"/>
              <a:t>Clearly,   </a:t>
            </a:r>
          </a:p>
          <a:p>
            <a:pPr marL="514350" indent="-514350" eaLnBrk="1" hangingPunct="1">
              <a:lnSpc>
                <a:spcPct val="90000"/>
              </a:lnSpc>
              <a:spcBef>
                <a:spcPts val="1200"/>
              </a:spcBef>
              <a:buFont typeface="Wingdings" pitchFamily="2" charset="2"/>
              <a:buChar char="q"/>
            </a:pPr>
            <a:endParaRPr lang="en-CA" sz="2000" dirty="0" smtClean="0"/>
          </a:p>
          <a:p>
            <a:pPr marL="514350" indent="-514350" eaLnBrk="1" hangingPunct="1">
              <a:lnSpc>
                <a:spcPct val="90000"/>
              </a:lnSpc>
              <a:spcBef>
                <a:spcPts val="1200"/>
              </a:spcBef>
              <a:buFont typeface="Wingdings" pitchFamily="2" charset="2"/>
              <a:buChar char="q"/>
            </a:pPr>
            <a:endParaRPr lang="en-CA" sz="2000" dirty="0" smtClean="0"/>
          </a:p>
          <a:p>
            <a:pPr marL="514350" indent="-514350" eaLnBrk="1" hangingPunct="1">
              <a:lnSpc>
                <a:spcPct val="90000"/>
              </a:lnSpc>
              <a:spcBef>
                <a:spcPts val="1200"/>
              </a:spcBef>
              <a:buFont typeface="Wingdings" pitchFamily="2" charset="2"/>
              <a:buChar char="q"/>
            </a:pPr>
            <a:r>
              <a:rPr lang="en-CA" sz="2000" dirty="0" smtClean="0"/>
              <a:t>Next , we obtain an “approximate” estimator of the variance via the algebraic (“text book”) method under</a:t>
            </a:r>
          </a:p>
          <a:p>
            <a:pPr marL="514350" indent="-514350" eaLnBrk="1" hangingPunct="1">
              <a:lnSpc>
                <a:spcPct val="90000"/>
              </a:lnSpc>
              <a:spcBef>
                <a:spcPts val="1200"/>
              </a:spcBef>
              <a:buFont typeface="Wingdings" pitchFamily="2" charset="2"/>
              <a:buChar char="q"/>
            </a:pPr>
            <a:endParaRPr lang="en-CA" sz="2000" dirty="0" smtClean="0"/>
          </a:p>
          <a:p>
            <a:pPr marL="514350" indent="-514350" eaLnBrk="1" hangingPunct="1">
              <a:lnSpc>
                <a:spcPct val="90000"/>
              </a:lnSpc>
              <a:spcBef>
                <a:spcPts val="1200"/>
              </a:spcBef>
              <a:buFont typeface="Wingdings" pitchFamily="2" charset="2"/>
              <a:buChar char="q"/>
            </a:pPr>
            <a:endParaRPr lang="en-CA" sz="2000" dirty="0" smtClean="0"/>
          </a:p>
          <a:p>
            <a:pPr marL="514350" indent="-514350" eaLnBrk="1" hangingPunct="1">
              <a:lnSpc>
                <a:spcPct val="90000"/>
              </a:lnSpc>
              <a:spcBef>
                <a:spcPts val="1200"/>
              </a:spcBef>
              <a:buNone/>
            </a:pPr>
            <a:endParaRPr lang="en-CA" sz="2000" dirty="0" smtClean="0"/>
          </a:p>
        </p:txBody>
      </p:sp>
      <p:graphicFrame>
        <p:nvGraphicFramePr>
          <p:cNvPr id="299015" name="Object 9"/>
          <p:cNvGraphicFramePr>
            <a:graphicFrameLocks noChangeAspect="1"/>
          </p:cNvGraphicFramePr>
          <p:nvPr/>
        </p:nvGraphicFramePr>
        <p:xfrm>
          <a:off x="1547813" y="4149725"/>
          <a:ext cx="4740275" cy="965200"/>
        </p:xfrm>
        <a:graphic>
          <a:graphicData uri="http://schemas.openxmlformats.org/presentationml/2006/ole">
            <mc:AlternateContent xmlns:mc="http://schemas.openxmlformats.org/markup-compatibility/2006">
              <mc:Choice xmlns:v="urn:schemas-microsoft-com:vml" Requires="v">
                <p:oleObj spid="_x0000_s299037" name="Équation" r:id="rId3" imgW="2361960" imgH="482400" progId="Equation.3">
                  <p:embed/>
                </p:oleObj>
              </mc:Choice>
              <mc:Fallback>
                <p:oleObj name="Équation" r:id="rId3" imgW="2361960" imgH="482400" progId="Equation.3">
                  <p:embed/>
                  <p:pic>
                    <p:nvPicPr>
                      <p:cNvPr id="0" name="Object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47813" y="4149725"/>
                        <a:ext cx="4740275" cy="965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99016" name="Object 9"/>
          <p:cNvGraphicFramePr>
            <a:graphicFrameLocks noChangeAspect="1"/>
          </p:cNvGraphicFramePr>
          <p:nvPr/>
        </p:nvGraphicFramePr>
        <p:xfrm>
          <a:off x="1187624" y="2132856"/>
          <a:ext cx="2216150" cy="965200"/>
        </p:xfrm>
        <a:graphic>
          <a:graphicData uri="http://schemas.openxmlformats.org/presentationml/2006/ole">
            <mc:AlternateContent xmlns:mc="http://schemas.openxmlformats.org/markup-compatibility/2006">
              <mc:Choice xmlns:v="urn:schemas-microsoft-com:vml" Requires="v">
                <p:oleObj spid="_x0000_s299038" name="Équation" r:id="rId5" imgW="1104840" imgH="482400" progId="Equation.3">
                  <p:embed/>
                </p:oleObj>
              </mc:Choice>
              <mc:Fallback>
                <p:oleObj name="Équation" r:id="rId5" imgW="1104840" imgH="482400" progId="Equation.3">
                  <p:embed/>
                  <p:pic>
                    <p:nvPicPr>
                      <p:cNvPr id="0" name="Picture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87624" y="2132856"/>
                        <a:ext cx="2216150" cy="965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5" name="Date Placeholder 14"/>
          <p:cNvSpPr>
            <a:spLocks noGrp="1"/>
          </p:cNvSpPr>
          <p:nvPr>
            <p:ph type="dt" sz="half" idx="10"/>
          </p:nvPr>
        </p:nvSpPr>
        <p:spPr/>
        <p:txBody>
          <a:bodyPr/>
          <a:lstStyle/>
          <a:p>
            <a:pPr>
              <a:defRPr/>
            </a:pPr>
            <a:fld id="{F5DB3889-F9B9-43DF-9CC0-E53FC8760EA6}" type="datetime1">
              <a:rPr lang="en-CA" smtClean="0"/>
              <a:pPr>
                <a:defRPr/>
              </a:pPr>
              <a:t>23/09/2019</a:t>
            </a:fld>
            <a:endParaRPr lang="fr-CA"/>
          </a:p>
        </p:txBody>
      </p:sp>
      <p:sp>
        <p:nvSpPr>
          <p:cNvPr id="16" name="Slide Number Placeholder 15"/>
          <p:cNvSpPr>
            <a:spLocks noGrp="1"/>
          </p:cNvSpPr>
          <p:nvPr>
            <p:ph type="sldNum" sz="quarter" idx="12"/>
          </p:nvPr>
        </p:nvSpPr>
        <p:spPr/>
        <p:txBody>
          <a:bodyPr/>
          <a:lstStyle/>
          <a:p>
            <a:pPr>
              <a:defRPr/>
            </a:pPr>
            <a:fld id="{E37C3A30-8349-4A5B-B5A2-47E67AD35EB2}" type="slidenum">
              <a:rPr lang="fr-CA" smtClean="0"/>
              <a:pPr>
                <a:defRPr/>
              </a:pPr>
              <a:t>23</a:t>
            </a:fld>
            <a:endParaRPr lang="fr-CA"/>
          </a:p>
        </p:txBody>
      </p:sp>
      <p:sp>
        <p:nvSpPr>
          <p:cNvPr id="10" name="Footer Placeholder 9"/>
          <p:cNvSpPr>
            <a:spLocks noGrp="1"/>
          </p:cNvSpPr>
          <p:nvPr>
            <p:ph type="ftr" sz="quarter" idx="11"/>
          </p:nvPr>
        </p:nvSpPr>
        <p:spPr/>
        <p:txBody>
          <a:bodyPr/>
          <a:lstStyle/>
          <a:p>
            <a:pPr>
              <a:defRPr/>
            </a:pPr>
            <a:r>
              <a:rPr lang="fr-CA" smtClean="0"/>
              <a:t>Statistics Canada • Statistique Canada</a:t>
            </a:r>
            <a:endParaRPr lang="fr-CA"/>
          </a:p>
        </p:txBody>
      </p:sp>
    </p:spTree>
    <p:extLst>
      <p:ext uri="{BB962C8B-B14F-4D97-AF65-F5344CB8AC3E}">
        <p14:creationId xmlns:p14="http://schemas.microsoft.com/office/powerpoint/2010/main" val="209283520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Espace réservé de la date 3"/>
          <p:cNvSpPr txBox="1">
            <a:spLocks noGrp="1"/>
          </p:cNvSpPr>
          <p:nvPr/>
        </p:nvSpPr>
        <p:spPr bwMode="auto">
          <a:xfrm>
            <a:off x="7740650" y="6237288"/>
            <a:ext cx="1049338" cy="474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fld id="{FD2EE3FE-2BBB-4A18-B442-3DB99B812101}" type="datetime1">
              <a:rPr lang="en-CA" sz="1000">
                <a:solidFill>
                  <a:srgbClr val="373799"/>
                </a:solidFill>
              </a:rPr>
              <a:pPr algn="r" eaLnBrk="1" hangingPunct="1"/>
              <a:t>23/09/2019</a:t>
            </a:fld>
            <a:endParaRPr lang="fr-CA" sz="1000" dirty="0">
              <a:solidFill>
                <a:srgbClr val="373799"/>
              </a:solidFill>
            </a:endParaRPr>
          </a:p>
        </p:txBody>
      </p:sp>
      <p:sp>
        <p:nvSpPr>
          <p:cNvPr id="8195" name="Espace réservé du pied de page 4"/>
          <p:cNvSpPr txBox="1">
            <a:spLocks noGrp="1"/>
          </p:cNvSpPr>
          <p:nvPr/>
        </p:nvSpPr>
        <p:spPr bwMode="auto">
          <a:xfrm>
            <a:off x="1403350" y="6237288"/>
            <a:ext cx="6048375" cy="474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fr-CA" sz="1200" dirty="0">
                <a:solidFill>
                  <a:srgbClr val="373799"/>
                </a:solidFill>
              </a:rPr>
              <a:t>Statistics Canada • Statistique Canada</a:t>
            </a:r>
          </a:p>
        </p:txBody>
      </p:sp>
      <mc:AlternateContent xmlns:mc="http://schemas.openxmlformats.org/markup-compatibility/2006" xmlns:a14="http://schemas.microsoft.com/office/drawing/2010/main">
        <mc:Choice Requires="a14">
          <p:sp>
            <p:nvSpPr>
              <p:cNvPr id="8197" name="AutoShape 2"/>
              <p:cNvSpPr>
                <a:spLocks noGrp="1" noChangeArrowheads="1"/>
              </p:cNvSpPr>
              <p:nvPr>
                <p:ph type="title" idx="4294967295"/>
              </p:nvPr>
            </p:nvSpPr>
            <p:spPr>
              <a:xfrm>
                <a:off x="395039" y="981075"/>
                <a:ext cx="8353425" cy="708025"/>
              </a:xfrm>
            </p:spPr>
            <p:txBody>
              <a:bodyPr/>
              <a:lstStyle/>
              <a:p>
                <a:pPr eaLnBrk="1" hangingPunct="1"/>
                <a:r>
                  <a:rPr lang="en-CA" sz="2800" dirty="0" smtClean="0"/>
                  <a:t>Taylor linearization: Binder’s recipe to obtain </a:t>
                </a:r>
                <a14:m>
                  <m:oMath xmlns:m="http://schemas.openxmlformats.org/officeDocument/2006/math">
                    <m:sSub>
                      <m:sSubPr>
                        <m:ctrlPr>
                          <a:rPr lang="en-CA" sz="2800" i="1" smtClean="0">
                            <a:latin typeface="Cambria Math" panose="02040503050406030204" pitchFamily="18" charset="0"/>
                          </a:rPr>
                        </m:ctrlPr>
                      </m:sSubPr>
                      <m:e>
                        <m:r>
                          <a:rPr lang="en-CA" sz="2800" b="0" i="1" smtClean="0">
                            <a:latin typeface="Cambria Math" panose="02040503050406030204" pitchFamily="18" charset="0"/>
                          </a:rPr>
                          <m:t>𝑙</m:t>
                        </m:r>
                      </m:e>
                      <m:sub>
                        <m:r>
                          <a:rPr lang="en-CA" sz="2800" b="0" i="1" smtClean="0">
                            <a:latin typeface="Cambria Math" panose="02040503050406030204" pitchFamily="18" charset="0"/>
                          </a:rPr>
                          <m:t>𝑖</m:t>
                        </m:r>
                      </m:sub>
                    </m:sSub>
                  </m:oMath>
                </a14:m>
                <a:endParaRPr lang="en-CA" sz="2800" i="1" u="sng" dirty="0" smtClean="0"/>
              </a:p>
            </p:txBody>
          </p:sp>
        </mc:Choice>
        <mc:Fallback xmlns="">
          <p:sp>
            <p:nvSpPr>
              <p:cNvPr id="8197" name="AutoShape 2"/>
              <p:cNvSpPr>
                <a:spLocks noGrp="1" noRot="1" noChangeAspect="1" noMove="1" noResize="1" noEditPoints="1" noAdjustHandles="1" noChangeArrowheads="1" noChangeShapeType="1" noTextEdit="1"/>
              </p:cNvSpPr>
              <p:nvPr>
                <p:ph type="title" idx="4294967295"/>
              </p:nvPr>
            </p:nvSpPr>
            <p:spPr>
              <a:xfrm>
                <a:off x="395039" y="981075"/>
                <a:ext cx="8353425" cy="708025"/>
              </a:xfrm>
              <a:blipFill rotWithShape="0">
                <a:blip r:embed="rId2"/>
                <a:stretch>
                  <a:fillRect l="-949" t="-49138" b="-18103"/>
                </a:stretch>
              </a:blipFill>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8198" name="Rectangle 3"/>
              <p:cNvSpPr>
                <a:spLocks noGrp="1" noChangeArrowheads="1"/>
              </p:cNvSpPr>
              <p:nvPr>
                <p:ph type="body" idx="4294967295"/>
              </p:nvPr>
            </p:nvSpPr>
            <p:spPr>
              <a:xfrm>
                <a:off x="471600" y="1785938"/>
                <a:ext cx="8277225" cy="4164012"/>
              </a:xfrm>
            </p:spPr>
            <p:txBody>
              <a:bodyPr>
                <a:noAutofit/>
              </a:bodyPr>
              <a:lstStyle/>
              <a:p>
                <a:pPr>
                  <a:buFont typeface="Wingdings" pitchFamily="2" charset="2"/>
                  <a:buChar char="q"/>
                </a:pPr>
                <a:r>
                  <a:rPr lang="en-US" sz="2000" dirty="0" smtClean="0">
                    <a:sym typeface="WP Greek Century" pitchFamily="2" charset="2"/>
                  </a:rPr>
                  <a:t>Dave Binder’s paper in Survey Methodology (1996) shows how to linearized parameters in 4 simple steps:</a:t>
                </a:r>
              </a:p>
              <a:p>
                <a:r>
                  <a:rPr lang="en-CA" sz="2000" dirty="0" smtClean="0"/>
                  <a:t>Let </a:t>
                </a:r>
                <a14:m>
                  <m:oMath xmlns:m="http://schemas.openxmlformats.org/officeDocument/2006/math">
                    <m:acc>
                      <m:accPr>
                        <m:chr m:val="̂"/>
                        <m:ctrlPr>
                          <a:rPr lang="en-CA" sz="2000" b="0" i="1" smtClean="0">
                            <a:latin typeface="Cambria Math" panose="02040503050406030204" pitchFamily="18" charset="0"/>
                          </a:rPr>
                        </m:ctrlPr>
                      </m:accPr>
                      <m:e>
                        <m:r>
                          <a:rPr lang="en-CA" sz="2000" b="0" i="1" smtClean="0">
                            <a:latin typeface="Cambria Math" panose="02040503050406030204" pitchFamily="18" charset="0"/>
                          </a:rPr>
                          <m:t>𝑇</m:t>
                        </m:r>
                      </m:e>
                    </m:acc>
                  </m:oMath>
                </a14:m>
                <a:r>
                  <a:rPr lang="en-CA" sz="2000" dirty="0" smtClean="0"/>
                  <a:t> be an estimator of parameter T and </a:t>
                </a:r>
                <a14:m>
                  <m:oMath xmlns:m="http://schemas.openxmlformats.org/officeDocument/2006/math">
                    <m:r>
                      <m:rPr>
                        <m:sty m:val="p"/>
                      </m:rPr>
                      <a:rPr lang="en-CA" sz="2000" b="0" i="0" smtClean="0">
                        <a:latin typeface="Cambria Math" panose="02040503050406030204" pitchFamily="18" charset="0"/>
                      </a:rPr>
                      <m:t>d</m:t>
                    </m:r>
                    <m:acc>
                      <m:accPr>
                        <m:chr m:val="̂"/>
                        <m:ctrlPr>
                          <a:rPr lang="en-CA" sz="2000" i="1">
                            <a:latin typeface="Cambria Math" panose="02040503050406030204" pitchFamily="18" charset="0"/>
                          </a:rPr>
                        </m:ctrlPr>
                      </m:accPr>
                      <m:e>
                        <m:r>
                          <a:rPr lang="en-CA" sz="2000" i="1" smtClean="0">
                            <a:latin typeface="Cambria Math" panose="02040503050406030204" pitchFamily="18" charset="0"/>
                          </a:rPr>
                          <m:t>𝑇</m:t>
                        </m:r>
                      </m:e>
                    </m:acc>
                  </m:oMath>
                </a14:m>
                <a:r>
                  <a:rPr lang="en-CA" sz="2000" dirty="0" smtClean="0"/>
                  <a:t> the total differential of </a:t>
                </a:r>
                <a14:m>
                  <m:oMath xmlns:m="http://schemas.openxmlformats.org/officeDocument/2006/math">
                    <m:acc>
                      <m:accPr>
                        <m:chr m:val="̂"/>
                        <m:ctrlPr>
                          <a:rPr lang="en-CA" sz="2000" i="1">
                            <a:latin typeface="Cambria Math" panose="02040503050406030204" pitchFamily="18" charset="0"/>
                          </a:rPr>
                        </m:ctrlPr>
                      </m:accPr>
                      <m:e>
                        <m:r>
                          <a:rPr lang="en-CA" sz="2000" i="1">
                            <a:latin typeface="Cambria Math" panose="02040503050406030204" pitchFamily="18" charset="0"/>
                          </a:rPr>
                          <m:t>𝑇</m:t>
                        </m:r>
                      </m:e>
                    </m:acc>
                  </m:oMath>
                </a14:m>
                <a:r>
                  <a:rPr lang="en-CA" sz="2000" dirty="0" smtClean="0"/>
                  <a:t>. </a:t>
                </a:r>
              </a:p>
              <a:p>
                <a:r>
                  <a:rPr lang="en-CA" sz="2000" dirty="0" smtClean="0"/>
                  <a:t>1) Replace </a:t>
                </a:r>
                <a:r>
                  <a:rPr lang="en-CA" sz="2000" dirty="0"/>
                  <a:t>total differential of </a:t>
                </a:r>
                <a14:m>
                  <m:oMath xmlns:m="http://schemas.openxmlformats.org/officeDocument/2006/math">
                    <m:acc>
                      <m:accPr>
                        <m:chr m:val="̂"/>
                        <m:ctrlPr>
                          <a:rPr lang="en-CA" sz="2000" i="1">
                            <a:latin typeface="Cambria Math" panose="02040503050406030204" pitchFamily="18" charset="0"/>
                          </a:rPr>
                        </m:ctrlPr>
                      </m:accPr>
                      <m:e>
                        <m:r>
                          <a:rPr lang="en-CA" sz="2000" i="1">
                            <a:latin typeface="Cambria Math" panose="02040503050406030204" pitchFamily="18" charset="0"/>
                          </a:rPr>
                          <m:t>𝑇</m:t>
                        </m:r>
                      </m:e>
                    </m:acc>
                    <m:r>
                      <a:rPr lang="en-CA" sz="2000" b="0" i="1" smtClean="0">
                        <a:latin typeface="Cambria Math" panose="02040503050406030204" pitchFamily="18" charset="0"/>
                      </a:rPr>
                      <m:t> </m:t>
                    </m:r>
                  </m:oMath>
                </a14:m>
                <a:r>
                  <a:rPr lang="en-CA" sz="2000" dirty="0" smtClean="0"/>
                  <a:t>by </a:t>
                </a:r>
                <a14:m>
                  <m:oMath xmlns:m="http://schemas.openxmlformats.org/officeDocument/2006/math">
                    <m:r>
                      <m:rPr>
                        <m:sty m:val="p"/>
                      </m:rPr>
                      <a:rPr lang="en-CA" sz="2000" b="0" i="0" smtClean="0">
                        <a:latin typeface="Cambria Math" panose="02040503050406030204" pitchFamily="18" charset="0"/>
                      </a:rPr>
                      <m:t>d</m:t>
                    </m:r>
                    <m:acc>
                      <m:accPr>
                        <m:chr m:val="̂"/>
                        <m:ctrlPr>
                          <a:rPr lang="en-CA" sz="2000" i="1">
                            <a:latin typeface="Cambria Math" panose="02040503050406030204" pitchFamily="18" charset="0"/>
                          </a:rPr>
                        </m:ctrlPr>
                      </m:accPr>
                      <m:e>
                        <m:r>
                          <a:rPr lang="en-CA" sz="2000" i="1">
                            <a:latin typeface="Cambria Math" panose="02040503050406030204" pitchFamily="18" charset="0"/>
                          </a:rPr>
                          <m:t>𝑇</m:t>
                        </m:r>
                      </m:e>
                    </m:acc>
                    <m:r>
                      <a:rPr lang="en-CA" sz="2000" b="0" i="1" smtClean="0">
                        <a:latin typeface="Cambria Math" panose="02040503050406030204" pitchFamily="18" charset="0"/>
                      </a:rPr>
                      <m:t>=</m:t>
                    </m:r>
                    <m:acc>
                      <m:accPr>
                        <m:chr m:val="̂"/>
                        <m:ctrlPr>
                          <a:rPr lang="en-CA" sz="2000" i="1">
                            <a:latin typeface="Cambria Math" panose="02040503050406030204" pitchFamily="18" charset="0"/>
                          </a:rPr>
                        </m:ctrlPr>
                      </m:accPr>
                      <m:e>
                        <m:r>
                          <a:rPr lang="en-CA" sz="2000" i="1">
                            <a:latin typeface="Cambria Math" panose="02040503050406030204" pitchFamily="18" charset="0"/>
                          </a:rPr>
                          <m:t>𝑇</m:t>
                        </m:r>
                      </m:e>
                    </m:acc>
                    <m:r>
                      <a:rPr lang="en-CA" sz="2000" b="0" i="0" smtClean="0">
                        <a:latin typeface="Cambria Math" panose="02040503050406030204" pitchFamily="18" charset="0"/>
                      </a:rPr>
                      <m:t>−</m:t>
                    </m:r>
                    <m:r>
                      <m:rPr>
                        <m:sty m:val="p"/>
                      </m:rPr>
                      <a:rPr lang="en-CA" sz="2000" b="0" i="0" smtClean="0">
                        <a:latin typeface="Cambria Math" panose="02040503050406030204" pitchFamily="18" charset="0"/>
                      </a:rPr>
                      <m:t>T</m:t>
                    </m:r>
                  </m:oMath>
                </a14:m>
                <a:endParaRPr lang="en-CA" sz="2000" dirty="0" smtClean="0"/>
              </a:p>
              <a:p>
                <a:r>
                  <a:rPr lang="en-US" sz="2000" dirty="0" smtClean="0">
                    <a:sym typeface="WP Greek Century" pitchFamily="2" charset="2"/>
                  </a:rPr>
                  <a:t>2) </a:t>
                </a:r>
                <a:r>
                  <a:rPr lang="en-CA" sz="2000" dirty="0"/>
                  <a:t>replace all other total </a:t>
                </a:r>
                <a:r>
                  <a:rPr lang="en-CA" sz="2000" dirty="0" smtClean="0"/>
                  <a:t>differentials of </a:t>
                </a:r>
                <a:r>
                  <a:rPr lang="en-CA" sz="2000" dirty="0"/>
                  <a:t>estimated </a:t>
                </a:r>
                <a:r>
                  <a:rPr lang="en-CA" sz="2000" dirty="0" smtClean="0"/>
                  <a:t>quantities </a:t>
                </a:r>
                <a:r>
                  <a:rPr lang="en-CA" sz="2000" dirty="0"/>
                  <a:t>by the deviation </a:t>
                </a:r>
                <a:r>
                  <a:rPr lang="en-CA" sz="2000" dirty="0" smtClean="0"/>
                  <a:t>from their expected </a:t>
                </a:r>
                <a:r>
                  <a:rPr lang="en-CA" sz="2000" dirty="0"/>
                  <a:t>values, </a:t>
                </a:r>
                <a:r>
                  <a:rPr lang="en-CA" sz="2000" dirty="0" err="1" smtClean="0"/>
                  <a:t>i.e</a:t>
                </a:r>
                <a:r>
                  <a:rPr lang="en-CA" sz="2000" dirty="0" smtClean="0"/>
                  <a:t>) </a:t>
                </a:r>
                <a14:m>
                  <m:oMath xmlns:m="http://schemas.openxmlformats.org/officeDocument/2006/math">
                    <m:r>
                      <m:rPr>
                        <m:sty m:val="p"/>
                      </m:rPr>
                      <a:rPr lang="en-CA" sz="2000" b="0" i="0" smtClean="0">
                        <a:latin typeface="Cambria Math" panose="02040503050406030204" pitchFamily="18" charset="0"/>
                      </a:rPr>
                      <m:t>d</m:t>
                    </m:r>
                    <m:acc>
                      <m:accPr>
                        <m:chr m:val="̂"/>
                        <m:ctrlPr>
                          <a:rPr lang="en-CA" sz="2000" b="0" i="1" smtClean="0">
                            <a:latin typeface="Cambria Math" panose="02040503050406030204" pitchFamily="18" charset="0"/>
                          </a:rPr>
                        </m:ctrlPr>
                      </m:accPr>
                      <m:e>
                        <m:r>
                          <a:rPr lang="en-CA" sz="2000" b="0" i="1" smtClean="0">
                            <a:latin typeface="Cambria Math" panose="02040503050406030204" pitchFamily="18" charset="0"/>
                          </a:rPr>
                          <m:t>𝑌</m:t>
                        </m:r>
                      </m:e>
                    </m:acc>
                    <m:r>
                      <a:rPr lang="en-CA" sz="2000" i="1" smtClean="0">
                        <a:latin typeface="Cambria Math" panose="02040503050406030204" pitchFamily="18" charset="0"/>
                        <a:ea typeface="Cambria Math" panose="02040503050406030204" pitchFamily="18" charset="0"/>
                      </a:rPr>
                      <m:t>≈</m:t>
                    </m:r>
                    <m:acc>
                      <m:accPr>
                        <m:chr m:val="̂"/>
                        <m:ctrlPr>
                          <a:rPr lang="en-CA" sz="2000" b="0" i="1" smtClean="0">
                            <a:latin typeface="Cambria Math" panose="02040503050406030204" pitchFamily="18" charset="0"/>
                          </a:rPr>
                        </m:ctrlPr>
                      </m:accPr>
                      <m:e>
                        <m:r>
                          <a:rPr lang="en-CA" sz="2000" b="0" i="1" smtClean="0">
                            <a:latin typeface="Cambria Math" panose="02040503050406030204" pitchFamily="18" charset="0"/>
                          </a:rPr>
                          <m:t>𝑌</m:t>
                        </m:r>
                      </m:e>
                    </m:acc>
                    <m:r>
                      <a:rPr lang="en-CA" sz="2000" b="0" i="1" smtClean="0">
                        <a:latin typeface="Cambria Math" panose="02040503050406030204" pitchFamily="18" charset="0"/>
                      </a:rPr>
                      <m:t>−</m:t>
                    </m:r>
                    <m:r>
                      <a:rPr lang="en-CA" sz="2000" b="0" i="1" smtClean="0">
                        <a:latin typeface="Cambria Math" panose="02040503050406030204" pitchFamily="18" charset="0"/>
                      </a:rPr>
                      <m:t>𝑌</m:t>
                    </m:r>
                  </m:oMath>
                </a14:m>
                <a:endParaRPr lang="en-CA" sz="2000" dirty="0"/>
              </a:p>
              <a:p>
                <a:r>
                  <a:rPr lang="en-US" sz="2000" dirty="0" smtClean="0">
                    <a:sym typeface="WP Greek Century" pitchFamily="2" charset="2"/>
                  </a:rPr>
                  <a:t>3) I</a:t>
                </a:r>
                <a:r>
                  <a:rPr lang="en-CA" sz="2000" dirty="0" err="1" smtClean="0"/>
                  <a:t>solate</a:t>
                </a:r>
                <a:r>
                  <a:rPr lang="en-CA" sz="2000" dirty="0" smtClean="0"/>
                  <a:t> </a:t>
                </a:r>
                <a14:m>
                  <m:oMath xmlns:m="http://schemas.openxmlformats.org/officeDocument/2006/math">
                    <m:sSub>
                      <m:sSubPr>
                        <m:ctrlPr>
                          <a:rPr lang="en-CA" sz="2000" b="0" i="1" smtClean="0">
                            <a:latin typeface="Cambria Math" panose="02040503050406030204" pitchFamily="18" charset="0"/>
                          </a:rPr>
                        </m:ctrlPr>
                      </m:sSubPr>
                      <m:e>
                        <m:r>
                          <a:rPr lang="en-CA" sz="2000" b="0" i="1" smtClean="0">
                            <a:latin typeface="Cambria Math" panose="02040503050406030204" pitchFamily="18" charset="0"/>
                          </a:rPr>
                          <m:t>𝑙</m:t>
                        </m:r>
                      </m:e>
                      <m:sub>
                        <m:r>
                          <a:rPr lang="en-CA" sz="2000" b="0" i="1" smtClean="0">
                            <a:latin typeface="Cambria Math" panose="02040503050406030204" pitchFamily="18" charset="0"/>
                          </a:rPr>
                          <m:t>𝑖</m:t>
                        </m:r>
                      </m:sub>
                    </m:sSub>
                  </m:oMath>
                </a14:m>
                <a:r>
                  <a:rPr lang="en-CA" sz="2000" dirty="0" smtClean="0"/>
                  <a:t>, </a:t>
                </a:r>
                <a:r>
                  <a:rPr lang="en-CA" sz="2000" dirty="0"/>
                  <a:t>when </a:t>
                </a:r>
                <a:r>
                  <a:rPr lang="en-CA" sz="2000" dirty="0" smtClean="0"/>
                  <a:t>rewriting result </a:t>
                </a:r>
                <a:r>
                  <a:rPr lang="en-CA" sz="2000" dirty="0"/>
                  <a:t>of Step 2 as</a:t>
                </a:r>
              </a:p>
              <a:p>
                <a:r>
                  <a:rPr lang="en-CA" sz="2000" dirty="0" smtClean="0"/>
                  <a:t>  </a:t>
                </a:r>
                <a14:m>
                  <m:oMath xmlns:m="http://schemas.openxmlformats.org/officeDocument/2006/math">
                    <m:r>
                      <m:rPr>
                        <m:sty m:val="p"/>
                      </m:rPr>
                      <a:rPr lang="en-CA" sz="2000">
                        <a:latin typeface="Cambria Math" panose="02040503050406030204" pitchFamily="18" charset="0"/>
                      </a:rPr>
                      <m:t>d</m:t>
                    </m:r>
                    <m:acc>
                      <m:accPr>
                        <m:chr m:val="̂"/>
                        <m:ctrlPr>
                          <a:rPr lang="en-CA" sz="2000" i="1">
                            <a:latin typeface="Cambria Math" panose="02040503050406030204" pitchFamily="18" charset="0"/>
                          </a:rPr>
                        </m:ctrlPr>
                      </m:accPr>
                      <m:e>
                        <m:r>
                          <a:rPr lang="en-CA" sz="2000" i="1">
                            <a:latin typeface="Cambria Math" panose="02040503050406030204" pitchFamily="18" charset="0"/>
                          </a:rPr>
                          <m:t>𝑇</m:t>
                        </m:r>
                      </m:e>
                    </m:acc>
                    <m:r>
                      <a:rPr lang="en-CA" sz="2000" i="1">
                        <a:latin typeface="Cambria Math" panose="02040503050406030204" pitchFamily="18" charset="0"/>
                      </a:rPr>
                      <m:t>=</m:t>
                    </m:r>
                    <m:acc>
                      <m:accPr>
                        <m:chr m:val="̂"/>
                        <m:ctrlPr>
                          <a:rPr lang="en-CA" sz="2000" i="1">
                            <a:latin typeface="Cambria Math" panose="02040503050406030204" pitchFamily="18" charset="0"/>
                          </a:rPr>
                        </m:ctrlPr>
                      </m:accPr>
                      <m:e>
                        <m:r>
                          <a:rPr lang="en-CA" sz="2000" i="1">
                            <a:latin typeface="Cambria Math" panose="02040503050406030204" pitchFamily="18" charset="0"/>
                          </a:rPr>
                          <m:t>𝑇</m:t>
                        </m:r>
                      </m:e>
                    </m:acc>
                    <m:r>
                      <a:rPr lang="en-CA" sz="2000" b="0" i="1" smtClean="0">
                        <a:latin typeface="Cambria Math" panose="02040503050406030204" pitchFamily="18" charset="0"/>
                      </a:rPr>
                      <m:t>−</m:t>
                    </m:r>
                    <m:r>
                      <a:rPr lang="en-CA" sz="2000" b="0" i="1" smtClean="0">
                        <a:latin typeface="Cambria Math" panose="02040503050406030204" pitchFamily="18" charset="0"/>
                      </a:rPr>
                      <m:t>𝑇</m:t>
                    </m:r>
                    <m:r>
                      <a:rPr lang="en-CA" sz="2000" b="0" i="1" smtClean="0">
                        <a:latin typeface="Cambria Math" panose="02040503050406030204" pitchFamily="18" charset="0"/>
                      </a:rPr>
                      <m:t>≈∑</m:t>
                    </m:r>
                    <m:sSub>
                      <m:sSubPr>
                        <m:ctrlPr>
                          <a:rPr lang="en-CA" sz="2000" b="0" i="1" smtClean="0">
                            <a:latin typeface="Cambria Math" panose="02040503050406030204" pitchFamily="18" charset="0"/>
                          </a:rPr>
                        </m:ctrlPr>
                      </m:sSubPr>
                      <m:e>
                        <m:r>
                          <a:rPr lang="en-CA" sz="2000" b="0" i="1" smtClean="0">
                            <a:latin typeface="Cambria Math" panose="02040503050406030204" pitchFamily="18" charset="0"/>
                          </a:rPr>
                          <m:t>𝑤</m:t>
                        </m:r>
                      </m:e>
                      <m:sub>
                        <m:r>
                          <a:rPr lang="en-CA" sz="2000" b="0" i="1" smtClean="0">
                            <a:latin typeface="Cambria Math" panose="02040503050406030204" pitchFamily="18" charset="0"/>
                          </a:rPr>
                          <m:t>𝑖</m:t>
                        </m:r>
                      </m:sub>
                    </m:sSub>
                    <m:sSub>
                      <m:sSubPr>
                        <m:ctrlPr>
                          <a:rPr lang="en-CA" sz="2000" b="0" i="1" smtClean="0">
                            <a:latin typeface="Cambria Math" panose="02040503050406030204" pitchFamily="18" charset="0"/>
                          </a:rPr>
                        </m:ctrlPr>
                      </m:sSubPr>
                      <m:e>
                        <m:r>
                          <a:rPr lang="en-CA" sz="2000" b="0" i="1" smtClean="0">
                            <a:latin typeface="Cambria Math" panose="02040503050406030204" pitchFamily="18" charset="0"/>
                          </a:rPr>
                          <m:t>𝑙</m:t>
                        </m:r>
                      </m:e>
                      <m:sub>
                        <m:r>
                          <a:rPr lang="en-CA" sz="2000" b="0" i="1" smtClean="0">
                            <a:latin typeface="Cambria Math" panose="02040503050406030204" pitchFamily="18" charset="0"/>
                          </a:rPr>
                          <m:t>𝑖</m:t>
                        </m:r>
                      </m:sub>
                    </m:sSub>
                    <m:r>
                      <a:rPr lang="en-CA" sz="2000" b="0" i="1" smtClean="0">
                        <a:latin typeface="Cambria Math" panose="02040503050406030204" pitchFamily="18" charset="0"/>
                      </a:rPr>
                      <m:t>+</m:t>
                    </m:r>
                    <m:r>
                      <a:rPr lang="en-CA" sz="2000" b="0" i="1" smtClean="0">
                        <a:latin typeface="Cambria Math" panose="02040503050406030204" pitchFamily="18" charset="0"/>
                      </a:rPr>
                      <m:t>𝑂𝑡h𝑒𝑟</m:t>
                    </m:r>
                    <m:r>
                      <a:rPr lang="en-CA" sz="2000" b="0" i="1" smtClean="0">
                        <a:latin typeface="Cambria Math" panose="02040503050406030204" pitchFamily="18" charset="0"/>
                      </a:rPr>
                      <m:t> </m:t>
                    </m:r>
                    <m:r>
                      <a:rPr lang="en-CA" sz="2000" b="0" i="1" smtClean="0">
                        <a:latin typeface="Cambria Math" panose="02040503050406030204" pitchFamily="18" charset="0"/>
                      </a:rPr>
                      <m:t>𝑡𝑒𝑟𝑚𝑠</m:t>
                    </m:r>
                    <m:r>
                      <a:rPr lang="en-CA" sz="2000" b="0" i="1" smtClean="0">
                        <a:latin typeface="Cambria Math" panose="02040503050406030204" pitchFamily="18" charset="0"/>
                      </a:rPr>
                      <m:t> </m:t>
                    </m:r>
                    <m:r>
                      <a:rPr lang="en-CA" sz="2000" b="0" i="1" smtClean="0">
                        <a:latin typeface="Cambria Math" panose="02040503050406030204" pitchFamily="18" charset="0"/>
                      </a:rPr>
                      <m:t>𝑛𝑜𝑡</m:t>
                    </m:r>
                    <m:r>
                      <a:rPr lang="en-CA" sz="2000" b="0" i="1" smtClean="0">
                        <a:latin typeface="Cambria Math" panose="02040503050406030204" pitchFamily="18" charset="0"/>
                      </a:rPr>
                      <m:t> </m:t>
                    </m:r>
                    <m:r>
                      <a:rPr lang="en-CA" sz="2000" b="0" i="1" smtClean="0">
                        <a:latin typeface="Cambria Math" panose="02040503050406030204" pitchFamily="18" charset="0"/>
                      </a:rPr>
                      <m:t>𝑑𝑒𝑝𝑒𝑛𝑑𝑒𝑛𝑡</m:t>
                    </m:r>
                    <m:r>
                      <a:rPr lang="en-CA" sz="2000" b="0" i="1" smtClean="0">
                        <a:latin typeface="Cambria Math" panose="02040503050406030204" pitchFamily="18" charset="0"/>
                      </a:rPr>
                      <m:t> </m:t>
                    </m:r>
                    <m:r>
                      <a:rPr lang="en-CA" sz="2000" b="0" i="1" smtClean="0">
                        <a:latin typeface="Cambria Math" panose="02040503050406030204" pitchFamily="18" charset="0"/>
                      </a:rPr>
                      <m:t>𝑒𝑥𝑝𝑙𝑖𝑐𝑖𝑡𝑖𝑙𝑦</m:t>
                    </m:r>
                    <m:r>
                      <a:rPr lang="en-CA" sz="2000" b="0" i="1" smtClean="0">
                        <a:latin typeface="Cambria Math" panose="02040503050406030204" pitchFamily="18" charset="0"/>
                      </a:rPr>
                      <m:t> </m:t>
                    </m:r>
                    <m:r>
                      <a:rPr lang="en-CA" sz="2000" b="0" i="1" smtClean="0">
                        <a:latin typeface="Cambria Math" panose="02040503050406030204" pitchFamily="18" charset="0"/>
                      </a:rPr>
                      <m:t>𝑜𝑛</m:t>
                    </m:r>
                    <m:r>
                      <a:rPr lang="en-CA" sz="2000" b="0" i="1" smtClean="0">
                        <a:latin typeface="Cambria Math" panose="02040503050406030204" pitchFamily="18" charset="0"/>
                      </a:rPr>
                      <m:t> </m:t>
                    </m:r>
                    <m:sSub>
                      <m:sSubPr>
                        <m:ctrlPr>
                          <a:rPr lang="en-CA" sz="2000" b="0" i="1" smtClean="0">
                            <a:latin typeface="Cambria Math" panose="02040503050406030204" pitchFamily="18" charset="0"/>
                          </a:rPr>
                        </m:ctrlPr>
                      </m:sSubPr>
                      <m:e>
                        <m:r>
                          <a:rPr lang="en-CA" sz="2000" b="0" i="1" smtClean="0">
                            <a:latin typeface="Cambria Math" panose="02040503050406030204" pitchFamily="18" charset="0"/>
                          </a:rPr>
                          <m:t>𝑤</m:t>
                        </m:r>
                      </m:e>
                      <m:sub>
                        <m:r>
                          <a:rPr lang="en-CA" sz="2000" b="0" i="1" smtClean="0">
                            <a:latin typeface="Cambria Math" panose="02040503050406030204" pitchFamily="18" charset="0"/>
                          </a:rPr>
                          <m:t>𝑖</m:t>
                        </m:r>
                      </m:sub>
                    </m:sSub>
                  </m:oMath>
                </a14:m>
                <a:r>
                  <a:rPr lang="en-CA" sz="2000" dirty="0" smtClean="0"/>
                  <a:t>.</a:t>
                </a:r>
              </a:p>
              <a:p>
                <a:r>
                  <a:rPr lang="en-CA" sz="2000" dirty="0" smtClean="0"/>
                  <a:t>4) </a:t>
                </a:r>
                <a:r>
                  <a:rPr lang="en-CA" sz="2000" dirty="0"/>
                  <a:t>to obtain the estimated </a:t>
                </a:r>
                <a:r>
                  <a:rPr lang="en-CA" sz="2000" dirty="0" smtClean="0"/>
                  <a:t>variance, insert </a:t>
                </a:r>
                <a:r>
                  <a:rPr lang="en-CA" sz="2000" dirty="0"/>
                  <a:t>the new </a:t>
                </a:r>
                <a:r>
                  <a:rPr lang="en-CA" sz="2000" dirty="0" smtClean="0"/>
                  <a:t>variable </a:t>
                </a:r>
                <a14:m>
                  <m:oMath xmlns:m="http://schemas.openxmlformats.org/officeDocument/2006/math">
                    <m:sSub>
                      <m:sSubPr>
                        <m:ctrlPr>
                          <a:rPr lang="en-CA" sz="2000" i="1">
                            <a:latin typeface="Cambria Math" panose="02040503050406030204" pitchFamily="18" charset="0"/>
                          </a:rPr>
                        </m:ctrlPr>
                      </m:sSubPr>
                      <m:e>
                        <m:r>
                          <a:rPr lang="en-CA" sz="2000" i="1">
                            <a:latin typeface="Cambria Math" panose="02040503050406030204" pitchFamily="18" charset="0"/>
                          </a:rPr>
                          <m:t>𝑙</m:t>
                        </m:r>
                      </m:e>
                      <m:sub>
                        <m:r>
                          <a:rPr lang="en-CA" sz="2000" i="1">
                            <a:latin typeface="Cambria Math" panose="02040503050406030204" pitchFamily="18" charset="0"/>
                          </a:rPr>
                          <m:t>𝑖</m:t>
                        </m:r>
                      </m:sub>
                    </m:sSub>
                  </m:oMath>
                </a14:m>
                <a:r>
                  <a:rPr lang="en-CA" sz="2000" dirty="0" smtClean="0"/>
                  <a:t> into each sampled </a:t>
                </a:r>
                <a:r>
                  <a:rPr lang="en-CA" sz="2000" dirty="0"/>
                  <a:t>record, and use a</a:t>
                </a:r>
                <a:r>
                  <a:rPr lang="en-CA" sz="2000" dirty="0" smtClean="0"/>
                  <a:t> </a:t>
                </a:r>
                <a:r>
                  <a:rPr lang="en-CA" sz="2000" dirty="0"/>
                  <a:t>standard </a:t>
                </a:r>
                <a:r>
                  <a:rPr lang="en-CA" sz="2000" dirty="0" smtClean="0"/>
                  <a:t>formula for estimating </a:t>
                </a:r>
                <a:r>
                  <a:rPr lang="en-CA" sz="2000" dirty="0"/>
                  <a:t>the variance of a total, applied </a:t>
                </a:r>
                <a:r>
                  <a:rPr lang="en-CA" sz="2000" dirty="0" smtClean="0"/>
                  <a:t>to this </a:t>
                </a:r>
                <a:r>
                  <a:rPr lang="en-CA" sz="2000" dirty="0"/>
                  <a:t>variable</a:t>
                </a:r>
              </a:p>
              <a:p>
                <a:pPr lvl="1">
                  <a:buFont typeface="Wingdings" pitchFamily="2" charset="2"/>
                  <a:buChar char="q"/>
                </a:pPr>
                <a:endParaRPr lang="en-CA" sz="2000" dirty="0" smtClean="0">
                  <a:solidFill>
                    <a:srgbClr val="FF0000"/>
                  </a:solidFill>
                </a:endParaRPr>
              </a:p>
            </p:txBody>
          </p:sp>
        </mc:Choice>
        <mc:Fallback xmlns="">
          <p:sp>
            <p:nvSpPr>
              <p:cNvPr id="8198" name="Rectangle 3"/>
              <p:cNvSpPr>
                <a:spLocks noGrp="1" noRot="1" noChangeAspect="1" noMove="1" noResize="1" noEditPoints="1" noAdjustHandles="1" noChangeArrowheads="1" noChangeShapeType="1" noTextEdit="1"/>
              </p:cNvSpPr>
              <p:nvPr>
                <p:ph type="body" idx="4294967295"/>
              </p:nvPr>
            </p:nvSpPr>
            <p:spPr>
              <a:xfrm>
                <a:off x="471600" y="1785938"/>
                <a:ext cx="8277225" cy="4164012"/>
              </a:xfrm>
              <a:blipFill rotWithShape="0">
                <a:blip r:embed="rId3"/>
                <a:stretch>
                  <a:fillRect l="-663" t="-732" b="-4978"/>
                </a:stretch>
              </a:blipFill>
            </p:spPr>
            <p:txBody>
              <a:bodyPr/>
              <a:lstStyle/>
              <a:p>
                <a:r>
                  <a:rPr lang="en-CA">
                    <a:noFill/>
                  </a:rPr>
                  <a:t> </a:t>
                </a:r>
              </a:p>
            </p:txBody>
          </p:sp>
        </mc:Fallback>
      </mc:AlternateContent>
      <p:sp>
        <p:nvSpPr>
          <p:cNvPr id="9" name="Date Placeholder 8"/>
          <p:cNvSpPr>
            <a:spLocks noGrp="1"/>
          </p:cNvSpPr>
          <p:nvPr>
            <p:ph type="dt" sz="half" idx="10"/>
          </p:nvPr>
        </p:nvSpPr>
        <p:spPr/>
        <p:txBody>
          <a:bodyPr/>
          <a:lstStyle/>
          <a:p>
            <a:pPr>
              <a:defRPr/>
            </a:pPr>
            <a:fld id="{C7E4C3A8-391D-433A-97F1-5CE1DE198B4F}" type="datetime1">
              <a:rPr lang="en-CA" smtClean="0"/>
              <a:pPr>
                <a:defRPr/>
              </a:pPr>
              <a:t>23/09/2019</a:t>
            </a:fld>
            <a:endParaRPr lang="fr-CA"/>
          </a:p>
        </p:txBody>
      </p:sp>
      <p:sp>
        <p:nvSpPr>
          <p:cNvPr id="10" name="Slide Number Placeholder 9"/>
          <p:cNvSpPr>
            <a:spLocks noGrp="1"/>
          </p:cNvSpPr>
          <p:nvPr>
            <p:ph type="sldNum" sz="quarter" idx="12"/>
          </p:nvPr>
        </p:nvSpPr>
        <p:spPr/>
        <p:txBody>
          <a:bodyPr/>
          <a:lstStyle/>
          <a:p>
            <a:pPr>
              <a:defRPr/>
            </a:pPr>
            <a:fld id="{E37C3A30-8349-4A5B-B5A2-47E67AD35EB2}" type="slidenum">
              <a:rPr lang="fr-CA" smtClean="0"/>
              <a:pPr>
                <a:defRPr/>
              </a:pPr>
              <a:t>24</a:t>
            </a:fld>
            <a:endParaRPr lang="fr-CA"/>
          </a:p>
        </p:txBody>
      </p:sp>
      <p:sp>
        <p:nvSpPr>
          <p:cNvPr id="8" name="Footer Placeholder 7"/>
          <p:cNvSpPr>
            <a:spLocks noGrp="1"/>
          </p:cNvSpPr>
          <p:nvPr>
            <p:ph type="ftr" sz="quarter" idx="11"/>
          </p:nvPr>
        </p:nvSpPr>
        <p:spPr/>
        <p:txBody>
          <a:bodyPr/>
          <a:lstStyle/>
          <a:p>
            <a:pPr>
              <a:defRPr/>
            </a:pPr>
            <a:r>
              <a:rPr lang="fr-CA" smtClean="0"/>
              <a:t>Statistics Canada • Statistique Canada</a:t>
            </a:r>
            <a:endParaRPr lang="fr-CA"/>
          </a:p>
        </p:txBody>
      </p:sp>
    </p:spTree>
    <p:extLst>
      <p:ext uri="{BB962C8B-B14F-4D97-AF65-F5344CB8AC3E}">
        <p14:creationId xmlns:p14="http://schemas.microsoft.com/office/powerpoint/2010/main" val="209283520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Espace réservé de la date 3"/>
          <p:cNvSpPr txBox="1">
            <a:spLocks noGrp="1"/>
          </p:cNvSpPr>
          <p:nvPr/>
        </p:nvSpPr>
        <p:spPr bwMode="auto">
          <a:xfrm>
            <a:off x="7740650" y="6237288"/>
            <a:ext cx="1049338" cy="474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fld id="{FD2EE3FE-2BBB-4A18-B442-3DB99B812101}" type="datetime1">
              <a:rPr lang="en-CA" sz="1000">
                <a:solidFill>
                  <a:srgbClr val="373799"/>
                </a:solidFill>
              </a:rPr>
              <a:pPr algn="r" eaLnBrk="1" hangingPunct="1"/>
              <a:t>23/09/2019</a:t>
            </a:fld>
            <a:endParaRPr lang="fr-CA" sz="1000" dirty="0">
              <a:solidFill>
                <a:srgbClr val="373799"/>
              </a:solidFill>
            </a:endParaRPr>
          </a:p>
        </p:txBody>
      </p:sp>
      <p:sp>
        <p:nvSpPr>
          <p:cNvPr id="8195" name="Espace réservé du pied de page 4"/>
          <p:cNvSpPr txBox="1">
            <a:spLocks noGrp="1"/>
          </p:cNvSpPr>
          <p:nvPr/>
        </p:nvSpPr>
        <p:spPr bwMode="auto">
          <a:xfrm>
            <a:off x="1403350" y="6237288"/>
            <a:ext cx="6048375" cy="474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fr-CA" sz="1200" dirty="0">
                <a:solidFill>
                  <a:srgbClr val="373799"/>
                </a:solidFill>
              </a:rPr>
              <a:t>Statistics Canada • Statistique Canada</a:t>
            </a:r>
          </a:p>
        </p:txBody>
      </p:sp>
      <p:sp>
        <p:nvSpPr>
          <p:cNvPr id="8197" name="AutoShape 2"/>
          <p:cNvSpPr>
            <a:spLocks noGrp="1" noChangeArrowheads="1"/>
          </p:cNvSpPr>
          <p:nvPr>
            <p:ph type="title" idx="4294967295"/>
          </p:nvPr>
        </p:nvSpPr>
        <p:spPr>
          <a:xfrm>
            <a:off x="395039" y="981075"/>
            <a:ext cx="8353425" cy="708025"/>
          </a:xfrm>
        </p:spPr>
        <p:txBody>
          <a:bodyPr/>
          <a:lstStyle/>
          <a:p>
            <a:pPr eaLnBrk="1" hangingPunct="1"/>
            <a:r>
              <a:rPr lang="en-CA" sz="2800" dirty="0" smtClean="0"/>
              <a:t>Taylor linearization: an example</a:t>
            </a:r>
          </a:p>
        </p:txBody>
      </p:sp>
      <mc:AlternateContent xmlns:mc="http://schemas.openxmlformats.org/markup-compatibility/2006" xmlns:a14="http://schemas.microsoft.com/office/drawing/2010/main">
        <mc:Choice Requires="a14">
          <p:sp>
            <p:nvSpPr>
              <p:cNvPr id="8198" name="Rectangle 3"/>
              <p:cNvSpPr>
                <a:spLocks noGrp="1" noChangeArrowheads="1"/>
              </p:cNvSpPr>
              <p:nvPr>
                <p:ph type="body" idx="4294967295"/>
              </p:nvPr>
            </p:nvSpPr>
            <p:spPr>
              <a:xfrm>
                <a:off x="471600" y="1700808"/>
                <a:ext cx="8277225" cy="4164012"/>
              </a:xfrm>
            </p:spPr>
            <p:txBody>
              <a:bodyPr>
                <a:noAutofit/>
              </a:bodyPr>
              <a:lstStyle/>
              <a:p>
                <a:pPr>
                  <a:buFont typeface="Wingdings" pitchFamily="2" charset="2"/>
                  <a:buChar char="q"/>
                </a:pPr>
                <a:r>
                  <a:rPr lang="en-US" sz="2000" dirty="0" smtClean="0">
                    <a:sym typeface="WP Greek Century" pitchFamily="2" charset="2"/>
                  </a:rPr>
                  <a:t>Assume a stratified 2-stage </a:t>
                </a:r>
                <a:r>
                  <a:rPr lang="en-US" sz="2000" dirty="0" err="1" smtClean="0">
                    <a:sym typeface="WP Greek Century" pitchFamily="2" charset="2"/>
                  </a:rPr>
                  <a:t>pps</a:t>
                </a:r>
                <a:r>
                  <a:rPr lang="en-US" sz="2000" dirty="0" smtClean="0">
                    <a:sym typeface="WP Greek Century" pitchFamily="2" charset="2"/>
                  </a:rPr>
                  <a:t> without replacement design used with the goal to estimate the variance of the estimated umber of unemployed individuals.</a:t>
                </a:r>
              </a:p>
              <a:p>
                <a:pPr>
                  <a:buFont typeface="Wingdings" pitchFamily="2" charset="2"/>
                  <a:buChar char="q"/>
                </a:pPr>
                <a:r>
                  <a:rPr lang="en-US" sz="2000" dirty="0" smtClean="0">
                    <a:sym typeface="WP Greek Century" pitchFamily="2" charset="2"/>
                  </a:rPr>
                  <a:t>Let </a:t>
                </a:r>
                <a14:m>
                  <m:oMath xmlns:m="http://schemas.openxmlformats.org/officeDocument/2006/math">
                    <m:acc>
                      <m:accPr>
                        <m:chr m:val="̂"/>
                        <m:ctrlPr>
                          <a:rPr lang="en-CA" sz="2000" i="1">
                            <a:latin typeface="Cambria Math" panose="02040503050406030204" pitchFamily="18" charset="0"/>
                          </a:rPr>
                        </m:ctrlPr>
                      </m:accPr>
                      <m:e>
                        <m:r>
                          <a:rPr lang="en-CA" sz="2000" i="1">
                            <a:latin typeface="Cambria Math" panose="02040503050406030204" pitchFamily="18" charset="0"/>
                          </a:rPr>
                          <m:t>𝑇</m:t>
                        </m:r>
                      </m:e>
                    </m:acc>
                  </m:oMath>
                </a14:m>
                <a:r>
                  <a:rPr lang="en-US" sz="2000" dirty="0" smtClean="0">
                    <a:sym typeface="WP Greek Century" pitchFamily="2" charset="2"/>
                  </a:rPr>
                  <a:t> be that estimator and has the following form:</a:t>
                </a:r>
              </a:p>
              <a:p>
                <a:pPr>
                  <a:buFont typeface="Wingdings" pitchFamily="2" charset="2"/>
                  <a:buChar char="q"/>
                </a:pPr>
                <a:r>
                  <a:rPr lang="en-US" sz="2000" dirty="0" smtClean="0">
                    <a:sym typeface="WP Greek Century" pitchFamily="2" charset="2"/>
                  </a:rPr>
                  <a:t> </a:t>
                </a:r>
                <a14:m>
                  <m:oMath xmlns:m="http://schemas.openxmlformats.org/officeDocument/2006/math">
                    <m:acc>
                      <m:accPr>
                        <m:chr m:val="̂"/>
                        <m:ctrlPr>
                          <a:rPr lang="en-CA" sz="2000" i="1" smtClean="0">
                            <a:latin typeface="Cambria Math" panose="02040503050406030204" pitchFamily="18" charset="0"/>
                          </a:rPr>
                        </m:ctrlPr>
                      </m:accPr>
                      <m:e>
                        <m:r>
                          <a:rPr lang="en-CA" sz="2000" i="1">
                            <a:latin typeface="Cambria Math" panose="02040503050406030204" pitchFamily="18" charset="0"/>
                          </a:rPr>
                          <m:t>𝑇</m:t>
                        </m:r>
                      </m:e>
                    </m:acc>
                    <m:r>
                      <a:rPr lang="en-CA" sz="2000" i="1" smtClean="0">
                        <a:latin typeface="Cambria Math" panose="02040503050406030204" pitchFamily="18" charset="0"/>
                        <a:ea typeface="Cambria Math" panose="02040503050406030204" pitchFamily="18" charset="0"/>
                      </a:rPr>
                      <m:t>=</m:t>
                    </m:r>
                    <m:f>
                      <m:fPr>
                        <m:ctrlPr>
                          <a:rPr lang="en-CA" sz="2000" i="1" smtClean="0">
                            <a:latin typeface="Cambria Math" panose="02040503050406030204" pitchFamily="18" charset="0"/>
                            <a:ea typeface="Cambria Math" panose="02040503050406030204" pitchFamily="18" charset="0"/>
                          </a:rPr>
                        </m:ctrlPr>
                      </m:fPr>
                      <m:num>
                        <m:acc>
                          <m:accPr>
                            <m:chr m:val="̂"/>
                            <m:ctrlPr>
                              <a:rPr lang="en-CA" sz="2000" i="1" smtClean="0">
                                <a:latin typeface="Cambria Math" panose="02040503050406030204" pitchFamily="18" charset="0"/>
                                <a:ea typeface="Cambria Math" panose="02040503050406030204" pitchFamily="18" charset="0"/>
                              </a:rPr>
                            </m:ctrlPr>
                          </m:accPr>
                          <m:e>
                            <m:r>
                              <a:rPr lang="en-CA" sz="2000" b="0" i="1" smtClean="0">
                                <a:latin typeface="Cambria Math" panose="02040503050406030204" pitchFamily="18" charset="0"/>
                                <a:ea typeface="Cambria Math" panose="02040503050406030204" pitchFamily="18" charset="0"/>
                              </a:rPr>
                              <m:t>𝑌</m:t>
                            </m:r>
                          </m:e>
                        </m:acc>
                      </m:num>
                      <m:den>
                        <m:acc>
                          <m:accPr>
                            <m:chr m:val="̂"/>
                            <m:ctrlPr>
                              <a:rPr lang="en-CA" sz="2000" i="1" smtClean="0">
                                <a:latin typeface="Cambria Math" panose="02040503050406030204" pitchFamily="18" charset="0"/>
                                <a:ea typeface="Cambria Math" panose="02040503050406030204" pitchFamily="18" charset="0"/>
                              </a:rPr>
                            </m:ctrlPr>
                          </m:accPr>
                          <m:e>
                            <m:r>
                              <a:rPr lang="en-CA" sz="2000" b="0" i="1" smtClean="0">
                                <a:latin typeface="Cambria Math" panose="02040503050406030204" pitchFamily="18" charset="0"/>
                                <a:ea typeface="Cambria Math" panose="02040503050406030204" pitchFamily="18" charset="0"/>
                              </a:rPr>
                              <m:t>𝑋</m:t>
                            </m:r>
                          </m:e>
                        </m:acc>
                      </m:den>
                    </m:f>
                    <m:r>
                      <a:rPr lang="en-CA" sz="2000" b="0" i="1" smtClean="0">
                        <a:latin typeface="Cambria Math" panose="02040503050406030204" pitchFamily="18" charset="0"/>
                        <a:ea typeface="Cambria Math" panose="02040503050406030204" pitchFamily="18" charset="0"/>
                      </a:rPr>
                      <m:t>𝑋</m:t>
                    </m:r>
                  </m:oMath>
                </a14:m>
                <a:r>
                  <a:rPr lang="en-US" sz="2000" dirty="0" smtClean="0">
                    <a:latin typeface="+mj-lt"/>
                    <a:sym typeface="WP Greek Century" pitchFamily="2" charset="2"/>
                  </a:rPr>
                  <a:t>  </a:t>
                </a:r>
                <a:r>
                  <a:rPr lang="en-US" sz="2000" dirty="0" smtClean="0">
                    <a:sym typeface="WP Greek Century" pitchFamily="2" charset="2"/>
                  </a:rPr>
                  <a:t>where </a:t>
                </a:r>
                <a14:m>
                  <m:oMath xmlns:m="http://schemas.openxmlformats.org/officeDocument/2006/math">
                    <m:acc>
                      <m:accPr>
                        <m:chr m:val="̂"/>
                        <m:ctrlPr>
                          <a:rPr lang="en-CA" sz="2000" i="1">
                            <a:latin typeface="Cambria Math" panose="02040503050406030204" pitchFamily="18" charset="0"/>
                          </a:rPr>
                        </m:ctrlPr>
                      </m:accPr>
                      <m:e>
                        <m:r>
                          <a:rPr lang="en-CA" sz="2000" b="0" i="1" smtClean="0">
                            <a:latin typeface="Cambria Math" panose="02040503050406030204" pitchFamily="18" charset="0"/>
                          </a:rPr>
                          <m:t>𝑌</m:t>
                        </m:r>
                        <m:r>
                          <a:rPr lang="en-CA" sz="2000" b="0" i="1" smtClean="0">
                            <a:latin typeface="Cambria Math" panose="02040503050406030204" pitchFamily="18" charset="0"/>
                          </a:rPr>
                          <m:t> </m:t>
                        </m:r>
                      </m:e>
                    </m:acc>
                  </m:oMath>
                </a14:m>
                <a:r>
                  <a:rPr lang="en-US" sz="2000" dirty="0" smtClean="0">
                    <a:sym typeface="WP Greek Century" pitchFamily="2" charset="2"/>
                  </a:rPr>
                  <a:t> and  </a:t>
                </a:r>
                <a14:m>
                  <m:oMath xmlns:m="http://schemas.openxmlformats.org/officeDocument/2006/math">
                    <m:acc>
                      <m:accPr>
                        <m:chr m:val="̂"/>
                        <m:ctrlPr>
                          <a:rPr lang="en-CA" sz="2000" i="1">
                            <a:latin typeface="Cambria Math" panose="02040503050406030204" pitchFamily="18" charset="0"/>
                          </a:rPr>
                        </m:ctrlPr>
                      </m:accPr>
                      <m:e>
                        <m:r>
                          <a:rPr lang="en-CA" sz="2000" i="1">
                            <a:latin typeface="Cambria Math" panose="02040503050406030204" pitchFamily="18" charset="0"/>
                          </a:rPr>
                          <m:t>𝑋</m:t>
                        </m:r>
                      </m:e>
                    </m:acc>
                  </m:oMath>
                </a14:m>
                <a:r>
                  <a:rPr lang="en-US" sz="2000" dirty="0" smtClean="0">
                    <a:sym typeface="WP Greek Century" pitchFamily="2" charset="2"/>
                  </a:rPr>
                  <a:t> are respectively weighted number of unemployed individuals and weighted number of persons in population from the survey. </a:t>
                </a:r>
                <a14:m>
                  <m:oMath xmlns:m="http://schemas.openxmlformats.org/officeDocument/2006/math">
                    <m:r>
                      <a:rPr lang="en-CA" sz="2000" b="0" i="1" smtClean="0">
                        <a:latin typeface="Cambria Math" panose="02040503050406030204" pitchFamily="18" charset="0"/>
                      </a:rPr>
                      <m:t>𝑋</m:t>
                    </m:r>
                  </m:oMath>
                </a14:m>
                <a:r>
                  <a:rPr lang="en-US" sz="2000" dirty="0">
                    <a:sym typeface="WP Greek Century" pitchFamily="2" charset="2"/>
                  </a:rPr>
                  <a:t> </a:t>
                </a:r>
                <a:r>
                  <a:rPr lang="en-US" sz="2000" dirty="0" smtClean="0">
                    <a:sym typeface="WP Greek Century" pitchFamily="2" charset="2"/>
                  </a:rPr>
                  <a:t>is the population count from census.</a:t>
                </a:r>
              </a:p>
              <a:p>
                <a:pPr>
                  <a:buFont typeface="Wingdings" pitchFamily="2" charset="2"/>
                  <a:buChar char="q"/>
                </a:pPr>
                <a14:m>
                  <m:oMath xmlns:m="http://schemas.openxmlformats.org/officeDocument/2006/math">
                    <m:r>
                      <a:rPr lang="en-CA" sz="2400" b="0" i="1" smtClean="0">
                        <a:latin typeface="Cambria Math" panose="02040503050406030204" pitchFamily="18" charset="0"/>
                      </a:rPr>
                      <m:t>𝑑</m:t>
                    </m:r>
                    <m:acc>
                      <m:accPr>
                        <m:chr m:val="̂"/>
                        <m:ctrlPr>
                          <a:rPr lang="en-CA" sz="2400" i="1">
                            <a:latin typeface="Cambria Math" panose="02040503050406030204" pitchFamily="18" charset="0"/>
                          </a:rPr>
                        </m:ctrlPr>
                      </m:accPr>
                      <m:e>
                        <m:r>
                          <a:rPr lang="en-CA" sz="2400" i="1">
                            <a:latin typeface="Cambria Math" panose="02040503050406030204" pitchFamily="18" charset="0"/>
                          </a:rPr>
                          <m:t>𝑇</m:t>
                        </m:r>
                      </m:e>
                    </m:acc>
                    <m:r>
                      <a:rPr lang="en-CA" sz="2400" i="1" smtClean="0">
                        <a:latin typeface="Cambria Math" panose="02040503050406030204" pitchFamily="18" charset="0"/>
                        <a:ea typeface="Cambria Math" panose="02040503050406030204" pitchFamily="18" charset="0"/>
                      </a:rPr>
                      <m:t>≈</m:t>
                    </m:r>
                    <m:r>
                      <a:rPr lang="en-CA" sz="2400" i="1">
                        <a:latin typeface="Cambria Math" panose="02040503050406030204" pitchFamily="18" charset="0"/>
                        <a:ea typeface="Cambria Math" panose="02040503050406030204" pitchFamily="18" charset="0"/>
                      </a:rPr>
                      <m:t>𝑋</m:t>
                    </m:r>
                    <m:d>
                      <m:dPr>
                        <m:begChr m:val="["/>
                        <m:endChr m:val="]"/>
                        <m:ctrlPr>
                          <a:rPr lang="en-CA" sz="2400" i="1" smtClean="0">
                            <a:latin typeface="Cambria Math" panose="02040503050406030204" pitchFamily="18" charset="0"/>
                            <a:ea typeface="Cambria Math" panose="02040503050406030204" pitchFamily="18" charset="0"/>
                          </a:rPr>
                        </m:ctrlPr>
                      </m:dPr>
                      <m:e>
                        <m:f>
                          <m:fPr>
                            <m:ctrlPr>
                              <a:rPr lang="en-CA" sz="2400" i="1" smtClean="0">
                                <a:latin typeface="Cambria Math" panose="02040503050406030204" pitchFamily="18" charset="0"/>
                                <a:ea typeface="Cambria Math" panose="02040503050406030204" pitchFamily="18" charset="0"/>
                              </a:rPr>
                            </m:ctrlPr>
                          </m:fPr>
                          <m:num>
                            <m:acc>
                              <m:accPr>
                                <m:chr m:val="̂"/>
                                <m:ctrlPr>
                                  <a:rPr lang="en-CA" sz="2400" b="0" i="1" smtClean="0">
                                    <a:latin typeface="Cambria Math" panose="02040503050406030204" pitchFamily="18" charset="0"/>
                                    <a:ea typeface="Cambria Math" panose="02040503050406030204" pitchFamily="18" charset="0"/>
                                  </a:rPr>
                                </m:ctrlPr>
                              </m:accPr>
                              <m:e>
                                <m:r>
                                  <a:rPr lang="en-CA" sz="2400" b="0" i="1" smtClean="0">
                                    <a:latin typeface="Cambria Math" panose="02040503050406030204" pitchFamily="18" charset="0"/>
                                    <a:ea typeface="Cambria Math" panose="02040503050406030204" pitchFamily="18" charset="0"/>
                                  </a:rPr>
                                  <m:t>𝑋</m:t>
                                </m:r>
                              </m:e>
                            </m:acc>
                            <m:r>
                              <a:rPr lang="en-CA" sz="2400" b="0" i="1" smtClean="0">
                                <a:latin typeface="Cambria Math" panose="02040503050406030204" pitchFamily="18" charset="0"/>
                                <a:ea typeface="Cambria Math" panose="02040503050406030204" pitchFamily="18" charset="0"/>
                              </a:rPr>
                              <m:t>𝑑</m:t>
                            </m:r>
                            <m:acc>
                              <m:accPr>
                                <m:chr m:val="̂"/>
                                <m:ctrlPr>
                                  <a:rPr lang="en-CA" sz="2400" b="0" i="1" smtClean="0">
                                    <a:latin typeface="Cambria Math" panose="02040503050406030204" pitchFamily="18" charset="0"/>
                                    <a:ea typeface="Cambria Math" panose="02040503050406030204" pitchFamily="18" charset="0"/>
                                  </a:rPr>
                                </m:ctrlPr>
                              </m:accPr>
                              <m:e>
                                <m:r>
                                  <a:rPr lang="en-CA" sz="2400" b="0" i="1" smtClean="0">
                                    <a:latin typeface="Cambria Math" panose="02040503050406030204" pitchFamily="18" charset="0"/>
                                    <a:ea typeface="Cambria Math" panose="02040503050406030204" pitchFamily="18" charset="0"/>
                                  </a:rPr>
                                  <m:t>𝑌</m:t>
                                </m:r>
                              </m:e>
                            </m:acc>
                            <m:r>
                              <a:rPr lang="en-CA" sz="2400" b="0" i="1" smtClean="0">
                                <a:latin typeface="Cambria Math" panose="02040503050406030204" pitchFamily="18" charset="0"/>
                              </a:rPr>
                              <m:t>−</m:t>
                            </m:r>
                            <m:acc>
                              <m:accPr>
                                <m:chr m:val="̂"/>
                                <m:ctrlPr>
                                  <a:rPr lang="en-CA" sz="2400" i="1">
                                    <a:latin typeface="Cambria Math" panose="02040503050406030204" pitchFamily="18" charset="0"/>
                                    <a:ea typeface="Cambria Math" panose="02040503050406030204" pitchFamily="18" charset="0"/>
                                  </a:rPr>
                                </m:ctrlPr>
                              </m:accPr>
                              <m:e>
                                <m:r>
                                  <a:rPr lang="en-CA" sz="2400" b="0" i="1" smtClean="0">
                                    <a:latin typeface="Cambria Math" panose="02040503050406030204" pitchFamily="18" charset="0"/>
                                    <a:ea typeface="Cambria Math" panose="02040503050406030204" pitchFamily="18" charset="0"/>
                                  </a:rPr>
                                  <m:t>𝑌</m:t>
                                </m:r>
                              </m:e>
                            </m:acc>
                            <m:r>
                              <a:rPr lang="en-CA" sz="2400" i="1">
                                <a:latin typeface="Cambria Math" panose="02040503050406030204" pitchFamily="18" charset="0"/>
                                <a:ea typeface="Cambria Math" panose="02040503050406030204" pitchFamily="18" charset="0"/>
                              </a:rPr>
                              <m:t>𝑑</m:t>
                            </m:r>
                            <m:acc>
                              <m:accPr>
                                <m:chr m:val="̂"/>
                                <m:ctrlPr>
                                  <a:rPr lang="en-CA" sz="2400" i="1">
                                    <a:latin typeface="Cambria Math" panose="02040503050406030204" pitchFamily="18" charset="0"/>
                                    <a:ea typeface="Cambria Math" panose="02040503050406030204" pitchFamily="18" charset="0"/>
                                  </a:rPr>
                                </m:ctrlPr>
                              </m:accPr>
                              <m:e>
                                <m:r>
                                  <a:rPr lang="en-CA" sz="2400" b="0" i="1" smtClean="0">
                                    <a:latin typeface="Cambria Math" panose="02040503050406030204" pitchFamily="18" charset="0"/>
                                    <a:ea typeface="Cambria Math" panose="02040503050406030204" pitchFamily="18" charset="0"/>
                                  </a:rPr>
                                  <m:t>𝑋</m:t>
                                </m:r>
                              </m:e>
                            </m:acc>
                          </m:num>
                          <m:den>
                            <m:acc>
                              <m:accPr>
                                <m:chr m:val="̂"/>
                                <m:ctrlPr>
                                  <a:rPr lang="en-CA" sz="2400" b="0" i="1" smtClean="0">
                                    <a:latin typeface="Cambria Math" panose="02040503050406030204" pitchFamily="18" charset="0"/>
                                    <a:ea typeface="Cambria Math" panose="02040503050406030204" pitchFamily="18" charset="0"/>
                                  </a:rPr>
                                </m:ctrlPr>
                              </m:accPr>
                              <m:e>
                                <m:sSup>
                                  <m:sSupPr>
                                    <m:ctrlPr>
                                      <a:rPr lang="en-CA" sz="2400" b="0" i="1" smtClean="0">
                                        <a:latin typeface="Cambria Math" panose="02040503050406030204" pitchFamily="18" charset="0"/>
                                        <a:ea typeface="Cambria Math" panose="02040503050406030204" pitchFamily="18" charset="0"/>
                                      </a:rPr>
                                    </m:ctrlPr>
                                  </m:sSupPr>
                                  <m:e>
                                    <m:r>
                                      <a:rPr lang="en-CA" sz="2400" b="0" i="1" smtClean="0">
                                        <a:latin typeface="Cambria Math" panose="02040503050406030204" pitchFamily="18" charset="0"/>
                                        <a:ea typeface="Cambria Math" panose="02040503050406030204" pitchFamily="18" charset="0"/>
                                      </a:rPr>
                                      <m:t>𝑋</m:t>
                                    </m:r>
                                  </m:e>
                                  <m:sup>
                                    <m:r>
                                      <a:rPr lang="en-CA" sz="2400" b="0" i="1" smtClean="0">
                                        <a:latin typeface="Cambria Math" panose="02040503050406030204" pitchFamily="18" charset="0"/>
                                        <a:ea typeface="Cambria Math" panose="02040503050406030204" pitchFamily="18" charset="0"/>
                                      </a:rPr>
                                      <m:t>2</m:t>
                                    </m:r>
                                  </m:sup>
                                </m:sSup>
                              </m:e>
                            </m:acc>
                          </m:den>
                        </m:f>
                      </m:e>
                    </m:d>
                    <m:r>
                      <a:rPr lang="en-CA" sz="2400" i="1" smtClean="0">
                        <a:latin typeface="Cambria Math" panose="02040503050406030204" pitchFamily="18" charset="0"/>
                        <a:ea typeface="Cambria Math" panose="02040503050406030204" pitchFamily="18" charset="0"/>
                      </a:rPr>
                      <m:t>≈</m:t>
                    </m:r>
                    <m:f>
                      <m:fPr>
                        <m:ctrlPr>
                          <a:rPr lang="en-CA" sz="2400" i="1" smtClean="0">
                            <a:latin typeface="Cambria Math" panose="02040503050406030204" pitchFamily="18" charset="0"/>
                            <a:ea typeface="Cambria Math" panose="02040503050406030204" pitchFamily="18" charset="0"/>
                          </a:rPr>
                        </m:ctrlPr>
                      </m:fPr>
                      <m:num>
                        <m:r>
                          <a:rPr lang="en-CA" sz="2400" b="0" i="1" smtClean="0">
                            <a:latin typeface="Cambria Math" panose="02040503050406030204" pitchFamily="18" charset="0"/>
                            <a:ea typeface="Cambria Math" panose="02040503050406030204" pitchFamily="18" charset="0"/>
                          </a:rPr>
                          <m:t>𝑋</m:t>
                        </m:r>
                      </m:num>
                      <m:den>
                        <m:acc>
                          <m:accPr>
                            <m:chr m:val="̂"/>
                            <m:ctrlPr>
                              <a:rPr lang="en-CA" sz="2400" b="0" i="1" smtClean="0">
                                <a:latin typeface="Cambria Math" panose="02040503050406030204" pitchFamily="18" charset="0"/>
                                <a:ea typeface="Cambria Math" panose="02040503050406030204" pitchFamily="18" charset="0"/>
                              </a:rPr>
                            </m:ctrlPr>
                          </m:accPr>
                          <m:e>
                            <m:r>
                              <a:rPr lang="en-CA" sz="2400" b="0" i="1" smtClean="0">
                                <a:latin typeface="Cambria Math" panose="02040503050406030204" pitchFamily="18" charset="0"/>
                                <a:ea typeface="Cambria Math" panose="02040503050406030204" pitchFamily="18" charset="0"/>
                              </a:rPr>
                              <m:t>𝑋</m:t>
                            </m:r>
                          </m:e>
                        </m:acc>
                      </m:den>
                    </m:f>
                    <m:d>
                      <m:dPr>
                        <m:begChr m:val="["/>
                        <m:endChr m:val="]"/>
                        <m:ctrlPr>
                          <a:rPr lang="en-CA" sz="2400" i="1" smtClean="0">
                            <a:latin typeface="Cambria Math" panose="02040503050406030204" pitchFamily="18" charset="0"/>
                            <a:ea typeface="Cambria Math" panose="02040503050406030204" pitchFamily="18" charset="0"/>
                          </a:rPr>
                        </m:ctrlPr>
                      </m:dPr>
                      <m:e>
                        <m:r>
                          <a:rPr lang="en-CA" sz="2400" b="0" i="1" smtClean="0">
                            <a:latin typeface="Cambria Math" panose="02040503050406030204" pitchFamily="18" charset="0"/>
                            <a:ea typeface="Cambria Math" panose="02040503050406030204" pitchFamily="18" charset="0"/>
                          </a:rPr>
                          <m:t>(</m:t>
                        </m:r>
                        <m:acc>
                          <m:accPr>
                            <m:chr m:val="̂"/>
                            <m:ctrlPr>
                              <a:rPr lang="en-CA" sz="2400" b="0" i="1" smtClean="0">
                                <a:latin typeface="Cambria Math" panose="02040503050406030204" pitchFamily="18" charset="0"/>
                                <a:ea typeface="Cambria Math" panose="02040503050406030204" pitchFamily="18" charset="0"/>
                              </a:rPr>
                            </m:ctrlPr>
                          </m:accPr>
                          <m:e>
                            <m:r>
                              <a:rPr lang="en-CA" sz="2400" b="0" i="1" smtClean="0">
                                <a:latin typeface="Cambria Math" panose="02040503050406030204" pitchFamily="18" charset="0"/>
                                <a:ea typeface="Cambria Math" panose="02040503050406030204" pitchFamily="18" charset="0"/>
                              </a:rPr>
                              <m:t>𝑌</m:t>
                            </m:r>
                          </m:e>
                        </m:acc>
                        <m:r>
                          <a:rPr lang="en-CA" sz="2400" b="0" i="1" smtClean="0">
                            <a:latin typeface="Cambria Math" panose="02040503050406030204" pitchFamily="18" charset="0"/>
                          </a:rPr>
                          <m:t>−</m:t>
                        </m:r>
                        <m:r>
                          <a:rPr lang="en-CA" sz="2400" b="0" i="1" smtClean="0">
                            <a:latin typeface="Cambria Math" panose="02040503050406030204" pitchFamily="18" charset="0"/>
                          </a:rPr>
                          <m:t>𝑌</m:t>
                        </m:r>
                        <m:r>
                          <a:rPr lang="en-CA" sz="2400" b="0" i="1" smtClean="0">
                            <a:latin typeface="Cambria Math" panose="02040503050406030204" pitchFamily="18" charset="0"/>
                          </a:rPr>
                          <m:t>)−(</m:t>
                        </m:r>
                        <m:acc>
                          <m:accPr>
                            <m:chr m:val="̂"/>
                            <m:ctrlPr>
                              <a:rPr lang="en-CA" sz="2400" i="1">
                                <a:latin typeface="Cambria Math" panose="02040503050406030204" pitchFamily="18" charset="0"/>
                                <a:ea typeface="Cambria Math" panose="02040503050406030204" pitchFamily="18" charset="0"/>
                              </a:rPr>
                            </m:ctrlPr>
                          </m:accPr>
                          <m:e>
                            <m:r>
                              <a:rPr lang="en-CA" sz="2400" b="0" i="1" smtClean="0">
                                <a:latin typeface="Cambria Math" panose="02040503050406030204" pitchFamily="18" charset="0"/>
                                <a:ea typeface="Cambria Math" panose="02040503050406030204" pitchFamily="18" charset="0"/>
                              </a:rPr>
                              <m:t>𝑋</m:t>
                            </m:r>
                          </m:e>
                        </m:acc>
                        <m:r>
                          <a:rPr lang="en-CA" sz="2400" i="1">
                            <a:latin typeface="Cambria Math" panose="02040503050406030204" pitchFamily="18" charset="0"/>
                          </a:rPr>
                          <m:t>−</m:t>
                        </m:r>
                        <m:r>
                          <a:rPr lang="en-CA" sz="2400" b="0" i="1" smtClean="0">
                            <a:latin typeface="Cambria Math" panose="02040503050406030204" pitchFamily="18" charset="0"/>
                          </a:rPr>
                          <m:t>𝑋</m:t>
                        </m:r>
                        <m:r>
                          <a:rPr lang="en-CA" sz="2400" i="1">
                            <a:latin typeface="Cambria Math" panose="02040503050406030204" pitchFamily="18" charset="0"/>
                          </a:rPr>
                          <m:t>)</m:t>
                        </m:r>
                        <m:acc>
                          <m:accPr>
                            <m:chr m:val="̂"/>
                            <m:ctrlPr>
                              <a:rPr lang="en-CA" sz="2400" b="0" i="1" smtClean="0">
                                <a:latin typeface="Cambria Math" panose="02040503050406030204" pitchFamily="18" charset="0"/>
                              </a:rPr>
                            </m:ctrlPr>
                          </m:accPr>
                          <m:e>
                            <m:r>
                              <a:rPr lang="en-CA" sz="2400" b="0" i="1" smtClean="0">
                                <a:latin typeface="Cambria Math" panose="02040503050406030204" pitchFamily="18" charset="0"/>
                              </a:rPr>
                              <m:t>𝑅</m:t>
                            </m:r>
                          </m:e>
                        </m:acc>
                      </m:e>
                    </m:d>
                  </m:oMath>
                </a14:m>
                <a:endParaRPr lang="en-US" sz="2000" dirty="0">
                  <a:sym typeface="WP Greek Century" pitchFamily="2" charset="2"/>
                </a:endParaRPr>
              </a:p>
              <a:p>
                <a:pPr>
                  <a:buFont typeface="Wingdings" pitchFamily="2" charset="2"/>
                  <a:buChar char="q"/>
                </a:pPr>
                <a:r>
                  <a:rPr lang="en-US" sz="2000" dirty="0" smtClean="0">
                    <a:sym typeface="WP Greek Century" pitchFamily="2" charset="2"/>
                  </a:rPr>
                  <a:t>Letting </a:t>
                </a:r>
                <a14:m>
                  <m:oMath xmlns:m="http://schemas.openxmlformats.org/officeDocument/2006/math">
                    <m:acc>
                      <m:accPr>
                        <m:chr m:val="̂"/>
                        <m:ctrlPr>
                          <a:rPr lang="en-CA" sz="2000" i="1">
                            <a:latin typeface="Cambria Math" panose="02040503050406030204" pitchFamily="18" charset="0"/>
                          </a:rPr>
                        </m:ctrlPr>
                      </m:accPr>
                      <m:e>
                        <m:r>
                          <a:rPr lang="en-CA" sz="2000" b="0" i="1">
                            <a:latin typeface="Cambria Math" panose="02040503050406030204" pitchFamily="18" charset="0"/>
                          </a:rPr>
                          <m:t>𝑋</m:t>
                        </m:r>
                      </m:e>
                    </m:acc>
                  </m:oMath>
                </a14:m>
                <a:r>
                  <a:rPr lang="en-US" sz="2000" dirty="0" smtClean="0">
                    <a:sym typeface="WP Greek Century" pitchFamily="2" charset="2"/>
                  </a:rPr>
                  <a:t>=</a:t>
                </a:r>
                <a14:m>
                  <m:oMath xmlns:m="http://schemas.openxmlformats.org/officeDocument/2006/math">
                    <m:nary>
                      <m:naryPr>
                        <m:chr m:val="∑"/>
                        <m:subHide m:val="on"/>
                        <m:supHide m:val="on"/>
                        <m:ctrlPr>
                          <a:rPr lang="en-US" sz="2000" i="1" dirty="0" smtClean="0">
                            <a:latin typeface="Cambria Math" panose="02040503050406030204" pitchFamily="18" charset="0"/>
                            <a:sym typeface="WP Greek Century" pitchFamily="2" charset="2"/>
                          </a:rPr>
                        </m:ctrlPr>
                      </m:naryPr>
                      <m:sub/>
                      <m:sup/>
                      <m:e>
                        <m:sSub>
                          <m:sSubPr>
                            <m:ctrlPr>
                              <a:rPr lang="en-US" sz="2000" i="1" dirty="0" smtClean="0">
                                <a:latin typeface="Cambria Math" panose="02040503050406030204" pitchFamily="18" charset="0"/>
                                <a:sym typeface="WP Greek Century" pitchFamily="2" charset="2"/>
                              </a:rPr>
                            </m:ctrlPr>
                          </m:sSubPr>
                          <m:e>
                            <m:r>
                              <a:rPr lang="en-CA" sz="2000" b="0" i="1" dirty="0" smtClean="0">
                                <a:latin typeface="Cambria Math" panose="02040503050406030204" pitchFamily="18" charset="0"/>
                                <a:sym typeface="WP Greek Century" pitchFamily="2" charset="2"/>
                              </a:rPr>
                              <m:t>𝑤</m:t>
                            </m:r>
                          </m:e>
                          <m:sub>
                            <m:r>
                              <a:rPr lang="en-CA" sz="2000" b="0" i="1" dirty="0" smtClean="0">
                                <a:latin typeface="Cambria Math" panose="02040503050406030204" pitchFamily="18" charset="0"/>
                                <a:sym typeface="WP Greek Century" pitchFamily="2" charset="2"/>
                              </a:rPr>
                              <m:t>𝑖</m:t>
                            </m:r>
                          </m:sub>
                        </m:sSub>
                      </m:e>
                    </m:nary>
                    <m:sSub>
                      <m:sSubPr>
                        <m:ctrlPr>
                          <a:rPr lang="en-US" sz="2000" i="1" dirty="0" smtClean="0">
                            <a:latin typeface="Cambria Math" panose="02040503050406030204" pitchFamily="18" charset="0"/>
                            <a:sym typeface="WP Greek Century" pitchFamily="2" charset="2"/>
                          </a:rPr>
                        </m:ctrlPr>
                      </m:sSubPr>
                      <m:e>
                        <m:r>
                          <a:rPr lang="en-CA" sz="2000" b="0" i="1" dirty="0" smtClean="0">
                            <a:latin typeface="Cambria Math" panose="02040503050406030204" pitchFamily="18" charset="0"/>
                            <a:sym typeface="WP Greek Century" pitchFamily="2" charset="2"/>
                          </a:rPr>
                          <m:t>𝑥</m:t>
                        </m:r>
                      </m:e>
                      <m:sub>
                        <m:r>
                          <a:rPr lang="en-CA" sz="2000" b="0" i="1" dirty="0" smtClean="0">
                            <a:latin typeface="Cambria Math" panose="02040503050406030204" pitchFamily="18" charset="0"/>
                            <a:sym typeface="WP Greek Century" pitchFamily="2" charset="2"/>
                          </a:rPr>
                          <m:t>𝑖</m:t>
                        </m:r>
                      </m:sub>
                    </m:sSub>
                  </m:oMath>
                </a14:m>
                <a:r>
                  <a:rPr lang="en-US" sz="2000" dirty="0" smtClean="0">
                    <a:sym typeface="WP Greek Century" pitchFamily="2" charset="2"/>
                  </a:rPr>
                  <a:t>, </a:t>
                </a:r>
                <a14:m>
                  <m:oMath xmlns:m="http://schemas.openxmlformats.org/officeDocument/2006/math">
                    <m:acc>
                      <m:accPr>
                        <m:chr m:val="̂"/>
                        <m:ctrlPr>
                          <a:rPr lang="en-CA" sz="2000" i="1">
                            <a:latin typeface="Cambria Math" panose="02040503050406030204" pitchFamily="18" charset="0"/>
                          </a:rPr>
                        </m:ctrlPr>
                      </m:accPr>
                      <m:e>
                        <m:r>
                          <a:rPr lang="en-CA" sz="2000" b="0" i="1" smtClean="0">
                            <a:latin typeface="Cambria Math" panose="02040503050406030204" pitchFamily="18" charset="0"/>
                          </a:rPr>
                          <m:t>𝑌</m:t>
                        </m:r>
                      </m:e>
                    </m:acc>
                  </m:oMath>
                </a14:m>
                <a:r>
                  <a:rPr lang="en-US" sz="2000" dirty="0">
                    <a:sym typeface="WP Greek Century" pitchFamily="2" charset="2"/>
                  </a:rPr>
                  <a:t>=</a:t>
                </a:r>
                <a14:m>
                  <m:oMath xmlns:m="http://schemas.openxmlformats.org/officeDocument/2006/math">
                    <m:nary>
                      <m:naryPr>
                        <m:chr m:val="∑"/>
                        <m:subHide m:val="on"/>
                        <m:supHide m:val="on"/>
                        <m:ctrlPr>
                          <a:rPr lang="en-US" sz="2000" i="1" dirty="0">
                            <a:latin typeface="Cambria Math" panose="02040503050406030204" pitchFamily="18" charset="0"/>
                            <a:sym typeface="WP Greek Century" pitchFamily="2" charset="2"/>
                          </a:rPr>
                        </m:ctrlPr>
                      </m:naryPr>
                      <m:sub/>
                      <m:sup/>
                      <m:e>
                        <m:sSub>
                          <m:sSubPr>
                            <m:ctrlPr>
                              <a:rPr lang="en-US" sz="2000" i="1" dirty="0">
                                <a:latin typeface="Cambria Math" panose="02040503050406030204" pitchFamily="18" charset="0"/>
                                <a:sym typeface="WP Greek Century" pitchFamily="2" charset="2"/>
                              </a:rPr>
                            </m:ctrlPr>
                          </m:sSubPr>
                          <m:e>
                            <m:r>
                              <a:rPr lang="en-CA" sz="2000" b="0" i="1" dirty="0">
                                <a:latin typeface="Cambria Math" panose="02040503050406030204" pitchFamily="18" charset="0"/>
                                <a:sym typeface="WP Greek Century" pitchFamily="2" charset="2"/>
                              </a:rPr>
                              <m:t>𝑤</m:t>
                            </m:r>
                          </m:e>
                          <m:sub>
                            <m:r>
                              <a:rPr lang="en-CA" sz="2000" b="0" i="1" dirty="0">
                                <a:latin typeface="Cambria Math" panose="02040503050406030204" pitchFamily="18" charset="0"/>
                                <a:sym typeface="WP Greek Century" pitchFamily="2" charset="2"/>
                              </a:rPr>
                              <m:t>𝑖</m:t>
                            </m:r>
                          </m:sub>
                        </m:sSub>
                      </m:e>
                    </m:nary>
                    <m:sSub>
                      <m:sSubPr>
                        <m:ctrlPr>
                          <a:rPr lang="en-US" sz="2000" i="1" dirty="0">
                            <a:latin typeface="Cambria Math" panose="02040503050406030204" pitchFamily="18" charset="0"/>
                            <a:sym typeface="WP Greek Century" pitchFamily="2" charset="2"/>
                          </a:rPr>
                        </m:ctrlPr>
                      </m:sSubPr>
                      <m:e>
                        <m:r>
                          <a:rPr lang="en-CA" sz="2000" b="0" i="1" dirty="0" smtClean="0">
                            <a:latin typeface="Cambria Math" panose="02040503050406030204" pitchFamily="18" charset="0"/>
                            <a:sym typeface="WP Greek Century" pitchFamily="2" charset="2"/>
                          </a:rPr>
                          <m:t>𝑦</m:t>
                        </m:r>
                      </m:e>
                      <m:sub>
                        <m:r>
                          <a:rPr lang="en-CA" sz="2000" b="0" i="1" dirty="0">
                            <a:latin typeface="Cambria Math" panose="02040503050406030204" pitchFamily="18" charset="0"/>
                            <a:sym typeface="WP Greek Century" pitchFamily="2" charset="2"/>
                          </a:rPr>
                          <m:t>𝑖</m:t>
                        </m:r>
                      </m:sub>
                    </m:sSub>
                  </m:oMath>
                </a14:m>
                <a:r>
                  <a:rPr lang="en-US" sz="2000" dirty="0" smtClean="0">
                    <a:sym typeface="WP Greek Century" pitchFamily="2" charset="2"/>
                  </a:rPr>
                  <a:t> and </a:t>
                </a:r>
                <a14:m>
                  <m:oMath xmlns:m="http://schemas.openxmlformats.org/officeDocument/2006/math">
                    <m:acc>
                      <m:accPr>
                        <m:chr m:val="̂"/>
                        <m:ctrlPr>
                          <a:rPr lang="en-CA" sz="2000" i="1">
                            <a:latin typeface="Cambria Math" panose="02040503050406030204" pitchFamily="18" charset="0"/>
                          </a:rPr>
                        </m:ctrlPr>
                      </m:accPr>
                      <m:e>
                        <m:r>
                          <a:rPr lang="en-CA" sz="2000" b="0" i="1" smtClean="0">
                            <a:latin typeface="Cambria Math" panose="02040503050406030204" pitchFamily="18" charset="0"/>
                          </a:rPr>
                          <m:t>𝑅</m:t>
                        </m:r>
                      </m:e>
                    </m:acc>
                  </m:oMath>
                </a14:m>
                <a:r>
                  <a:rPr lang="en-US" sz="2000" dirty="0" smtClean="0">
                    <a:sym typeface="WP Greek Century" pitchFamily="2" charset="2"/>
                  </a:rPr>
                  <a:t>=</a:t>
                </a:r>
                <a14:m>
                  <m:oMath xmlns:m="http://schemas.openxmlformats.org/officeDocument/2006/math">
                    <m:f>
                      <m:fPr>
                        <m:ctrlPr>
                          <a:rPr lang="en-US" sz="2000" i="1" dirty="0" smtClean="0">
                            <a:latin typeface="Cambria Math" panose="02040503050406030204" pitchFamily="18" charset="0"/>
                            <a:sym typeface="WP Greek Century" pitchFamily="2" charset="2"/>
                          </a:rPr>
                        </m:ctrlPr>
                      </m:fPr>
                      <m:num>
                        <m:acc>
                          <m:accPr>
                            <m:chr m:val="̂"/>
                            <m:ctrlPr>
                              <a:rPr lang="en-US" sz="2000" i="1" dirty="0" smtClean="0">
                                <a:latin typeface="Cambria Math" panose="02040503050406030204" pitchFamily="18" charset="0"/>
                                <a:sym typeface="WP Greek Century" pitchFamily="2" charset="2"/>
                              </a:rPr>
                            </m:ctrlPr>
                          </m:accPr>
                          <m:e>
                            <m:r>
                              <a:rPr lang="en-CA" sz="2000" b="0" i="1" dirty="0" smtClean="0">
                                <a:latin typeface="Cambria Math" panose="02040503050406030204" pitchFamily="18" charset="0"/>
                                <a:sym typeface="WP Greek Century" pitchFamily="2" charset="2"/>
                              </a:rPr>
                              <m:t>𝑌</m:t>
                            </m:r>
                          </m:e>
                        </m:acc>
                      </m:num>
                      <m:den>
                        <m:acc>
                          <m:accPr>
                            <m:chr m:val="̂"/>
                            <m:ctrlPr>
                              <a:rPr lang="en-US" sz="2000" i="1" dirty="0" smtClean="0">
                                <a:latin typeface="Cambria Math" panose="02040503050406030204" pitchFamily="18" charset="0"/>
                                <a:sym typeface="WP Greek Century" pitchFamily="2" charset="2"/>
                              </a:rPr>
                            </m:ctrlPr>
                          </m:accPr>
                          <m:e>
                            <m:r>
                              <a:rPr lang="en-CA" sz="2000" b="0" i="1" dirty="0" smtClean="0">
                                <a:latin typeface="Cambria Math" panose="02040503050406030204" pitchFamily="18" charset="0"/>
                                <a:sym typeface="WP Greek Century" pitchFamily="2" charset="2"/>
                              </a:rPr>
                              <m:t>𝑋</m:t>
                            </m:r>
                          </m:e>
                        </m:acc>
                      </m:den>
                    </m:f>
                  </m:oMath>
                </a14:m>
                <a:endParaRPr lang="en-US" sz="2000" dirty="0" smtClean="0">
                  <a:sym typeface="WP Greek Century" pitchFamily="2" charset="2"/>
                </a:endParaRPr>
              </a:p>
              <a:p>
                <a:pPr>
                  <a:buFont typeface="Wingdings" pitchFamily="2" charset="2"/>
                  <a:buChar char="q"/>
                </a:pPr>
                <a14:m>
                  <m:oMath xmlns:m="http://schemas.openxmlformats.org/officeDocument/2006/math">
                    <m:r>
                      <a:rPr lang="en-CA" sz="1800" i="1">
                        <a:latin typeface="Cambria Math" panose="02040503050406030204" pitchFamily="18" charset="0"/>
                      </a:rPr>
                      <m:t>𝑑</m:t>
                    </m:r>
                    <m:acc>
                      <m:accPr>
                        <m:chr m:val="̂"/>
                        <m:ctrlPr>
                          <a:rPr lang="en-CA" sz="1800" i="1">
                            <a:latin typeface="Cambria Math" panose="02040503050406030204" pitchFamily="18" charset="0"/>
                          </a:rPr>
                        </m:ctrlPr>
                      </m:accPr>
                      <m:e>
                        <m:r>
                          <a:rPr lang="en-CA" sz="1800" i="1">
                            <a:latin typeface="Cambria Math" panose="02040503050406030204" pitchFamily="18" charset="0"/>
                          </a:rPr>
                          <m:t>𝑇</m:t>
                        </m:r>
                      </m:e>
                    </m:acc>
                    <m:r>
                      <a:rPr lang="en-CA" sz="1800" i="1">
                        <a:latin typeface="Cambria Math" panose="02040503050406030204" pitchFamily="18" charset="0"/>
                        <a:ea typeface="Cambria Math" panose="02040503050406030204" pitchFamily="18" charset="0"/>
                      </a:rPr>
                      <m:t>≈</m:t>
                    </m:r>
                    <m:f>
                      <m:fPr>
                        <m:ctrlPr>
                          <a:rPr lang="en-CA" sz="1800" i="1">
                            <a:latin typeface="Cambria Math" panose="02040503050406030204" pitchFamily="18" charset="0"/>
                            <a:ea typeface="Cambria Math" panose="02040503050406030204" pitchFamily="18" charset="0"/>
                          </a:rPr>
                        </m:ctrlPr>
                      </m:fPr>
                      <m:num>
                        <m:r>
                          <a:rPr lang="en-CA" sz="1800" i="1">
                            <a:latin typeface="Cambria Math" panose="02040503050406030204" pitchFamily="18" charset="0"/>
                            <a:ea typeface="Cambria Math" panose="02040503050406030204" pitchFamily="18" charset="0"/>
                          </a:rPr>
                          <m:t>𝑋</m:t>
                        </m:r>
                      </m:num>
                      <m:den>
                        <m:acc>
                          <m:accPr>
                            <m:chr m:val="̂"/>
                            <m:ctrlPr>
                              <a:rPr lang="en-CA" sz="1800" i="1">
                                <a:latin typeface="Cambria Math" panose="02040503050406030204" pitchFamily="18" charset="0"/>
                                <a:ea typeface="Cambria Math" panose="02040503050406030204" pitchFamily="18" charset="0"/>
                              </a:rPr>
                            </m:ctrlPr>
                          </m:accPr>
                          <m:e>
                            <m:r>
                              <a:rPr lang="en-CA" sz="1800" i="1">
                                <a:latin typeface="Cambria Math" panose="02040503050406030204" pitchFamily="18" charset="0"/>
                                <a:ea typeface="Cambria Math" panose="02040503050406030204" pitchFamily="18" charset="0"/>
                              </a:rPr>
                              <m:t>𝑋</m:t>
                            </m:r>
                          </m:e>
                        </m:acc>
                      </m:den>
                    </m:f>
                    <m:d>
                      <m:dPr>
                        <m:begChr m:val="["/>
                        <m:endChr m:val="]"/>
                        <m:ctrlPr>
                          <a:rPr lang="en-CA" sz="1800" i="1" smtClean="0">
                            <a:latin typeface="Cambria Math" panose="02040503050406030204" pitchFamily="18" charset="0"/>
                            <a:ea typeface="Cambria Math" panose="02040503050406030204" pitchFamily="18" charset="0"/>
                          </a:rPr>
                        </m:ctrlPr>
                      </m:dPr>
                      <m:e>
                        <m:nary>
                          <m:naryPr>
                            <m:chr m:val="∑"/>
                            <m:subHide m:val="on"/>
                            <m:supHide m:val="on"/>
                            <m:ctrlPr>
                              <a:rPr lang="en-CA" sz="1800" i="1" smtClean="0">
                                <a:latin typeface="Cambria Math" panose="02040503050406030204" pitchFamily="18" charset="0"/>
                                <a:ea typeface="Cambria Math" panose="02040503050406030204" pitchFamily="18" charset="0"/>
                              </a:rPr>
                            </m:ctrlPr>
                          </m:naryPr>
                          <m:sub/>
                          <m:sup/>
                          <m:e>
                            <m:sSub>
                              <m:sSubPr>
                                <m:ctrlPr>
                                  <a:rPr lang="en-CA" sz="1800" i="1" smtClean="0">
                                    <a:latin typeface="Cambria Math" panose="02040503050406030204" pitchFamily="18" charset="0"/>
                                    <a:ea typeface="Cambria Math" panose="02040503050406030204" pitchFamily="18" charset="0"/>
                                  </a:rPr>
                                </m:ctrlPr>
                              </m:sSubPr>
                              <m:e>
                                <m:r>
                                  <a:rPr lang="en-CA" sz="1800" b="0" i="1" smtClean="0">
                                    <a:latin typeface="Cambria Math" panose="02040503050406030204" pitchFamily="18" charset="0"/>
                                    <a:ea typeface="Cambria Math" panose="02040503050406030204" pitchFamily="18" charset="0"/>
                                  </a:rPr>
                                  <m:t>𝑤</m:t>
                                </m:r>
                              </m:e>
                              <m:sub>
                                <m:r>
                                  <a:rPr lang="en-CA" sz="1800" b="0" i="1" smtClean="0">
                                    <a:latin typeface="Cambria Math" panose="02040503050406030204" pitchFamily="18" charset="0"/>
                                    <a:ea typeface="Cambria Math" panose="02040503050406030204" pitchFamily="18" charset="0"/>
                                  </a:rPr>
                                  <m:t>𝑖</m:t>
                                </m:r>
                              </m:sub>
                            </m:sSub>
                            <m:d>
                              <m:dPr>
                                <m:begChr m:val="["/>
                                <m:endChr m:val="]"/>
                                <m:ctrlPr>
                                  <a:rPr lang="en-CA" sz="1800" i="1" smtClean="0">
                                    <a:latin typeface="Cambria Math" panose="02040503050406030204" pitchFamily="18" charset="0"/>
                                    <a:ea typeface="Cambria Math" panose="02040503050406030204" pitchFamily="18" charset="0"/>
                                  </a:rPr>
                                </m:ctrlPr>
                              </m:dPr>
                              <m:e>
                                <m:sSub>
                                  <m:sSubPr>
                                    <m:ctrlPr>
                                      <a:rPr lang="en-CA" sz="1800" i="1" smtClean="0">
                                        <a:latin typeface="Cambria Math" panose="02040503050406030204" pitchFamily="18" charset="0"/>
                                        <a:ea typeface="Cambria Math" panose="02040503050406030204" pitchFamily="18" charset="0"/>
                                      </a:rPr>
                                    </m:ctrlPr>
                                  </m:sSubPr>
                                  <m:e>
                                    <m:r>
                                      <a:rPr lang="en-CA" sz="1800" b="0" i="1" smtClean="0">
                                        <a:latin typeface="Cambria Math" panose="02040503050406030204" pitchFamily="18" charset="0"/>
                                        <a:ea typeface="Cambria Math" panose="02040503050406030204" pitchFamily="18" charset="0"/>
                                      </a:rPr>
                                      <m:t>𝑦</m:t>
                                    </m:r>
                                  </m:e>
                                  <m:sub>
                                    <m:r>
                                      <a:rPr lang="en-CA" sz="1800" b="0" i="1" smtClean="0">
                                        <a:latin typeface="Cambria Math" panose="02040503050406030204" pitchFamily="18" charset="0"/>
                                        <a:ea typeface="Cambria Math" panose="02040503050406030204" pitchFamily="18" charset="0"/>
                                      </a:rPr>
                                      <m:t>𝑖</m:t>
                                    </m:r>
                                  </m:sub>
                                </m:sSub>
                                <m:r>
                                  <a:rPr lang="en-CA" sz="1800" b="0" i="1" smtClean="0">
                                    <a:latin typeface="Cambria Math" panose="02040503050406030204" pitchFamily="18" charset="0"/>
                                    <a:ea typeface="Cambria Math" panose="02040503050406030204" pitchFamily="18" charset="0"/>
                                  </a:rPr>
                                  <m:t>−</m:t>
                                </m:r>
                                <m:acc>
                                  <m:accPr>
                                    <m:chr m:val="̂"/>
                                    <m:ctrlPr>
                                      <a:rPr lang="en-CA" sz="2000" i="1">
                                        <a:latin typeface="Cambria Math" panose="02040503050406030204" pitchFamily="18" charset="0"/>
                                      </a:rPr>
                                    </m:ctrlPr>
                                  </m:accPr>
                                  <m:e>
                                    <m:r>
                                      <a:rPr lang="en-CA" sz="2000" i="1">
                                        <a:latin typeface="Cambria Math" panose="02040503050406030204" pitchFamily="18" charset="0"/>
                                      </a:rPr>
                                      <m:t>𝑅</m:t>
                                    </m:r>
                                  </m:e>
                                </m:acc>
                                <m:sSub>
                                  <m:sSubPr>
                                    <m:ctrlPr>
                                      <a:rPr lang="en-CA" sz="2000" i="1" smtClean="0">
                                        <a:latin typeface="Cambria Math" panose="02040503050406030204" pitchFamily="18" charset="0"/>
                                      </a:rPr>
                                    </m:ctrlPr>
                                  </m:sSubPr>
                                  <m:e>
                                    <m:r>
                                      <a:rPr lang="en-CA" sz="2000" b="0" i="1" smtClean="0">
                                        <a:latin typeface="Cambria Math" panose="02040503050406030204" pitchFamily="18" charset="0"/>
                                      </a:rPr>
                                      <m:t>𝑥</m:t>
                                    </m:r>
                                  </m:e>
                                  <m:sub>
                                    <m:r>
                                      <a:rPr lang="en-CA" sz="2000" b="0" i="1" smtClean="0">
                                        <a:latin typeface="Cambria Math" panose="02040503050406030204" pitchFamily="18" charset="0"/>
                                      </a:rPr>
                                      <m:t>𝑖</m:t>
                                    </m:r>
                                  </m:sub>
                                </m:sSub>
                              </m:e>
                            </m:d>
                            <m:r>
                              <a:rPr lang="en-CA" sz="1800" b="0" i="1" smtClean="0">
                                <a:latin typeface="Cambria Math" panose="02040503050406030204" pitchFamily="18" charset="0"/>
                                <a:ea typeface="Cambria Math" panose="02040503050406030204" pitchFamily="18" charset="0"/>
                              </a:rPr>
                              <m:t>+</m:t>
                            </m:r>
                            <m:r>
                              <a:rPr lang="en-CA" sz="1800" b="0" i="1" smtClean="0">
                                <a:latin typeface="Cambria Math" panose="02040503050406030204" pitchFamily="18" charset="0"/>
                                <a:ea typeface="Cambria Math" panose="02040503050406030204" pitchFamily="18" charset="0"/>
                              </a:rPr>
                              <m:t>𝑂𝑡h𝑒𝑟</m:t>
                            </m:r>
                            <m:r>
                              <a:rPr lang="en-CA" sz="1800" b="0" i="1" smtClean="0">
                                <a:latin typeface="Cambria Math" panose="02040503050406030204" pitchFamily="18" charset="0"/>
                                <a:ea typeface="Cambria Math" panose="02040503050406030204" pitchFamily="18" charset="0"/>
                              </a:rPr>
                              <m:t> </m:t>
                            </m:r>
                            <m:r>
                              <a:rPr lang="en-CA" sz="1800" b="0" i="1" smtClean="0">
                                <a:latin typeface="Cambria Math" panose="02040503050406030204" pitchFamily="18" charset="0"/>
                                <a:ea typeface="Cambria Math" panose="02040503050406030204" pitchFamily="18" charset="0"/>
                              </a:rPr>
                              <m:t>𝑛𝑜𝑛</m:t>
                            </m:r>
                            <m:r>
                              <a:rPr lang="en-CA" sz="1800" b="0" i="1" smtClean="0">
                                <a:latin typeface="Cambria Math" panose="02040503050406030204" pitchFamily="18" charset="0"/>
                                <a:ea typeface="Cambria Math" panose="02040503050406030204" pitchFamily="18" charset="0"/>
                              </a:rPr>
                              <m:t> </m:t>
                            </m:r>
                            <m:r>
                              <a:rPr lang="en-CA" sz="1800" b="0" i="1" smtClean="0">
                                <a:latin typeface="Cambria Math" panose="02040503050406030204" pitchFamily="18" charset="0"/>
                                <a:ea typeface="Cambria Math" panose="02040503050406030204" pitchFamily="18" charset="0"/>
                              </a:rPr>
                              <m:t>𝑑𝑒𝑝𝑒𝑛𝑑𝑎𝑛𝑡</m:t>
                            </m:r>
                            <m:r>
                              <a:rPr lang="en-CA" sz="1800" b="0" i="1" smtClean="0">
                                <a:latin typeface="Cambria Math" panose="02040503050406030204" pitchFamily="18" charset="0"/>
                                <a:ea typeface="Cambria Math" panose="02040503050406030204" pitchFamily="18" charset="0"/>
                              </a:rPr>
                              <m:t> </m:t>
                            </m:r>
                            <m:r>
                              <a:rPr lang="en-CA" sz="1800" b="0" i="1" smtClean="0">
                                <a:latin typeface="Cambria Math" panose="02040503050406030204" pitchFamily="18" charset="0"/>
                                <a:ea typeface="Cambria Math" panose="02040503050406030204" pitchFamily="18" charset="0"/>
                              </a:rPr>
                              <m:t>𝑡𝑒𝑟𝑚𝑠</m:t>
                            </m:r>
                          </m:e>
                        </m:nary>
                      </m:e>
                    </m:d>
                  </m:oMath>
                </a14:m>
                <a:r>
                  <a:rPr lang="en-US" sz="2000" dirty="0" smtClean="0">
                    <a:sym typeface="WP Greek Century" pitchFamily="2" charset="2"/>
                  </a:rPr>
                  <a:t> </a:t>
                </a:r>
              </a:p>
              <a:p>
                <a:pPr>
                  <a:buFont typeface="Wingdings" pitchFamily="2" charset="2"/>
                  <a:buChar char="q"/>
                </a:pPr>
                <a14:m>
                  <m:oMath xmlns:m="http://schemas.openxmlformats.org/officeDocument/2006/math">
                    <m:sSub>
                      <m:sSubPr>
                        <m:ctrlPr>
                          <a:rPr lang="en-CA" sz="2000" i="1" smtClean="0">
                            <a:latin typeface="Cambria Math" panose="02040503050406030204" pitchFamily="18" charset="0"/>
                            <a:ea typeface="Cambria Math" panose="02040503050406030204" pitchFamily="18" charset="0"/>
                          </a:rPr>
                        </m:ctrlPr>
                      </m:sSubPr>
                      <m:e>
                        <m:r>
                          <a:rPr lang="en-CA" sz="2000" b="0" i="1" smtClean="0">
                            <a:latin typeface="Cambria Math" panose="02040503050406030204" pitchFamily="18" charset="0"/>
                            <a:ea typeface="Cambria Math" panose="02040503050406030204" pitchFamily="18" charset="0"/>
                          </a:rPr>
                          <m:t>𝑙</m:t>
                        </m:r>
                      </m:e>
                      <m:sub>
                        <m:r>
                          <a:rPr lang="en-CA" sz="2000" b="0" i="1" smtClean="0">
                            <a:latin typeface="Cambria Math" panose="02040503050406030204" pitchFamily="18" charset="0"/>
                            <a:ea typeface="Cambria Math" panose="02040503050406030204" pitchFamily="18" charset="0"/>
                          </a:rPr>
                          <m:t>𝑖</m:t>
                        </m:r>
                      </m:sub>
                    </m:sSub>
                    <m:r>
                      <a:rPr lang="en-CA" sz="2000" b="0" i="1" smtClean="0">
                        <a:latin typeface="Cambria Math" panose="02040503050406030204" pitchFamily="18" charset="0"/>
                        <a:ea typeface="Cambria Math" panose="02040503050406030204" pitchFamily="18" charset="0"/>
                      </a:rPr>
                      <m:t>=</m:t>
                    </m:r>
                    <m:f>
                      <m:fPr>
                        <m:ctrlPr>
                          <a:rPr lang="en-CA" sz="2000" i="1">
                            <a:latin typeface="Cambria Math" panose="02040503050406030204" pitchFamily="18" charset="0"/>
                            <a:ea typeface="Cambria Math" panose="02040503050406030204" pitchFamily="18" charset="0"/>
                          </a:rPr>
                        </m:ctrlPr>
                      </m:fPr>
                      <m:num>
                        <m:r>
                          <a:rPr lang="en-CA" sz="2000" i="1">
                            <a:latin typeface="Cambria Math" panose="02040503050406030204" pitchFamily="18" charset="0"/>
                            <a:ea typeface="Cambria Math" panose="02040503050406030204" pitchFamily="18" charset="0"/>
                          </a:rPr>
                          <m:t>𝑋</m:t>
                        </m:r>
                      </m:num>
                      <m:den>
                        <m:acc>
                          <m:accPr>
                            <m:chr m:val="̂"/>
                            <m:ctrlPr>
                              <a:rPr lang="en-CA" sz="2000" i="1">
                                <a:latin typeface="Cambria Math" panose="02040503050406030204" pitchFamily="18" charset="0"/>
                                <a:ea typeface="Cambria Math" panose="02040503050406030204" pitchFamily="18" charset="0"/>
                              </a:rPr>
                            </m:ctrlPr>
                          </m:accPr>
                          <m:e>
                            <m:r>
                              <a:rPr lang="en-CA" sz="2000" i="1">
                                <a:latin typeface="Cambria Math" panose="02040503050406030204" pitchFamily="18" charset="0"/>
                                <a:ea typeface="Cambria Math" panose="02040503050406030204" pitchFamily="18" charset="0"/>
                              </a:rPr>
                              <m:t>𝑋</m:t>
                            </m:r>
                          </m:e>
                        </m:acc>
                      </m:den>
                    </m:f>
                    <m:r>
                      <a:rPr lang="en-CA" sz="2000" b="0" i="1" smtClean="0">
                        <a:latin typeface="Cambria Math" panose="02040503050406030204" pitchFamily="18" charset="0"/>
                        <a:ea typeface="Cambria Math" panose="02040503050406030204" pitchFamily="18" charset="0"/>
                      </a:rPr>
                      <m:t> </m:t>
                    </m:r>
                    <m:d>
                      <m:dPr>
                        <m:begChr m:val="["/>
                        <m:endChr m:val="]"/>
                        <m:ctrlPr>
                          <a:rPr lang="en-CA" sz="2000" i="1">
                            <a:latin typeface="Cambria Math" panose="02040503050406030204" pitchFamily="18" charset="0"/>
                            <a:ea typeface="Cambria Math" panose="02040503050406030204" pitchFamily="18" charset="0"/>
                          </a:rPr>
                        </m:ctrlPr>
                      </m:dPr>
                      <m:e>
                        <m:sSub>
                          <m:sSubPr>
                            <m:ctrlPr>
                              <a:rPr lang="en-CA" sz="2000" i="1" smtClean="0">
                                <a:latin typeface="Cambria Math" panose="02040503050406030204" pitchFamily="18" charset="0"/>
                                <a:ea typeface="Cambria Math" panose="02040503050406030204" pitchFamily="18" charset="0"/>
                              </a:rPr>
                            </m:ctrlPr>
                          </m:sSubPr>
                          <m:e>
                            <m:r>
                              <a:rPr lang="en-CA" sz="2000" b="0" i="1" smtClean="0">
                                <a:latin typeface="Cambria Math" panose="02040503050406030204" pitchFamily="18" charset="0"/>
                                <a:ea typeface="Cambria Math" panose="02040503050406030204" pitchFamily="18" charset="0"/>
                              </a:rPr>
                              <m:t>𝑦</m:t>
                            </m:r>
                          </m:e>
                          <m:sub>
                            <m:r>
                              <a:rPr lang="en-CA" sz="2000" b="0" i="1" smtClean="0">
                                <a:latin typeface="Cambria Math" panose="02040503050406030204" pitchFamily="18" charset="0"/>
                                <a:ea typeface="Cambria Math" panose="02040503050406030204" pitchFamily="18" charset="0"/>
                              </a:rPr>
                              <m:t>𝑖</m:t>
                            </m:r>
                          </m:sub>
                        </m:sSub>
                        <m:r>
                          <a:rPr lang="en-CA" sz="2000" b="0" i="1" smtClean="0">
                            <a:latin typeface="Cambria Math" panose="02040503050406030204" pitchFamily="18" charset="0"/>
                            <a:ea typeface="Cambria Math" panose="02040503050406030204" pitchFamily="18" charset="0"/>
                          </a:rPr>
                          <m:t>−</m:t>
                        </m:r>
                        <m:acc>
                          <m:accPr>
                            <m:chr m:val="̂"/>
                            <m:ctrlPr>
                              <a:rPr lang="en-CA" sz="2000" b="0" i="1" smtClean="0">
                                <a:latin typeface="Cambria Math" panose="02040503050406030204" pitchFamily="18" charset="0"/>
                                <a:ea typeface="Cambria Math" panose="02040503050406030204" pitchFamily="18" charset="0"/>
                              </a:rPr>
                            </m:ctrlPr>
                          </m:accPr>
                          <m:e>
                            <m:r>
                              <a:rPr lang="en-CA" sz="2000" b="0" i="1" smtClean="0">
                                <a:latin typeface="Cambria Math" panose="02040503050406030204" pitchFamily="18" charset="0"/>
                                <a:ea typeface="Cambria Math" panose="02040503050406030204" pitchFamily="18" charset="0"/>
                              </a:rPr>
                              <m:t>𝑅</m:t>
                            </m:r>
                          </m:e>
                        </m:acc>
                        <m:sSub>
                          <m:sSubPr>
                            <m:ctrlPr>
                              <a:rPr lang="en-CA" sz="2000" b="0" i="1" smtClean="0">
                                <a:latin typeface="Cambria Math" panose="02040503050406030204" pitchFamily="18" charset="0"/>
                                <a:ea typeface="Cambria Math" panose="02040503050406030204" pitchFamily="18" charset="0"/>
                              </a:rPr>
                            </m:ctrlPr>
                          </m:sSubPr>
                          <m:e>
                            <m:r>
                              <a:rPr lang="en-CA" sz="2000" b="0" i="1" smtClean="0">
                                <a:latin typeface="Cambria Math" panose="02040503050406030204" pitchFamily="18" charset="0"/>
                                <a:ea typeface="Cambria Math" panose="02040503050406030204" pitchFamily="18" charset="0"/>
                              </a:rPr>
                              <m:t>𝑥</m:t>
                            </m:r>
                          </m:e>
                          <m:sub>
                            <m:r>
                              <a:rPr lang="en-CA" sz="2000" b="0" i="1" smtClean="0">
                                <a:latin typeface="Cambria Math" panose="02040503050406030204" pitchFamily="18" charset="0"/>
                                <a:ea typeface="Cambria Math" panose="02040503050406030204" pitchFamily="18" charset="0"/>
                              </a:rPr>
                              <m:t>𝑖</m:t>
                            </m:r>
                          </m:sub>
                        </m:sSub>
                      </m:e>
                    </m:d>
                  </m:oMath>
                </a14:m>
                <a:endParaRPr lang="en-US" sz="2000" dirty="0" smtClean="0">
                  <a:sym typeface="WP Greek Century" pitchFamily="2" charset="2"/>
                </a:endParaRPr>
              </a:p>
            </p:txBody>
          </p:sp>
        </mc:Choice>
        <mc:Fallback xmlns="">
          <p:sp>
            <p:nvSpPr>
              <p:cNvPr id="8198" name="Rectangle 3"/>
              <p:cNvSpPr>
                <a:spLocks noGrp="1" noRot="1" noChangeAspect="1" noMove="1" noResize="1" noEditPoints="1" noAdjustHandles="1" noChangeArrowheads="1" noChangeShapeType="1" noTextEdit="1"/>
              </p:cNvSpPr>
              <p:nvPr>
                <p:ph type="body" idx="4294967295"/>
              </p:nvPr>
            </p:nvSpPr>
            <p:spPr>
              <a:xfrm>
                <a:off x="471600" y="1700808"/>
                <a:ext cx="8277225" cy="4164012"/>
              </a:xfrm>
              <a:blipFill rotWithShape="0">
                <a:blip r:embed="rId2"/>
                <a:stretch>
                  <a:fillRect l="-663" t="-586" b="-19327"/>
                </a:stretch>
              </a:blipFill>
            </p:spPr>
            <p:txBody>
              <a:bodyPr/>
              <a:lstStyle/>
              <a:p>
                <a:r>
                  <a:rPr lang="en-CA">
                    <a:noFill/>
                  </a:rPr>
                  <a:t> </a:t>
                </a:r>
              </a:p>
            </p:txBody>
          </p:sp>
        </mc:Fallback>
      </mc:AlternateContent>
      <p:sp>
        <p:nvSpPr>
          <p:cNvPr id="9" name="Date Placeholder 8"/>
          <p:cNvSpPr>
            <a:spLocks noGrp="1"/>
          </p:cNvSpPr>
          <p:nvPr>
            <p:ph type="dt" sz="half" idx="10"/>
          </p:nvPr>
        </p:nvSpPr>
        <p:spPr/>
        <p:txBody>
          <a:bodyPr/>
          <a:lstStyle/>
          <a:p>
            <a:pPr>
              <a:defRPr/>
            </a:pPr>
            <a:fld id="{C7E4C3A8-391D-433A-97F1-5CE1DE198B4F}" type="datetime1">
              <a:rPr lang="en-CA" smtClean="0"/>
              <a:pPr>
                <a:defRPr/>
              </a:pPr>
              <a:t>23/09/2019</a:t>
            </a:fld>
            <a:endParaRPr lang="fr-CA" dirty="0"/>
          </a:p>
        </p:txBody>
      </p:sp>
      <p:sp>
        <p:nvSpPr>
          <p:cNvPr id="10" name="Slide Number Placeholder 9"/>
          <p:cNvSpPr>
            <a:spLocks noGrp="1"/>
          </p:cNvSpPr>
          <p:nvPr>
            <p:ph type="sldNum" sz="quarter" idx="12"/>
          </p:nvPr>
        </p:nvSpPr>
        <p:spPr/>
        <p:txBody>
          <a:bodyPr/>
          <a:lstStyle/>
          <a:p>
            <a:pPr>
              <a:defRPr/>
            </a:pPr>
            <a:fld id="{E37C3A30-8349-4A5B-B5A2-47E67AD35EB2}" type="slidenum">
              <a:rPr lang="fr-CA" smtClean="0"/>
              <a:pPr>
                <a:defRPr/>
              </a:pPr>
              <a:t>25</a:t>
            </a:fld>
            <a:endParaRPr lang="fr-CA" dirty="0"/>
          </a:p>
        </p:txBody>
      </p:sp>
      <p:sp>
        <p:nvSpPr>
          <p:cNvPr id="8" name="Footer Placeholder 7"/>
          <p:cNvSpPr>
            <a:spLocks noGrp="1"/>
          </p:cNvSpPr>
          <p:nvPr>
            <p:ph type="ftr" sz="quarter" idx="11"/>
          </p:nvPr>
        </p:nvSpPr>
        <p:spPr/>
        <p:txBody>
          <a:bodyPr/>
          <a:lstStyle/>
          <a:p>
            <a:pPr>
              <a:defRPr/>
            </a:pPr>
            <a:r>
              <a:rPr lang="fr-CA" dirty="0" err="1" smtClean="0"/>
              <a:t>Statistics</a:t>
            </a:r>
            <a:r>
              <a:rPr lang="fr-CA" dirty="0" smtClean="0"/>
              <a:t> Canada • Statistique Canada</a:t>
            </a:r>
            <a:endParaRPr lang="fr-CA" dirty="0"/>
          </a:p>
        </p:txBody>
      </p:sp>
    </p:spTree>
    <p:extLst>
      <p:ext uri="{BB962C8B-B14F-4D97-AF65-F5344CB8AC3E}">
        <p14:creationId xmlns:p14="http://schemas.microsoft.com/office/powerpoint/2010/main" val="326393367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Espace réservé de la date 3"/>
          <p:cNvSpPr txBox="1">
            <a:spLocks noGrp="1"/>
          </p:cNvSpPr>
          <p:nvPr/>
        </p:nvSpPr>
        <p:spPr bwMode="auto">
          <a:xfrm>
            <a:off x="7740650" y="6237288"/>
            <a:ext cx="1049338" cy="474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fld id="{FD2EE3FE-2BBB-4A18-B442-3DB99B812101}" type="datetime1">
              <a:rPr lang="en-CA" sz="1000">
                <a:solidFill>
                  <a:srgbClr val="373799"/>
                </a:solidFill>
              </a:rPr>
              <a:pPr algn="r" eaLnBrk="1" hangingPunct="1"/>
              <a:t>23/09/2019</a:t>
            </a:fld>
            <a:endParaRPr lang="fr-CA" sz="1000" dirty="0">
              <a:solidFill>
                <a:srgbClr val="373799"/>
              </a:solidFill>
            </a:endParaRPr>
          </a:p>
        </p:txBody>
      </p:sp>
      <p:sp>
        <p:nvSpPr>
          <p:cNvPr id="8195" name="Espace réservé du pied de page 4"/>
          <p:cNvSpPr txBox="1">
            <a:spLocks noGrp="1"/>
          </p:cNvSpPr>
          <p:nvPr/>
        </p:nvSpPr>
        <p:spPr bwMode="auto">
          <a:xfrm>
            <a:off x="1403350" y="6237288"/>
            <a:ext cx="6048375" cy="474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fr-CA" sz="1200" dirty="0">
                <a:solidFill>
                  <a:srgbClr val="373799"/>
                </a:solidFill>
              </a:rPr>
              <a:t>Statistics Canada • Statistique Canada</a:t>
            </a:r>
          </a:p>
        </p:txBody>
      </p:sp>
      <p:sp>
        <p:nvSpPr>
          <p:cNvPr id="8197" name="AutoShape 2"/>
          <p:cNvSpPr>
            <a:spLocks noGrp="1" noChangeArrowheads="1"/>
          </p:cNvSpPr>
          <p:nvPr>
            <p:ph type="title" idx="4294967295"/>
          </p:nvPr>
        </p:nvSpPr>
        <p:spPr>
          <a:xfrm>
            <a:off x="395039" y="981075"/>
            <a:ext cx="8353425" cy="708025"/>
          </a:xfrm>
        </p:spPr>
        <p:txBody>
          <a:bodyPr/>
          <a:lstStyle/>
          <a:p>
            <a:pPr eaLnBrk="1" hangingPunct="1"/>
            <a:r>
              <a:rPr lang="en-CA" sz="2800" dirty="0" smtClean="0"/>
              <a:t/>
            </a:r>
            <a:br>
              <a:rPr lang="en-CA" sz="2800" dirty="0" smtClean="0"/>
            </a:br>
            <a:r>
              <a:rPr lang="en-CA" sz="2800" dirty="0" smtClean="0"/>
              <a:t>Replication techniques</a:t>
            </a:r>
          </a:p>
        </p:txBody>
      </p:sp>
      <p:sp>
        <p:nvSpPr>
          <p:cNvPr id="8198" name="Rectangle 3"/>
          <p:cNvSpPr>
            <a:spLocks noGrp="1" noChangeArrowheads="1"/>
          </p:cNvSpPr>
          <p:nvPr>
            <p:ph type="body" idx="4294967295"/>
          </p:nvPr>
        </p:nvSpPr>
        <p:spPr>
          <a:xfrm>
            <a:off x="471600" y="1785938"/>
            <a:ext cx="8277225" cy="4164012"/>
          </a:xfrm>
        </p:spPr>
        <p:txBody>
          <a:bodyPr>
            <a:noAutofit/>
          </a:bodyPr>
          <a:lstStyle/>
          <a:p>
            <a:pPr marL="514350" indent="-514350" eaLnBrk="1" hangingPunct="1">
              <a:lnSpc>
                <a:spcPct val="90000"/>
              </a:lnSpc>
              <a:spcBef>
                <a:spcPts val="600"/>
              </a:spcBef>
              <a:buFont typeface="Wingdings" pitchFamily="2" charset="2"/>
              <a:buChar char="q"/>
            </a:pPr>
            <a:r>
              <a:rPr lang="en-CA" dirty="0" smtClean="0"/>
              <a:t>Replication methods involve sub-sampling from the selected sample</a:t>
            </a:r>
          </a:p>
          <a:p>
            <a:pPr marL="514350" indent="-514350" eaLnBrk="1" hangingPunct="1">
              <a:lnSpc>
                <a:spcPct val="90000"/>
              </a:lnSpc>
              <a:spcBef>
                <a:spcPts val="600"/>
              </a:spcBef>
              <a:buFont typeface="Wingdings" pitchFamily="2" charset="2"/>
              <a:buChar char="q"/>
            </a:pPr>
            <a:r>
              <a:rPr lang="en-CA" dirty="0" smtClean="0"/>
              <a:t>From each sub-sample or replicates we obtain an estimation of the parameter of interest.</a:t>
            </a:r>
          </a:p>
          <a:p>
            <a:pPr marL="514350" indent="-514350" eaLnBrk="1" hangingPunct="1">
              <a:lnSpc>
                <a:spcPct val="90000"/>
              </a:lnSpc>
              <a:spcBef>
                <a:spcPts val="600"/>
              </a:spcBef>
              <a:buFont typeface="Wingdings" pitchFamily="2" charset="2"/>
              <a:buChar char="q"/>
            </a:pPr>
            <a:r>
              <a:rPr lang="en-CA" dirty="0" smtClean="0"/>
              <a:t>The variance of the estimates is “derived” from the variability of the replicates.</a:t>
            </a:r>
          </a:p>
          <a:p>
            <a:pPr marL="514350" indent="-514350" eaLnBrk="1" hangingPunct="1">
              <a:lnSpc>
                <a:spcPct val="90000"/>
              </a:lnSpc>
              <a:spcBef>
                <a:spcPts val="600"/>
              </a:spcBef>
              <a:buFont typeface="Wingdings" pitchFamily="2" charset="2"/>
              <a:buChar char="q"/>
            </a:pPr>
            <a:r>
              <a:rPr lang="en-CA" dirty="0" smtClean="0"/>
              <a:t>A number of methods are available :</a:t>
            </a:r>
          </a:p>
          <a:p>
            <a:pPr marL="914400" lvl="1" indent="-514350" eaLnBrk="1" hangingPunct="1">
              <a:lnSpc>
                <a:spcPct val="90000"/>
              </a:lnSpc>
              <a:spcBef>
                <a:spcPts val="600"/>
              </a:spcBef>
              <a:buFont typeface="Wingdings" pitchFamily="2" charset="2"/>
              <a:buChar char="q"/>
            </a:pPr>
            <a:r>
              <a:rPr lang="en-CA" dirty="0" smtClean="0"/>
              <a:t>Random groups, Balance replicated, Jackknife, Bootstrap and so on. </a:t>
            </a:r>
          </a:p>
          <a:p>
            <a:pPr marL="514350" indent="-514350" eaLnBrk="1" hangingPunct="1">
              <a:lnSpc>
                <a:spcPct val="90000"/>
              </a:lnSpc>
              <a:spcBef>
                <a:spcPts val="600"/>
              </a:spcBef>
              <a:buFont typeface="Wingdings" pitchFamily="2" charset="2"/>
              <a:buChar char="q"/>
            </a:pPr>
            <a:r>
              <a:rPr lang="en-CA" dirty="0" smtClean="0"/>
              <a:t>Focus on the bootstrap with a glimpse of the Jackknife</a:t>
            </a:r>
          </a:p>
        </p:txBody>
      </p:sp>
      <p:sp>
        <p:nvSpPr>
          <p:cNvPr id="9" name="Date Placeholder 8"/>
          <p:cNvSpPr>
            <a:spLocks noGrp="1"/>
          </p:cNvSpPr>
          <p:nvPr>
            <p:ph type="dt" sz="half" idx="10"/>
          </p:nvPr>
        </p:nvSpPr>
        <p:spPr/>
        <p:txBody>
          <a:bodyPr/>
          <a:lstStyle/>
          <a:p>
            <a:pPr>
              <a:defRPr/>
            </a:pPr>
            <a:fld id="{79DA1CC5-4204-4FE5-9C33-BF63577A9076}" type="datetime1">
              <a:rPr lang="en-CA" smtClean="0"/>
              <a:pPr>
                <a:defRPr/>
              </a:pPr>
              <a:t>23/09/2019</a:t>
            </a:fld>
            <a:endParaRPr lang="fr-CA"/>
          </a:p>
        </p:txBody>
      </p:sp>
      <p:sp>
        <p:nvSpPr>
          <p:cNvPr id="10" name="Slide Number Placeholder 9"/>
          <p:cNvSpPr>
            <a:spLocks noGrp="1"/>
          </p:cNvSpPr>
          <p:nvPr>
            <p:ph type="sldNum" sz="quarter" idx="12"/>
          </p:nvPr>
        </p:nvSpPr>
        <p:spPr/>
        <p:txBody>
          <a:bodyPr/>
          <a:lstStyle/>
          <a:p>
            <a:pPr>
              <a:defRPr/>
            </a:pPr>
            <a:fld id="{E37C3A30-8349-4A5B-B5A2-47E67AD35EB2}" type="slidenum">
              <a:rPr lang="fr-CA" smtClean="0"/>
              <a:pPr>
                <a:defRPr/>
              </a:pPr>
              <a:t>26</a:t>
            </a:fld>
            <a:endParaRPr lang="fr-CA"/>
          </a:p>
        </p:txBody>
      </p:sp>
      <p:sp>
        <p:nvSpPr>
          <p:cNvPr id="8" name="Footer Placeholder 7"/>
          <p:cNvSpPr>
            <a:spLocks noGrp="1"/>
          </p:cNvSpPr>
          <p:nvPr>
            <p:ph type="ftr" sz="quarter" idx="11"/>
          </p:nvPr>
        </p:nvSpPr>
        <p:spPr/>
        <p:txBody>
          <a:bodyPr/>
          <a:lstStyle/>
          <a:p>
            <a:pPr>
              <a:defRPr/>
            </a:pPr>
            <a:r>
              <a:rPr lang="fr-CA" smtClean="0"/>
              <a:t>Statistics Canada • Statistique Canada</a:t>
            </a:r>
            <a:endParaRPr lang="fr-CA"/>
          </a:p>
        </p:txBody>
      </p:sp>
    </p:spTree>
    <p:extLst>
      <p:ext uri="{BB962C8B-B14F-4D97-AF65-F5344CB8AC3E}">
        <p14:creationId xmlns:p14="http://schemas.microsoft.com/office/powerpoint/2010/main" val="209283520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Espace réservé de la date 3"/>
          <p:cNvSpPr txBox="1">
            <a:spLocks noGrp="1"/>
          </p:cNvSpPr>
          <p:nvPr/>
        </p:nvSpPr>
        <p:spPr bwMode="auto">
          <a:xfrm>
            <a:off x="7740650" y="6237288"/>
            <a:ext cx="1049338" cy="474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fld id="{FD2EE3FE-2BBB-4A18-B442-3DB99B812101}" type="datetime1">
              <a:rPr lang="en-CA" sz="1000">
                <a:solidFill>
                  <a:srgbClr val="373799"/>
                </a:solidFill>
              </a:rPr>
              <a:pPr algn="r" eaLnBrk="1" hangingPunct="1"/>
              <a:t>23/09/2019</a:t>
            </a:fld>
            <a:endParaRPr lang="fr-CA" sz="1000" dirty="0">
              <a:solidFill>
                <a:srgbClr val="373799"/>
              </a:solidFill>
            </a:endParaRPr>
          </a:p>
        </p:txBody>
      </p:sp>
      <p:sp>
        <p:nvSpPr>
          <p:cNvPr id="8195" name="Espace réservé du pied de page 4"/>
          <p:cNvSpPr txBox="1">
            <a:spLocks noGrp="1"/>
          </p:cNvSpPr>
          <p:nvPr/>
        </p:nvSpPr>
        <p:spPr bwMode="auto">
          <a:xfrm>
            <a:off x="1403350" y="6237288"/>
            <a:ext cx="6048375" cy="474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fr-CA" sz="1200" dirty="0">
                <a:solidFill>
                  <a:srgbClr val="373799"/>
                </a:solidFill>
              </a:rPr>
              <a:t>Statistics Canada • Statistique Canada</a:t>
            </a:r>
          </a:p>
        </p:txBody>
      </p:sp>
      <p:sp>
        <p:nvSpPr>
          <p:cNvPr id="8197" name="AutoShape 2"/>
          <p:cNvSpPr>
            <a:spLocks noGrp="1" noChangeArrowheads="1"/>
          </p:cNvSpPr>
          <p:nvPr>
            <p:ph type="title" idx="4294967295"/>
          </p:nvPr>
        </p:nvSpPr>
        <p:spPr>
          <a:xfrm>
            <a:off x="395039" y="981075"/>
            <a:ext cx="8353425" cy="708025"/>
          </a:xfrm>
        </p:spPr>
        <p:txBody>
          <a:bodyPr/>
          <a:lstStyle/>
          <a:p>
            <a:pPr eaLnBrk="1" hangingPunct="1"/>
            <a:r>
              <a:rPr lang="en-CA" sz="2800" dirty="0" smtClean="0"/>
              <a:t/>
            </a:r>
            <a:br>
              <a:rPr lang="en-CA" sz="2800" dirty="0" smtClean="0"/>
            </a:br>
            <a:r>
              <a:rPr lang="en-CA" sz="2800" dirty="0" smtClean="0"/>
              <a:t>Replication techniques:  Overview</a:t>
            </a:r>
          </a:p>
        </p:txBody>
      </p:sp>
      <p:sp>
        <p:nvSpPr>
          <p:cNvPr id="8198" name="Rectangle 3"/>
          <p:cNvSpPr>
            <a:spLocks noGrp="1" noChangeArrowheads="1"/>
          </p:cNvSpPr>
          <p:nvPr>
            <p:ph type="body" idx="4294967295"/>
          </p:nvPr>
        </p:nvSpPr>
        <p:spPr>
          <a:xfrm>
            <a:off x="471600" y="1785938"/>
            <a:ext cx="8277225" cy="4164012"/>
          </a:xfrm>
        </p:spPr>
        <p:txBody>
          <a:bodyPr>
            <a:noAutofit/>
          </a:bodyPr>
          <a:lstStyle/>
          <a:p>
            <a:pPr marL="514350" indent="-514350" eaLnBrk="1" hangingPunct="1">
              <a:lnSpc>
                <a:spcPct val="90000"/>
              </a:lnSpc>
              <a:spcBef>
                <a:spcPts val="600"/>
              </a:spcBef>
              <a:buFont typeface="Wingdings" pitchFamily="2" charset="2"/>
              <a:buChar char="q"/>
            </a:pPr>
            <a:r>
              <a:rPr lang="en-CA" dirty="0" smtClean="0"/>
              <a:t>Our goal is to obtain the variance estimates of a parameter   </a:t>
            </a:r>
          </a:p>
          <a:p>
            <a:pPr marL="514350" indent="-514350" eaLnBrk="1" hangingPunct="1">
              <a:lnSpc>
                <a:spcPct val="90000"/>
              </a:lnSpc>
              <a:spcBef>
                <a:spcPts val="600"/>
              </a:spcBef>
              <a:buFont typeface="Wingdings" pitchFamily="2" charset="2"/>
              <a:buChar char="q"/>
            </a:pPr>
            <a:r>
              <a:rPr lang="en-CA" dirty="0" smtClean="0"/>
              <a:t>From a sample s of size </a:t>
            </a:r>
            <a:r>
              <a:rPr lang="en-CA" i="1" dirty="0" smtClean="0"/>
              <a:t>n,  </a:t>
            </a:r>
            <a:r>
              <a:rPr lang="en-CA" dirty="0" smtClean="0"/>
              <a:t>we form </a:t>
            </a:r>
            <a:r>
              <a:rPr lang="en-CA" b="1" i="1" dirty="0" smtClean="0"/>
              <a:t>B</a:t>
            </a:r>
            <a:r>
              <a:rPr lang="en-CA" dirty="0" smtClean="0"/>
              <a:t> subsamples of size     , b=1,2,---,B</a:t>
            </a:r>
          </a:p>
          <a:p>
            <a:pPr marL="514350" indent="-514350" eaLnBrk="1" hangingPunct="1">
              <a:lnSpc>
                <a:spcPct val="90000"/>
              </a:lnSpc>
              <a:spcBef>
                <a:spcPts val="600"/>
              </a:spcBef>
              <a:buFont typeface="Wingdings" pitchFamily="2" charset="2"/>
              <a:buChar char="q"/>
            </a:pPr>
            <a:r>
              <a:rPr lang="en-CA" dirty="0" smtClean="0"/>
              <a:t>Using each of the subsample we estimate the parameter and we obtain </a:t>
            </a:r>
            <a:br>
              <a:rPr lang="en-CA" dirty="0" smtClean="0"/>
            </a:br>
            <a:endParaRPr lang="en-CA" dirty="0" smtClean="0"/>
          </a:p>
          <a:p>
            <a:pPr marL="514350" indent="-514350" eaLnBrk="1" hangingPunct="1">
              <a:lnSpc>
                <a:spcPct val="90000"/>
              </a:lnSpc>
              <a:spcBef>
                <a:spcPts val="600"/>
              </a:spcBef>
              <a:buFont typeface="Wingdings" pitchFamily="2" charset="2"/>
              <a:buChar char="q"/>
            </a:pPr>
            <a:r>
              <a:rPr lang="en-CA" dirty="0" smtClean="0"/>
              <a:t>The variance is usually obtained as</a:t>
            </a:r>
          </a:p>
          <a:p>
            <a:pPr marL="514350" indent="-514350" eaLnBrk="1" hangingPunct="1">
              <a:lnSpc>
                <a:spcPct val="90000"/>
              </a:lnSpc>
              <a:spcBef>
                <a:spcPts val="600"/>
              </a:spcBef>
              <a:buFont typeface="Wingdings" pitchFamily="2" charset="2"/>
              <a:buChar char="q"/>
            </a:pPr>
            <a:endParaRPr lang="en-CA" dirty="0" smtClean="0"/>
          </a:p>
        </p:txBody>
      </p:sp>
      <p:graphicFrame>
        <p:nvGraphicFramePr>
          <p:cNvPr id="175106" name="Object 2"/>
          <p:cNvGraphicFramePr>
            <a:graphicFrameLocks noChangeAspect="1"/>
          </p:cNvGraphicFramePr>
          <p:nvPr/>
        </p:nvGraphicFramePr>
        <p:xfrm>
          <a:off x="4211960" y="3140968"/>
          <a:ext cx="381000" cy="381000"/>
        </p:xfrm>
        <a:graphic>
          <a:graphicData uri="http://schemas.openxmlformats.org/presentationml/2006/ole">
            <mc:AlternateContent xmlns:mc="http://schemas.openxmlformats.org/markup-compatibility/2006">
              <mc:Choice xmlns:v="urn:schemas-microsoft-com:vml" Requires="v">
                <p:oleObj spid="_x0000_s175151" name="Équation" r:id="rId3" imgW="380880" imgH="380880" progId="Equation.3">
                  <p:embed/>
                </p:oleObj>
              </mc:Choice>
              <mc:Fallback>
                <p:oleObj name="Équation" r:id="rId3" imgW="380880" imgH="38088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11960" y="3140968"/>
                        <a:ext cx="3810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75107" name="Object 3"/>
          <p:cNvGraphicFramePr>
            <a:graphicFrameLocks noChangeAspect="1"/>
          </p:cNvGraphicFramePr>
          <p:nvPr/>
        </p:nvGraphicFramePr>
        <p:xfrm>
          <a:off x="2771800" y="2276872"/>
          <a:ext cx="254000" cy="279400"/>
        </p:xfrm>
        <a:graphic>
          <a:graphicData uri="http://schemas.openxmlformats.org/presentationml/2006/ole">
            <mc:AlternateContent xmlns:mc="http://schemas.openxmlformats.org/markup-compatibility/2006">
              <mc:Choice xmlns:v="urn:schemas-microsoft-com:vml" Requires="v">
                <p:oleObj spid="_x0000_s175152" name="Équation" r:id="rId5" imgW="253800" imgH="279360" progId="Equation.3">
                  <p:embed/>
                </p:oleObj>
              </mc:Choice>
              <mc:Fallback>
                <p:oleObj name="Équation" r:id="rId5" imgW="253800" imgH="279360" progId="Equation.3">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771800" y="2276872"/>
                        <a:ext cx="254000" cy="279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75109" name="Object 5"/>
          <p:cNvGraphicFramePr>
            <a:graphicFrameLocks noChangeAspect="1"/>
          </p:cNvGraphicFramePr>
          <p:nvPr/>
        </p:nvGraphicFramePr>
        <p:xfrm>
          <a:off x="5148064" y="4005064"/>
          <a:ext cx="1752600" cy="482600"/>
        </p:xfrm>
        <a:graphic>
          <a:graphicData uri="http://schemas.openxmlformats.org/presentationml/2006/ole">
            <mc:AlternateContent xmlns:mc="http://schemas.openxmlformats.org/markup-compatibility/2006">
              <mc:Choice xmlns:v="urn:schemas-microsoft-com:vml" Requires="v">
                <p:oleObj spid="_x0000_s175153" name="Équation" r:id="rId7" imgW="876240" imgH="241200" progId="Equation.3">
                  <p:embed/>
                </p:oleObj>
              </mc:Choice>
              <mc:Fallback>
                <p:oleObj name="Équation" r:id="rId7" imgW="876240" imgH="241200" progId="Equation.3">
                  <p:embed/>
                  <p:pic>
                    <p:nvPicPr>
                      <p:cNvPr id="0" name="Picture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148064" y="4005064"/>
                        <a:ext cx="1752600" cy="482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75110" name="Object 6"/>
          <p:cNvGraphicFramePr>
            <a:graphicFrameLocks noChangeAspect="1"/>
          </p:cNvGraphicFramePr>
          <p:nvPr/>
        </p:nvGraphicFramePr>
        <p:xfrm>
          <a:off x="1179513" y="5457825"/>
          <a:ext cx="3340100" cy="787400"/>
        </p:xfrm>
        <a:graphic>
          <a:graphicData uri="http://schemas.openxmlformats.org/presentationml/2006/ole">
            <mc:AlternateContent xmlns:mc="http://schemas.openxmlformats.org/markup-compatibility/2006">
              <mc:Choice xmlns:v="urn:schemas-microsoft-com:vml" Requires="v">
                <p:oleObj spid="_x0000_s175154" name="Équation" r:id="rId9" imgW="3340080" imgH="787320" progId="Equation.3">
                  <p:embed/>
                </p:oleObj>
              </mc:Choice>
              <mc:Fallback>
                <p:oleObj name="Équation" r:id="rId9" imgW="3340080" imgH="787320" progId="Equation.3">
                  <p:embed/>
                  <p:pic>
                    <p:nvPicPr>
                      <p:cNvPr id="0" name="Picture 6"/>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179513" y="5457825"/>
                        <a:ext cx="3340100" cy="787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2" name="Date Placeholder 11"/>
          <p:cNvSpPr>
            <a:spLocks noGrp="1"/>
          </p:cNvSpPr>
          <p:nvPr>
            <p:ph type="dt" sz="half" idx="10"/>
          </p:nvPr>
        </p:nvSpPr>
        <p:spPr/>
        <p:txBody>
          <a:bodyPr/>
          <a:lstStyle/>
          <a:p>
            <a:pPr>
              <a:defRPr/>
            </a:pPr>
            <a:fld id="{107C5DCB-CDAB-45CA-A0B7-7B3C788FD8E0}" type="datetime1">
              <a:rPr lang="en-CA" smtClean="0"/>
              <a:pPr>
                <a:defRPr/>
              </a:pPr>
              <a:t>23/09/2019</a:t>
            </a:fld>
            <a:endParaRPr lang="fr-CA"/>
          </a:p>
        </p:txBody>
      </p:sp>
      <p:sp>
        <p:nvSpPr>
          <p:cNvPr id="13" name="Slide Number Placeholder 12"/>
          <p:cNvSpPr>
            <a:spLocks noGrp="1"/>
          </p:cNvSpPr>
          <p:nvPr>
            <p:ph type="sldNum" sz="quarter" idx="12"/>
          </p:nvPr>
        </p:nvSpPr>
        <p:spPr/>
        <p:txBody>
          <a:bodyPr/>
          <a:lstStyle/>
          <a:p>
            <a:pPr>
              <a:defRPr/>
            </a:pPr>
            <a:fld id="{E37C3A30-8349-4A5B-B5A2-47E67AD35EB2}" type="slidenum">
              <a:rPr lang="fr-CA" smtClean="0"/>
              <a:pPr>
                <a:defRPr/>
              </a:pPr>
              <a:t>27</a:t>
            </a:fld>
            <a:endParaRPr lang="fr-CA"/>
          </a:p>
        </p:txBody>
      </p:sp>
      <p:sp>
        <p:nvSpPr>
          <p:cNvPr id="14" name="Footer Placeholder 13"/>
          <p:cNvSpPr>
            <a:spLocks noGrp="1"/>
          </p:cNvSpPr>
          <p:nvPr>
            <p:ph type="ftr" sz="quarter" idx="11"/>
          </p:nvPr>
        </p:nvSpPr>
        <p:spPr/>
        <p:txBody>
          <a:bodyPr/>
          <a:lstStyle/>
          <a:p>
            <a:pPr>
              <a:defRPr/>
            </a:pPr>
            <a:r>
              <a:rPr lang="fr-CA" smtClean="0"/>
              <a:t>Statistics Canada • Statistique Canada</a:t>
            </a:r>
            <a:endParaRPr lang="fr-CA"/>
          </a:p>
        </p:txBody>
      </p:sp>
    </p:spTree>
    <p:extLst>
      <p:ext uri="{BB962C8B-B14F-4D97-AF65-F5344CB8AC3E}">
        <p14:creationId xmlns:p14="http://schemas.microsoft.com/office/powerpoint/2010/main" val="209283520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Espace réservé de la date 3"/>
          <p:cNvSpPr txBox="1">
            <a:spLocks noGrp="1"/>
          </p:cNvSpPr>
          <p:nvPr/>
        </p:nvSpPr>
        <p:spPr bwMode="auto">
          <a:xfrm>
            <a:off x="7740650" y="6237288"/>
            <a:ext cx="1049338" cy="474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fld id="{FD2EE3FE-2BBB-4A18-B442-3DB99B812101}" type="datetime1">
              <a:rPr lang="en-CA" sz="1000">
                <a:solidFill>
                  <a:srgbClr val="373799"/>
                </a:solidFill>
              </a:rPr>
              <a:pPr algn="r" eaLnBrk="1" hangingPunct="1"/>
              <a:t>23/09/2019</a:t>
            </a:fld>
            <a:endParaRPr lang="fr-CA" sz="1000" dirty="0">
              <a:solidFill>
                <a:srgbClr val="373799"/>
              </a:solidFill>
            </a:endParaRPr>
          </a:p>
        </p:txBody>
      </p:sp>
      <p:sp>
        <p:nvSpPr>
          <p:cNvPr id="8195" name="Espace réservé du pied de page 4"/>
          <p:cNvSpPr txBox="1">
            <a:spLocks noGrp="1"/>
          </p:cNvSpPr>
          <p:nvPr/>
        </p:nvSpPr>
        <p:spPr bwMode="auto">
          <a:xfrm>
            <a:off x="1403350" y="6237288"/>
            <a:ext cx="6048375" cy="474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fr-CA" sz="1200" dirty="0">
                <a:solidFill>
                  <a:srgbClr val="373799"/>
                </a:solidFill>
              </a:rPr>
              <a:t>Statistics Canada • Statistique Canada</a:t>
            </a:r>
          </a:p>
        </p:txBody>
      </p:sp>
      <p:sp>
        <p:nvSpPr>
          <p:cNvPr id="8197" name="AutoShape 2"/>
          <p:cNvSpPr>
            <a:spLocks noGrp="1" noChangeArrowheads="1"/>
          </p:cNvSpPr>
          <p:nvPr>
            <p:ph type="title" idx="4294967295"/>
          </p:nvPr>
        </p:nvSpPr>
        <p:spPr>
          <a:xfrm>
            <a:off x="395039" y="981075"/>
            <a:ext cx="8353425" cy="708025"/>
          </a:xfrm>
        </p:spPr>
        <p:txBody>
          <a:bodyPr/>
          <a:lstStyle/>
          <a:p>
            <a:pPr eaLnBrk="1" hangingPunct="1"/>
            <a:r>
              <a:rPr lang="en-CA" sz="2800" dirty="0" smtClean="0"/>
              <a:t>Replication technique: The Jackknife</a:t>
            </a:r>
          </a:p>
        </p:txBody>
      </p:sp>
      <p:sp>
        <p:nvSpPr>
          <p:cNvPr id="8198" name="Rectangle 3"/>
          <p:cNvSpPr>
            <a:spLocks noGrp="1" noChangeArrowheads="1"/>
          </p:cNvSpPr>
          <p:nvPr>
            <p:ph type="body" idx="4294967295"/>
          </p:nvPr>
        </p:nvSpPr>
        <p:spPr>
          <a:xfrm>
            <a:off x="471600" y="1785938"/>
            <a:ext cx="8277225" cy="4164012"/>
          </a:xfrm>
        </p:spPr>
        <p:txBody>
          <a:bodyPr>
            <a:noAutofit/>
          </a:bodyPr>
          <a:lstStyle/>
          <a:p>
            <a:pPr marL="514350" indent="-514350" eaLnBrk="1" hangingPunct="1">
              <a:lnSpc>
                <a:spcPct val="90000"/>
              </a:lnSpc>
              <a:spcBef>
                <a:spcPts val="0"/>
              </a:spcBef>
              <a:buFont typeface="Wingdings" pitchFamily="2" charset="2"/>
              <a:buChar char="q"/>
            </a:pPr>
            <a:r>
              <a:rPr lang="en-CA" dirty="0" smtClean="0"/>
              <a:t>Jackknife</a:t>
            </a:r>
          </a:p>
          <a:p>
            <a:pPr marL="914400" lvl="1" indent="-514350" eaLnBrk="1" hangingPunct="1">
              <a:lnSpc>
                <a:spcPct val="90000"/>
              </a:lnSpc>
              <a:spcBef>
                <a:spcPts val="0"/>
              </a:spcBef>
              <a:buFont typeface="Wingdings" pitchFamily="2" charset="2"/>
              <a:buChar char="q"/>
            </a:pPr>
            <a:r>
              <a:rPr lang="en-CA" dirty="0" smtClean="0"/>
              <a:t>From the original sample form </a:t>
            </a:r>
            <a:r>
              <a:rPr lang="en-CA" b="1" i="1" dirty="0" smtClean="0"/>
              <a:t>B groups using the complement (all the sample members included except for the group b itself). Define: </a:t>
            </a:r>
          </a:p>
          <a:p>
            <a:pPr marL="914400" lvl="1" indent="-514350" eaLnBrk="1" hangingPunct="1">
              <a:lnSpc>
                <a:spcPct val="90000"/>
              </a:lnSpc>
              <a:spcBef>
                <a:spcPts val="0"/>
              </a:spcBef>
              <a:buFont typeface="Wingdings" pitchFamily="2" charset="2"/>
              <a:buChar char="q"/>
            </a:pPr>
            <a:endParaRPr lang="en-CA" b="1" i="1" dirty="0" smtClean="0"/>
          </a:p>
          <a:p>
            <a:pPr marL="914400" lvl="1" indent="-514350" eaLnBrk="1" hangingPunct="1">
              <a:lnSpc>
                <a:spcPct val="90000"/>
              </a:lnSpc>
              <a:spcBef>
                <a:spcPts val="0"/>
              </a:spcBef>
              <a:buFont typeface="Arial" pitchFamily="34" charset="0"/>
              <a:buChar char="•"/>
            </a:pPr>
            <a:r>
              <a:rPr lang="en-CA" sz="2200" dirty="0" smtClean="0"/>
              <a:t> </a:t>
            </a:r>
          </a:p>
          <a:p>
            <a:pPr marL="914400" lvl="1" indent="-514350" eaLnBrk="1" hangingPunct="1">
              <a:lnSpc>
                <a:spcPct val="90000"/>
              </a:lnSpc>
              <a:spcBef>
                <a:spcPts val="0"/>
              </a:spcBef>
              <a:buFont typeface="Arial" pitchFamily="34" charset="0"/>
              <a:buChar char="•"/>
            </a:pPr>
            <a:r>
              <a:rPr lang="en-CA" sz="2200" dirty="0" smtClean="0"/>
              <a:t>Where           is the estimate of the parameter obtained when  group </a:t>
            </a:r>
            <a:r>
              <a:rPr lang="en-CA" sz="2200" b="1" i="1" dirty="0" smtClean="0"/>
              <a:t>b</a:t>
            </a:r>
            <a:r>
              <a:rPr lang="en-CA" sz="2200" dirty="0" smtClean="0"/>
              <a:t>  is excluded.</a:t>
            </a:r>
          </a:p>
          <a:p>
            <a:pPr marL="914400" lvl="1" indent="-514350" eaLnBrk="1" hangingPunct="1">
              <a:lnSpc>
                <a:spcPct val="90000"/>
              </a:lnSpc>
              <a:spcBef>
                <a:spcPts val="0"/>
              </a:spcBef>
              <a:buFont typeface="Arial" pitchFamily="34" charset="0"/>
              <a:buChar char="•"/>
            </a:pPr>
            <a:r>
              <a:rPr lang="en-CA" sz="2200" dirty="0" smtClean="0"/>
              <a:t>We estimate           by</a:t>
            </a:r>
          </a:p>
          <a:p>
            <a:pPr marL="914400" lvl="1" indent="-514350" eaLnBrk="1" hangingPunct="1">
              <a:lnSpc>
                <a:spcPct val="90000"/>
              </a:lnSpc>
              <a:spcBef>
                <a:spcPts val="0"/>
              </a:spcBef>
              <a:buNone/>
            </a:pPr>
            <a:endParaRPr lang="en-CA" sz="2200" dirty="0" smtClean="0"/>
          </a:p>
          <a:p>
            <a:pPr marL="914400" lvl="1" indent="-514350" eaLnBrk="1" hangingPunct="1">
              <a:lnSpc>
                <a:spcPct val="90000"/>
              </a:lnSpc>
              <a:spcBef>
                <a:spcPts val="0"/>
              </a:spcBef>
              <a:buFont typeface="Arial" pitchFamily="34" charset="0"/>
              <a:buChar char="•"/>
            </a:pPr>
            <a:endParaRPr lang="en-CA" sz="2200" dirty="0" smtClean="0"/>
          </a:p>
        </p:txBody>
      </p:sp>
      <p:graphicFrame>
        <p:nvGraphicFramePr>
          <p:cNvPr id="176130" name="Object 2"/>
          <p:cNvGraphicFramePr>
            <a:graphicFrameLocks noChangeAspect="1"/>
          </p:cNvGraphicFramePr>
          <p:nvPr/>
        </p:nvGraphicFramePr>
        <p:xfrm>
          <a:off x="3216275" y="3500438"/>
          <a:ext cx="2921000" cy="482600"/>
        </p:xfrm>
        <a:graphic>
          <a:graphicData uri="http://schemas.openxmlformats.org/presentationml/2006/ole">
            <mc:AlternateContent xmlns:mc="http://schemas.openxmlformats.org/markup-compatibility/2006">
              <mc:Choice xmlns:v="urn:schemas-microsoft-com:vml" Requires="v">
                <p:oleObj spid="_x0000_s176174" name="Équation" r:id="rId3" imgW="2920680" imgH="482400" progId="Equation.3">
                  <p:embed/>
                </p:oleObj>
              </mc:Choice>
              <mc:Fallback>
                <p:oleObj name="Équation" r:id="rId3" imgW="2920680" imgH="48240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16275" y="3500438"/>
                        <a:ext cx="2921000" cy="482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76131" name="Object 3"/>
          <p:cNvGraphicFramePr>
            <a:graphicFrameLocks noChangeAspect="1"/>
          </p:cNvGraphicFramePr>
          <p:nvPr/>
        </p:nvGraphicFramePr>
        <p:xfrm>
          <a:off x="2339752" y="4077072"/>
          <a:ext cx="685800" cy="482600"/>
        </p:xfrm>
        <a:graphic>
          <a:graphicData uri="http://schemas.openxmlformats.org/presentationml/2006/ole">
            <mc:AlternateContent xmlns:mc="http://schemas.openxmlformats.org/markup-compatibility/2006">
              <mc:Choice xmlns:v="urn:schemas-microsoft-com:vml" Requires="v">
                <p:oleObj spid="_x0000_s176175" name="Équation" r:id="rId5" imgW="685800" imgH="482400" progId="Equation.3">
                  <p:embed/>
                </p:oleObj>
              </mc:Choice>
              <mc:Fallback>
                <p:oleObj name="Équation" r:id="rId5" imgW="685800" imgH="482400" progId="Equation.3">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39752" y="4077072"/>
                        <a:ext cx="685800" cy="482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76132" name="Object 4"/>
          <p:cNvGraphicFramePr>
            <a:graphicFrameLocks noChangeAspect="1"/>
          </p:cNvGraphicFramePr>
          <p:nvPr/>
        </p:nvGraphicFramePr>
        <p:xfrm>
          <a:off x="2627784" y="5301208"/>
          <a:ext cx="3505200" cy="787400"/>
        </p:xfrm>
        <a:graphic>
          <a:graphicData uri="http://schemas.openxmlformats.org/presentationml/2006/ole">
            <mc:AlternateContent xmlns:mc="http://schemas.openxmlformats.org/markup-compatibility/2006">
              <mc:Choice xmlns:v="urn:schemas-microsoft-com:vml" Requires="v">
                <p:oleObj spid="_x0000_s176176" name="Équation" r:id="rId7" imgW="3504960" imgH="787320" progId="Equation.3">
                  <p:embed/>
                </p:oleObj>
              </mc:Choice>
              <mc:Fallback>
                <p:oleObj name="Équation" r:id="rId7" imgW="3504960" imgH="787320" progId="Equation.3">
                  <p:embed/>
                  <p:pic>
                    <p:nvPicPr>
                      <p:cNvPr id="0" name="Picture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627784" y="5301208"/>
                        <a:ext cx="3505200" cy="787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76133" name="Object 5"/>
          <p:cNvGraphicFramePr>
            <a:graphicFrameLocks noChangeAspect="1"/>
          </p:cNvGraphicFramePr>
          <p:nvPr/>
        </p:nvGraphicFramePr>
        <p:xfrm>
          <a:off x="3059832" y="4797152"/>
          <a:ext cx="889000" cy="482600"/>
        </p:xfrm>
        <a:graphic>
          <a:graphicData uri="http://schemas.openxmlformats.org/presentationml/2006/ole">
            <mc:AlternateContent xmlns:mc="http://schemas.openxmlformats.org/markup-compatibility/2006">
              <mc:Choice xmlns:v="urn:schemas-microsoft-com:vml" Requires="v">
                <p:oleObj spid="_x0000_s176177" name="Équation" r:id="rId9" imgW="888840" imgH="482400" progId="Equation.3">
                  <p:embed/>
                </p:oleObj>
              </mc:Choice>
              <mc:Fallback>
                <p:oleObj name="Équation" r:id="rId9" imgW="888840" imgH="482400" progId="Equation.3">
                  <p:embed/>
                  <p:pic>
                    <p:nvPicPr>
                      <p:cNvPr id="0" name="Picture 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059832" y="4797152"/>
                        <a:ext cx="889000" cy="482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1" name="Date Placeholder 10"/>
          <p:cNvSpPr>
            <a:spLocks noGrp="1"/>
          </p:cNvSpPr>
          <p:nvPr>
            <p:ph type="dt" sz="half" idx="10"/>
          </p:nvPr>
        </p:nvSpPr>
        <p:spPr/>
        <p:txBody>
          <a:bodyPr/>
          <a:lstStyle/>
          <a:p>
            <a:pPr>
              <a:defRPr/>
            </a:pPr>
            <a:fld id="{01F0BB9C-5C96-41E2-8098-F5C55A169AB9}" type="datetime1">
              <a:rPr lang="en-CA" smtClean="0"/>
              <a:pPr>
                <a:defRPr/>
              </a:pPr>
              <a:t>23/09/2019</a:t>
            </a:fld>
            <a:endParaRPr lang="fr-CA"/>
          </a:p>
        </p:txBody>
      </p:sp>
      <p:sp>
        <p:nvSpPr>
          <p:cNvPr id="12" name="Slide Number Placeholder 11"/>
          <p:cNvSpPr>
            <a:spLocks noGrp="1"/>
          </p:cNvSpPr>
          <p:nvPr>
            <p:ph type="sldNum" sz="quarter" idx="12"/>
          </p:nvPr>
        </p:nvSpPr>
        <p:spPr/>
        <p:txBody>
          <a:bodyPr/>
          <a:lstStyle/>
          <a:p>
            <a:pPr>
              <a:defRPr/>
            </a:pPr>
            <a:fld id="{E37C3A30-8349-4A5B-B5A2-47E67AD35EB2}" type="slidenum">
              <a:rPr lang="fr-CA" smtClean="0"/>
              <a:pPr>
                <a:defRPr/>
              </a:pPr>
              <a:t>28</a:t>
            </a:fld>
            <a:endParaRPr lang="fr-CA"/>
          </a:p>
        </p:txBody>
      </p:sp>
      <p:sp>
        <p:nvSpPr>
          <p:cNvPr id="13" name="Footer Placeholder 12"/>
          <p:cNvSpPr>
            <a:spLocks noGrp="1"/>
          </p:cNvSpPr>
          <p:nvPr>
            <p:ph type="ftr" sz="quarter" idx="11"/>
          </p:nvPr>
        </p:nvSpPr>
        <p:spPr/>
        <p:txBody>
          <a:bodyPr/>
          <a:lstStyle/>
          <a:p>
            <a:pPr>
              <a:defRPr/>
            </a:pPr>
            <a:r>
              <a:rPr lang="fr-CA" smtClean="0"/>
              <a:t>Statistics Canada • Statistique Canada</a:t>
            </a:r>
            <a:endParaRPr lang="fr-CA"/>
          </a:p>
        </p:txBody>
      </p:sp>
    </p:spTree>
    <p:extLst>
      <p:ext uri="{BB962C8B-B14F-4D97-AF65-F5344CB8AC3E}">
        <p14:creationId xmlns:p14="http://schemas.microsoft.com/office/powerpoint/2010/main" val="209283520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Espace réservé de la date 3"/>
          <p:cNvSpPr txBox="1">
            <a:spLocks noGrp="1"/>
          </p:cNvSpPr>
          <p:nvPr/>
        </p:nvSpPr>
        <p:spPr bwMode="auto">
          <a:xfrm>
            <a:off x="7740650" y="6237288"/>
            <a:ext cx="1049338" cy="474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fld id="{FD2EE3FE-2BBB-4A18-B442-3DB99B812101}" type="datetime1">
              <a:rPr lang="en-CA" sz="1000">
                <a:solidFill>
                  <a:srgbClr val="373799"/>
                </a:solidFill>
              </a:rPr>
              <a:pPr algn="r" eaLnBrk="1" hangingPunct="1"/>
              <a:t>23/09/2019</a:t>
            </a:fld>
            <a:endParaRPr lang="fr-CA" sz="1000" dirty="0">
              <a:solidFill>
                <a:srgbClr val="373799"/>
              </a:solidFill>
            </a:endParaRPr>
          </a:p>
        </p:txBody>
      </p:sp>
      <p:sp>
        <p:nvSpPr>
          <p:cNvPr id="8195" name="Espace réservé du pied de page 4"/>
          <p:cNvSpPr txBox="1">
            <a:spLocks noGrp="1"/>
          </p:cNvSpPr>
          <p:nvPr/>
        </p:nvSpPr>
        <p:spPr bwMode="auto">
          <a:xfrm>
            <a:off x="1403350" y="6237288"/>
            <a:ext cx="6048375" cy="474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fr-CA" sz="1200" dirty="0">
                <a:solidFill>
                  <a:srgbClr val="373799"/>
                </a:solidFill>
              </a:rPr>
              <a:t>Statistics Canada • Statistique Canada</a:t>
            </a:r>
          </a:p>
        </p:txBody>
      </p:sp>
      <p:sp>
        <p:nvSpPr>
          <p:cNvPr id="8197" name="AutoShape 2"/>
          <p:cNvSpPr>
            <a:spLocks noGrp="1" noChangeArrowheads="1"/>
          </p:cNvSpPr>
          <p:nvPr>
            <p:ph type="title" idx="4294967295"/>
          </p:nvPr>
        </p:nvSpPr>
        <p:spPr>
          <a:xfrm>
            <a:off x="395039" y="981075"/>
            <a:ext cx="8353425" cy="708025"/>
          </a:xfrm>
        </p:spPr>
        <p:txBody>
          <a:bodyPr/>
          <a:lstStyle/>
          <a:p>
            <a:pPr eaLnBrk="1" hangingPunct="1"/>
            <a:r>
              <a:rPr lang="en-CA" sz="2800" dirty="0" smtClean="0"/>
              <a:t/>
            </a:r>
            <a:br>
              <a:rPr lang="en-CA" sz="2800" dirty="0" smtClean="0"/>
            </a:br>
            <a:r>
              <a:rPr lang="en-CA" sz="2800" dirty="0" smtClean="0"/>
              <a:t>Replication technique: The Jackknife</a:t>
            </a:r>
          </a:p>
        </p:txBody>
      </p:sp>
      <p:sp>
        <p:nvSpPr>
          <p:cNvPr id="8198" name="Rectangle 3"/>
          <p:cNvSpPr>
            <a:spLocks noGrp="1" noChangeArrowheads="1"/>
          </p:cNvSpPr>
          <p:nvPr>
            <p:ph type="body" idx="4294967295"/>
          </p:nvPr>
        </p:nvSpPr>
        <p:spPr>
          <a:xfrm>
            <a:off x="471600" y="1785938"/>
            <a:ext cx="8277225" cy="4164012"/>
          </a:xfrm>
        </p:spPr>
        <p:txBody>
          <a:bodyPr>
            <a:noAutofit/>
          </a:bodyPr>
          <a:lstStyle/>
          <a:p>
            <a:pPr marL="514350" indent="-514350" eaLnBrk="1" hangingPunct="1">
              <a:lnSpc>
                <a:spcPct val="90000"/>
              </a:lnSpc>
              <a:spcBef>
                <a:spcPts val="600"/>
              </a:spcBef>
              <a:buFont typeface="Wingdings" pitchFamily="2" charset="2"/>
              <a:buChar char="q"/>
            </a:pPr>
            <a:r>
              <a:rPr lang="en-CA" dirty="0" smtClean="0"/>
              <a:t>For multistage design the Jackknife is carried-out by deleting an entire cluster at a time</a:t>
            </a:r>
          </a:p>
          <a:p>
            <a:pPr marL="514350" indent="-514350" eaLnBrk="1" hangingPunct="1">
              <a:lnSpc>
                <a:spcPct val="90000"/>
              </a:lnSpc>
              <a:spcBef>
                <a:spcPts val="600"/>
              </a:spcBef>
              <a:buFont typeface="Wingdings" pitchFamily="2" charset="2"/>
              <a:buChar char="q"/>
            </a:pPr>
            <a:r>
              <a:rPr lang="en-CA" dirty="0" smtClean="0"/>
              <a:t>The Jackknife variance estimator is not convergent for non-smooth statistics such as medians</a:t>
            </a:r>
          </a:p>
        </p:txBody>
      </p:sp>
      <p:sp>
        <p:nvSpPr>
          <p:cNvPr id="9" name="Date Placeholder 8"/>
          <p:cNvSpPr>
            <a:spLocks noGrp="1"/>
          </p:cNvSpPr>
          <p:nvPr>
            <p:ph type="dt" sz="half" idx="10"/>
          </p:nvPr>
        </p:nvSpPr>
        <p:spPr/>
        <p:txBody>
          <a:bodyPr/>
          <a:lstStyle/>
          <a:p>
            <a:pPr>
              <a:defRPr/>
            </a:pPr>
            <a:fld id="{03359D99-6BBE-4C0D-A851-7AA333174D0F}" type="datetime1">
              <a:rPr lang="en-CA" smtClean="0"/>
              <a:pPr>
                <a:defRPr/>
              </a:pPr>
              <a:t>23/09/2019</a:t>
            </a:fld>
            <a:endParaRPr lang="fr-CA"/>
          </a:p>
        </p:txBody>
      </p:sp>
      <p:sp>
        <p:nvSpPr>
          <p:cNvPr id="10" name="Slide Number Placeholder 9"/>
          <p:cNvSpPr>
            <a:spLocks noGrp="1"/>
          </p:cNvSpPr>
          <p:nvPr>
            <p:ph type="sldNum" sz="quarter" idx="12"/>
          </p:nvPr>
        </p:nvSpPr>
        <p:spPr/>
        <p:txBody>
          <a:bodyPr/>
          <a:lstStyle/>
          <a:p>
            <a:pPr>
              <a:defRPr/>
            </a:pPr>
            <a:fld id="{E37C3A30-8349-4A5B-B5A2-47E67AD35EB2}" type="slidenum">
              <a:rPr lang="fr-CA" smtClean="0"/>
              <a:pPr>
                <a:defRPr/>
              </a:pPr>
              <a:t>29</a:t>
            </a:fld>
            <a:endParaRPr lang="fr-CA"/>
          </a:p>
        </p:txBody>
      </p:sp>
      <p:sp>
        <p:nvSpPr>
          <p:cNvPr id="8" name="Footer Placeholder 7"/>
          <p:cNvSpPr>
            <a:spLocks noGrp="1"/>
          </p:cNvSpPr>
          <p:nvPr>
            <p:ph type="ftr" sz="quarter" idx="11"/>
          </p:nvPr>
        </p:nvSpPr>
        <p:spPr/>
        <p:txBody>
          <a:bodyPr/>
          <a:lstStyle/>
          <a:p>
            <a:pPr>
              <a:defRPr/>
            </a:pPr>
            <a:r>
              <a:rPr lang="fr-CA" smtClean="0"/>
              <a:t>Statistics Canada • Statistique Canada</a:t>
            </a:r>
            <a:endParaRPr lang="fr-CA"/>
          </a:p>
        </p:txBody>
      </p:sp>
    </p:spTree>
    <p:extLst>
      <p:ext uri="{BB962C8B-B14F-4D97-AF65-F5344CB8AC3E}">
        <p14:creationId xmlns:p14="http://schemas.microsoft.com/office/powerpoint/2010/main" val="209283520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3"/>
          <p:cNvSpPr>
            <a:spLocks noGrp="1"/>
          </p:cNvSpPr>
          <p:nvPr>
            <p:ph type="dt" sz="half" idx="10"/>
          </p:nvPr>
        </p:nvSpPr>
        <p:spPr/>
        <p:txBody>
          <a:bodyPr/>
          <a:lstStyle/>
          <a:p>
            <a:fld id="{3A7641D8-BD89-437A-97DF-8E6772DF94E1}" type="datetime1">
              <a:rPr lang="en-CA" smtClean="0"/>
              <a:pPr/>
              <a:t>27/09/2019</a:t>
            </a:fld>
            <a:endParaRPr lang="en-CA"/>
          </a:p>
        </p:txBody>
      </p:sp>
      <p:sp>
        <p:nvSpPr>
          <p:cNvPr id="6" name="Footer Placeholder 4"/>
          <p:cNvSpPr>
            <a:spLocks noGrp="1"/>
          </p:cNvSpPr>
          <p:nvPr>
            <p:ph type="ftr" sz="quarter" idx="11"/>
          </p:nvPr>
        </p:nvSpPr>
        <p:spPr/>
        <p:txBody>
          <a:bodyPr/>
          <a:lstStyle/>
          <a:p>
            <a:r>
              <a:rPr lang="en-CA" smtClean="0"/>
              <a:t>Statistics Canada • Statistique Canada</a:t>
            </a:r>
            <a:endParaRPr lang="en-CA"/>
          </a:p>
        </p:txBody>
      </p:sp>
      <p:sp>
        <p:nvSpPr>
          <p:cNvPr id="7" name="Slide Number Placeholder 5"/>
          <p:cNvSpPr>
            <a:spLocks noGrp="1"/>
          </p:cNvSpPr>
          <p:nvPr>
            <p:ph type="sldNum" sz="quarter" idx="12"/>
          </p:nvPr>
        </p:nvSpPr>
        <p:spPr/>
        <p:txBody>
          <a:bodyPr/>
          <a:lstStyle/>
          <a:p>
            <a:fld id="{77EF2398-9CF0-43AB-9081-ABED3DAC45C6}" type="slidenum">
              <a:rPr lang="en-CA" smtClean="0"/>
              <a:pPr/>
              <a:t>3</a:t>
            </a:fld>
            <a:endParaRPr lang="en-CA"/>
          </a:p>
        </p:txBody>
      </p:sp>
      <p:sp>
        <p:nvSpPr>
          <p:cNvPr id="94225" name="Rectangle 17"/>
          <p:cNvSpPr>
            <a:spLocks noGrp="1" noChangeArrowheads="1"/>
          </p:cNvSpPr>
          <p:nvPr>
            <p:ph type="body" idx="4294967295"/>
          </p:nvPr>
        </p:nvSpPr>
        <p:spPr bwMode="auto">
          <a:xfrm>
            <a:off x="461963" y="4437063"/>
            <a:ext cx="8220075" cy="792162"/>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p>
            <a:pPr algn="ctr">
              <a:buClr>
                <a:srgbClr val="669900"/>
              </a:buClr>
              <a:buNone/>
            </a:pPr>
            <a:r>
              <a:rPr lang="en-CA" sz="2000" b="1" dirty="0" smtClean="0"/>
              <a:t>Denis </a:t>
            </a:r>
            <a:r>
              <a:rPr lang="en-CA" sz="2000" b="1" dirty="0" smtClean="0"/>
              <a:t>Malo &amp;</a:t>
            </a:r>
            <a:endParaRPr lang="en-CA" sz="2000" b="1" dirty="0"/>
          </a:p>
          <a:p>
            <a:pPr algn="ctr">
              <a:buClr>
                <a:srgbClr val="669900"/>
              </a:buClr>
              <a:buNone/>
            </a:pPr>
            <a:r>
              <a:rPr lang="en-CA" sz="2000" b="1" dirty="0" smtClean="0"/>
              <a:t>Wisner Jocelyn</a:t>
            </a:r>
          </a:p>
          <a:p>
            <a:pPr algn="ctr">
              <a:buClr>
                <a:srgbClr val="669900"/>
              </a:buClr>
              <a:buNone/>
            </a:pPr>
            <a:r>
              <a:rPr lang="en-CA" sz="2000" b="1" dirty="0" smtClean="0"/>
              <a:t>Senior Methodologists, SSMD</a:t>
            </a:r>
            <a:endParaRPr lang="en-CA" sz="2000" b="1" dirty="0"/>
          </a:p>
        </p:txBody>
      </p:sp>
      <p:pic>
        <p:nvPicPr>
          <p:cNvPr id="94217" name="Picture 9" descr="BlueBar-E"/>
          <p:cNvPicPr>
            <a:picLocks noChangeAspect="1" noChangeArrowheads="1"/>
          </p:cNvPicPr>
          <p:nvPr/>
        </p:nvPicPr>
        <p:blipFill>
          <a:blip r:embed="rId2" cstate="print"/>
          <a:srcRect/>
          <a:stretch>
            <a:fillRect/>
          </a:stretch>
        </p:blipFill>
        <p:spPr bwMode="auto">
          <a:xfrm>
            <a:off x="0" y="0"/>
            <a:ext cx="9144000" cy="758825"/>
          </a:xfrm>
          <a:prstGeom prst="rect">
            <a:avLst/>
          </a:prstGeom>
          <a:noFill/>
        </p:spPr>
      </p:pic>
      <p:sp>
        <p:nvSpPr>
          <p:cNvPr id="10" name="Text Box 19"/>
          <p:cNvSpPr txBox="1">
            <a:spLocks noChangeArrowheads="1"/>
          </p:cNvSpPr>
          <p:nvPr/>
        </p:nvSpPr>
        <p:spPr bwMode="auto">
          <a:xfrm>
            <a:off x="935596" y="1775718"/>
            <a:ext cx="7272808" cy="1323439"/>
          </a:xfrm>
          <a:prstGeom prst="rect">
            <a:avLst/>
          </a:prstGeom>
          <a:noFill/>
          <a:ln w="9525">
            <a:noFill/>
            <a:miter lim="800000"/>
            <a:headEnd/>
            <a:tailEnd/>
          </a:ln>
          <a:effectLst/>
        </p:spPr>
        <p:txBody>
          <a:bodyPr wrap="square">
            <a:spAutoFit/>
          </a:bodyPr>
          <a:lstStyle/>
          <a:p>
            <a:pPr algn="ctr">
              <a:spcBef>
                <a:spcPct val="50000"/>
              </a:spcBef>
            </a:pPr>
            <a:r>
              <a:rPr lang="en-CA" sz="4000" dirty="0" smtClean="0">
                <a:solidFill>
                  <a:srgbClr val="669900"/>
                </a:solidFill>
                <a:latin typeface="Arial Black" pitchFamily="34" charset="0"/>
              </a:rPr>
              <a:t>Survey Sampling and Estimation</a:t>
            </a:r>
            <a:endParaRPr lang="en-CA" sz="4000" dirty="0">
              <a:solidFill>
                <a:srgbClr val="669900"/>
              </a:solidFill>
              <a:latin typeface="Arial Black" pitchFamily="34" charset="0"/>
            </a:endParaRPr>
          </a:p>
        </p:txBody>
      </p:sp>
      <p:sp>
        <p:nvSpPr>
          <p:cNvPr id="9" name="TextBox 8"/>
          <p:cNvSpPr txBox="1"/>
          <p:nvPr/>
        </p:nvSpPr>
        <p:spPr>
          <a:xfrm>
            <a:off x="3120324" y="5661248"/>
            <a:ext cx="2903359" cy="646331"/>
          </a:xfrm>
          <a:prstGeom prst="rect">
            <a:avLst/>
          </a:prstGeom>
          <a:noFill/>
        </p:spPr>
        <p:txBody>
          <a:bodyPr wrap="none" rtlCol="0">
            <a:spAutoFit/>
          </a:bodyPr>
          <a:lstStyle/>
          <a:p>
            <a:pPr algn="ctr"/>
            <a:r>
              <a:rPr lang="en-CA" dirty="0" smtClean="0">
                <a:solidFill>
                  <a:srgbClr val="FF0000"/>
                </a:solidFill>
              </a:rPr>
              <a:t>September 30 – October 4</a:t>
            </a:r>
          </a:p>
          <a:p>
            <a:pPr algn="ctr"/>
            <a:r>
              <a:rPr lang="en-CA" dirty="0" smtClean="0">
                <a:solidFill>
                  <a:srgbClr val="FF0000"/>
                </a:solidFill>
              </a:rPr>
              <a:t> 2019</a:t>
            </a:r>
            <a:endParaRPr lang="en-CA" dirty="0">
              <a:solidFill>
                <a:srgbClr val="FF0000"/>
              </a:solidFill>
            </a:endParaRPr>
          </a:p>
        </p:txBody>
      </p:sp>
    </p:spTree>
    <p:extLst>
      <p:ext uri="{BB962C8B-B14F-4D97-AF65-F5344CB8AC3E}">
        <p14:creationId xmlns:p14="http://schemas.microsoft.com/office/powerpoint/2010/main" val="461236047"/>
      </p:ext>
    </p:extLst>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AutoShape 2"/>
          <p:cNvSpPr>
            <a:spLocks noGrp="1" noChangeArrowheads="1"/>
          </p:cNvSpPr>
          <p:nvPr>
            <p:ph type="title"/>
          </p:nvPr>
        </p:nvSpPr>
        <p:spPr>
          <a:xfrm>
            <a:off x="395288" y="981075"/>
            <a:ext cx="8353425" cy="5256213"/>
          </a:xfrm>
        </p:spPr>
        <p:txBody>
          <a:bodyPr anchor="ctr"/>
          <a:lstStyle/>
          <a:p>
            <a:pPr algn="ctr" eaLnBrk="1" hangingPunct="1"/>
            <a:r>
              <a:rPr lang="en-CA" dirty="0" smtClean="0"/>
              <a:t>3. Bootstrap methods</a:t>
            </a:r>
          </a:p>
        </p:txBody>
      </p:sp>
      <p:sp>
        <p:nvSpPr>
          <p:cNvPr id="6146" name="Espace réservé de la date 3"/>
          <p:cNvSpPr>
            <a:spLocks noGrp="1"/>
          </p:cNvSpPr>
          <p:nvPr>
            <p:ph type="dt" sz="half"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071900C-2A5F-477A-8A4B-695368350F7F}" type="datetime1">
              <a:rPr lang="en-CA" smtClean="0">
                <a:solidFill>
                  <a:srgbClr val="373799"/>
                </a:solidFill>
              </a:rPr>
              <a:pPr eaLnBrk="1" hangingPunct="1"/>
              <a:t>23/09/2019</a:t>
            </a:fld>
            <a:endParaRPr lang="fr-CA" dirty="0" smtClean="0">
              <a:solidFill>
                <a:srgbClr val="373799"/>
              </a:solidFill>
            </a:endParaRPr>
          </a:p>
        </p:txBody>
      </p:sp>
      <p:sp>
        <p:nvSpPr>
          <p:cNvPr id="6147" name="Espace réservé du pied de page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fr-CA" dirty="0" smtClean="0">
                <a:solidFill>
                  <a:srgbClr val="373799"/>
                </a:solidFill>
              </a:rPr>
              <a:t>Statistics Canada • Statistique Canada</a:t>
            </a:r>
          </a:p>
        </p:txBody>
      </p:sp>
      <p:sp>
        <p:nvSpPr>
          <p:cNvPr id="7" name="Espace réservé du numéro de diapositive 5"/>
          <p:cNvSpPr>
            <a:spLocks noGrp="1"/>
          </p:cNvSpPr>
          <p:nvPr>
            <p:ph type="sldNum" sz="quarter" idx="12"/>
          </p:nvPr>
        </p:nvSpPr>
        <p:spPr>
          <a:xfrm>
            <a:off x="395288" y="6242050"/>
            <a:ext cx="587375" cy="4889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fr-CA" dirty="0" smtClean="0">
                <a:solidFill>
                  <a:srgbClr val="373799"/>
                </a:solidFill>
                <a:sym typeface="Symbol"/>
              </a:rPr>
              <a:t>9</a:t>
            </a:r>
            <a:fld id="{FEBE082C-1183-4AEA-936C-89B6B5B7EA6A}" type="slidenum">
              <a:rPr lang="fr-CA" smtClean="0">
                <a:solidFill>
                  <a:srgbClr val="373799"/>
                </a:solidFill>
              </a:rPr>
              <a:pPr eaLnBrk="1" hangingPunct="1"/>
              <a:t>30</a:t>
            </a:fld>
            <a:endParaRPr lang="fr-CA" dirty="0" smtClean="0">
              <a:solidFill>
                <a:srgbClr val="373799"/>
              </a:solidFill>
            </a:endParaRPr>
          </a:p>
        </p:txBody>
      </p:sp>
    </p:spTree>
    <p:extLst>
      <p:ext uri="{BB962C8B-B14F-4D97-AF65-F5344CB8AC3E}">
        <p14:creationId xmlns:p14="http://schemas.microsoft.com/office/powerpoint/2010/main" val="35988912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r>
              <a:rPr lang="en-US"/>
              <a:t>Bootstrap</a:t>
            </a:r>
          </a:p>
        </p:txBody>
      </p:sp>
      <p:sp>
        <p:nvSpPr>
          <p:cNvPr id="38915" name="Rectangle 3"/>
          <p:cNvSpPr>
            <a:spLocks noGrp="1" noChangeArrowheads="1"/>
          </p:cNvSpPr>
          <p:nvPr>
            <p:ph type="body" idx="1"/>
          </p:nvPr>
        </p:nvSpPr>
        <p:spPr>
          <a:xfrm>
            <a:off x="471488" y="1785937"/>
            <a:ext cx="8277225" cy="4165200"/>
          </a:xfrm>
        </p:spPr>
        <p:txBody>
          <a:bodyPr/>
          <a:lstStyle/>
          <a:p>
            <a:pPr marL="514800" indent="-514800">
              <a:buFont typeface="Wingdings" pitchFamily="2" charset="2"/>
              <a:buChar char="q"/>
            </a:pPr>
            <a:r>
              <a:rPr lang="en-US" sz="2400" dirty="0" smtClean="0"/>
              <a:t>Introduced in 1970 by B. </a:t>
            </a:r>
            <a:r>
              <a:rPr lang="en-US" sz="2400" dirty="0" err="1" smtClean="0"/>
              <a:t>Efron</a:t>
            </a:r>
            <a:endParaRPr lang="en-US" sz="2400" dirty="0" smtClean="0"/>
          </a:p>
          <a:p>
            <a:pPr marL="514800" indent="-514800">
              <a:buFont typeface="Wingdings" pitchFamily="2" charset="2"/>
              <a:buChar char="q"/>
            </a:pPr>
            <a:r>
              <a:rPr lang="en-US" sz="2400" dirty="0" smtClean="0"/>
              <a:t>Developed under the assumption that the observations are IID.</a:t>
            </a:r>
          </a:p>
          <a:p>
            <a:pPr>
              <a:lnSpc>
                <a:spcPct val="90000"/>
              </a:lnSpc>
              <a:spcAft>
                <a:spcPct val="30000"/>
              </a:spcAft>
            </a:pPr>
            <a:r>
              <a:rPr lang="en-US" sz="2400" dirty="0" smtClean="0"/>
              <a:t>Given a sample of</a:t>
            </a:r>
            <a:r>
              <a:rPr lang="en-US" sz="2400" b="1" i="1" dirty="0" smtClean="0"/>
              <a:t> n </a:t>
            </a:r>
            <a:r>
              <a:rPr lang="en-US" sz="2400" dirty="0" smtClean="0"/>
              <a:t>observations, draw sub-samples with replacement from that sample </a:t>
            </a:r>
          </a:p>
          <a:p>
            <a:pPr>
              <a:lnSpc>
                <a:spcPct val="90000"/>
              </a:lnSpc>
              <a:spcAft>
                <a:spcPct val="30000"/>
              </a:spcAft>
            </a:pPr>
            <a:r>
              <a:rPr lang="en-US" sz="2400" dirty="0" smtClean="0"/>
              <a:t>Each bootstrap sample represents a possible outcome from the population</a:t>
            </a:r>
          </a:p>
          <a:p>
            <a:pPr>
              <a:lnSpc>
                <a:spcPct val="90000"/>
              </a:lnSpc>
              <a:spcAft>
                <a:spcPct val="30000"/>
              </a:spcAft>
            </a:pPr>
            <a:r>
              <a:rPr lang="en-US" sz="2400" b="1" dirty="0" smtClean="0"/>
              <a:t>The bootstrap “tracks” the distribution of the sample or another way of putting it : The moments of the sample </a:t>
            </a:r>
          </a:p>
          <a:p>
            <a:pPr>
              <a:lnSpc>
                <a:spcPct val="90000"/>
              </a:lnSpc>
              <a:spcAft>
                <a:spcPct val="30000"/>
              </a:spcAft>
            </a:pPr>
            <a:r>
              <a:rPr lang="en-US" sz="2400" b="1" dirty="0" smtClean="0"/>
              <a:t>The population is to the original sample what the original sample is to the bootstrap samples</a:t>
            </a:r>
          </a:p>
          <a:p>
            <a:pPr>
              <a:lnSpc>
                <a:spcPct val="90000"/>
              </a:lnSpc>
              <a:spcAft>
                <a:spcPct val="30000"/>
              </a:spcAft>
            </a:pPr>
            <a:endParaRPr lang="en-US" b="1" dirty="0" smtClean="0"/>
          </a:p>
          <a:p>
            <a:pPr marL="514800" indent="-514800">
              <a:buFont typeface="Wingdings" pitchFamily="2" charset="2"/>
              <a:buChar char="q"/>
            </a:pPr>
            <a:endParaRPr lang="en-US" dirty="0"/>
          </a:p>
        </p:txBody>
      </p:sp>
      <p:sp>
        <p:nvSpPr>
          <p:cNvPr id="8" name="Date Placeholder 7"/>
          <p:cNvSpPr>
            <a:spLocks noGrp="1"/>
          </p:cNvSpPr>
          <p:nvPr>
            <p:ph type="dt" sz="half" idx="10"/>
          </p:nvPr>
        </p:nvSpPr>
        <p:spPr/>
        <p:txBody>
          <a:bodyPr/>
          <a:lstStyle/>
          <a:p>
            <a:pPr>
              <a:defRPr/>
            </a:pPr>
            <a:fld id="{CC7EF843-3ABF-4F94-A1AC-950468A0DB2E}" type="datetime1">
              <a:rPr lang="en-CA" smtClean="0"/>
              <a:pPr>
                <a:defRPr/>
              </a:pPr>
              <a:t>23/09/2019</a:t>
            </a:fld>
            <a:endParaRPr lang="fr-CA" dirty="0"/>
          </a:p>
        </p:txBody>
      </p:sp>
      <p:sp>
        <p:nvSpPr>
          <p:cNvPr id="9" name="Slide Number Placeholder 8"/>
          <p:cNvSpPr>
            <a:spLocks noGrp="1"/>
          </p:cNvSpPr>
          <p:nvPr>
            <p:ph type="sldNum" sz="quarter" idx="12"/>
          </p:nvPr>
        </p:nvSpPr>
        <p:spPr/>
        <p:txBody>
          <a:bodyPr/>
          <a:lstStyle/>
          <a:p>
            <a:pPr>
              <a:defRPr/>
            </a:pPr>
            <a:fld id="{B71C6503-33B5-43D0-98D3-C89ED56D8B2F}" type="slidenum">
              <a:rPr lang="fr-CA" smtClean="0"/>
              <a:pPr>
                <a:defRPr/>
              </a:pPr>
              <a:t>31</a:t>
            </a:fld>
            <a:endParaRPr lang="fr-CA"/>
          </a:p>
        </p:txBody>
      </p:sp>
      <p:sp>
        <p:nvSpPr>
          <p:cNvPr id="6" name="Footer Placeholder 5"/>
          <p:cNvSpPr>
            <a:spLocks noGrp="1"/>
          </p:cNvSpPr>
          <p:nvPr>
            <p:ph type="ftr" sz="quarter" idx="11"/>
          </p:nvPr>
        </p:nvSpPr>
        <p:spPr/>
        <p:txBody>
          <a:bodyPr/>
          <a:lstStyle/>
          <a:p>
            <a:pPr>
              <a:defRPr/>
            </a:pPr>
            <a:r>
              <a:rPr lang="fr-CA" smtClean="0"/>
              <a:t>Statistics Canada • Statistique Canada</a:t>
            </a:r>
            <a:endParaRPr lang="fr-CA"/>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Espace réservé de la date 3"/>
          <p:cNvSpPr txBox="1">
            <a:spLocks noGrp="1"/>
          </p:cNvSpPr>
          <p:nvPr/>
        </p:nvSpPr>
        <p:spPr bwMode="auto">
          <a:xfrm>
            <a:off x="7740650" y="6237288"/>
            <a:ext cx="1049338" cy="474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fld id="{FD2EE3FE-2BBB-4A18-B442-3DB99B812101}" type="datetime1">
              <a:rPr lang="en-CA" sz="1000">
                <a:solidFill>
                  <a:srgbClr val="373799"/>
                </a:solidFill>
              </a:rPr>
              <a:pPr algn="r" eaLnBrk="1" hangingPunct="1"/>
              <a:t>23/09/2019</a:t>
            </a:fld>
            <a:endParaRPr lang="fr-CA" sz="1000" dirty="0">
              <a:solidFill>
                <a:srgbClr val="373799"/>
              </a:solidFill>
            </a:endParaRPr>
          </a:p>
        </p:txBody>
      </p:sp>
      <p:sp>
        <p:nvSpPr>
          <p:cNvPr id="8195" name="Espace réservé du pied de page 4"/>
          <p:cNvSpPr txBox="1">
            <a:spLocks noGrp="1"/>
          </p:cNvSpPr>
          <p:nvPr/>
        </p:nvSpPr>
        <p:spPr bwMode="auto">
          <a:xfrm>
            <a:off x="1403350" y="6237288"/>
            <a:ext cx="6048375" cy="474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fr-CA" sz="1200" dirty="0">
                <a:solidFill>
                  <a:srgbClr val="373799"/>
                </a:solidFill>
              </a:rPr>
              <a:t>Statistics Canada • Statistique Canada</a:t>
            </a:r>
          </a:p>
        </p:txBody>
      </p:sp>
      <p:sp>
        <p:nvSpPr>
          <p:cNvPr id="8197" name="AutoShape 2"/>
          <p:cNvSpPr>
            <a:spLocks noGrp="1" noChangeArrowheads="1"/>
          </p:cNvSpPr>
          <p:nvPr>
            <p:ph type="title" idx="4294967295"/>
          </p:nvPr>
        </p:nvSpPr>
        <p:spPr>
          <a:xfrm>
            <a:off x="395039" y="981075"/>
            <a:ext cx="8353425" cy="708025"/>
          </a:xfrm>
        </p:spPr>
        <p:txBody>
          <a:bodyPr/>
          <a:lstStyle/>
          <a:p>
            <a:pPr eaLnBrk="1" hangingPunct="1"/>
            <a:r>
              <a:rPr lang="en-CA" sz="2800" dirty="0" smtClean="0"/>
              <a:t/>
            </a:r>
            <a:br>
              <a:rPr lang="en-CA" sz="2800" dirty="0" smtClean="0"/>
            </a:br>
            <a:r>
              <a:rPr lang="en-CA" sz="2800" dirty="0" err="1" smtClean="0"/>
              <a:t>Bootstrap:IID</a:t>
            </a:r>
            <a:r>
              <a:rPr lang="en-CA" sz="2800" dirty="0" smtClean="0"/>
              <a:t> implementation</a:t>
            </a:r>
          </a:p>
        </p:txBody>
      </p:sp>
      <p:sp>
        <p:nvSpPr>
          <p:cNvPr id="8198" name="Rectangle 3"/>
          <p:cNvSpPr>
            <a:spLocks noGrp="1" noChangeArrowheads="1"/>
          </p:cNvSpPr>
          <p:nvPr>
            <p:ph type="body" idx="4294967295"/>
          </p:nvPr>
        </p:nvSpPr>
        <p:spPr>
          <a:xfrm>
            <a:off x="471600" y="1785938"/>
            <a:ext cx="8277225" cy="4164012"/>
          </a:xfrm>
        </p:spPr>
        <p:txBody>
          <a:bodyPr>
            <a:noAutofit/>
          </a:bodyPr>
          <a:lstStyle/>
          <a:p>
            <a:pPr marL="514350" indent="-514350" eaLnBrk="1" hangingPunct="1">
              <a:lnSpc>
                <a:spcPct val="90000"/>
              </a:lnSpc>
              <a:spcBef>
                <a:spcPts val="600"/>
              </a:spcBef>
              <a:buFont typeface="Wingdings" pitchFamily="2" charset="2"/>
              <a:buChar char="q"/>
            </a:pPr>
            <a:r>
              <a:rPr lang="en-CA" dirty="0" smtClean="0"/>
              <a:t>Given a sample of size </a:t>
            </a:r>
            <a:r>
              <a:rPr lang="en-CA" b="1" i="1" dirty="0" smtClean="0"/>
              <a:t>n, </a:t>
            </a:r>
            <a:r>
              <a:rPr lang="en-CA" dirty="0" smtClean="0"/>
              <a:t>with </a:t>
            </a:r>
          </a:p>
          <a:p>
            <a:pPr marL="514350" indent="-514350" eaLnBrk="1" hangingPunct="1">
              <a:lnSpc>
                <a:spcPct val="90000"/>
              </a:lnSpc>
              <a:spcBef>
                <a:spcPts val="600"/>
              </a:spcBef>
              <a:buFont typeface="Wingdings" pitchFamily="2" charset="2"/>
              <a:buChar char="q"/>
            </a:pPr>
            <a:r>
              <a:rPr lang="en-CA" dirty="0" smtClean="0"/>
              <a:t>Let      be the outcome of a statistic </a:t>
            </a:r>
            <a:r>
              <a:rPr lang="en-CA" b="1" i="1" dirty="0" smtClean="0"/>
              <a:t>T</a:t>
            </a:r>
            <a:r>
              <a:rPr lang="en-CA" dirty="0" smtClean="0"/>
              <a:t>.</a:t>
            </a:r>
          </a:p>
          <a:p>
            <a:pPr marL="514350" indent="-514350" eaLnBrk="1" hangingPunct="1">
              <a:lnSpc>
                <a:spcPct val="90000"/>
              </a:lnSpc>
              <a:spcBef>
                <a:spcPts val="600"/>
              </a:spcBef>
              <a:buFont typeface="Wingdings" pitchFamily="2" charset="2"/>
              <a:buChar char="q"/>
            </a:pPr>
            <a:r>
              <a:rPr lang="en-CA" dirty="0" smtClean="0"/>
              <a:t>Let </a:t>
            </a:r>
            <a:r>
              <a:rPr lang="en-CA" b="1" i="1" dirty="0" smtClean="0"/>
              <a:t>M</a:t>
            </a:r>
            <a:r>
              <a:rPr lang="en-CA" dirty="0" smtClean="0"/>
              <a:t> be the number of bootstrap samples to be generated</a:t>
            </a:r>
          </a:p>
          <a:p>
            <a:pPr marL="514350" indent="-514350" eaLnBrk="1" hangingPunct="1">
              <a:lnSpc>
                <a:spcPct val="90000"/>
              </a:lnSpc>
              <a:spcBef>
                <a:spcPts val="600"/>
              </a:spcBef>
              <a:buFont typeface="+mj-lt"/>
              <a:buAutoNum type="arabicPeriod"/>
            </a:pPr>
            <a:r>
              <a:rPr lang="en-CA" dirty="0" smtClean="0"/>
              <a:t>Draw a sample of size </a:t>
            </a:r>
            <a:r>
              <a:rPr lang="en-CA" b="1" i="1" dirty="0" smtClean="0"/>
              <a:t>n </a:t>
            </a:r>
            <a:r>
              <a:rPr lang="en-CA" dirty="0" smtClean="0"/>
              <a:t>with replacement (</a:t>
            </a:r>
            <a:r>
              <a:rPr lang="en-CA" dirty="0" err="1" smtClean="0"/>
              <a:t>swr</a:t>
            </a:r>
            <a:r>
              <a:rPr lang="en-CA" dirty="0" smtClean="0"/>
              <a:t>) from     let  that sample be                               for each      evaluate T.</a:t>
            </a:r>
          </a:p>
          <a:p>
            <a:pPr marL="514350" indent="-514350" eaLnBrk="1" hangingPunct="1">
              <a:lnSpc>
                <a:spcPct val="90000"/>
              </a:lnSpc>
              <a:spcBef>
                <a:spcPts val="600"/>
              </a:spcBef>
              <a:buFont typeface="+mj-lt"/>
              <a:buAutoNum type="arabicPeriod"/>
            </a:pPr>
            <a:r>
              <a:rPr lang="en-CA" dirty="0" smtClean="0"/>
              <a:t>Repeat previous step </a:t>
            </a:r>
            <a:r>
              <a:rPr lang="en-CA" b="1" i="1" dirty="0" smtClean="0"/>
              <a:t>M</a:t>
            </a:r>
            <a:r>
              <a:rPr lang="en-CA" dirty="0" smtClean="0"/>
              <a:t>-times</a:t>
            </a:r>
          </a:p>
        </p:txBody>
      </p:sp>
      <p:graphicFrame>
        <p:nvGraphicFramePr>
          <p:cNvPr id="175106" name="Object 2"/>
          <p:cNvGraphicFramePr>
            <a:graphicFrameLocks noChangeAspect="1"/>
          </p:cNvGraphicFramePr>
          <p:nvPr/>
        </p:nvGraphicFramePr>
        <p:xfrm>
          <a:off x="1763688" y="2420888"/>
          <a:ext cx="254000" cy="381000"/>
        </p:xfrm>
        <a:graphic>
          <a:graphicData uri="http://schemas.openxmlformats.org/presentationml/2006/ole">
            <mc:AlternateContent xmlns:mc="http://schemas.openxmlformats.org/markup-compatibility/2006">
              <mc:Choice xmlns:v="urn:schemas-microsoft-com:vml" Requires="v">
                <p:oleObj spid="_x0000_s231484" name="Équation" r:id="rId3" imgW="253800" imgH="380880" progId="Equation.3">
                  <p:embed/>
                </p:oleObj>
              </mc:Choice>
              <mc:Fallback>
                <p:oleObj name="Équation" r:id="rId3" imgW="253800" imgH="380880" progId="Equation.3">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63688" y="2420888"/>
                        <a:ext cx="2540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31430" name="Object 5"/>
          <p:cNvGraphicFramePr>
            <a:graphicFrameLocks noChangeAspect="1"/>
          </p:cNvGraphicFramePr>
          <p:nvPr/>
        </p:nvGraphicFramePr>
        <p:xfrm>
          <a:off x="5940152" y="1844824"/>
          <a:ext cx="2768600" cy="381000"/>
        </p:xfrm>
        <a:graphic>
          <a:graphicData uri="http://schemas.openxmlformats.org/presentationml/2006/ole">
            <mc:AlternateContent xmlns:mc="http://schemas.openxmlformats.org/markup-compatibility/2006">
              <mc:Choice xmlns:v="urn:schemas-microsoft-com:vml" Requires="v">
                <p:oleObj spid="_x0000_s231485" name="Équation" r:id="rId5" imgW="2768400" imgH="380880" progId="Equation.3">
                  <p:embed/>
                </p:oleObj>
              </mc:Choice>
              <mc:Fallback>
                <p:oleObj name="Équation" r:id="rId5" imgW="2768400" imgH="380880" progId="Equation.3">
                  <p:embed/>
                  <p:pic>
                    <p:nvPicPr>
                      <p:cNvPr id="0"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940152" y="1844824"/>
                        <a:ext cx="27686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31431" name="Object 2"/>
          <p:cNvGraphicFramePr>
            <a:graphicFrameLocks noChangeAspect="1"/>
          </p:cNvGraphicFramePr>
          <p:nvPr/>
        </p:nvGraphicFramePr>
        <p:xfrm>
          <a:off x="1863725" y="4292600"/>
          <a:ext cx="342900" cy="381000"/>
        </p:xfrm>
        <a:graphic>
          <a:graphicData uri="http://schemas.openxmlformats.org/presentationml/2006/ole">
            <mc:AlternateContent xmlns:mc="http://schemas.openxmlformats.org/markup-compatibility/2006">
              <mc:Choice xmlns:v="urn:schemas-microsoft-com:vml" Requires="v">
                <p:oleObj spid="_x0000_s231486" name="Équation" r:id="rId7" imgW="342720" imgH="380880" progId="Equation.3">
                  <p:embed/>
                </p:oleObj>
              </mc:Choice>
              <mc:Fallback>
                <p:oleObj name="Équation" r:id="rId7" imgW="342720" imgH="380880" progId="Equation.3">
                  <p:embed/>
                  <p:pic>
                    <p:nvPicPr>
                      <p:cNvPr id="0" name="Picture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863725" y="4292600"/>
                        <a:ext cx="3429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31432" name="Object 8"/>
          <p:cNvGraphicFramePr>
            <a:graphicFrameLocks noChangeAspect="1"/>
          </p:cNvGraphicFramePr>
          <p:nvPr/>
        </p:nvGraphicFramePr>
        <p:xfrm>
          <a:off x="5254625" y="4241800"/>
          <a:ext cx="2844800" cy="482600"/>
        </p:xfrm>
        <a:graphic>
          <a:graphicData uri="http://schemas.openxmlformats.org/presentationml/2006/ole">
            <mc:AlternateContent xmlns:mc="http://schemas.openxmlformats.org/markup-compatibility/2006">
              <mc:Choice xmlns:v="urn:schemas-microsoft-com:vml" Requires="v">
                <p:oleObj spid="_x0000_s231487" name="Équation" r:id="rId9" imgW="2844720" imgH="482400" progId="Equation.3">
                  <p:embed/>
                </p:oleObj>
              </mc:Choice>
              <mc:Fallback>
                <p:oleObj name="Équation" r:id="rId9" imgW="2844720" imgH="482400" progId="Equation.3">
                  <p:embed/>
                  <p:pic>
                    <p:nvPicPr>
                      <p:cNvPr id="0" name="Picture 8"/>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254625" y="4241800"/>
                        <a:ext cx="2844800" cy="482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31433" name="Object 9"/>
          <p:cNvGraphicFramePr>
            <a:graphicFrameLocks noChangeAspect="1"/>
          </p:cNvGraphicFramePr>
          <p:nvPr/>
        </p:nvGraphicFramePr>
        <p:xfrm>
          <a:off x="2484438" y="4602163"/>
          <a:ext cx="342900" cy="482600"/>
        </p:xfrm>
        <a:graphic>
          <a:graphicData uri="http://schemas.openxmlformats.org/presentationml/2006/ole">
            <mc:AlternateContent xmlns:mc="http://schemas.openxmlformats.org/markup-compatibility/2006">
              <mc:Choice xmlns:v="urn:schemas-microsoft-com:vml" Requires="v">
                <p:oleObj spid="_x0000_s231488" name="Équation" r:id="rId11" imgW="342720" imgH="482400" progId="Equation.3">
                  <p:embed/>
                </p:oleObj>
              </mc:Choice>
              <mc:Fallback>
                <p:oleObj name="Équation" r:id="rId11" imgW="342720" imgH="482400" progId="Equation.3">
                  <p:embed/>
                  <p:pic>
                    <p:nvPicPr>
                      <p:cNvPr id="0" name="Picture 9"/>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484438" y="4602163"/>
                        <a:ext cx="342900" cy="482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3" name="Date Placeholder 12"/>
          <p:cNvSpPr>
            <a:spLocks noGrp="1"/>
          </p:cNvSpPr>
          <p:nvPr>
            <p:ph type="dt" sz="half" idx="10"/>
          </p:nvPr>
        </p:nvSpPr>
        <p:spPr/>
        <p:txBody>
          <a:bodyPr/>
          <a:lstStyle/>
          <a:p>
            <a:pPr>
              <a:defRPr/>
            </a:pPr>
            <a:fld id="{F50FE2E6-C5F1-4692-8B1A-E59CD7F03066}" type="datetime1">
              <a:rPr lang="en-CA" smtClean="0"/>
              <a:pPr>
                <a:defRPr/>
              </a:pPr>
              <a:t>23/09/2019</a:t>
            </a:fld>
            <a:endParaRPr lang="fr-CA"/>
          </a:p>
        </p:txBody>
      </p:sp>
      <p:sp>
        <p:nvSpPr>
          <p:cNvPr id="14" name="Slide Number Placeholder 13"/>
          <p:cNvSpPr>
            <a:spLocks noGrp="1"/>
          </p:cNvSpPr>
          <p:nvPr>
            <p:ph type="sldNum" sz="quarter" idx="12"/>
          </p:nvPr>
        </p:nvSpPr>
        <p:spPr/>
        <p:txBody>
          <a:bodyPr/>
          <a:lstStyle/>
          <a:p>
            <a:pPr>
              <a:defRPr/>
            </a:pPr>
            <a:fld id="{E37C3A30-8349-4A5B-B5A2-47E67AD35EB2}" type="slidenum">
              <a:rPr lang="fr-CA" smtClean="0"/>
              <a:pPr>
                <a:defRPr/>
              </a:pPr>
              <a:t>32</a:t>
            </a:fld>
            <a:endParaRPr lang="fr-CA"/>
          </a:p>
        </p:txBody>
      </p:sp>
      <p:sp>
        <p:nvSpPr>
          <p:cNvPr id="15" name="Footer Placeholder 14"/>
          <p:cNvSpPr>
            <a:spLocks noGrp="1"/>
          </p:cNvSpPr>
          <p:nvPr>
            <p:ph type="ftr" sz="quarter" idx="11"/>
          </p:nvPr>
        </p:nvSpPr>
        <p:spPr/>
        <p:txBody>
          <a:bodyPr/>
          <a:lstStyle/>
          <a:p>
            <a:pPr>
              <a:defRPr/>
            </a:pPr>
            <a:r>
              <a:rPr lang="fr-CA" smtClean="0"/>
              <a:t>Statistics Canada • Statistique Canada</a:t>
            </a:r>
            <a:endParaRPr lang="fr-CA"/>
          </a:p>
        </p:txBody>
      </p:sp>
    </p:spTree>
    <p:extLst>
      <p:ext uri="{BB962C8B-B14F-4D97-AF65-F5344CB8AC3E}">
        <p14:creationId xmlns:p14="http://schemas.microsoft.com/office/powerpoint/2010/main" val="209283520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Espace réservé de la date 3"/>
          <p:cNvSpPr txBox="1">
            <a:spLocks noGrp="1"/>
          </p:cNvSpPr>
          <p:nvPr/>
        </p:nvSpPr>
        <p:spPr bwMode="auto">
          <a:xfrm>
            <a:off x="7740650" y="6237288"/>
            <a:ext cx="1049338" cy="474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fld id="{FD2EE3FE-2BBB-4A18-B442-3DB99B812101}" type="datetime1">
              <a:rPr lang="en-CA" sz="1000">
                <a:solidFill>
                  <a:srgbClr val="373799"/>
                </a:solidFill>
              </a:rPr>
              <a:pPr algn="r" eaLnBrk="1" hangingPunct="1"/>
              <a:t>23/09/2019</a:t>
            </a:fld>
            <a:endParaRPr lang="fr-CA" sz="1000" dirty="0">
              <a:solidFill>
                <a:srgbClr val="373799"/>
              </a:solidFill>
            </a:endParaRPr>
          </a:p>
        </p:txBody>
      </p:sp>
      <p:sp>
        <p:nvSpPr>
          <p:cNvPr id="8195" name="Espace réservé du pied de page 4"/>
          <p:cNvSpPr txBox="1">
            <a:spLocks noGrp="1"/>
          </p:cNvSpPr>
          <p:nvPr/>
        </p:nvSpPr>
        <p:spPr bwMode="auto">
          <a:xfrm>
            <a:off x="1403350" y="6237288"/>
            <a:ext cx="6048375" cy="474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fr-CA" sz="1200" dirty="0">
                <a:solidFill>
                  <a:srgbClr val="373799"/>
                </a:solidFill>
              </a:rPr>
              <a:t>Statistics Canada • Statistique Canada</a:t>
            </a:r>
          </a:p>
        </p:txBody>
      </p:sp>
      <p:sp>
        <p:nvSpPr>
          <p:cNvPr id="8197" name="AutoShape 2"/>
          <p:cNvSpPr>
            <a:spLocks noGrp="1" noChangeArrowheads="1"/>
          </p:cNvSpPr>
          <p:nvPr>
            <p:ph type="title" idx="4294967295"/>
          </p:nvPr>
        </p:nvSpPr>
        <p:spPr>
          <a:xfrm>
            <a:off x="395039" y="981075"/>
            <a:ext cx="8353425" cy="708025"/>
          </a:xfrm>
        </p:spPr>
        <p:txBody>
          <a:bodyPr/>
          <a:lstStyle/>
          <a:p>
            <a:pPr eaLnBrk="1" hangingPunct="1"/>
            <a:r>
              <a:rPr lang="en-CA" sz="2800" dirty="0" smtClean="0"/>
              <a:t/>
            </a:r>
            <a:br>
              <a:rPr lang="en-CA" sz="2800" dirty="0" smtClean="0"/>
            </a:br>
            <a:r>
              <a:rPr lang="en-CA" sz="2800" dirty="0" err="1" smtClean="0"/>
              <a:t>Bootstrap:IID</a:t>
            </a:r>
            <a:r>
              <a:rPr lang="en-CA" sz="2800" dirty="0" smtClean="0"/>
              <a:t> implementation</a:t>
            </a:r>
          </a:p>
        </p:txBody>
      </p:sp>
      <p:sp>
        <p:nvSpPr>
          <p:cNvPr id="8198" name="Rectangle 3"/>
          <p:cNvSpPr>
            <a:spLocks noGrp="1" noChangeArrowheads="1"/>
          </p:cNvSpPr>
          <p:nvPr>
            <p:ph type="body" idx="4294967295"/>
          </p:nvPr>
        </p:nvSpPr>
        <p:spPr>
          <a:xfrm>
            <a:off x="471600" y="1785938"/>
            <a:ext cx="8277225" cy="4164012"/>
          </a:xfrm>
        </p:spPr>
        <p:txBody>
          <a:bodyPr>
            <a:noAutofit/>
          </a:bodyPr>
          <a:lstStyle/>
          <a:p>
            <a:pPr marL="514350" indent="-514350" eaLnBrk="1" hangingPunct="1">
              <a:lnSpc>
                <a:spcPct val="90000"/>
              </a:lnSpc>
              <a:spcBef>
                <a:spcPts val="600"/>
              </a:spcBef>
            </a:pPr>
            <a:r>
              <a:rPr lang="en-CA" dirty="0" smtClean="0"/>
              <a:t>Let                        be the </a:t>
            </a:r>
            <a:r>
              <a:rPr lang="en-CA" b="1" i="1" dirty="0" smtClean="0"/>
              <a:t>M</a:t>
            </a:r>
            <a:r>
              <a:rPr lang="en-CA" dirty="0" smtClean="0"/>
              <a:t>-set obtained after </a:t>
            </a:r>
            <a:r>
              <a:rPr lang="en-CA" b="1" i="1" dirty="0" smtClean="0"/>
              <a:t>M</a:t>
            </a:r>
            <a:r>
              <a:rPr lang="en-CA" dirty="0" smtClean="0"/>
              <a:t>-draws</a:t>
            </a:r>
          </a:p>
          <a:p>
            <a:pPr marL="914400" lvl="1" indent="-514350" eaLnBrk="1" hangingPunct="1">
              <a:lnSpc>
                <a:spcPct val="90000"/>
              </a:lnSpc>
              <a:spcBef>
                <a:spcPts val="600"/>
              </a:spcBef>
              <a:buFont typeface="Wingdings" pitchFamily="2" charset="2"/>
              <a:buChar char="q"/>
            </a:pPr>
            <a:r>
              <a:rPr lang="en-CA" dirty="0" smtClean="0"/>
              <a:t>This set is known as the Empirical Bootstrap Distribution (EBD)</a:t>
            </a:r>
          </a:p>
          <a:p>
            <a:pPr marL="914400" lvl="1" indent="-514350" eaLnBrk="1" hangingPunct="1">
              <a:lnSpc>
                <a:spcPct val="90000"/>
              </a:lnSpc>
              <a:spcBef>
                <a:spcPts val="600"/>
              </a:spcBef>
              <a:buFont typeface="Wingdings" pitchFamily="2" charset="2"/>
              <a:buChar char="q"/>
            </a:pPr>
            <a:r>
              <a:rPr lang="en-CA" dirty="0" smtClean="0"/>
              <a:t>When</a:t>
            </a:r>
            <a:r>
              <a:rPr lang="en-CA" b="1" i="1" dirty="0" smtClean="0"/>
              <a:t> M </a:t>
            </a:r>
            <a:r>
              <a:rPr lang="en-CA" dirty="0" smtClean="0"/>
              <a:t>is large the EBD provides a good approximation of the bootstrap distribution of T</a:t>
            </a:r>
          </a:p>
          <a:p>
            <a:pPr marL="914400" lvl="1" indent="-514350" eaLnBrk="1" hangingPunct="1">
              <a:lnSpc>
                <a:spcPct val="90000"/>
              </a:lnSpc>
              <a:spcBef>
                <a:spcPts val="600"/>
              </a:spcBef>
              <a:buFont typeface="Wingdings" pitchFamily="2" charset="2"/>
              <a:buChar char="q"/>
            </a:pPr>
            <a:r>
              <a:rPr lang="en-CA" dirty="0" smtClean="0"/>
              <a:t>The EBD mimics the distribution of the sample and under certain conditions on the sample the distribution of the Population</a:t>
            </a:r>
            <a:br>
              <a:rPr lang="en-CA" dirty="0" smtClean="0"/>
            </a:br>
            <a:endParaRPr lang="en-CA" dirty="0" smtClean="0"/>
          </a:p>
          <a:p>
            <a:pPr marL="514350" indent="-514350" eaLnBrk="1" hangingPunct="1">
              <a:lnSpc>
                <a:spcPct val="90000"/>
              </a:lnSpc>
              <a:spcBef>
                <a:spcPts val="600"/>
              </a:spcBef>
              <a:buNone/>
            </a:pPr>
            <a:endParaRPr lang="en-CA" dirty="0" smtClean="0"/>
          </a:p>
        </p:txBody>
      </p:sp>
      <p:graphicFrame>
        <p:nvGraphicFramePr>
          <p:cNvPr id="231434" name="Object 10"/>
          <p:cNvGraphicFramePr>
            <a:graphicFrameLocks noChangeAspect="1"/>
          </p:cNvGraphicFramePr>
          <p:nvPr/>
        </p:nvGraphicFramePr>
        <p:xfrm>
          <a:off x="1691680" y="1772816"/>
          <a:ext cx="1955800" cy="482600"/>
        </p:xfrm>
        <a:graphic>
          <a:graphicData uri="http://schemas.openxmlformats.org/presentationml/2006/ole">
            <mc:AlternateContent xmlns:mc="http://schemas.openxmlformats.org/markup-compatibility/2006">
              <mc:Choice xmlns:v="urn:schemas-microsoft-com:vml" Requires="v">
                <p:oleObj spid="_x0000_s232466" name="Équation" r:id="rId3" imgW="1955520" imgH="482400" progId="Equation.3">
                  <p:embed/>
                </p:oleObj>
              </mc:Choice>
              <mc:Fallback>
                <p:oleObj name="Équation" r:id="rId3" imgW="1955520" imgH="482400" progId="Equation.3">
                  <p:embed/>
                  <p:pic>
                    <p:nvPicPr>
                      <p:cNvPr id="0" name="Object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91680" y="1772816"/>
                        <a:ext cx="1955800" cy="482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 name="Date Placeholder 9"/>
          <p:cNvSpPr>
            <a:spLocks noGrp="1"/>
          </p:cNvSpPr>
          <p:nvPr>
            <p:ph type="dt" sz="half" idx="10"/>
          </p:nvPr>
        </p:nvSpPr>
        <p:spPr/>
        <p:txBody>
          <a:bodyPr/>
          <a:lstStyle/>
          <a:p>
            <a:pPr>
              <a:defRPr/>
            </a:pPr>
            <a:fld id="{74AF721D-35A4-4DEF-BC08-8A9203260655}" type="datetime1">
              <a:rPr lang="en-CA" smtClean="0"/>
              <a:pPr>
                <a:defRPr/>
              </a:pPr>
              <a:t>23/09/2019</a:t>
            </a:fld>
            <a:endParaRPr lang="fr-CA"/>
          </a:p>
        </p:txBody>
      </p:sp>
      <p:sp>
        <p:nvSpPr>
          <p:cNvPr id="11" name="Slide Number Placeholder 10"/>
          <p:cNvSpPr>
            <a:spLocks noGrp="1"/>
          </p:cNvSpPr>
          <p:nvPr>
            <p:ph type="sldNum" sz="quarter" idx="12"/>
          </p:nvPr>
        </p:nvSpPr>
        <p:spPr/>
        <p:txBody>
          <a:bodyPr/>
          <a:lstStyle/>
          <a:p>
            <a:pPr>
              <a:defRPr/>
            </a:pPr>
            <a:fld id="{E37C3A30-8349-4A5B-B5A2-47E67AD35EB2}" type="slidenum">
              <a:rPr lang="fr-CA" smtClean="0"/>
              <a:pPr>
                <a:defRPr/>
              </a:pPr>
              <a:t>33</a:t>
            </a:fld>
            <a:endParaRPr lang="fr-CA"/>
          </a:p>
        </p:txBody>
      </p:sp>
      <p:sp>
        <p:nvSpPr>
          <p:cNvPr id="9" name="Footer Placeholder 8"/>
          <p:cNvSpPr>
            <a:spLocks noGrp="1"/>
          </p:cNvSpPr>
          <p:nvPr>
            <p:ph type="ftr" sz="quarter" idx="11"/>
          </p:nvPr>
        </p:nvSpPr>
        <p:spPr/>
        <p:txBody>
          <a:bodyPr/>
          <a:lstStyle/>
          <a:p>
            <a:pPr>
              <a:defRPr/>
            </a:pPr>
            <a:r>
              <a:rPr lang="fr-CA" smtClean="0"/>
              <a:t>Statistics Canada • Statistique Canada</a:t>
            </a:r>
            <a:endParaRPr lang="fr-CA"/>
          </a:p>
        </p:txBody>
      </p:sp>
    </p:spTree>
    <p:extLst>
      <p:ext uri="{BB962C8B-B14F-4D97-AF65-F5344CB8AC3E}">
        <p14:creationId xmlns:p14="http://schemas.microsoft.com/office/powerpoint/2010/main" val="209283520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n-CA" altLang="zh-CN" smtClean="0">
                <a:ea typeface="宋体" pitchFamily="2" charset="-122"/>
              </a:rPr>
              <a:t>Illustration</a:t>
            </a:r>
            <a:endParaRPr lang="en-US" altLang="zh-CN" smtClean="0">
              <a:ea typeface="宋体" pitchFamily="2" charset="-122"/>
            </a:endParaRPr>
          </a:p>
        </p:txBody>
      </p:sp>
      <p:sp>
        <p:nvSpPr>
          <p:cNvPr id="12291" name="Rectangle 3"/>
          <p:cNvSpPr>
            <a:spLocks noChangeArrowheads="1"/>
          </p:cNvSpPr>
          <p:nvPr/>
        </p:nvSpPr>
        <p:spPr bwMode="auto">
          <a:xfrm>
            <a:off x="755650" y="1741022"/>
            <a:ext cx="4208909" cy="523220"/>
          </a:xfrm>
          <a:prstGeom prst="rect">
            <a:avLst/>
          </a:prstGeom>
          <a:noFill/>
          <a:ln w="9525">
            <a:noFill/>
            <a:miter lim="800000"/>
            <a:headEnd/>
            <a:tailEnd/>
          </a:ln>
        </p:spPr>
        <p:txBody>
          <a:bodyPr wrap="none" anchor="ctr">
            <a:spAutoFit/>
          </a:bodyPr>
          <a:lstStyle/>
          <a:p>
            <a:pPr eaLnBrk="1" hangingPunct="1"/>
            <a:r>
              <a:rPr lang="zh-CN" altLang="en-US" sz="2800" dirty="0">
                <a:latin typeface="Garamond" pitchFamily="18" charset="0"/>
                <a:ea typeface="宋体" pitchFamily="2" charset="-122"/>
                <a:cs typeface="Times New Roman" pitchFamily="18" charset="0"/>
              </a:rPr>
              <a:t> </a:t>
            </a:r>
            <a:r>
              <a:rPr lang="en-US" altLang="zh-CN" sz="2800" dirty="0" smtClean="0">
                <a:latin typeface="Garamond" pitchFamily="18" charset="0"/>
                <a:ea typeface="宋体" pitchFamily="2" charset="-122"/>
                <a:cs typeface="Times New Roman" pitchFamily="18" charset="0"/>
              </a:rPr>
              <a:t>Mean of Bootstrap samples</a:t>
            </a:r>
            <a:endParaRPr lang="en-US" altLang="zh-CN" sz="2800" dirty="0">
              <a:latin typeface="Garamond" pitchFamily="18" charset="0"/>
              <a:ea typeface="宋体" pitchFamily="2" charset="-122"/>
              <a:cs typeface="Times New Roman" pitchFamily="18" charset="0"/>
            </a:endParaRPr>
          </a:p>
        </p:txBody>
      </p:sp>
      <p:sp>
        <p:nvSpPr>
          <p:cNvPr id="12292" name="Rectangle 4"/>
          <p:cNvSpPr>
            <a:spLocks noChangeArrowheads="1"/>
          </p:cNvSpPr>
          <p:nvPr/>
        </p:nvSpPr>
        <p:spPr bwMode="auto">
          <a:xfrm>
            <a:off x="755650" y="3067050"/>
            <a:ext cx="273050" cy="519113"/>
          </a:xfrm>
          <a:prstGeom prst="rect">
            <a:avLst/>
          </a:prstGeom>
          <a:noFill/>
          <a:ln w="9525">
            <a:noFill/>
            <a:miter lim="800000"/>
            <a:headEnd/>
            <a:tailEnd/>
          </a:ln>
        </p:spPr>
        <p:txBody>
          <a:bodyPr wrap="none" anchor="ctr">
            <a:spAutoFit/>
          </a:bodyPr>
          <a:lstStyle/>
          <a:p>
            <a:pPr eaLnBrk="1" hangingPunct="1"/>
            <a:r>
              <a:rPr lang="en-US" altLang="zh-CN" sz="2800">
                <a:latin typeface="Garamond" pitchFamily="18" charset="0"/>
                <a:ea typeface="宋体" pitchFamily="2" charset="-122"/>
                <a:cs typeface="Times New Roman" pitchFamily="18" charset="0"/>
              </a:rPr>
              <a:t> </a:t>
            </a:r>
          </a:p>
        </p:txBody>
      </p:sp>
      <p:sp>
        <p:nvSpPr>
          <p:cNvPr id="12293" name="Rectangle 5"/>
          <p:cNvSpPr>
            <a:spLocks noChangeArrowheads="1"/>
          </p:cNvSpPr>
          <p:nvPr/>
        </p:nvSpPr>
        <p:spPr bwMode="auto">
          <a:xfrm>
            <a:off x="0" y="3205163"/>
            <a:ext cx="9144000" cy="0"/>
          </a:xfrm>
          <a:prstGeom prst="rect">
            <a:avLst/>
          </a:prstGeom>
          <a:noFill/>
          <a:ln w="9525">
            <a:noFill/>
            <a:miter lim="800000"/>
            <a:headEnd/>
            <a:tailEnd/>
          </a:ln>
        </p:spPr>
        <p:txBody>
          <a:bodyPr wrap="none" anchor="ctr">
            <a:spAutoFit/>
          </a:bodyPr>
          <a:lstStyle/>
          <a:p>
            <a:endParaRPr lang="en-CA"/>
          </a:p>
        </p:txBody>
      </p:sp>
      <p:sp>
        <p:nvSpPr>
          <p:cNvPr id="12294" name="Rectangle 6"/>
          <p:cNvSpPr>
            <a:spLocks noChangeArrowheads="1"/>
          </p:cNvSpPr>
          <p:nvPr/>
        </p:nvSpPr>
        <p:spPr bwMode="auto">
          <a:xfrm>
            <a:off x="684213" y="4476741"/>
            <a:ext cx="7815025" cy="954107"/>
          </a:xfrm>
          <a:prstGeom prst="rect">
            <a:avLst/>
          </a:prstGeom>
          <a:noFill/>
          <a:ln w="9525">
            <a:noFill/>
            <a:miter lim="800000"/>
            <a:headEnd/>
            <a:tailEnd/>
          </a:ln>
        </p:spPr>
        <p:txBody>
          <a:bodyPr wrap="none" anchor="ctr">
            <a:spAutoFit/>
          </a:bodyPr>
          <a:lstStyle/>
          <a:p>
            <a:pPr eaLnBrk="1" hangingPunct="1"/>
            <a:r>
              <a:rPr lang="en-US" altLang="zh-CN" sz="2800" dirty="0" smtClean="0">
                <a:latin typeface="Garamond" pitchFamily="18" charset="0"/>
                <a:ea typeface="宋体" pitchFamily="2" charset="-122"/>
              </a:rPr>
              <a:t>Is the variance estimates of </a:t>
            </a:r>
            <a:r>
              <a:rPr lang="en-US" altLang="zh-CN" sz="2800" i="1" dirty="0">
                <a:latin typeface="Garamond" pitchFamily="18" charset="0"/>
                <a:ea typeface="宋体" pitchFamily="2" charset="-122"/>
              </a:rPr>
              <a:t>T</a:t>
            </a:r>
            <a:r>
              <a:rPr lang="en-US" altLang="zh-CN" sz="2800" dirty="0">
                <a:latin typeface="Garamond" pitchFamily="18" charset="0"/>
                <a:ea typeface="宋体" pitchFamily="2" charset="-122"/>
              </a:rPr>
              <a:t> </a:t>
            </a:r>
            <a:r>
              <a:rPr lang="en-US" altLang="zh-CN" sz="2800" dirty="0" smtClean="0">
                <a:latin typeface="Garamond" pitchFamily="18" charset="0"/>
                <a:ea typeface="宋体" pitchFamily="2" charset="-122"/>
              </a:rPr>
              <a:t> with standard deviation </a:t>
            </a:r>
          </a:p>
          <a:p>
            <a:pPr eaLnBrk="1" hangingPunct="1"/>
            <a:r>
              <a:rPr lang="en-US" altLang="zh-CN" sz="2800" dirty="0" smtClean="0">
                <a:latin typeface="Garamond" pitchFamily="18" charset="0"/>
                <a:ea typeface="宋体" pitchFamily="2" charset="-122"/>
              </a:rPr>
              <a:t>given below</a:t>
            </a:r>
            <a:endParaRPr lang="en-US" altLang="zh-CN" sz="2800" dirty="0">
              <a:latin typeface="Garamond" pitchFamily="18" charset="0"/>
              <a:ea typeface="宋体" pitchFamily="2" charset="-122"/>
            </a:endParaRPr>
          </a:p>
        </p:txBody>
      </p:sp>
      <p:sp>
        <p:nvSpPr>
          <p:cNvPr id="12295" name="Rectangle 7"/>
          <p:cNvSpPr>
            <a:spLocks noChangeArrowheads="1"/>
          </p:cNvSpPr>
          <p:nvPr/>
        </p:nvSpPr>
        <p:spPr bwMode="auto">
          <a:xfrm>
            <a:off x="0" y="3271838"/>
            <a:ext cx="9144000" cy="0"/>
          </a:xfrm>
          <a:prstGeom prst="rect">
            <a:avLst/>
          </a:prstGeom>
          <a:noFill/>
          <a:ln w="9525">
            <a:noFill/>
            <a:miter lim="800000"/>
            <a:headEnd/>
            <a:tailEnd/>
          </a:ln>
        </p:spPr>
        <p:txBody>
          <a:bodyPr wrap="none" anchor="ctr">
            <a:spAutoFit/>
          </a:bodyPr>
          <a:lstStyle/>
          <a:p>
            <a:endParaRPr lang="en-CA"/>
          </a:p>
        </p:txBody>
      </p:sp>
      <p:pic>
        <p:nvPicPr>
          <p:cNvPr id="12297" name="Picture 9" descr="txp_fig"/>
          <p:cNvPicPr>
            <a:picLocks noChangeAspect="1" noChangeArrowheads="1"/>
          </p:cNvPicPr>
          <p:nvPr>
            <p:custDataLst>
              <p:tags r:id="rId2"/>
            </p:custDataLst>
          </p:nvPr>
        </p:nvPicPr>
        <p:blipFill>
          <a:blip r:embed="rId5" cstate="print">
            <a:clrChange>
              <a:clrFrom>
                <a:srgbClr val="FFFFFF"/>
              </a:clrFrom>
              <a:clrTo>
                <a:srgbClr val="FFFFFF">
                  <a:alpha val="0"/>
                </a:srgbClr>
              </a:clrTo>
            </a:clrChange>
          </a:blip>
          <a:srcRect/>
          <a:stretch>
            <a:fillRect/>
          </a:stretch>
        </p:blipFill>
        <p:spPr bwMode="auto">
          <a:xfrm>
            <a:off x="2882900" y="5287963"/>
            <a:ext cx="3908425" cy="619125"/>
          </a:xfrm>
          <a:prstGeom prst="rect">
            <a:avLst/>
          </a:prstGeom>
          <a:noFill/>
          <a:ln w="9525">
            <a:noFill/>
            <a:miter lim="800000"/>
            <a:headEnd/>
            <a:tailEnd/>
          </a:ln>
        </p:spPr>
      </p:pic>
      <p:sp>
        <p:nvSpPr>
          <p:cNvPr id="13" name="Date Placeholder 12"/>
          <p:cNvSpPr>
            <a:spLocks noGrp="1"/>
          </p:cNvSpPr>
          <p:nvPr>
            <p:ph type="dt" sz="half" idx="10"/>
          </p:nvPr>
        </p:nvSpPr>
        <p:spPr/>
        <p:txBody>
          <a:bodyPr/>
          <a:lstStyle/>
          <a:p>
            <a:pPr>
              <a:defRPr/>
            </a:pPr>
            <a:fld id="{D127211E-02F7-4963-8BD4-50E355D7BA2F}" type="datetime1">
              <a:rPr lang="en-CA" smtClean="0"/>
              <a:pPr>
                <a:defRPr/>
              </a:pPr>
              <a:t>23/09/2019</a:t>
            </a:fld>
            <a:endParaRPr lang="fr-CA"/>
          </a:p>
        </p:txBody>
      </p:sp>
      <p:sp>
        <p:nvSpPr>
          <p:cNvPr id="14" name="Slide Number Placeholder 13"/>
          <p:cNvSpPr>
            <a:spLocks noGrp="1"/>
          </p:cNvSpPr>
          <p:nvPr>
            <p:ph type="sldNum" sz="quarter" idx="12"/>
          </p:nvPr>
        </p:nvSpPr>
        <p:spPr/>
        <p:txBody>
          <a:bodyPr/>
          <a:lstStyle/>
          <a:p>
            <a:pPr>
              <a:defRPr/>
            </a:pPr>
            <a:fld id="{B71C6503-33B5-43D0-98D3-C89ED56D8B2F}" type="slidenum">
              <a:rPr lang="fr-CA" smtClean="0"/>
              <a:pPr>
                <a:defRPr/>
              </a:pPr>
              <a:t>34</a:t>
            </a:fld>
            <a:endParaRPr lang="fr-CA"/>
          </a:p>
        </p:txBody>
      </p:sp>
      <p:sp>
        <p:nvSpPr>
          <p:cNvPr id="15" name="Footer Placeholder 14"/>
          <p:cNvSpPr>
            <a:spLocks noGrp="1"/>
          </p:cNvSpPr>
          <p:nvPr>
            <p:ph type="ftr" sz="quarter" idx="11"/>
          </p:nvPr>
        </p:nvSpPr>
        <p:spPr/>
        <p:txBody>
          <a:bodyPr/>
          <a:lstStyle/>
          <a:p>
            <a:pPr>
              <a:defRPr/>
            </a:pPr>
            <a:r>
              <a:rPr lang="fr-CA" smtClean="0"/>
              <a:t>Statistics Canada • Statistique Canada</a:t>
            </a:r>
            <a:endParaRPr lang="fr-CA"/>
          </a:p>
        </p:txBody>
      </p:sp>
      <p:graphicFrame>
        <p:nvGraphicFramePr>
          <p:cNvPr id="321537" name="Object 1"/>
          <p:cNvGraphicFramePr>
            <a:graphicFrameLocks noChangeAspect="1"/>
          </p:cNvGraphicFramePr>
          <p:nvPr/>
        </p:nvGraphicFramePr>
        <p:xfrm>
          <a:off x="1259632" y="2132856"/>
          <a:ext cx="3429000" cy="1652588"/>
        </p:xfrm>
        <a:graphic>
          <a:graphicData uri="http://schemas.openxmlformats.org/presentationml/2006/ole">
            <mc:AlternateContent xmlns:mc="http://schemas.openxmlformats.org/markup-compatibility/2006">
              <mc:Choice xmlns:v="urn:schemas-microsoft-com:vml" Requires="v">
                <p:oleObj spid="_x0000_s321560" name="Équation" r:id="rId6" imgW="1371600" imgH="660240" progId="Equation.3">
                  <p:embed/>
                </p:oleObj>
              </mc:Choice>
              <mc:Fallback>
                <p:oleObj name="Équation" r:id="rId6" imgW="1371600" imgH="660240" progId="Equation.3">
                  <p:embed/>
                  <p:pic>
                    <p:nvPicPr>
                      <p:cNvPr id="0" name="Picture 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259632" y="2132856"/>
                        <a:ext cx="3429000" cy="1652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21539" name="Object 3"/>
          <p:cNvGraphicFramePr>
            <a:graphicFrameLocks noChangeAspect="1"/>
          </p:cNvGraphicFramePr>
          <p:nvPr/>
        </p:nvGraphicFramePr>
        <p:xfrm>
          <a:off x="4644008" y="2780928"/>
          <a:ext cx="3873500" cy="1652588"/>
        </p:xfrm>
        <a:graphic>
          <a:graphicData uri="http://schemas.openxmlformats.org/presentationml/2006/ole">
            <mc:AlternateContent xmlns:mc="http://schemas.openxmlformats.org/markup-compatibility/2006">
              <mc:Choice xmlns:v="urn:schemas-microsoft-com:vml" Requires="v">
                <p:oleObj spid="_x0000_s321561" name="Équation" r:id="rId8" imgW="1549080" imgH="660240" progId="Equation.3">
                  <p:embed/>
                </p:oleObj>
              </mc:Choice>
              <mc:Fallback>
                <p:oleObj name="Équation" r:id="rId8" imgW="1549080" imgH="660240" progId="Equation.3">
                  <p:embed/>
                  <p:pic>
                    <p:nvPicPr>
                      <p:cNvPr id="0" name="Picture 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644008" y="2780928"/>
                        <a:ext cx="3873500" cy="1652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Rectangle 2"/>
          <p:cNvSpPr>
            <a:spLocks noGrp="1" noChangeArrowheads="1"/>
          </p:cNvSpPr>
          <p:nvPr>
            <p:ph type="title"/>
          </p:nvPr>
        </p:nvSpPr>
        <p:spPr/>
        <p:txBody>
          <a:bodyPr/>
          <a:lstStyle/>
          <a:p>
            <a:pPr eaLnBrk="1" hangingPunct="1"/>
            <a:r>
              <a:rPr lang="en-US" sz="4800" dirty="0" smtClean="0"/>
              <a:t> </a:t>
            </a:r>
            <a:r>
              <a:rPr lang="en-US" dirty="0" smtClean="0"/>
              <a:t>How good is the method?</a:t>
            </a:r>
          </a:p>
        </p:txBody>
      </p:sp>
      <p:sp>
        <p:nvSpPr>
          <p:cNvPr id="3077" name="Rectangle 3"/>
          <p:cNvSpPr>
            <a:spLocks noGrp="1" noChangeArrowheads="1"/>
          </p:cNvSpPr>
          <p:nvPr>
            <p:ph type="body" idx="1"/>
          </p:nvPr>
        </p:nvSpPr>
        <p:spPr>
          <a:xfrm>
            <a:off x="685800" y="1981200"/>
            <a:ext cx="7772400" cy="1219200"/>
          </a:xfrm>
        </p:spPr>
        <p:txBody>
          <a:bodyPr/>
          <a:lstStyle/>
          <a:p>
            <a:pPr eaLnBrk="1" hangingPunct="1"/>
            <a:r>
              <a:rPr lang="en-US" dirty="0" smtClean="0"/>
              <a:t>Question: How good is the bootstrap? </a:t>
            </a:r>
          </a:p>
          <a:p>
            <a:pPr eaLnBrk="1" hangingPunct="1"/>
            <a:r>
              <a:rPr lang="en-US" dirty="0" smtClean="0"/>
              <a:t>We have that </a:t>
            </a:r>
          </a:p>
          <a:p>
            <a:pPr eaLnBrk="1" hangingPunct="1"/>
            <a:endParaRPr lang="en-US" dirty="0" smtClean="0"/>
          </a:p>
        </p:txBody>
      </p:sp>
      <p:graphicFrame>
        <p:nvGraphicFramePr>
          <p:cNvPr id="3074" name="Object 4"/>
          <p:cNvGraphicFramePr>
            <a:graphicFrameLocks noChangeAspect="1"/>
          </p:cNvGraphicFramePr>
          <p:nvPr/>
        </p:nvGraphicFramePr>
        <p:xfrm>
          <a:off x="827584" y="3160712"/>
          <a:ext cx="6430962" cy="3697288"/>
        </p:xfrm>
        <a:graphic>
          <a:graphicData uri="http://schemas.openxmlformats.org/presentationml/2006/ole">
            <mc:AlternateContent xmlns:mc="http://schemas.openxmlformats.org/markup-compatibility/2006">
              <mc:Choice xmlns:v="urn:schemas-microsoft-com:vml" Requires="v">
                <p:oleObj spid="_x0000_s233485" name="Équation" r:id="rId4" imgW="3200400" imgH="1841400" progId="Equation.3">
                  <p:embed/>
                </p:oleObj>
              </mc:Choice>
              <mc:Fallback>
                <p:oleObj name="Équation" r:id="rId4" imgW="3200400" imgH="1841400" progId="Equation.3">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27584" y="3160712"/>
                        <a:ext cx="6430962" cy="36972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
        <p:nvSpPr>
          <p:cNvPr id="7" name="Date Placeholder 6"/>
          <p:cNvSpPr>
            <a:spLocks noGrp="1"/>
          </p:cNvSpPr>
          <p:nvPr>
            <p:ph type="dt" sz="half" idx="10"/>
          </p:nvPr>
        </p:nvSpPr>
        <p:spPr/>
        <p:txBody>
          <a:bodyPr/>
          <a:lstStyle/>
          <a:p>
            <a:pPr>
              <a:defRPr/>
            </a:pPr>
            <a:fld id="{898FB921-C21E-4507-A9F7-0A929B769532}" type="datetime1">
              <a:rPr lang="en-CA" smtClean="0"/>
              <a:pPr>
                <a:defRPr/>
              </a:pPr>
              <a:t>23/09/2019</a:t>
            </a:fld>
            <a:endParaRPr lang="fr-CA"/>
          </a:p>
        </p:txBody>
      </p:sp>
      <p:sp>
        <p:nvSpPr>
          <p:cNvPr id="8" name="Slide Number Placeholder 7"/>
          <p:cNvSpPr>
            <a:spLocks noGrp="1"/>
          </p:cNvSpPr>
          <p:nvPr>
            <p:ph type="sldNum" sz="quarter" idx="12"/>
          </p:nvPr>
        </p:nvSpPr>
        <p:spPr/>
        <p:txBody>
          <a:bodyPr/>
          <a:lstStyle/>
          <a:p>
            <a:pPr>
              <a:defRPr/>
            </a:pPr>
            <a:fld id="{B71C6503-33B5-43D0-98D3-C89ED56D8B2F}" type="slidenum">
              <a:rPr lang="fr-CA" smtClean="0"/>
              <a:pPr>
                <a:defRPr/>
              </a:pPr>
              <a:t>35</a:t>
            </a:fld>
            <a:endParaRPr lang="fr-CA"/>
          </a:p>
        </p:txBody>
      </p:sp>
      <p:sp>
        <p:nvSpPr>
          <p:cNvPr id="9" name="Footer Placeholder 8"/>
          <p:cNvSpPr>
            <a:spLocks noGrp="1"/>
          </p:cNvSpPr>
          <p:nvPr>
            <p:ph type="ftr" sz="quarter" idx="11"/>
          </p:nvPr>
        </p:nvSpPr>
        <p:spPr/>
        <p:txBody>
          <a:bodyPr/>
          <a:lstStyle/>
          <a:p>
            <a:pPr>
              <a:defRPr/>
            </a:pPr>
            <a:r>
              <a:rPr lang="fr-CA" smtClean="0"/>
              <a:t>Statistics Canada • Statistique Canada</a:t>
            </a:r>
            <a:endParaRPr lang="fr-CA"/>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en-US" dirty="0" smtClean="0"/>
              <a:t>Example</a:t>
            </a:r>
          </a:p>
        </p:txBody>
      </p:sp>
      <p:sp>
        <p:nvSpPr>
          <p:cNvPr id="13315" name="Rectangle 3"/>
          <p:cNvSpPr>
            <a:spLocks noGrp="1" noChangeArrowheads="1"/>
          </p:cNvSpPr>
          <p:nvPr>
            <p:ph type="body" idx="1"/>
          </p:nvPr>
        </p:nvSpPr>
        <p:spPr>
          <a:xfrm>
            <a:off x="685800" y="1600200"/>
            <a:ext cx="7772400" cy="685800"/>
          </a:xfrm>
        </p:spPr>
        <p:txBody>
          <a:bodyPr/>
          <a:lstStyle/>
          <a:p>
            <a:pPr eaLnBrk="1" hangingPunct="1"/>
            <a:r>
              <a:rPr lang="en-US" dirty="0" smtClean="0"/>
              <a:t>Original sample (n = 5)</a:t>
            </a:r>
          </a:p>
          <a:p>
            <a:pPr eaLnBrk="1" hangingPunct="1"/>
            <a:endParaRPr lang="en-US" dirty="0" smtClean="0"/>
          </a:p>
        </p:txBody>
      </p:sp>
      <p:sp>
        <p:nvSpPr>
          <p:cNvPr id="13316" name="Rectangle 4"/>
          <p:cNvSpPr>
            <a:spLocks noChangeArrowheads="1"/>
          </p:cNvSpPr>
          <p:nvPr/>
        </p:nvSpPr>
        <p:spPr bwMode="auto">
          <a:xfrm>
            <a:off x="2286000" y="2362200"/>
            <a:ext cx="4572000" cy="609600"/>
          </a:xfrm>
          <a:prstGeom prst="rect">
            <a:avLst/>
          </a:prstGeom>
          <a:solidFill>
            <a:srgbClr val="FFFF99"/>
          </a:solidFill>
          <a:ln w="9525">
            <a:solidFill>
              <a:schemeClr val="tx1"/>
            </a:solidFill>
            <a:miter lim="800000"/>
            <a:headEnd/>
            <a:tailEnd/>
          </a:ln>
        </p:spPr>
        <p:txBody>
          <a:bodyPr wrap="none" anchor="ctr"/>
          <a:lstStyle/>
          <a:p>
            <a:pPr algn="ctr"/>
            <a:r>
              <a:rPr lang="en-US" sz="3600">
                <a:solidFill>
                  <a:schemeClr val="accent2"/>
                </a:solidFill>
                <a:latin typeface="Times New Roman" pitchFamily="18" charset="0"/>
              </a:rPr>
              <a:t>23, 28, 30, 50, 61</a:t>
            </a:r>
          </a:p>
        </p:txBody>
      </p:sp>
      <p:sp>
        <p:nvSpPr>
          <p:cNvPr id="48133" name="Rectangle 5"/>
          <p:cNvSpPr>
            <a:spLocks noChangeArrowheads="1"/>
          </p:cNvSpPr>
          <p:nvPr/>
        </p:nvSpPr>
        <p:spPr bwMode="auto">
          <a:xfrm>
            <a:off x="685800" y="3200400"/>
            <a:ext cx="7772400" cy="685800"/>
          </a:xfrm>
          <a:prstGeom prst="rect">
            <a:avLst/>
          </a:prstGeom>
          <a:noFill/>
          <a:ln w="9525">
            <a:noFill/>
            <a:miter lim="800000"/>
            <a:headEnd/>
            <a:tailEnd/>
          </a:ln>
        </p:spPr>
        <p:txBody>
          <a:bodyPr/>
          <a:lstStyle/>
          <a:p>
            <a:pPr marL="342900" indent="-342900">
              <a:spcBef>
                <a:spcPct val="20000"/>
              </a:spcBef>
              <a:buFontTx/>
              <a:buChar char="•"/>
            </a:pPr>
            <a:r>
              <a:rPr lang="en-US" sz="3200" dirty="0" smtClean="0">
                <a:latin typeface="Times New Roman" pitchFamily="18" charset="0"/>
              </a:rPr>
              <a:t>Bootstrap sample </a:t>
            </a:r>
            <a:r>
              <a:rPr lang="en-US" sz="3200" dirty="0">
                <a:latin typeface="Times New Roman" pitchFamily="18" charset="0"/>
              </a:rPr>
              <a:t>(B = 5000)</a:t>
            </a:r>
          </a:p>
        </p:txBody>
      </p:sp>
      <p:sp>
        <p:nvSpPr>
          <p:cNvPr id="48134" name="Text Box 6"/>
          <p:cNvSpPr txBox="1">
            <a:spLocks noChangeArrowheads="1"/>
          </p:cNvSpPr>
          <p:nvPr/>
        </p:nvSpPr>
        <p:spPr bwMode="auto">
          <a:xfrm>
            <a:off x="1584325" y="3886200"/>
            <a:ext cx="854075" cy="2282825"/>
          </a:xfrm>
          <a:prstGeom prst="rect">
            <a:avLst/>
          </a:prstGeom>
          <a:noFill/>
          <a:ln w="9525">
            <a:noFill/>
            <a:miter lim="800000"/>
            <a:headEnd/>
            <a:tailEnd/>
          </a:ln>
        </p:spPr>
        <p:txBody>
          <a:bodyPr>
            <a:spAutoFit/>
          </a:bodyPr>
          <a:lstStyle/>
          <a:p>
            <a:pPr algn="ctr"/>
            <a:r>
              <a:rPr lang="en-US" sz="2400" b="1">
                <a:latin typeface="Times New Roman" pitchFamily="18" charset="0"/>
              </a:rPr>
              <a:t>1</a:t>
            </a:r>
          </a:p>
          <a:p>
            <a:pPr algn="ctr"/>
            <a:r>
              <a:rPr lang="en-US" sz="2400" b="1">
                <a:latin typeface="Times New Roman" pitchFamily="18" charset="0"/>
              </a:rPr>
              <a:t>2</a:t>
            </a:r>
          </a:p>
          <a:p>
            <a:pPr algn="ctr"/>
            <a:r>
              <a:rPr lang="en-US" sz="2400" b="1">
                <a:latin typeface="Times New Roman" pitchFamily="18" charset="0"/>
              </a:rPr>
              <a:t>3</a:t>
            </a:r>
          </a:p>
          <a:p>
            <a:pPr algn="ctr"/>
            <a:r>
              <a:rPr lang="en-US" sz="2400" b="1">
                <a:latin typeface="Times New Roman" pitchFamily="18" charset="0"/>
              </a:rPr>
              <a:t>.</a:t>
            </a:r>
          </a:p>
          <a:p>
            <a:pPr algn="ctr"/>
            <a:r>
              <a:rPr lang="en-US" sz="2400" b="1">
                <a:latin typeface="Times New Roman" pitchFamily="18" charset="0"/>
              </a:rPr>
              <a:t>.</a:t>
            </a:r>
          </a:p>
          <a:p>
            <a:pPr algn="ctr"/>
            <a:r>
              <a:rPr lang="en-US" sz="2400" b="1">
                <a:latin typeface="Times New Roman" pitchFamily="18" charset="0"/>
              </a:rPr>
              <a:t>5000</a:t>
            </a:r>
          </a:p>
        </p:txBody>
      </p:sp>
      <p:sp>
        <p:nvSpPr>
          <p:cNvPr id="48135" name="Text Box 7"/>
          <p:cNvSpPr txBox="1">
            <a:spLocks noChangeArrowheads="1"/>
          </p:cNvSpPr>
          <p:nvPr/>
        </p:nvSpPr>
        <p:spPr bwMode="auto">
          <a:xfrm>
            <a:off x="2819400" y="3886200"/>
            <a:ext cx="4191000" cy="2282825"/>
          </a:xfrm>
          <a:prstGeom prst="rect">
            <a:avLst/>
          </a:prstGeom>
          <a:noFill/>
          <a:ln w="9525">
            <a:noFill/>
            <a:miter lim="800000"/>
            <a:headEnd/>
            <a:tailEnd/>
          </a:ln>
        </p:spPr>
        <p:txBody>
          <a:bodyPr>
            <a:spAutoFit/>
          </a:bodyPr>
          <a:lstStyle/>
          <a:p>
            <a:r>
              <a:rPr lang="en-US" sz="2400" b="1">
                <a:latin typeface="Times New Roman" pitchFamily="18" charset="0"/>
              </a:rPr>
              <a:t>28, 50, 30, 23, 23</a:t>
            </a:r>
          </a:p>
          <a:p>
            <a:r>
              <a:rPr lang="en-US" sz="2400" b="1">
                <a:latin typeface="Times New Roman" pitchFamily="18" charset="0"/>
              </a:rPr>
              <a:t>30, 50, 50, 61, 28</a:t>
            </a:r>
          </a:p>
          <a:p>
            <a:r>
              <a:rPr lang="en-US" sz="2400" b="1">
                <a:latin typeface="Times New Roman" pitchFamily="18" charset="0"/>
              </a:rPr>
              <a:t>61, 23, 30, 23, 28</a:t>
            </a:r>
          </a:p>
          <a:p>
            <a:r>
              <a:rPr lang="en-US" sz="2400" b="1">
                <a:latin typeface="Times New Roman" pitchFamily="18" charset="0"/>
              </a:rPr>
              <a:t>.</a:t>
            </a:r>
          </a:p>
          <a:p>
            <a:r>
              <a:rPr lang="en-US" sz="2400" b="1">
                <a:latin typeface="Times New Roman" pitchFamily="18" charset="0"/>
              </a:rPr>
              <a:t>.</a:t>
            </a:r>
          </a:p>
          <a:p>
            <a:r>
              <a:rPr lang="en-US" sz="2400" b="1">
                <a:latin typeface="Times New Roman" pitchFamily="18" charset="0"/>
              </a:rPr>
              <a:t>28, 50, 30, 61, 30</a:t>
            </a:r>
          </a:p>
        </p:txBody>
      </p:sp>
      <p:sp>
        <p:nvSpPr>
          <p:cNvPr id="48136" name="Rectangle 8"/>
          <p:cNvSpPr>
            <a:spLocks noChangeArrowheads="1"/>
          </p:cNvSpPr>
          <p:nvPr/>
        </p:nvSpPr>
        <p:spPr bwMode="auto">
          <a:xfrm>
            <a:off x="1295400" y="3810000"/>
            <a:ext cx="5562600" cy="2590800"/>
          </a:xfrm>
          <a:prstGeom prst="rect">
            <a:avLst/>
          </a:prstGeom>
          <a:noFill/>
          <a:ln w="9525">
            <a:solidFill>
              <a:schemeClr val="tx1"/>
            </a:solidFill>
            <a:miter lim="800000"/>
            <a:headEnd/>
            <a:tailEnd/>
          </a:ln>
        </p:spPr>
        <p:txBody>
          <a:bodyPr wrap="none" anchor="ctr"/>
          <a:lstStyle/>
          <a:p>
            <a:endParaRPr lang="en-CA"/>
          </a:p>
        </p:txBody>
      </p:sp>
      <p:sp>
        <p:nvSpPr>
          <p:cNvPr id="11" name="Date Placeholder 10"/>
          <p:cNvSpPr>
            <a:spLocks noGrp="1"/>
          </p:cNvSpPr>
          <p:nvPr>
            <p:ph type="dt" sz="half" idx="10"/>
          </p:nvPr>
        </p:nvSpPr>
        <p:spPr/>
        <p:txBody>
          <a:bodyPr/>
          <a:lstStyle/>
          <a:p>
            <a:pPr>
              <a:defRPr/>
            </a:pPr>
            <a:fld id="{CC11C66B-7002-4C72-ABD2-C081BD618C1D}" type="datetime1">
              <a:rPr lang="en-CA" smtClean="0"/>
              <a:pPr>
                <a:defRPr/>
              </a:pPr>
              <a:t>23/09/2019</a:t>
            </a:fld>
            <a:endParaRPr lang="fr-CA"/>
          </a:p>
        </p:txBody>
      </p:sp>
      <p:sp>
        <p:nvSpPr>
          <p:cNvPr id="12" name="Slide Number Placeholder 11"/>
          <p:cNvSpPr>
            <a:spLocks noGrp="1"/>
          </p:cNvSpPr>
          <p:nvPr>
            <p:ph type="sldNum" sz="quarter" idx="12"/>
          </p:nvPr>
        </p:nvSpPr>
        <p:spPr/>
        <p:txBody>
          <a:bodyPr/>
          <a:lstStyle/>
          <a:p>
            <a:pPr>
              <a:defRPr/>
            </a:pPr>
            <a:fld id="{B71C6503-33B5-43D0-98D3-C89ED56D8B2F}" type="slidenum">
              <a:rPr lang="fr-CA" smtClean="0"/>
              <a:pPr>
                <a:defRPr/>
              </a:pPr>
              <a:t>36</a:t>
            </a:fld>
            <a:endParaRPr lang="fr-CA"/>
          </a:p>
        </p:txBody>
      </p:sp>
      <p:sp>
        <p:nvSpPr>
          <p:cNvPr id="13" name="Footer Placeholder 12"/>
          <p:cNvSpPr>
            <a:spLocks noGrp="1"/>
          </p:cNvSpPr>
          <p:nvPr>
            <p:ph type="ftr" sz="quarter" idx="11"/>
          </p:nvPr>
        </p:nvSpPr>
        <p:spPr/>
        <p:txBody>
          <a:bodyPr/>
          <a:lstStyle/>
          <a:p>
            <a:pPr>
              <a:defRPr/>
            </a:pPr>
            <a:r>
              <a:rPr lang="fr-CA" smtClean="0"/>
              <a:t>Statistics Canada • Statistique Canada</a:t>
            </a:r>
            <a:endParaRPr lang="fr-C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8133"/>
                                        </p:tgtEl>
                                        <p:attrNameLst>
                                          <p:attrName>style.visibility</p:attrName>
                                        </p:attrNameLst>
                                      </p:cBhvr>
                                      <p:to>
                                        <p:strVal val="visible"/>
                                      </p:to>
                                    </p:set>
                                    <p:anim calcmode="lin" valueType="num">
                                      <p:cBhvr additive="base">
                                        <p:cTn id="7" dur="500" fill="hold"/>
                                        <p:tgtEl>
                                          <p:spTgt spid="48133"/>
                                        </p:tgtEl>
                                        <p:attrNameLst>
                                          <p:attrName>ppt_x</p:attrName>
                                        </p:attrNameLst>
                                      </p:cBhvr>
                                      <p:tavLst>
                                        <p:tav tm="0">
                                          <p:val>
                                            <p:strVal val="0-#ppt_w/2"/>
                                          </p:val>
                                        </p:tav>
                                        <p:tav tm="100000">
                                          <p:val>
                                            <p:strVal val="#ppt_x"/>
                                          </p:val>
                                        </p:tav>
                                      </p:tavLst>
                                    </p:anim>
                                    <p:anim calcmode="lin" valueType="num">
                                      <p:cBhvr additive="base">
                                        <p:cTn id="8" dur="500" fill="hold"/>
                                        <p:tgtEl>
                                          <p:spTgt spid="4813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48136"/>
                                        </p:tgtEl>
                                        <p:attrNameLst>
                                          <p:attrName>style.visibility</p:attrName>
                                        </p:attrNameLst>
                                      </p:cBhvr>
                                      <p:to>
                                        <p:strVal val="visible"/>
                                      </p:to>
                                    </p:set>
                                    <p:anim calcmode="lin" valueType="num">
                                      <p:cBhvr additive="base">
                                        <p:cTn id="12" dur="500" fill="hold"/>
                                        <p:tgtEl>
                                          <p:spTgt spid="48136"/>
                                        </p:tgtEl>
                                        <p:attrNameLst>
                                          <p:attrName>ppt_x</p:attrName>
                                        </p:attrNameLst>
                                      </p:cBhvr>
                                      <p:tavLst>
                                        <p:tav tm="0">
                                          <p:val>
                                            <p:strVal val="0-#ppt_w/2"/>
                                          </p:val>
                                        </p:tav>
                                        <p:tav tm="100000">
                                          <p:val>
                                            <p:strVal val="#ppt_x"/>
                                          </p:val>
                                        </p:tav>
                                      </p:tavLst>
                                    </p:anim>
                                    <p:anim calcmode="lin" valueType="num">
                                      <p:cBhvr additive="base">
                                        <p:cTn id="13" dur="500" fill="hold"/>
                                        <p:tgtEl>
                                          <p:spTgt spid="48136"/>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grpId="0" nodeType="clickEffect">
                                  <p:stCondLst>
                                    <p:cond delay="0"/>
                                  </p:stCondLst>
                                  <p:childTnLst>
                                    <p:set>
                                      <p:cBhvr>
                                        <p:cTn id="17" dur="1" fill="hold">
                                          <p:stCondLst>
                                            <p:cond delay="0"/>
                                          </p:stCondLst>
                                        </p:cTn>
                                        <p:tgtEl>
                                          <p:spTgt spid="48134"/>
                                        </p:tgtEl>
                                        <p:attrNameLst>
                                          <p:attrName>style.visibility</p:attrName>
                                        </p:attrNameLst>
                                      </p:cBhvr>
                                      <p:to>
                                        <p:strVal val="visible"/>
                                      </p:to>
                                    </p:set>
                                    <p:anim calcmode="lin" valueType="num">
                                      <p:cBhvr additive="base">
                                        <p:cTn id="18" dur="500" fill="hold"/>
                                        <p:tgtEl>
                                          <p:spTgt spid="48134"/>
                                        </p:tgtEl>
                                        <p:attrNameLst>
                                          <p:attrName>ppt_x</p:attrName>
                                        </p:attrNameLst>
                                      </p:cBhvr>
                                      <p:tavLst>
                                        <p:tav tm="0">
                                          <p:val>
                                            <p:strVal val="0-#ppt_w/2"/>
                                          </p:val>
                                        </p:tav>
                                        <p:tav tm="100000">
                                          <p:val>
                                            <p:strVal val="#ppt_x"/>
                                          </p:val>
                                        </p:tav>
                                      </p:tavLst>
                                    </p:anim>
                                    <p:anim calcmode="lin" valueType="num">
                                      <p:cBhvr additive="base">
                                        <p:cTn id="19" dur="500" fill="hold"/>
                                        <p:tgtEl>
                                          <p:spTgt spid="48134"/>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3" presetClass="entr" presetSubtype="528" fill="hold" grpId="0" nodeType="clickEffect">
                                  <p:stCondLst>
                                    <p:cond delay="0"/>
                                  </p:stCondLst>
                                  <p:childTnLst>
                                    <p:set>
                                      <p:cBhvr>
                                        <p:cTn id="23" dur="1" fill="hold">
                                          <p:stCondLst>
                                            <p:cond delay="0"/>
                                          </p:stCondLst>
                                        </p:cTn>
                                        <p:tgtEl>
                                          <p:spTgt spid="48135">
                                            <p:txEl>
                                              <p:pRg st="0" end="0"/>
                                            </p:txEl>
                                          </p:spTgt>
                                        </p:tgtEl>
                                        <p:attrNameLst>
                                          <p:attrName>style.visibility</p:attrName>
                                        </p:attrNameLst>
                                      </p:cBhvr>
                                      <p:to>
                                        <p:strVal val="visible"/>
                                      </p:to>
                                    </p:set>
                                    <p:anim calcmode="lin" valueType="num">
                                      <p:cBhvr>
                                        <p:cTn id="24" dur="500" fill="hold"/>
                                        <p:tgtEl>
                                          <p:spTgt spid="48135">
                                            <p:txEl>
                                              <p:pRg st="0" end="0"/>
                                            </p:txEl>
                                          </p:spTgt>
                                        </p:tgtEl>
                                        <p:attrNameLst>
                                          <p:attrName>ppt_w</p:attrName>
                                        </p:attrNameLst>
                                      </p:cBhvr>
                                      <p:tavLst>
                                        <p:tav tm="0">
                                          <p:val>
                                            <p:fltVal val="0"/>
                                          </p:val>
                                        </p:tav>
                                        <p:tav tm="100000">
                                          <p:val>
                                            <p:strVal val="#ppt_w"/>
                                          </p:val>
                                        </p:tav>
                                      </p:tavLst>
                                    </p:anim>
                                    <p:anim calcmode="lin" valueType="num">
                                      <p:cBhvr>
                                        <p:cTn id="25" dur="500" fill="hold"/>
                                        <p:tgtEl>
                                          <p:spTgt spid="48135">
                                            <p:txEl>
                                              <p:pRg st="0" end="0"/>
                                            </p:txEl>
                                          </p:spTgt>
                                        </p:tgtEl>
                                        <p:attrNameLst>
                                          <p:attrName>ppt_h</p:attrName>
                                        </p:attrNameLst>
                                      </p:cBhvr>
                                      <p:tavLst>
                                        <p:tav tm="0">
                                          <p:val>
                                            <p:fltVal val="0"/>
                                          </p:val>
                                        </p:tav>
                                        <p:tav tm="100000">
                                          <p:val>
                                            <p:strVal val="#ppt_h"/>
                                          </p:val>
                                        </p:tav>
                                      </p:tavLst>
                                    </p:anim>
                                    <p:anim calcmode="lin" valueType="num">
                                      <p:cBhvr>
                                        <p:cTn id="26" dur="500" fill="hold"/>
                                        <p:tgtEl>
                                          <p:spTgt spid="48135">
                                            <p:txEl>
                                              <p:pRg st="0" end="0"/>
                                            </p:txEl>
                                          </p:spTgt>
                                        </p:tgtEl>
                                        <p:attrNameLst>
                                          <p:attrName>ppt_x</p:attrName>
                                        </p:attrNameLst>
                                      </p:cBhvr>
                                      <p:tavLst>
                                        <p:tav tm="0">
                                          <p:val>
                                            <p:fltVal val="0.5"/>
                                          </p:val>
                                        </p:tav>
                                        <p:tav tm="100000">
                                          <p:val>
                                            <p:strVal val="#ppt_x"/>
                                          </p:val>
                                        </p:tav>
                                      </p:tavLst>
                                    </p:anim>
                                    <p:anim calcmode="lin" valueType="num">
                                      <p:cBhvr>
                                        <p:cTn id="27" dur="500" fill="hold"/>
                                        <p:tgtEl>
                                          <p:spTgt spid="48135">
                                            <p:txEl>
                                              <p:pRg st="0" end="0"/>
                                            </p:txEl>
                                          </p:spTgt>
                                        </p:tgtEl>
                                        <p:attrNameLst>
                                          <p:attrName>ppt_y</p:attrName>
                                        </p:attrNameLst>
                                      </p:cBhvr>
                                      <p:tavLst>
                                        <p:tav tm="0">
                                          <p:val>
                                            <p:fltVal val="0.5"/>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3" presetClass="entr" presetSubtype="528" fill="hold" grpId="0" nodeType="clickEffect">
                                  <p:stCondLst>
                                    <p:cond delay="0"/>
                                  </p:stCondLst>
                                  <p:childTnLst>
                                    <p:set>
                                      <p:cBhvr>
                                        <p:cTn id="31" dur="1" fill="hold">
                                          <p:stCondLst>
                                            <p:cond delay="0"/>
                                          </p:stCondLst>
                                        </p:cTn>
                                        <p:tgtEl>
                                          <p:spTgt spid="48135">
                                            <p:txEl>
                                              <p:pRg st="1" end="1"/>
                                            </p:txEl>
                                          </p:spTgt>
                                        </p:tgtEl>
                                        <p:attrNameLst>
                                          <p:attrName>style.visibility</p:attrName>
                                        </p:attrNameLst>
                                      </p:cBhvr>
                                      <p:to>
                                        <p:strVal val="visible"/>
                                      </p:to>
                                    </p:set>
                                    <p:anim calcmode="lin" valueType="num">
                                      <p:cBhvr>
                                        <p:cTn id="32" dur="500" fill="hold"/>
                                        <p:tgtEl>
                                          <p:spTgt spid="48135">
                                            <p:txEl>
                                              <p:pRg st="1" end="1"/>
                                            </p:txEl>
                                          </p:spTgt>
                                        </p:tgtEl>
                                        <p:attrNameLst>
                                          <p:attrName>ppt_w</p:attrName>
                                        </p:attrNameLst>
                                      </p:cBhvr>
                                      <p:tavLst>
                                        <p:tav tm="0">
                                          <p:val>
                                            <p:fltVal val="0"/>
                                          </p:val>
                                        </p:tav>
                                        <p:tav tm="100000">
                                          <p:val>
                                            <p:strVal val="#ppt_w"/>
                                          </p:val>
                                        </p:tav>
                                      </p:tavLst>
                                    </p:anim>
                                    <p:anim calcmode="lin" valueType="num">
                                      <p:cBhvr>
                                        <p:cTn id="33" dur="500" fill="hold"/>
                                        <p:tgtEl>
                                          <p:spTgt spid="48135">
                                            <p:txEl>
                                              <p:pRg st="1" end="1"/>
                                            </p:txEl>
                                          </p:spTgt>
                                        </p:tgtEl>
                                        <p:attrNameLst>
                                          <p:attrName>ppt_h</p:attrName>
                                        </p:attrNameLst>
                                      </p:cBhvr>
                                      <p:tavLst>
                                        <p:tav tm="0">
                                          <p:val>
                                            <p:fltVal val="0"/>
                                          </p:val>
                                        </p:tav>
                                        <p:tav tm="100000">
                                          <p:val>
                                            <p:strVal val="#ppt_h"/>
                                          </p:val>
                                        </p:tav>
                                      </p:tavLst>
                                    </p:anim>
                                    <p:anim calcmode="lin" valueType="num">
                                      <p:cBhvr>
                                        <p:cTn id="34" dur="500" fill="hold"/>
                                        <p:tgtEl>
                                          <p:spTgt spid="48135">
                                            <p:txEl>
                                              <p:pRg st="1" end="1"/>
                                            </p:txEl>
                                          </p:spTgt>
                                        </p:tgtEl>
                                        <p:attrNameLst>
                                          <p:attrName>ppt_x</p:attrName>
                                        </p:attrNameLst>
                                      </p:cBhvr>
                                      <p:tavLst>
                                        <p:tav tm="0">
                                          <p:val>
                                            <p:fltVal val="0.5"/>
                                          </p:val>
                                        </p:tav>
                                        <p:tav tm="100000">
                                          <p:val>
                                            <p:strVal val="#ppt_x"/>
                                          </p:val>
                                        </p:tav>
                                      </p:tavLst>
                                    </p:anim>
                                    <p:anim calcmode="lin" valueType="num">
                                      <p:cBhvr>
                                        <p:cTn id="35" dur="500" fill="hold"/>
                                        <p:tgtEl>
                                          <p:spTgt spid="48135">
                                            <p:txEl>
                                              <p:pRg st="1" end="1"/>
                                            </p:txEl>
                                          </p:spTgt>
                                        </p:tgtEl>
                                        <p:attrNameLst>
                                          <p:attrName>ppt_y</p:attrName>
                                        </p:attrNameLst>
                                      </p:cBhvr>
                                      <p:tavLst>
                                        <p:tav tm="0">
                                          <p:val>
                                            <p:fltVal val="0.5"/>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3" presetClass="entr" presetSubtype="528" fill="hold" grpId="0" nodeType="clickEffect">
                                  <p:stCondLst>
                                    <p:cond delay="0"/>
                                  </p:stCondLst>
                                  <p:childTnLst>
                                    <p:set>
                                      <p:cBhvr>
                                        <p:cTn id="39" dur="1" fill="hold">
                                          <p:stCondLst>
                                            <p:cond delay="0"/>
                                          </p:stCondLst>
                                        </p:cTn>
                                        <p:tgtEl>
                                          <p:spTgt spid="48135">
                                            <p:txEl>
                                              <p:pRg st="2" end="2"/>
                                            </p:txEl>
                                          </p:spTgt>
                                        </p:tgtEl>
                                        <p:attrNameLst>
                                          <p:attrName>style.visibility</p:attrName>
                                        </p:attrNameLst>
                                      </p:cBhvr>
                                      <p:to>
                                        <p:strVal val="visible"/>
                                      </p:to>
                                    </p:set>
                                    <p:anim calcmode="lin" valueType="num">
                                      <p:cBhvr>
                                        <p:cTn id="40" dur="500" fill="hold"/>
                                        <p:tgtEl>
                                          <p:spTgt spid="48135">
                                            <p:txEl>
                                              <p:pRg st="2" end="2"/>
                                            </p:txEl>
                                          </p:spTgt>
                                        </p:tgtEl>
                                        <p:attrNameLst>
                                          <p:attrName>ppt_w</p:attrName>
                                        </p:attrNameLst>
                                      </p:cBhvr>
                                      <p:tavLst>
                                        <p:tav tm="0">
                                          <p:val>
                                            <p:fltVal val="0"/>
                                          </p:val>
                                        </p:tav>
                                        <p:tav tm="100000">
                                          <p:val>
                                            <p:strVal val="#ppt_w"/>
                                          </p:val>
                                        </p:tav>
                                      </p:tavLst>
                                    </p:anim>
                                    <p:anim calcmode="lin" valueType="num">
                                      <p:cBhvr>
                                        <p:cTn id="41" dur="500" fill="hold"/>
                                        <p:tgtEl>
                                          <p:spTgt spid="48135">
                                            <p:txEl>
                                              <p:pRg st="2" end="2"/>
                                            </p:txEl>
                                          </p:spTgt>
                                        </p:tgtEl>
                                        <p:attrNameLst>
                                          <p:attrName>ppt_h</p:attrName>
                                        </p:attrNameLst>
                                      </p:cBhvr>
                                      <p:tavLst>
                                        <p:tav tm="0">
                                          <p:val>
                                            <p:fltVal val="0"/>
                                          </p:val>
                                        </p:tav>
                                        <p:tav tm="100000">
                                          <p:val>
                                            <p:strVal val="#ppt_h"/>
                                          </p:val>
                                        </p:tav>
                                      </p:tavLst>
                                    </p:anim>
                                    <p:anim calcmode="lin" valueType="num">
                                      <p:cBhvr>
                                        <p:cTn id="42" dur="500" fill="hold"/>
                                        <p:tgtEl>
                                          <p:spTgt spid="48135">
                                            <p:txEl>
                                              <p:pRg st="2" end="2"/>
                                            </p:txEl>
                                          </p:spTgt>
                                        </p:tgtEl>
                                        <p:attrNameLst>
                                          <p:attrName>ppt_x</p:attrName>
                                        </p:attrNameLst>
                                      </p:cBhvr>
                                      <p:tavLst>
                                        <p:tav tm="0">
                                          <p:val>
                                            <p:fltVal val="0.5"/>
                                          </p:val>
                                        </p:tav>
                                        <p:tav tm="100000">
                                          <p:val>
                                            <p:strVal val="#ppt_x"/>
                                          </p:val>
                                        </p:tav>
                                      </p:tavLst>
                                    </p:anim>
                                    <p:anim calcmode="lin" valueType="num">
                                      <p:cBhvr>
                                        <p:cTn id="43" dur="500" fill="hold"/>
                                        <p:tgtEl>
                                          <p:spTgt spid="48135">
                                            <p:txEl>
                                              <p:pRg st="2" end="2"/>
                                            </p:txEl>
                                          </p:spTgt>
                                        </p:tgtEl>
                                        <p:attrNameLst>
                                          <p:attrName>ppt_y</p:attrName>
                                        </p:attrNameLst>
                                      </p:cBhvr>
                                      <p:tavLst>
                                        <p:tav tm="0">
                                          <p:val>
                                            <p:fltVal val="0.5"/>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3" presetClass="entr" presetSubtype="528" fill="hold" grpId="0" nodeType="clickEffect">
                                  <p:stCondLst>
                                    <p:cond delay="0"/>
                                  </p:stCondLst>
                                  <p:childTnLst>
                                    <p:set>
                                      <p:cBhvr>
                                        <p:cTn id="47" dur="1" fill="hold">
                                          <p:stCondLst>
                                            <p:cond delay="0"/>
                                          </p:stCondLst>
                                        </p:cTn>
                                        <p:tgtEl>
                                          <p:spTgt spid="48135">
                                            <p:txEl>
                                              <p:pRg st="3" end="3"/>
                                            </p:txEl>
                                          </p:spTgt>
                                        </p:tgtEl>
                                        <p:attrNameLst>
                                          <p:attrName>style.visibility</p:attrName>
                                        </p:attrNameLst>
                                      </p:cBhvr>
                                      <p:to>
                                        <p:strVal val="visible"/>
                                      </p:to>
                                    </p:set>
                                    <p:anim calcmode="lin" valueType="num">
                                      <p:cBhvr>
                                        <p:cTn id="48" dur="500" fill="hold"/>
                                        <p:tgtEl>
                                          <p:spTgt spid="48135">
                                            <p:txEl>
                                              <p:pRg st="3" end="3"/>
                                            </p:txEl>
                                          </p:spTgt>
                                        </p:tgtEl>
                                        <p:attrNameLst>
                                          <p:attrName>ppt_w</p:attrName>
                                        </p:attrNameLst>
                                      </p:cBhvr>
                                      <p:tavLst>
                                        <p:tav tm="0">
                                          <p:val>
                                            <p:fltVal val="0"/>
                                          </p:val>
                                        </p:tav>
                                        <p:tav tm="100000">
                                          <p:val>
                                            <p:strVal val="#ppt_w"/>
                                          </p:val>
                                        </p:tav>
                                      </p:tavLst>
                                    </p:anim>
                                    <p:anim calcmode="lin" valueType="num">
                                      <p:cBhvr>
                                        <p:cTn id="49" dur="500" fill="hold"/>
                                        <p:tgtEl>
                                          <p:spTgt spid="48135">
                                            <p:txEl>
                                              <p:pRg st="3" end="3"/>
                                            </p:txEl>
                                          </p:spTgt>
                                        </p:tgtEl>
                                        <p:attrNameLst>
                                          <p:attrName>ppt_h</p:attrName>
                                        </p:attrNameLst>
                                      </p:cBhvr>
                                      <p:tavLst>
                                        <p:tav tm="0">
                                          <p:val>
                                            <p:fltVal val="0"/>
                                          </p:val>
                                        </p:tav>
                                        <p:tav tm="100000">
                                          <p:val>
                                            <p:strVal val="#ppt_h"/>
                                          </p:val>
                                        </p:tav>
                                      </p:tavLst>
                                    </p:anim>
                                    <p:anim calcmode="lin" valueType="num">
                                      <p:cBhvr>
                                        <p:cTn id="50" dur="500" fill="hold"/>
                                        <p:tgtEl>
                                          <p:spTgt spid="48135">
                                            <p:txEl>
                                              <p:pRg st="3" end="3"/>
                                            </p:txEl>
                                          </p:spTgt>
                                        </p:tgtEl>
                                        <p:attrNameLst>
                                          <p:attrName>ppt_x</p:attrName>
                                        </p:attrNameLst>
                                      </p:cBhvr>
                                      <p:tavLst>
                                        <p:tav tm="0">
                                          <p:val>
                                            <p:fltVal val="0.5"/>
                                          </p:val>
                                        </p:tav>
                                        <p:tav tm="100000">
                                          <p:val>
                                            <p:strVal val="#ppt_x"/>
                                          </p:val>
                                        </p:tav>
                                      </p:tavLst>
                                    </p:anim>
                                    <p:anim calcmode="lin" valueType="num">
                                      <p:cBhvr>
                                        <p:cTn id="51" dur="500" fill="hold"/>
                                        <p:tgtEl>
                                          <p:spTgt spid="48135">
                                            <p:txEl>
                                              <p:pRg st="3" end="3"/>
                                            </p:txEl>
                                          </p:spTgt>
                                        </p:tgtEl>
                                        <p:attrNameLst>
                                          <p:attrName>ppt_y</p:attrName>
                                        </p:attrNameLst>
                                      </p:cBhvr>
                                      <p:tavLst>
                                        <p:tav tm="0">
                                          <p:val>
                                            <p:fltVal val="0.5"/>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3" presetClass="entr" presetSubtype="528" fill="hold" grpId="0" nodeType="clickEffect">
                                  <p:stCondLst>
                                    <p:cond delay="0"/>
                                  </p:stCondLst>
                                  <p:childTnLst>
                                    <p:set>
                                      <p:cBhvr>
                                        <p:cTn id="55" dur="1" fill="hold">
                                          <p:stCondLst>
                                            <p:cond delay="0"/>
                                          </p:stCondLst>
                                        </p:cTn>
                                        <p:tgtEl>
                                          <p:spTgt spid="48135">
                                            <p:txEl>
                                              <p:pRg st="4" end="4"/>
                                            </p:txEl>
                                          </p:spTgt>
                                        </p:tgtEl>
                                        <p:attrNameLst>
                                          <p:attrName>style.visibility</p:attrName>
                                        </p:attrNameLst>
                                      </p:cBhvr>
                                      <p:to>
                                        <p:strVal val="visible"/>
                                      </p:to>
                                    </p:set>
                                    <p:anim calcmode="lin" valueType="num">
                                      <p:cBhvr>
                                        <p:cTn id="56" dur="500" fill="hold"/>
                                        <p:tgtEl>
                                          <p:spTgt spid="48135">
                                            <p:txEl>
                                              <p:pRg st="4" end="4"/>
                                            </p:txEl>
                                          </p:spTgt>
                                        </p:tgtEl>
                                        <p:attrNameLst>
                                          <p:attrName>ppt_w</p:attrName>
                                        </p:attrNameLst>
                                      </p:cBhvr>
                                      <p:tavLst>
                                        <p:tav tm="0">
                                          <p:val>
                                            <p:fltVal val="0"/>
                                          </p:val>
                                        </p:tav>
                                        <p:tav tm="100000">
                                          <p:val>
                                            <p:strVal val="#ppt_w"/>
                                          </p:val>
                                        </p:tav>
                                      </p:tavLst>
                                    </p:anim>
                                    <p:anim calcmode="lin" valueType="num">
                                      <p:cBhvr>
                                        <p:cTn id="57" dur="500" fill="hold"/>
                                        <p:tgtEl>
                                          <p:spTgt spid="48135">
                                            <p:txEl>
                                              <p:pRg st="4" end="4"/>
                                            </p:txEl>
                                          </p:spTgt>
                                        </p:tgtEl>
                                        <p:attrNameLst>
                                          <p:attrName>ppt_h</p:attrName>
                                        </p:attrNameLst>
                                      </p:cBhvr>
                                      <p:tavLst>
                                        <p:tav tm="0">
                                          <p:val>
                                            <p:fltVal val="0"/>
                                          </p:val>
                                        </p:tav>
                                        <p:tav tm="100000">
                                          <p:val>
                                            <p:strVal val="#ppt_h"/>
                                          </p:val>
                                        </p:tav>
                                      </p:tavLst>
                                    </p:anim>
                                    <p:anim calcmode="lin" valueType="num">
                                      <p:cBhvr>
                                        <p:cTn id="58" dur="500" fill="hold"/>
                                        <p:tgtEl>
                                          <p:spTgt spid="48135">
                                            <p:txEl>
                                              <p:pRg st="4" end="4"/>
                                            </p:txEl>
                                          </p:spTgt>
                                        </p:tgtEl>
                                        <p:attrNameLst>
                                          <p:attrName>ppt_x</p:attrName>
                                        </p:attrNameLst>
                                      </p:cBhvr>
                                      <p:tavLst>
                                        <p:tav tm="0">
                                          <p:val>
                                            <p:fltVal val="0.5"/>
                                          </p:val>
                                        </p:tav>
                                        <p:tav tm="100000">
                                          <p:val>
                                            <p:strVal val="#ppt_x"/>
                                          </p:val>
                                        </p:tav>
                                      </p:tavLst>
                                    </p:anim>
                                    <p:anim calcmode="lin" valueType="num">
                                      <p:cBhvr>
                                        <p:cTn id="59" dur="500" fill="hold"/>
                                        <p:tgtEl>
                                          <p:spTgt spid="48135">
                                            <p:txEl>
                                              <p:pRg st="4" end="4"/>
                                            </p:txEl>
                                          </p:spTgt>
                                        </p:tgtEl>
                                        <p:attrNameLst>
                                          <p:attrName>ppt_y</p:attrName>
                                        </p:attrNameLst>
                                      </p:cBhvr>
                                      <p:tavLst>
                                        <p:tav tm="0">
                                          <p:val>
                                            <p:fltVal val="0.5"/>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23" presetClass="entr" presetSubtype="528" fill="hold" grpId="0" nodeType="clickEffect">
                                  <p:stCondLst>
                                    <p:cond delay="0"/>
                                  </p:stCondLst>
                                  <p:childTnLst>
                                    <p:set>
                                      <p:cBhvr>
                                        <p:cTn id="63" dur="1" fill="hold">
                                          <p:stCondLst>
                                            <p:cond delay="0"/>
                                          </p:stCondLst>
                                        </p:cTn>
                                        <p:tgtEl>
                                          <p:spTgt spid="48135">
                                            <p:txEl>
                                              <p:pRg st="5" end="5"/>
                                            </p:txEl>
                                          </p:spTgt>
                                        </p:tgtEl>
                                        <p:attrNameLst>
                                          <p:attrName>style.visibility</p:attrName>
                                        </p:attrNameLst>
                                      </p:cBhvr>
                                      <p:to>
                                        <p:strVal val="visible"/>
                                      </p:to>
                                    </p:set>
                                    <p:anim calcmode="lin" valueType="num">
                                      <p:cBhvr>
                                        <p:cTn id="64" dur="500" fill="hold"/>
                                        <p:tgtEl>
                                          <p:spTgt spid="48135">
                                            <p:txEl>
                                              <p:pRg st="5" end="5"/>
                                            </p:txEl>
                                          </p:spTgt>
                                        </p:tgtEl>
                                        <p:attrNameLst>
                                          <p:attrName>ppt_w</p:attrName>
                                        </p:attrNameLst>
                                      </p:cBhvr>
                                      <p:tavLst>
                                        <p:tav tm="0">
                                          <p:val>
                                            <p:fltVal val="0"/>
                                          </p:val>
                                        </p:tav>
                                        <p:tav tm="100000">
                                          <p:val>
                                            <p:strVal val="#ppt_w"/>
                                          </p:val>
                                        </p:tav>
                                      </p:tavLst>
                                    </p:anim>
                                    <p:anim calcmode="lin" valueType="num">
                                      <p:cBhvr>
                                        <p:cTn id="65" dur="500" fill="hold"/>
                                        <p:tgtEl>
                                          <p:spTgt spid="48135">
                                            <p:txEl>
                                              <p:pRg st="5" end="5"/>
                                            </p:txEl>
                                          </p:spTgt>
                                        </p:tgtEl>
                                        <p:attrNameLst>
                                          <p:attrName>ppt_h</p:attrName>
                                        </p:attrNameLst>
                                      </p:cBhvr>
                                      <p:tavLst>
                                        <p:tav tm="0">
                                          <p:val>
                                            <p:fltVal val="0"/>
                                          </p:val>
                                        </p:tav>
                                        <p:tav tm="100000">
                                          <p:val>
                                            <p:strVal val="#ppt_h"/>
                                          </p:val>
                                        </p:tav>
                                      </p:tavLst>
                                    </p:anim>
                                    <p:anim calcmode="lin" valueType="num">
                                      <p:cBhvr>
                                        <p:cTn id="66" dur="500" fill="hold"/>
                                        <p:tgtEl>
                                          <p:spTgt spid="48135">
                                            <p:txEl>
                                              <p:pRg st="5" end="5"/>
                                            </p:txEl>
                                          </p:spTgt>
                                        </p:tgtEl>
                                        <p:attrNameLst>
                                          <p:attrName>ppt_x</p:attrName>
                                        </p:attrNameLst>
                                      </p:cBhvr>
                                      <p:tavLst>
                                        <p:tav tm="0">
                                          <p:val>
                                            <p:fltVal val="0.5"/>
                                          </p:val>
                                        </p:tav>
                                        <p:tav tm="100000">
                                          <p:val>
                                            <p:strVal val="#ppt_x"/>
                                          </p:val>
                                        </p:tav>
                                      </p:tavLst>
                                    </p:anim>
                                    <p:anim calcmode="lin" valueType="num">
                                      <p:cBhvr>
                                        <p:cTn id="67" dur="500" fill="hold"/>
                                        <p:tgtEl>
                                          <p:spTgt spid="48135">
                                            <p:txEl>
                                              <p:pRg st="5" end="5"/>
                                            </p:txEl>
                                          </p:spTgt>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3" grpId="0" autoUpdateAnimBg="0"/>
      <p:bldP spid="48134" grpId="0" autoUpdateAnimBg="0"/>
      <p:bldP spid="48135" grpId="0" build="p" autoUpdateAnimBg="0"/>
      <p:bldP spid="48136"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3" name="Rectangle 2"/>
          <p:cNvSpPr>
            <a:spLocks noGrp="1" noChangeArrowheads="1"/>
          </p:cNvSpPr>
          <p:nvPr>
            <p:ph type="title"/>
          </p:nvPr>
        </p:nvSpPr>
        <p:spPr/>
        <p:txBody>
          <a:bodyPr/>
          <a:lstStyle/>
          <a:p>
            <a:pPr eaLnBrk="1" hangingPunct="1"/>
            <a:r>
              <a:rPr lang="en-CA" dirty="0" smtClean="0"/>
              <a:t>Uncertainty around the mean</a:t>
            </a:r>
            <a:endParaRPr lang="en-US" dirty="0" smtClean="0"/>
          </a:p>
        </p:txBody>
      </p:sp>
      <p:sp>
        <p:nvSpPr>
          <p:cNvPr id="4104" name="Rectangle 3"/>
          <p:cNvSpPr>
            <a:spLocks noGrp="1" noChangeArrowheads="1"/>
          </p:cNvSpPr>
          <p:nvPr>
            <p:ph type="body" idx="1"/>
          </p:nvPr>
        </p:nvSpPr>
        <p:spPr>
          <a:xfrm>
            <a:off x="685800" y="1600200"/>
            <a:ext cx="7772400" cy="685800"/>
          </a:xfrm>
        </p:spPr>
        <p:txBody>
          <a:bodyPr/>
          <a:lstStyle/>
          <a:p>
            <a:pPr eaLnBrk="1" hangingPunct="1"/>
            <a:r>
              <a:rPr lang="en-US" dirty="0" smtClean="0"/>
              <a:t>Original  sample(n = 5)</a:t>
            </a:r>
          </a:p>
          <a:p>
            <a:pPr eaLnBrk="1" hangingPunct="1"/>
            <a:endParaRPr lang="en-US" dirty="0" smtClean="0"/>
          </a:p>
        </p:txBody>
      </p:sp>
      <p:sp>
        <p:nvSpPr>
          <p:cNvPr id="4105" name="Rectangle 4"/>
          <p:cNvSpPr>
            <a:spLocks noChangeArrowheads="1"/>
          </p:cNvSpPr>
          <p:nvPr/>
        </p:nvSpPr>
        <p:spPr bwMode="auto">
          <a:xfrm>
            <a:off x="2286000" y="2438400"/>
            <a:ext cx="4572000" cy="609600"/>
          </a:xfrm>
          <a:prstGeom prst="rect">
            <a:avLst/>
          </a:prstGeom>
          <a:solidFill>
            <a:srgbClr val="FFFF99"/>
          </a:solidFill>
          <a:ln w="9525">
            <a:solidFill>
              <a:schemeClr val="tx1"/>
            </a:solidFill>
            <a:miter lim="800000"/>
            <a:headEnd/>
            <a:tailEnd/>
          </a:ln>
        </p:spPr>
        <p:txBody>
          <a:bodyPr wrap="none" anchor="ctr"/>
          <a:lstStyle/>
          <a:p>
            <a:pPr algn="ctr"/>
            <a:r>
              <a:rPr lang="en-US" sz="3600">
                <a:solidFill>
                  <a:schemeClr val="accent2"/>
                </a:solidFill>
                <a:latin typeface="Times New Roman" pitchFamily="18" charset="0"/>
              </a:rPr>
              <a:t>23, 28, 30, 50, 61</a:t>
            </a:r>
          </a:p>
        </p:txBody>
      </p:sp>
      <p:sp>
        <p:nvSpPr>
          <p:cNvPr id="4106" name="Rectangle 5"/>
          <p:cNvSpPr>
            <a:spLocks noChangeArrowheads="1"/>
          </p:cNvSpPr>
          <p:nvPr/>
        </p:nvSpPr>
        <p:spPr bwMode="auto">
          <a:xfrm>
            <a:off x="685800" y="3200400"/>
            <a:ext cx="7772400" cy="685800"/>
          </a:xfrm>
          <a:prstGeom prst="rect">
            <a:avLst/>
          </a:prstGeom>
          <a:noFill/>
          <a:ln w="9525">
            <a:noFill/>
            <a:miter lim="800000"/>
            <a:headEnd/>
            <a:tailEnd/>
          </a:ln>
        </p:spPr>
        <p:txBody>
          <a:bodyPr/>
          <a:lstStyle/>
          <a:p>
            <a:pPr marL="342900" indent="-342900">
              <a:spcBef>
                <a:spcPct val="20000"/>
              </a:spcBef>
              <a:buFontTx/>
              <a:buChar char="•"/>
            </a:pPr>
            <a:r>
              <a:rPr lang="en-US" sz="3200" dirty="0" smtClean="0">
                <a:latin typeface="Times New Roman" pitchFamily="18" charset="0"/>
              </a:rPr>
              <a:t>Bootstrap sample </a:t>
            </a:r>
            <a:r>
              <a:rPr lang="en-US" sz="3200" dirty="0">
                <a:latin typeface="Times New Roman" pitchFamily="18" charset="0"/>
              </a:rPr>
              <a:t>(B = 5000)</a:t>
            </a:r>
          </a:p>
        </p:txBody>
      </p:sp>
      <p:sp>
        <p:nvSpPr>
          <p:cNvPr id="4107" name="Text Box 6"/>
          <p:cNvSpPr txBox="1">
            <a:spLocks noChangeArrowheads="1"/>
          </p:cNvSpPr>
          <p:nvPr/>
        </p:nvSpPr>
        <p:spPr bwMode="auto">
          <a:xfrm>
            <a:off x="1584325" y="3810000"/>
            <a:ext cx="854075" cy="2282825"/>
          </a:xfrm>
          <a:prstGeom prst="rect">
            <a:avLst/>
          </a:prstGeom>
          <a:noFill/>
          <a:ln w="9525">
            <a:noFill/>
            <a:miter lim="800000"/>
            <a:headEnd/>
            <a:tailEnd/>
          </a:ln>
        </p:spPr>
        <p:txBody>
          <a:bodyPr>
            <a:spAutoFit/>
          </a:bodyPr>
          <a:lstStyle/>
          <a:p>
            <a:pPr algn="ctr"/>
            <a:r>
              <a:rPr lang="en-US" sz="2400" b="1">
                <a:latin typeface="Times New Roman" pitchFamily="18" charset="0"/>
              </a:rPr>
              <a:t>1</a:t>
            </a:r>
          </a:p>
          <a:p>
            <a:pPr algn="ctr"/>
            <a:r>
              <a:rPr lang="en-US" sz="2400" b="1">
                <a:latin typeface="Times New Roman" pitchFamily="18" charset="0"/>
              </a:rPr>
              <a:t>2</a:t>
            </a:r>
          </a:p>
          <a:p>
            <a:pPr algn="ctr"/>
            <a:r>
              <a:rPr lang="en-US" sz="2400" b="1">
                <a:latin typeface="Times New Roman" pitchFamily="18" charset="0"/>
              </a:rPr>
              <a:t>3</a:t>
            </a:r>
          </a:p>
          <a:p>
            <a:pPr algn="ctr"/>
            <a:r>
              <a:rPr lang="en-US" sz="2400" b="1">
                <a:latin typeface="Times New Roman" pitchFamily="18" charset="0"/>
              </a:rPr>
              <a:t>.</a:t>
            </a:r>
          </a:p>
          <a:p>
            <a:pPr algn="ctr"/>
            <a:r>
              <a:rPr lang="en-US" sz="2400" b="1">
                <a:latin typeface="Times New Roman" pitchFamily="18" charset="0"/>
              </a:rPr>
              <a:t>.</a:t>
            </a:r>
          </a:p>
          <a:p>
            <a:pPr algn="ctr"/>
            <a:r>
              <a:rPr lang="en-US" sz="2400" b="1">
                <a:latin typeface="Times New Roman" pitchFamily="18" charset="0"/>
              </a:rPr>
              <a:t>5000</a:t>
            </a:r>
          </a:p>
        </p:txBody>
      </p:sp>
      <p:sp>
        <p:nvSpPr>
          <p:cNvPr id="4108" name="Text Box 7"/>
          <p:cNvSpPr txBox="1">
            <a:spLocks noChangeArrowheads="1"/>
          </p:cNvSpPr>
          <p:nvPr/>
        </p:nvSpPr>
        <p:spPr bwMode="auto">
          <a:xfrm>
            <a:off x="2819400" y="3810000"/>
            <a:ext cx="4191000" cy="2282825"/>
          </a:xfrm>
          <a:prstGeom prst="rect">
            <a:avLst/>
          </a:prstGeom>
          <a:noFill/>
          <a:ln w="9525">
            <a:noFill/>
            <a:miter lim="800000"/>
            <a:headEnd/>
            <a:tailEnd/>
          </a:ln>
        </p:spPr>
        <p:txBody>
          <a:bodyPr>
            <a:spAutoFit/>
          </a:bodyPr>
          <a:lstStyle/>
          <a:p>
            <a:r>
              <a:rPr lang="en-US" sz="2400" b="1">
                <a:latin typeface="Times New Roman" pitchFamily="18" charset="0"/>
              </a:rPr>
              <a:t>28, 50, 30, 23, 23</a:t>
            </a:r>
          </a:p>
          <a:p>
            <a:r>
              <a:rPr lang="en-US" sz="2400" b="1">
                <a:latin typeface="Times New Roman" pitchFamily="18" charset="0"/>
              </a:rPr>
              <a:t>30, 50, 50, 61, 28</a:t>
            </a:r>
          </a:p>
          <a:p>
            <a:r>
              <a:rPr lang="en-US" sz="2400" b="1">
                <a:latin typeface="Times New Roman" pitchFamily="18" charset="0"/>
              </a:rPr>
              <a:t>61, 23, 30, 23, 28</a:t>
            </a:r>
          </a:p>
          <a:p>
            <a:r>
              <a:rPr lang="en-US" sz="2400" b="1">
                <a:latin typeface="Times New Roman" pitchFamily="18" charset="0"/>
              </a:rPr>
              <a:t>.</a:t>
            </a:r>
          </a:p>
          <a:p>
            <a:r>
              <a:rPr lang="en-US" sz="2400" b="1">
                <a:latin typeface="Times New Roman" pitchFamily="18" charset="0"/>
              </a:rPr>
              <a:t>.</a:t>
            </a:r>
          </a:p>
          <a:p>
            <a:r>
              <a:rPr lang="en-US" sz="2400" b="1">
                <a:latin typeface="Times New Roman" pitchFamily="18" charset="0"/>
              </a:rPr>
              <a:t>28, 50, 30, 61, 30</a:t>
            </a:r>
          </a:p>
        </p:txBody>
      </p:sp>
      <p:sp>
        <p:nvSpPr>
          <p:cNvPr id="4109" name="Rectangle 8"/>
          <p:cNvSpPr>
            <a:spLocks noChangeArrowheads="1"/>
          </p:cNvSpPr>
          <p:nvPr/>
        </p:nvSpPr>
        <p:spPr bwMode="auto">
          <a:xfrm>
            <a:off x="4481513" y="3314700"/>
            <a:ext cx="9144000" cy="0"/>
          </a:xfrm>
          <a:prstGeom prst="rect">
            <a:avLst/>
          </a:prstGeom>
          <a:noFill/>
          <a:ln w="9525">
            <a:noFill/>
            <a:miter lim="800000"/>
            <a:headEnd/>
            <a:tailEnd/>
          </a:ln>
        </p:spPr>
        <p:txBody>
          <a:bodyPr>
            <a:spAutoFit/>
          </a:bodyPr>
          <a:lstStyle/>
          <a:p>
            <a:endParaRPr lang="en-CA"/>
          </a:p>
        </p:txBody>
      </p:sp>
      <p:graphicFrame>
        <p:nvGraphicFramePr>
          <p:cNvPr id="4098" name="Object 9"/>
          <p:cNvGraphicFramePr>
            <a:graphicFrameLocks noChangeAspect="1"/>
          </p:cNvGraphicFramePr>
          <p:nvPr/>
        </p:nvGraphicFramePr>
        <p:xfrm>
          <a:off x="7010400" y="2514600"/>
          <a:ext cx="422275" cy="533400"/>
        </p:xfrm>
        <a:graphic>
          <a:graphicData uri="http://schemas.openxmlformats.org/presentationml/2006/ole">
            <mc:AlternateContent xmlns:mc="http://schemas.openxmlformats.org/markup-compatibility/2006">
              <mc:Choice xmlns:v="urn:schemas-microsoft-com:vml" Requires="v">
                <p:oleObj spid="_x0000_s234553" r:id="rId4" imgW="139579" imgH="177646" progId="Equation.3">
                  <p:embed/>
                </p:oleObj>
              </mc:Choice>
              <mc:Fallback>
                <p:oleObj r:id="rId4" imgW="139579" imgH="177646" progId="Equation.3">
                  <p:embed/>
                  <p:pic>
                    <p:nvPicPr>
                      <p:cNvPr id="0" name="Object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10400" y="2514600"/>
                        <a:ext cx="422275" cy="533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110" name="Text Box 10"/>
          <p:cNvSpPr txBox="1">
            <a:spLocks noChangeArrowheads="1"/>
          </p:cNvSpPr>
          <p:nvPr/>
        </p:nvSpPr>
        <p:spPr bwMode="auto">
          <a:xfrm>
            <a:off x="7467600" y="2590800"/>
            <a:ext cx="965200" cy="457200"/>
          </a:xfrm>
          <a:prstGeom prst="rect">
            <a:avLst/>
          </a:prstGeom>
          <a:noFill/>
          <a:ln w="9525">
            <a:noFill/>
            <a:miter lim="800000"/>
            <a:headEnd/>
            <a:tailEnd/>
          </a:ln>
        </p:spPr>
        <p:txBody>
          <a:bodyPr wrap="none">
            <a:spAutoFit/>
          </a:bodyPr>
          <a:lstStyle/>
          <a:p>
            <a:r>
              <a:rPr lang="en-US" sz="2400">
                <a:latin typeface="Times New Roman" pitchFamily="18" charset="0"/>
              </a:rPr>
              <a:t>= 38.4</a:t>
            </a:r>
          </a:p>
        </p:txBody>
      </p:sp>
      <p:grpSp>
        <p:nvGrpSpPr>
          <p:cNvPr id="2" name="Group 11"/>
          <p:cNvGrpSpPr>
            <a:grpSpLocks/>
          </p:cNvGrpSpPr>
          <p:nvPr/>
        </p:nvGrpSpPr>
        <p:grpSpPr bwMode="auto">
          <a:xfrm>
            <a:off x="5589588" y="3733800"/>
            <a:ext cx="1649412" cy="2314575"/>
            <a:chOff x="3521" y="2352"/>
            <a:chExt cx="1039" cy="1458"/>
          </a:xfrm>
        </p:grpSpPr>
        <p:graphicFrame>
          <p:nvGraphicFramePr>
            <p:cNvPr id="4099" name="Object 12"/>
            <p:cNvGraphicFramePr>
              <a:graphicFrameLocks noChangeAspect="1"/>
            </p:cNvGraphicFramePr>
            <p:nvPr/>
          </p:nvGraphicFramePr>
          <p:xfrm>
            <a:off x="3659" y="2352"/>
            <a:ext cx="901" cy="327"/>
          </p:xfrm>
          <a:graphic>
            <a:graphicData uri="http://schemas.openxmlformats.org/presentationml/2006/ole">
              <mc:AlternateContent xmlns:mc="http://schemas.openxmlformats.org/markup-compatibility/2006">
                <mc:Choice xmlns:v="urn:schemas-microsoft-com:vml" Requires="v">
                  <p:oleObj spid="_x0000_s234554" name="Equation" r:id="rId6" imgW="660240" imgH="241200" progId="Equation.3">
                    <p:embed/>
                  </p:oleObj>
                </mc:Choice>
                <mc:Fallback>
                  <p:oleObj name="Equation" r:id="rId6" imgW="660240" imgH="241200" progId="Equation.3">
                    <p:embed/>
                    <p:pic>
                      <p:nvPicPr>
                        <p:cNvPr id="0" name="Object 1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659" y="2352"/>
                          <a:ext cx="901" cy="32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100" name="Object 13"/>
            <p:cNvGraphicFramePr>
              <a:graphicFrameLocks noChangeAspect="1"/>
            </p:cNvGraphicFramePr>
            <p:nvPr/>
          </p:nvGraphicFramePr>
          <p:xfrm>
            <a:off x="3659" y="2631"/>
            <a:ext cx="901" cy="315"/>
          </p:xfrm>
          <a:graphic>
            <a:graphicData uri="http://schemas.openxmlformats.org/presentationml/2006/ole">
              <mc:AlternateContent xmlns:mc="http://schemas.openxmlformats.org/markup-compatibility/2006">
                <mc:Choice xmlns:v="urn:schemas-microsoft-com:vml" Requires="v">
                  <p:oleObj spid="_x0000_s234555" name="Equation" r:id="rId8" imgW="685800" imgH="241200" progId="Equation.3">
                    <p:embed/>
                  </p:oleObj>
                </mc:Choice>
                <mc:Fallback>
                  <p:oleObj name="Equation" r:id="rId8" imgW="685800" imgH="241200" progId="Equation.3">
                    <p:embed/>
                    <p:pic>
                      <p:nvPicPr>
                        <p:cNvPr id="0" name="Object 1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659" y="2631"/>
                          <a:ext cx="901" cy="31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101" name="Object 14"/>
            <p:cNvGraphicFramePr>
              <a:graphicFrameLocks noChangeAspect="1"/>
            </p:cNvGraphicFramePr>
            <p:nvPr/>
          </p:nvGraphicFramePr>
          <p:xfrm>
            <a:off x="3631" y="2888"/>
            <a:ext cx="929" cy="331"/>
          </p:xfrm>
          <a:graphic>
            <a:graphicData uri="http://schemas.openxmlformats.org/presentationml/2006/ole">
              <mc:AlternateContent xmlns:mc="http://schemas.openxmlformats.org/markup-compatibility/2006">
                <mc:Choice xmlns:v="urn:schemas-microsoft-com:vml" Requires="v">
                  <p:oleObj spid="_x0000_s234556" name="Equation" r:id="rId10" imgW="672840" imgH="241200" progId="Equation.3">
                    <p:embed/>
                  </p:oleObj>
                </mc:Choice>
                <mc:Fallback>
                  <p:oleObj name="Equation" r:id="rId10" imgW="672840" imgH="241200" progId="Equation.3">
                    <p:embed/>
                    <p:pic>
                      <p:nvPicPr>
                        <p:cNvPr id="0" name="Object 14"/>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631" y="2888"/>
                          <a:ext cx="929" cy="33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102" name="Object 15"/>
            <p:cNvGraphicFramePr>
              <a:graphicFrameLocks noChangeAspect="1"/>
            </p:cNvGraphicFramePr>
            <p:nvPr/>
          </p:nvGraphicFramePr>
          <p:xfrm>
            <a:off x="3521" y="3504"/>
            <a:ext cx="1039" cy="306"/>
          </p:xfrm>
          <a:graphic>
            <a:graphicData uri="http://schemas.openxmlformats.org/presentationml/2006/ole">
              <mc:AlternateContent xmlns:mc="http://schemas.openxmlformats.org/markup-compatibility/2006">
                <mc:Choice xmlns:v="urn:schemas-microsoft-com:vml" Requires="v">
                  <p:oleObj spid="_x0000_s234557" name="Equation" r:id="rId12" imgW="812520" imgH="241200" progId="Equation.3">
                    <p:embed/>
                  </p:oleObj>
                </mc:Choice>
                <mc:Fallback>
                  <p:oleObj name="Equation" r:id="rId12" imgW="812520" imgH="241200" progId="Equation.3">
                    <p:embed/>
                    <p:pic>
                      <p:nvPicPr>
                        <p:cNvPr id="0" name="Object 15"/>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521" y="3504"/>
                          <a:ext cx="1039" cy="30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sp>
        <p:nvSpPr>
          <p:cNvPr id="4112" name="Rectangle 16"/>
          <p:cNvSpPr>
            <a:spLocks noChangeArrowheads="1"/>
          </p:cNvSpPr>
          <p:nvPr/>
        </p:nvSpPr>
        <p:spPr bwMode="auto">
          <a:xfrm>
            <a:off x="1219200" y="3733800"/>
            <a:ext cx="6248400" cy="2590800"/>
          </a:xfrm>
          <a:prstGeom prst="rect">
            <a:avLst/>
          </a:prstGeom>
          <a:noFill/>
          <a:ln w="9525">
            <a:solidFill>
              <a:schemeClr val="tx1"/>
            </a:solidFill>
            <a:miter lim="800000"/>
            <a:headEnd/>
            <a:tailEnd/>
          </a:ln>
        </p:spPr>
        <p:txBody>
          <a:bodyPr wrap="none" anchor="ctr"/>
          <a:lstStyle/>
          <a:p>
            <a:endParaRPr lang="en-CA"/>
          </a:p>
        </p:txBody>
      </p:sp>
      <p:sp>
        <p:nvSpPr>
          <p:cNvPr id="19" name="Date Placeholder 18"/>
          <p:cNvSpPr>
            <a:spLocks noGrp="1"/>
          </p:cNvSpPr>
          <p:nvPr>
            <p:ph type="dt" sz="half" idx="10"/>
          </p:nvPr>
        </p:nvSpPr>
        <p:spPr/>
        <p:txBody>
          <a:bodyPr/>
          <a:lstStyle/>
          <a:p>
            <a:pPr>
              <a:defRPr/>
            </a:pPr>
            <a:fld id="{230C7A6E-14CA-4F9F-882E-80EBE51FD689}" type="datetime1">
              <a:rPr lang="en-CA" smtClean="0"/>
              <a:pPr>
                <a:defRPr/>
              </a:pPr>
              <a:t>23/09/2019</a:t>
            </a:fld>
            <a:endParaRPr lang="fr-CA"/>
          </a:p>
        </p:txBody>
      </p:sp>
      <p:sp>
        <p:nvSpPr>
          <p:cNvPr id="20" name="Slide Number Placeholder 19"/>
          <p:cNvSpPr>
            <a:spLocks noGrp="1"/>
          </p:cNvSpPr>
          <p:nvPr>
            <p:ph type="sldNum" sz="quarter" idx="12"/>
          </p:nvPr>
        </p:nvSpPr>
        <p:spPr/>
        <p:txBody>
          <a:bodyPr/>
          <a:lstStyle/>
          <a:p>
            <a:pPr>
              <a:defRPr/>
            </a:pPr>
            <a:fld id="{B71C6503-33B5-43D0-98D3-C89ED56D8B2F}" type="slidenum">
              <a:rPr lang="fr-CA" smtClean="0"/>
              <a:pPr>
                <a:defRPr/>
              </a:pPr>
              <a:t>37</a:t>
            </a:fld>
            <a:endParaRPr lang="fr-CA"/>
          </a:p>
        </p:txBody>
      </p:sp>
      <p:sp>
        <p:nvSpPr>
          <p:cNvPr id="21" name="Footer Placeholder 20"/>
          <p:cNvSpPr>
            <a:spLocks noGrp="1"/>
          </p:cNvSpPr>
          <p:nvPr>
            <p:ph type="ftr" sz="quarter" idx="11"/>
          </p:nvPr>
        </p:nvSpPr>
        <p:spPr/>
        <p:txBody>
          <a:bodyPr/>
          <a:lstStyle/>
          <a:p>
            <a:pPr>
              <a:defRPr/>
            </a:pPr>
            <a:r>
              <a:rPr lang="fr-CA" smtClean="0"/>
              <a:t>Statistics Canada • Statistique Canada</a:t>
            </a:r>
            <a:endParaRPr lang="fr-C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r>
              <a:rPr lang="en-US" dirty="0" smtClean="0"/>
              <a:t>Bootstrap in sample survey</a:t>
            </a:r>
            <a:endParaRPr lang="en-US" dirty="0"/>
          </a:p>
        </p:txBody>
      </p:sp>
      <p:sp>
        <p:nvSpPr>
          <p:cNvPr id="38915" name="Rectangle 3"/>
          <p:cNvSpPr>
            <a:spLocks noGrp="1" noChangeArrowheads="1"/>
          </p:cNvSpPr>
          <p:nvPr>
            <p:ph type="body" idx="1"/>
          </p:nvPr>
        </p:nvSpPr>
        <p:spPr>
          <a:xfrm>
            <a:off x="471488" y="1785937"/>
            <a:ext cx="8277225" cy="4165200"/>
          </a:xfrm>
        </p:spPr>
        <p:txBody>
          <a:bodyPr/>
          <a:lstStyle/>
          <a:p>
            <a:pPr marL="514800" indent="-514800">
              <a:buFont typeface="Wingdings" pitchFamily="2" charset="2"/>
              <a:buChar char="q"/>
            </a:pPr>
            <a:r>
              <a:rPr lang="en-CA" sz="2400" dirty="0" smtClean="0"/>
              <a:t>The Bootstrap method is used mainly to obtain an estimate of the variance for some complex survey parameters and/or designs </a:t>
            </a:r>
          </a:p>
          <a:p>
            <a:pPr marL="514800" indent="-514800">
              <a:buFont typeface="Wingdings" pitchFamily="2" charset="2"/>
              <a:buChar char="q"/>
            </a:pPr>
            <a:r>
              <a:rPr lang="en-CA" sz="2400" dirty="0" smtClean="0"/>
              <a:t>As mentioned earlier it is understood that the design of IHS makes it nearly impossible to use any other techniques but a replication techniques and possibly the only suitable one might be the bootstrap.</a:t>
            </a:r>
          </a:p>
          <a:p>
            <a:pPr marL="514800" indent="-514800">
              <a:buFont typeface="Wingdings" pitchFamily="2" charset="2"/>
              <a:buChar char="q"/>
            </a:pPr>
            <a:r>
              <a:rPr lang="en-CA" sz="2400" dirty="0" smtClean="0"/>
              <a:t>Unfortunately, the fact that the IHS design has</a:t>
            </a:r>
          </a:p>
          <a:p>
            <a:pPr marL="914850" lvl="1" indent="-514800">
              <a:buFont typeface="Wingdings" pitchFamily="2" charset="2"/>
              <a:buChar char="q"/>
            </a:pPr>
            <a:r>
              <a:rPr lang="en-CA" dirty="0" smtClean="0"/>
              <a:t>a three stage </a:t>
            </a:r>
            <a:r>
              <a:rPr lang="en-CA" dirty="0" err="1" smtClean="0"/>
              <a:t>pps</a:t>
            </a:r>
            <a:r>
              <a:rPr lang="en-CA" dirty="0" smtClean="0"/>
              <a:t> component with large sampling fraction makes direct application of available bootstrap methods “trickier”</a:t>
            </a:r>
          </a:p>
          <a:p>
            <a:pPr marL="514800" indent="-514800">
              <a:buNone/>
            </a:pPr>
            <a:endParaRPr lang="en-CA" sz="2400" dirty="0" smtClean="0"/>
          </a:p>
          <a:p>
            <a:pPr marL="914850" lvl="1" indent="-514800">
              <a:buFont typeface="Wingdings" pitchFamily="2" charset="2"/>
              <a:buChar char="q"/>
            </a:pPr>
            <a:endParaRPr lang="en-CA" dirty="0" smtClean="0"/>
          </a:p>
        </p:txBody>
      </p:sp>
      <p:sp>
        <p:nvSpPr>
          <p:cNvPr id="8" name="Date Placeholder 7"/>
          <p:cNvSpPr>
            <a:spLocks noGrp="1"/>
          </p:cNvSpPr>
          <p:nvPr>
            <p:ph type="dt" sz="half" idx="10"/>
          </p:nvPr>
        </p:nvSpPr>
        <p:spPr/>
        <p:txBody>
          <a:bodyPr/>
          <a:lstStyle/>
          <a:p>
            <a:pPr>
              <a:defRPr/>
            </a:pPr>
            <a:fld id="{FF5E30C0-6112-422C-B88B-DCB73F55A43C}" type="datetime1">
              <a:rPr lang="en-CA" smtClean="0"/>
              <a:pPr>
                <a:defRPr/>
              </a:pPr>
              <a:t>23/09/2019</a:t>
            </a:fld>
            <a:endParaRPr lang="fr-CA"/>
          </a:p>
        </p:txBody>
      </p:sp>
      <p:sp>
        <p:nvSpPr>
          <p:cNvPr id="9" name="Slide Number Placeholder 8"/>
          <p:cNvSpPr>
            <a:spLocks noGrp="1"/>
          </p:cNvSpPr>
          <p:nvPr>
            <p:ph type="sldNum" sz="quarter" idx="12"/>
          </p:nvPr>
        </p:nvSpPr>
        <p:spPr/>
        <p:txBody>
          <a:bodyPr/>
          <a:lstStyle/>
          <a:p>
            <a:pPr>
              <a:defRPr/>
            </a:pPr>
            <a:fld id="{B71C6503-33B5-43D0-98D3-C89ED56D8B2F}" type="slidenum">
              <a:rPr lang="fr-CA" smtClean="0"/>
              <a:pPr>
                <a:defRPr/>
              </a:pPr>
              <a:t>38</a:t>
            </a:fld>
            <a:endParaRPr lang="fr-CA"/>
          </a:p>
        </p:txBody>
      </p:sp>
      <p:sp>
        <p:nvSpPr>
          <p:cNvPr id="6" name="Footer Placeholder 5"/>
          <p:cNvSpPr>
            <a:spLocks noGrp="1"/>
          </p:cNvSpPr>
          <p:nvPr>
            <p:ph type="ftr" sz="quarter" idx="11"/>
          </p:nvPr>
        </p:nvSpPr>
        <p:spPr/>
        <p:txBody>
          <a:bodyPr/>
          <a:lstStyle/>
          <a:p>
            <a:pPr>
              <a:defRPr/>
            </a:pPr>
            <a:r>
              <a:rPr lang="fr-CA" dirty="0" err="1" smtClean="0"/>
              <a:t>Statistics</a:t>
            </a:r>
            <a:r>
              <a:rPr lang="fr-CA" dirty="0" smtClean="0"/>
              <a:t> Canada • Statistique Canada</a:t>
            </a:r>
            <a:endParaRPr lang="fr-CA"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r>
              <a:rPr lang="en-US" dirty="0" smtClean="0"/>
              <a:t>Bootstrap in sample survey</a:t>
            </a:r>
            <a:endParaRPr lang="en-US" dirty="0"/>
          </a:p>
        </p:txBody>
      </p:sp>
      <p:sp>
        <p:nvSpPr>
          <p:cNvPr id="38915" name="Rectangle 3"/>
          <p:cNvSpPr>
            <a:spLocks noGrp="1" noChangeArrowheads="1"/>
          </p:cNvSpPr>
          <p:nvPr>
            <p:ph type="body" idx="1"/>
          </p:nvPr>
        </p:nvSpPr>
        <p:spPr>
          <a:xfrm>
            <a:off x="471488" y="1785937"/>
            <a:ext cx="8277225" cy="4165200"/>
          </a:xfrm>
        </p:spPr>
        <p:txBody>
          <a:bodyPr/>
          <a:lstStyle/>
          <a:p>
            <a:r>
              <a:rPr lang="en-US" sz="2400" dirty="0" smtClean="0"/>
              <a:t>While the use of the bootstrap is quite straightforward in the classic case</a:t>
            </a:r>
          </a:p>
          <a:p>
            <a:r>
              <a:rPr lang="en-US" sz="2400" dirty="0" smtClean="0"/>
              <a:t>Using the same recipe in survey sampling will not work</a:t>
            </a:r>
          </a:p>
          <a:p>
            <a:r>
              <a:rPr lang="en-US" sz="2400" dirty="0" smtClean="0"/>
              <a:t>Let us look at the simplest possible case. Say we want to estimate the variance of a total : </a:t>
            </a:r>
          </a:p>
          <a:p>
            <a:r>
              <a:rPr lang="en-US" sz="2400" dirty="0" smtClean="0"/>
              <a:t> if we generate with-replacement samples and directly recalculate       a bootstrap estimate and proceed as before, we will find that the bootstrap variance is not consistent (it does not converge to          the usual variance estimates).</a:t>
            </a:r>
          </a:p>
          <a:p>
            <a:r>
              <a:rPr lang="en-US" sz="2400" dirty="0" smtClean="0"/>
              <a:t>For the bootstrap method to be useful  in survey sampling  it needs to be adapted</a:t>
            </a:r>
            <a:endParaRPr lang="en-CA" dirty="0" smtClean="0"/>
          </a:p>
        </p:txBody>
      </p:sp>
      <p:sp>
        <p:nvSpPr>
          <p:cNvPr id="8" name="Date Placeholder 7"/>
          <p:cNvSpPr>
            <a:spLocks noGrp="1"/>
          </p:cNvSpPr>
          <p:nvPr>
            <p:ph type="dt" sz="half" idx="10"/>
          </p:nvPr>
        </p:nvSpPr>
        <p:spPr/>
        <p:txBody>
          <a:bodyPr/>
          <a:lstStyle/>
          <a:p>
            <a:pPr>
              <a:defRPr/>
            </a:pPr>
            <a:fld id="{CD053206-83D4-4245-9C98-4800BDE6413F}" type="datetime1">
              <a:rPr lang="en-CA" smtClean="0"/>
              <a:pPr>
                <a:defRPr/>
              </a:pPr>
              <a:t>23/09/2019</a:t>
            </a:fld>
            <a:endParaRPr lang="fr-CA"/>
          </a:p>
        </p:txBody>
      </p:sp>
      <p:sp>
        <p:nvSpPr>
          <p:cNvPr id="9" name="Slide Number Placeholder 8"/>
          <p:cNvSpPr>
            <a:spLocks noGrp="1"/>
          </p:cNvSpPr>
          <p:nvPr>
            <p:ph type="sldNum" sz="quarter" idx="12"/>
          </p:nvPr>
        </p:nvSpPr>
        <p:spPr/>
        <p:txBody>
          <a:bodyPr/>
          <a:lstStyle/>
          <a:p>
            <a:pPr>
              <a:defRPr/>
            </a:pPr>
            <a:fld id="{B71C6503-33B5-43D0-98D3-C89ED56D8B2F}" type="slidenum">
              <a:rPr lang="fr-CA" smtClean="0"/>
              <a:pPr>
                <a:defRPr/>
              </a:pPr>
              <a:t>39</a:t>
            </a:fld>
            <a:endParaRPr lang="fr-CA"/>
          </a:p>
        </p:txBody>
      </p:sp>
      <p:sp>
        <p:nvSpPr>
          <p:cNvPr id="6" name="Footer Placeholder 5"/>
          <p:cNvSpPr>
            <a:spLocks noGrp="1"/>
          </p:cNvSpPr>
          <p:nvPr>
            <p:ph type="ftr" sz="quarter" idx="11"/>
          </p:nvPr>
        </p:nvSpPr>
        <p:spPr/>
        <p:txBody>
          <a:bodyPr/>
          <a:lstStyle/>
          <a:p>
            <a:pPr>
              <a:defRPr/>
            </a:pPr>
            <a:r>
              <a:rPr lang="fr-CA" smtClean="0"/>
              <a:t>Statistics Canada • Statistique Canada</a:t>
            </a:r>
            <a:endParaRPr lang="fr-CA" dirty="0"/>
          </a:p>
        </p:txBody>
      </p:sp>
      <p:graphicFrame>
        <p:nvGraphicFramePr>
          <p:cNvPr id="332801" name="Object 10"/>
          <p:cNvGraphicFramePr>
            <a:graphicFrameLocks noChangeAspect="1"/>
          </p:cNvGraphicFramePr>
          <p:nvPr/>
        </p:nvGraphicFramePr>
        <p:xfrm>
          <a:off x="5436096" y="3429000"/>
          <a:ext cx="1447800" cy="609600"/>
        </p:xfrm>
        <a:graphic>
          <a:graphicData uri="http://schemas.openxmlformats.org/presentationml/2006/ole">
            <mc:AlternateContent xmlns:mc="http://schemas.openxmlformats.org/markup-compatibility/2006">
              <mc:Choice xmlns:v="urn:schemas-microsoft-com:vml" Requires="v">
                <p:oleObj spid="_x0000_s332840" name="Équation" r:id="rId4" imgW="1447560" imgH="609480" progId="Equation.3">
                  <p:embed/>
                </p:oleObj>
              </mc:Choice>
              <mc:Fallback>
                <p:oleObj name="Équation" r:id="rId4" imgW="1447560" imgH="609480" progId="Equation.3">
                  <p:embed/>
                  <p:pic>
                    <p:nvPicPr>
                      <p:cNvPr id="0" name="Object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36096" y="3429000"/>
                        <a:ext cx="14478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32802" name="Object 10"/>
          <p:cNvGraphicFramePr>
            <a:graphicFrameLocks noChangeAspect="1"/>
          </p:cNvGraphicFramePr>
          <p:nvPr/>
        </p:nvGraphicFramePr>
        <p:xfrm>
          <a:off x="2483768" y="4221088"/>
          <a:ext cx="355600" cy="508000"/>
        </p:xfrm>
        <a:graphic>
          <a:graphicData uri="http://schemas.openxmlformats.org/presentationml/2006/ole">
            <mc:AlternateContent xmlns:mc="http://schemas.openxmlformats.org/markup-compatibility/2006">
              <mc:Choice xmlns:v="urn:schemas-microsoft-com:vml" Requires="v">
                <p:oleObj spid="_x0000_s332841" name="Équation" r:id="rId6" imgW="177480" imgH="253800" progId="Equation.3">
                  <p:embed/>
                </p:oleObj>
              </mc:Choice>
              <mc:Fallback>
                <p:oleObj name="Équation" r:id="rId6" imgW="177480" imgH="253800" progId="Equation.3">
                  <p:embed/>
                  <p:pic>
                    <p:nvPicPr>
                      <p:cNvPr id="0"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483768" y="4221088"/>
                        <a:ext cx="355600" cy="50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32803" name="Object 10"/>
          <p:cNvGraphicFramePr>
            <a:graphicFrameLocks noChangeAspect="1"/>
          </p:cNvGraphicFramePr>
          <p:nvPr>
            <p:extLst>
              <p:ext uri="{D42A27DB-BD31-4B8C-83A1-F6EECF244321}">
                <p14:modId xmlns:p14="http://schemas.microsoft.com/office/powerpoint/2010/main" val="3369062226"/>
              </p:ext>
            </p:extLst>
          </p:nvPr>
        </p:nvGraphicFramePr>
        <p:xfrm>
          <a:off x="5580112" y="4941168"/>
          <a:ext cx="812800" cy="508000"/>
        </p:xfrm>
        <a:graphic>
          <a:graphicData uri="http://schemas.openxmlformats.org/presentationml/2006/ole">
            <mc:AlternateContent xmlns:mc="http://schemas.openxmlformats.org/markup-compatibility/2006">
              <mc:Choice xmlns:v="urn:schemas-microsoft-com:vml" Requires="v">
                <p:oleObj spid="_x0000_s332842" name="Équation" r:id="rId8" imgW="406080" imgH="253800" progId="Equation.3">
                  <p:embed/>
                </p:oleObj>
              </mc:Choice>
              <mc:Fallback>
                <p:oleObj name="Équation" r:id="rId8" imgW="406080" imgH="253800" progId="Equation.3">
                  <p:embed/>
                  <p:pic>
                    <p:nvPicPr>
                      <p:cNvPr id="0" name="Picture 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580112" y="4941168"/>
                        <a:ext cx="812800" cy="50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subTitle" idx="1"/>
          </p:nvPr>
        </p:nvSpPr>
        <p:spPr>
          <a:xfrm>
            <a:off x="468313" y="4725143"/>
            <a:ext cx="8208962" cy="275481"/>
          </a:xfrm>
        </p:spPr>
        <p:txBody>
          <a:bodyPr/>
          <a:lstStyle/>
          <a:p>
            <a:pPr eaLnBrk="1" hangingPunct="1">
              <a:lnSpc>
                <a:spcPct val="80000"/>
              </a:lnSpc>
            </a:pPr>
            <a:r>
              <a:rPr lang="en-CA" sz="1400" dirty="0" smtClean="0"/>
              <a:t>September 2019</a:t>
            </a:r>
          </a:p>
        </p:txBody>
      </p:sp>
      <p:sp>
        <p:nvSpPr>
          <p:cNvPr id="3074" name="AutoShape 2"/>
          <p:cNvSpPr>
            <a:spLocks noGrp="1" noChangeArrowheads="1"/>
          </p:cNvSpPr>
          <p:nvPr>
            <p:ph type="ctrTitle" sz="quarter"/>
          </p:nvPr>
        </p:nvSpPr>
        <p:spPr>
          <a:xfrm>
            <a:off x="469900" y="2027238"/>
            <a:ext cx="8229600" cy="2187575"/>
          </a:xfrm>
        </p:spPr>
        <p:txBody>
          <a:bodyPr/>
          <a:lstStyle/>
          <a:p>
            <a:pPr eaLnBrk="1" hangingPunct="1">
              <a:spcAft>
                <a:spcPct val="25000"/>
              </a:spcAft>
            </a:pPr>
            <a:r>
              <a:rPr lang="en-CA" dirty="0" smtClean="0">
                <a:solidFill>
                  <a:srgbClr val="FFFFFF"/>
                </a:solidFill>
              </a:rPr>
              <a:t> Variance Estimation </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r>
              <a:rPr lang="en-US" dirty="0" smtClean="0"/>
              <a:t>Bootstrap in sample survey</a:t>
            </a:r>
            <a:endParaRPr lang="en-US" dirty="0"/>
          </a:p>
        </p:txBody>
      </p:sp>
      <p:sp>
        <p:nvSpPr>
          <p:cNvPr id="38915" name="Rectangle 3"/>
          <p:cNvSpPr>
            <a:spLocks noGrp="1" noChangeArrowheads="1"/>
          </p:cNvSpPr>
          <p:nvPr>
            <p:ph type="body" idx="1"/>
          </p:nvPr>
        </p:nvSpPr>
        <p:spPr>
          <a:xfrm>
            <a:off x="471488" y="1785937"/>
            <a:ext cx="8277225" cy="4165200"/>
          </a:xfrm>
        </p:spPr>
        <p:txBody>
          <a:bodyPr/>
          <a:lstStyle/>
          <a:p>
            <a:r>
              <a:rPr lang="en-US" sz="2400" dirty="0" smtClean="0"/>
              <a:t>The adaptation for survey sampling consist of modifying the weight in such a way that the bootstrap variance estimates become a consistent variance estimator</a:t>
            </a:r>
          </a:p>
          <a:p>
            <a:r>
              <a:rPr lang="en-US" sz="2400" dirty="0" smtClean="0"/>
              <a:t>The condition for a good bootstrap procedure is to find</a:t>
            </a:r>
          </a:p>
          <a:p>
            <a:pPr>
              <a:buNone/>
            </a:pPr>
            <a:r>
              <a:rPr lang="en-US" sz="2400" dirty="0" smtClean="0"/>
              <a:t>A random adjustment     such that </a:t>
            </a:r>
          </a:p>
          <a:p>
            <a:pPr>
              <a:buNone/>
            </a:pPr>
            <a:r>
              <a:rPr lang="en-US" sz="2400" dirty="0" smtClean="0"/>
              <a:t>Is a bootstrap replicate and that the bootstrap moments (*) under the </a:t>
            </a:r>
            <a:r>
              <a:rPr lang="en-US" sz="2400" dirty="0" err="1" smtClean="0"/>
              <a:t>srs</a:t>
            </a:r>
            <a:r>
              <a:rPr lang="en-US" sz="2400" dirty="0" smtClean="0"/>
              <a:t> with replacement match the moments of the sample. Mathematically:</a:t>
            </a:r>
          </a:p>
          <a:p>
            <a:pPr>
              <a:buNone/>
            </a:pPr>
            <a:endParaRPr lang="en-US" sz="2400" dirty="0" smtClean="0"/>
          </a:p>
          <a:p>
            <a:pPr>
              <a:buNone/>
            </a:pPr>
            <a:r>
              <a:rPr lang="en-US" sz="2400" dirty="0" smtClean="0"/>
              <a:t>All the methods considered later will match at least the first 2 moments (most will even match the third moment)</a:t>
            </a:r>
          </a:p>
          <a:p>
            <a:pPr>
              <a:buNone/>
            </a:pPr>
            <a:endParaRPr lang="en-CA" dirty="0" smtClean="0"/>
          </a:p>
        </p:txBody>
      </p:sp>
      <p:sp>
        <p:nvSpPr>
          <p:cNvPr id="8" name="Date Placeholder 7"/>
          <p:cNvSpPr>
            <a:spLocks noGrp="1"/>
          </p:cNvSpPr>
          <p:nvPr>
            <p:ph type="dt" sz="half" idx="10"/>
          </p:nvPr>
        </p:nvSpPr>
        <p:spPr/>
        <p:txBody>
          <a:bodyPr/>
          <a:lstStyle/>
          <a:p>
            <a:pPr>
              <a:defRPr/>
            </a:pPr>
            <a:fld id="{E693E204-7C93-4F06-B280-313263ECFF98}" type="datetime1">
              <a:rPr lang="en-CA" smtClean="0"/>
              <a:pPr>
                <a:defRPr/>
              </a:pPr>
              <a:t>23/09/2019</a:t>
            </a:fld>
            <a:endParaRPr lang="fr-CA"/>
          </a:p>
        </p:txBody>
      </p:sp>
      <p:sp>
        <p:nvSpPr>
          <p:cNvPr id="9" name="Slide Number Placeholder 8"/>
          <p:cNvSpPr>
            <a:spLocks noGrp="1"/>
          </p:cNvSpPr>
          <p:nvPr>
            <p:ph type="sldNum" sz="quarter" idx="12"/>
          </p:nvPr>
        </p:nvSpPr>
        <p:spPr/>
        <p:txBody>
          <a:bodyPr/>
          <a:lstStyle/>
          <a:p>
            <a:pPr>
              <a:defRPr/>
            </a:pPr>
            <a:fld id="{B71C6503-33B5-43D0-98D3-C89ED56D8B2F}" type="slidenum">
              <a:rPr lang="fr-CA" smtClean="0"/>
              <a:pPr>
                <a:defRPr/>
              </a:pPr>
              <a:t>40</a:t>
            </a:fld>
            <a:endParaRPr lang="fr-CA"/>
          </a:p>
        </p:txBody>
      </p:sp>
      <p:sp>
        <p:nvSpPr>
          <p:cNvPr id="6" name="Footer Placeholder 5"/>
          <p:cNvSpPr>
            <a:spLocks noGrp="1"/>
          </p:cNvSpPr>
          <p:nvPr>
            <p:ph type="ftr" sz="quarter" idx="11"/>
          </p:nvPr>
        </p:nvSpPr>
        <p:spPr/>
        <p:txBody>
          <a:bodyPr/>
          <a:lstStyle/>
          <a:p>
            <a:pPr>
              <a:defRPr/>
            </a:pPr>
            <a:r>
              <a:rPr lang="fr-CA" smtClean="0"/>
              <a:t>Statistics Canada • Statistique Canada</a:t>
            </a:r>
            <a:endParaRPr lang="fr-CA" dirty="0"/>
          </a:p>
        </p:txBody>
      </p:sp>
      <p:graphicFrame>
        <p:nvGraphicFramePr>
          <p:cNvPr id="332801" name="Object 10"/>
          <p:cNvGraphicFramePr>
            <a:graphicFrameLocks noChangeAspect="1"/>
          </p:cNvGraphicFramePr>
          <p:nvPr/>
        </p:nvGraphicFramePr>
        <p:xfrm>
          <a:off x="5220072" y="3356992"/>
          <a:ext cx="1806575" cy="738187"/>
        </p:xfrm>
        <a:graphic>
          <a:graphicData uri="http://schemas.openxmlformats.org/presentationml/2006/ole">
            <mc:AlternateContent xmlns:mc="http://schemas.openxmlformats.org/markup-compatibility/2006">
              <mc:Choice xmlns:v="urn:schemas-microsoft-com:vml" Requires="v">
                <p:oleObj spid="_x0000_s383023" name="Équation" r:id="rId4" imgW="901440" imgH="368280" progId="Equation.3">
                  <p:embed/>
                </p:oleObj>
              </mc:Choice>
              <mc:Fallback>
                <p:oleObj name="Équation" r:id="rId4" imgW="901440" imgH="368280" progId="Equation.3">
                  <p:embed/>
                  <p:pic>
                    <p:nvPicPr>
                      <p:cNvPr id="0" name="Object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20072" y="3356992"/>
                        <a:ext cx="1806575" cy="738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32803" name="Object 10"/>
          <p:cNvGraphicFramePr>
            <a:graphicFrameLocks noChangeAspect="1"/>
          </p:cNvGraphicFramePr>
          <p:nvPr/>
        </p:nvGraphicFramePr>
        <p:xfrm>
          <a:off x="3563888" y="3429000"/>
          <a:ext cx="330200" cy="457200"/>
        </p:xfrm>
        <a:graphic>
          <a:graphicData uri="http://schemas.openxmlformats.org/presentationml/2006/ole">
            <mc:AlternateContent xmlns:mc="http://schemas.openxmlformats.org/markup-compatibility/2006">
              <mc:Choice xmlns:v="urn:schemas-microsoft-com:vml" Requires="v">
                <p:oleObj spid="_x0000_s383024" name="Équation" r:id="rId6" imgW="164880" imgH="228600" progId="Equation.3">
                  <p:embed/>
                </p:oleObj>
              </mc:Choice>
              <mc:Fallback>
                <p:oleObj name="Équation" r:id="rId6" imgW="164880" imgH="228600" progId="Equation.3">
                  <p:embed/>
                  <p:pic>
                    <p:nvPicPr>
                      <p:cNvPr id="0"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563888" y="3429000"/>
                        <a:ext cx="330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82981" name="Object 11"/>
          <p:cNvGraphicFramePr>
            <a:graphicFrameLocks noChangeAspect="1"/>
          </p:cNvGraphicFramePr>
          <p:nvPr/>
        </p:nvGraphicFramePr>
        <p:xfrm>
          <a:off x="1043608" y="4941168"/>
          <a:ext cx="1622425" cy="608012"/>
        </p:xfrm>
        <a:graphic>
          <a:graphicData uri="http://schemas.openxmlformats.org/presentationml/2006/ole">
            <mc:AlternateContent xmlns:mc="http://schemas.openxmlformats.org/markup-compatibility/2006">
              <mc:Choice xmlns:v="urn:schemas-microsoft-com:vml" Requires="v">
                <p:oleObj spid="_x0000_s383025" name="Équation" r:id="rId8" imgW="812520" imgH="304560" progId="Equation.3">
                  <p:embed/>
                </p:oleObj>
              </mc:Choice>
              <mc:Fallback>
                <p:oleObj name="Équation" r:id="rId8" imgW="812520" imgH="304560" progId="Equation.3">
                  <p:embed/>
                  <p:pic>
                    <p:nvPicPr>
                      <p:cNvPr id="0" name="Object 11"/>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043608" y="4941168"/>
                        <a:ext cx="1622425" cy="608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82982" name="Object 13"/>
          <p:cNvGraphicFramePr>
            <a:graphicFrameLocks noChangeAspect="1"/>
          </p:cNvGraphicFramePr>
          <p:nvPr/>
        </p:nvGraphicFramePr>
        <p:xfrm>
          <a:off x="3275856" y="4941168"/>
          <a:ext cx="1903413" cy="533400"/>
        </p:xfrm>
        <a:graphic>
          <a:graphicData uri="http://schemas.openxmlformats.org/presentationml/2006/ole">
            <mc:AlternateContent xmlns:mc="http://schemas.openxmlformats.org/markup-compatibility/2006">
              <mc:Choice xmlns:v="urn:schemas-microsoft-com:vml" Requires="v">
                <p:oleObj spid="_x0000_s383026" name="Équation" r:id="rId10" imgW="952200" imgH="266400" progId="Equation.3">
                  <p:embed/>
                </p:oleObj>
              </mc:Choice>
              <mc:Fallback>
                <p:oleObj name="Équation" r:id="rId10" imgW="952200" imgH="266400" progId="Equation.3">
                  <p:embed/>
                  <p:pic>
                    <p:nvPicPr>
                      <p:cNvPr id="0" name="Object 13"/>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275856" y="4941168"/>
                        <a:ext cx="1903413"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r>
              <a:rPr lang="en-US" dirty="0" smtClean="0"/>
              <a:t>Bootstrap in sample survey</a:t>
            </a:r>
            <a:endParaRPr lang="en-US" dirty="0"/>
          </a:p>
        </p:txBody>
      </p:sp>
      <p:sp>
        <p:nvSpPr>
          <p:cNvPr id="38915" name="Rectangle 3"/>
          <p:cNvSpPr>
            <a:spLocks noGrp="1" noChangeArrowheads="1"/>
          </p:cNvSpPr>
          <p:nvPr>
            <p:ph type="body" idx="1"/>
          </p:nvPr>
        </p:nvSpPr>
        <p:spPr>
          <a:xfrm>
            <a:off x="471488" y="1785937"/>
            <a:ext cx="8277225" cy="4165200"/>
          </a:xfrm>
        </p:spPr>
        <p:txBody>
          <a:bodyPr/>
          <a:lstStyle/>
          <a:p>
            <a:r>
              <a:rPr lang="en-US" dirty="0" smtClean="0"/>
              <a:t>Advantages</a:t>
            </a:r>
          </a:p>
          <a:p>
            <a:pPr lvl="1"/>
            <a:r>
              <a:rPr lang="en-US" dirty="0" smtClean="0"/>
              <a:t>No formula derivation.</a:t>
            </a:r>
          </a:p>
          <a:p>
            <a:pPr lvl="1"/>
            <a:r>
              <a:rPr lang="en-US" dirty="0" smtClean="0"/>
              <a:t>Works for many statistics as well as for non-smooth functions</a:t>
            </a:r>
          </a:p>
          <a:p>
            <a:r>
              <a:rPr lang="en-US" dirty="0" smtClean="0"/>
              <a:t>Disadvantages</a:t>
            </a:r>
          </a:p>
          <a:p>
            <a:pPr lvl="1"/>
            <a:r>
              <a:rPr lang="en-US" dirty="0" smtClean="0"/>
              <a:t>Computer intensive.</a:t>
            </a:r>
          </a:p>
          <a:p>
            <a:pPr lvl="1"/>
            <a:r>
              <a:rPr lang="en-US" dirty="0" smtClean="0"/>
              <a:t>Some of the theoretical aspects still needs to be studied.</a:t>
            </a:r>
          </a:p>
          <a:p>
            <a:pPr lvl="1"/>
            <a:r>
              <a:rPr lang="en-CA" dirty="0" smtClean="0"/>
              <a:t>Over-estimation of the variance in some instances</a:t>
            </a:r>
          </a:p>
          <a:p>
            <a:pPr marL="514800" indent="-514800">
              <a:buFont typeface="Wingdings" pitchFamily="2" charset="2"/>
              <a:buChar char="q"/>
            </a:pPr>
            <a:r>
              <a:rPr lang="en-CA" dirty="0" smtClean="0"/>
              <a:t>A variety of methods are available</a:t>
            </a:r>
          </a:p>
        </p:txBody>
      </p:sp>
      <p:sp>
        <p:nvSpPr>
          <p:cNvPr id="8" name="Date Placeholder 7"/>
          <p:cNvSpPr>
            <a:spLocks noGrp="1"/>
          </p:cNvSpPr>
          <p:nvPr>
            <p:ph type="dt" sz="half" idx="10"/>
          </p:nvPr>
        </p:nvSpPr>
        <p:spPr/>
        <p:txBody>
          <a:bodyPr/>
          <a:lstStyle/>
          <a:p>
            <a:pPr>
              <a:defRPr/>
            </a:pPr>
            <a:fld id="{4956E56E-660C-422F-8E69-49A54F1A3BBB}" type="datetime1">
              <a:rPr lang="en-CA" smtClean="0"/>
              <a:pPr>
                <a:defRPr/>
              </a:pPr>
              <a:t>23/09/2019</a:t>
            </a:fld>
            <a:endParaRPr lang="fr-CA"/>
          </a:p>
        </p:txBody>
      </p:sp>
      <p:sp>
        <p:nvSpPr>
          <p:cNvPr id="9" name="Slide Number Placeholder 8"/>
          <p:cNvSpPr>
            <a:spLocks noGrp="1"/>
          </p:cNvSpPr>
          <p:nvPr>
            <p:ph type="sldNum" sz="quarter" idx="12"/>
          </p:nvPr>
        </p:nvSpPr>
        <p:spPr/>
        <p:txBody>
          <a:bodyPr/>
          <a:lstStyle/>
          <a:p>
            <a:pPr>
              <a:defRPr/>
            </a:pPr>
            <a:fld id="{B71C6503-33B5-43D0-98D3-C89ED56D8B2F}" type="slidenum">
              <a:rPr lang="fr-CA" smtClean="0"/>
              <a:pPr>
                <a:defRPr/>
              </a:pPr>
              <a:t>41</a:t>
            </a:fld>
            <a:endParaRPr lang="fr-CA"/>
          </a:p>
        </p:txBody>
      </p:sp>
      <p:sp>
        <p:nvSpPr>
          <p:cNvPr id="6" name="Footer Placeholder 5"/>
          <p:cNvSpPr>
            <a:spLocks noGrp="1"/>
          </p:cNvSpPr>
          <p:nvPr>
            <p:ph type="ftr" sz="quarter" idx="11"/>
          </p:nvPr>
        </p:nvSpPr>
        <p:spPr/>
        <p:txBody>
          <a:bodyPr/>
          <a:lstStyle/>
          <a:p>
            <a:pPr>
              <a:defRPr/>
            </a:pPr>
            <a:r>
              <a:rPr lang="fr-CA" smtClean="0"/>
              <a:t>Statistics Canada • Statistique Canada</a:t>
            </a:r>
            <a:endParaRPr lang="fr-CA"/>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r>
              <a:rPr lang="en-US" dirty="0" smtClean="0"/>
              <a:t>Bootstrap in sample survey</a:t>
            </a:r>
            <a:endParaRPr lang="en-US" dirty="0"/>
          </a:p>
        </p:txBody>
      </p:sp>
      <p:sp>
        <p:nvSpPr>
          <p:cNvPr id="38915" name="Rectangle 3"/>
          <p:cNvSpPr>
            <a:spLocks noGrp="1" noChangeArrowheads="1"/>
          </p:cNvSpPr>
          <p:nvPr>
            <p:ph type="body" idx="1"/>
          </p:nvPr>
        </p:nvSpPr>
        <p:spPr>
          <a:xfrm>
            <a:off x="471488" y="1785937"/>
            <a:ext cx="8277225" cy="4165200"/>
          </a:xfrm>
        </p:spPr>
        <p:txBody>
          <a:bodyPr/>
          <a:lstStyle/>
          <a:p>
            <a:pPr marL="514800" indent="-514800">
              <a:buFont typeface="Wingdings" pitchFamily="2" charset="2"/>
              <a:buChar char="q"/>
            </a:pPr>
            <a:r>
              <a:rPr lang="en-CA" dirty="0" err="1" smtClean="0"/>
              <a:t>Rao</a:t>
            </a:r>
            <a:r>
              <a:rPr lang="en-CA" dirty="0" smtClean="0"/>
              <a:t>-Wu-</a:t>
            </a:r>
            <a:r>
              <a:rPr lang="en-CA" dirty="0" err="1" smtClean="0"/>
              <a:t>Yue</a:t>
            </a:r>
            <a:r>
              <a:rPr lang="en-CA" dirty="0" smtClean="0"/>
              <a:t> Re-scaling:	</a:t>
            </a:r>
          </a:p>
          <a:p>
            <a:pPr marL="914850" lvl="1" indent="-514800">
              <a:buFont typeface="Wingdings" pitchFamily="2" charset="2"/>
              <a:buChar char="q"/>
            </a:pPr>
            <a:r>
              <a:rPr lang="en-US" dirty="0" err="1" smtClean="0"/>
              <a:t>Rao</a:t>
            </a:r>
            <a:r>
              <a:rPr lang="en-US" dirty="0" smtClean="0"/>
              <a:t> and Wu (1987)  </a:t>
            </a:r>
            <a:r>
              <a:rPr lang="en-US" dirty="0" err="1" smtClean="0"/>
              <a:t>Rao</a:t>
            </a:r>
            <a:r>
              <a:rPr lang="en-US" dirty="0" smtClean="0"/>
              <a:t>, Wu and </a:t>
            </a:r>
            <a:r>
              <a:rPr lang="en-US" dirty="0" err="1" smtClean="0"/>
              <a:t>Yue</a:t>
            </a:r>
            <a:r>
              <a:rPr lang="en-US" dirty="0" smtClean="0"/>
              <a:t>(1992).</a:t>
            </a:r>
          </a:p>
          <a:p>
            <a:pPr marL="914850" lvl="1" indent="-514800">
              <a:buFont typeface="Wingdings" pitchFamily="2" charset="2"/>
              <a:buChar char="q"/>
            </a:pPr>
            <a:r>
              <a:rPr lang="en-CA" dirty="0" smtClean="0"/>
              <a:t>This adaptation works well for 2-stage designs</a:t>
            </a:r>
          </a:p>
          <a:p>
            <a:pPr marL="914850" lvl="1" indent="-514800">
              <a:buFont typeface="Wingdings" pitchFamily="2" charset="2"/>
              <a:buChar char="q"/>
            </a:pPr>
            <a:r>
              <a:rPr lang="en-CA" dirty="0" smtClean="0"/>
              <a:t>Because of the with-replacement strategy, there is a requirement to have negligible first stage sampling fraction</a:t>
            </a:r>
          </a:p>
          <a:p>
            <a:pPr marL="914850" lvl="1" indent="-514800">
              <a:buFont typeface="Wingdings" pitchFamily="2" charset="2"/>
              <a:buChar char="q"/>
            </a:pPr>
            <a:r>
              <a:rPr lang="en-CA" dirty="0" smtClean="0"/>
              <a:t>However, a without replacement version does exit. </a:t>
            </a:r>
          </a:p>
          <a:p>
            <a:pPr marL="914850" lvl="1" indent="-514800">
              <a:buFont typeface="Wingdings" pitchFamily="2" charset="2"/>
              <a:buChar char="q"/>
            </a:pPr>
            <a:r>
              <a:rPr lang="en-CA" dirty="0" smtClean="0"/>
              <a:t>Single adjustment to the weight </a:t>
            </a:r>
            <a:endParaRPr lang="en-US" dirty="0"/>
          </a:p>
        </p:txBody>
      </p:sp>
      <p:sp>
        <p:nvSpPr>
          <p:cNvPr id="8" name="Date Placeholder 7"/>
          <p:cNvSpPr>
            <a:spLocks noGrp="1"/>
          </p:cNvSpPr>
          <p:nvPr>
            <p:ph type="dt" sz="half" idx="10"/>
          </p:nvPr>
        </p:nvSpPr>
        <p:spPr/>
        <p:txBody>
          <a:bodyPr/>
          <a:lstStyle/>
          <a:p>
            <a:pPr>
              <a:defRPr/>
            </a:pPr>
            <a:fld id="{B68ADE91-C3FA-496A-9E1A-06998A9F2139}" type="datetime1">
              <a:rPr lang="en-CA" smtClean="0"/>
              <a:pPr>
                <a:defRPr/>
              </a:pPr>
              <a:t>23/09/2019</a:t>
            </a:fld>
            <a:endParaRPr lang="fr-CA"/>
          </a:p>
        </p:txBody>
      </p:sp>
      <p:sp>
        <p:nvSpPr>
          <p:cNvPr id="9" name="Slide Number Placeholder 8"/>
          <p:cNvSpPr>
            <a:spLocks noGrp="1"/>
          </p:cNvSpPr>
          <p:nvPr>
            <p:ph type="sldNum" sz="quarter" idx="12"/>
          </p:nvPr>
        </p:nvSpPr>
        <p:spPr/>
        <p:txBody>
          <a:bodyPr/>
          <a:lstStyle/>
          <a:p>
            <a:pPr>
              <a:defRPr/>
            </a:pPr>
            <a:fld id="{B71C6503-33B5-43D0-98D3-C89ED56D8B2F}" type="slidenum">
              <a:rPr lang="fr-CA" smtClean="0"/>
              <a:pPr>
                <a:defRPr/>
              </a:pPr>
              <a:t>42</a:t>
            </a:fld>
            <a:endParaRPr lang="fr-CA"/>
          </a:p>
        </p:txBody>
      </p:sp>
      <p:sp>
        <p:nvSpPr>
          <p:cNvPr id="6" name="Footer Placeholder 5"/>
          <p:cNvSpPr>
            <a:spLocks noGrp="1"/>
          </p:cNvSpPr>
          <p:nvPr>
            <p:ph type="ftr" sz="quarter" idx="11"/>
          </p:nvPr>
        </p:nvSpPr>
        <p:spPr/>
        <p:txBody>
          <a:bodyPr/>
          <a:lstStyle/>
          <a:p>
            <a:pPr>
              <a:defRPr/>
            </a:pPr>
            <a:r>
              <a:rPr lang="fr-CA" smtClean="0"/>
              <a:t>Statistics Canada • Statistique Canada</a:t>
            </a:r>
            <a:endParaRPr lang="fr-CA"/>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r>
              <a:rPr lang="en-US" dirty="0" smtClean="0"/>
              <a:t>Bootstrap in sample survey</a:t>
            </a:r>
            <a:endParaRPr lang="en-US" dirty="0"/>
          </a:p>
        </p:txBody>
      </p:sp>
      <p:sp>
        <p:nvSpPr>
          <p:cNvPr id="38915" name="Rectangle 3"/>
          <p:cNvSpPr>
            <a:spLocks noGrp="1" noChangeArrowheads="1"/>
          </p:cNvSpPr>
          <p:nvPr>
            <p:ph type="body" idx="1"/>
          </p:nvPr>
        </p:nvSpPr>
        <p:spPr>
          <a:xfrm>
            <a:off x="471488" y="1785937"/>
            <a:ext cx="8277225" cy="4165200"/>
          </a:xfrm>
        </p:spPr>
        <p:txBody>
          <a:bodyPr/>
          <a:lstStyle/>
          <a:p>
            <a:pPr marL="514800" indent="-514800">
              <a:buFont typeface="Wingdings" pitchFamily="2" charset="2"/>
              <a:buChar char="q"/>
            </a:pPr>
            <a:r>
              <a:rPr lang="en-CA" dirty="0" smtClean="0"/>
              <a:t>Poisson bootstrap:	</a:t>
            </a:r>
          </a:p>
          <a:p>
            <a:pPr marL="914850" lvl="1" indent="-514800">
              <a:buFont typeface="Wingdings" pitchFamily="2" charset="2"/>
              <a:buChar char="q"/>
            </a:pPr>
            <a:r>
              <a:rPr lang="en-US" dirty="0" smtClean="0"/>
              <a:t>Beaumont and </a:t>
            </a:r>
            <a:r>
              <a:rPr lang="en-US" dirty="0" err="1" smtClean="0"/>
              <a:t>Patak</a:t>
            </a:r>
            <a:r>
              <a:rPr lang="en-US" dirty="0" smtClean="0"/>
              <a:t> (2010)</a:t>
            </a:r>
          </a:p>
          <a:p>
            <a:pPr marL="914850" lvl="1" indent="-514800">
              <a:buFont typeface="Wingdings" pitchFamily="2" charset="2"/>
              <a:buChar char="q"/>
            </a:pPr>
            <a:r>
              <a:rPr lang="en-CA" dirty="0" smtClean="0"/>
              <a:t>Design for Poisson sampling but seems to work for other designs</a:t>
            </a:r>
          </a:p>
          <a:p>
            <a:pPr marL="914850" lvl="1" indent="-514800">
              <a:buFont typeface="Wingdings" pitchFamily="2" charset="2"/>
              <a:buChar char="q"/>
            </a:pPr>
            <a:r>
              <a:rPr lang="en-CA" dirty="0" smtClean="0"/>
              <a:t>Simple to implement, only requires a random adjustment to the weights no sub-sampling involved</a:t>
            </a:r>
          </a:p>
          <a:p>
            <a:pPr marL="914850" lvl="1" indent="-514800">
              <a:buFont typeface="Wingdings" pitchFamily="2" charset="2"/>
              <a:buChar char="q"/>
            </a:pPr>
            <a:r>
              <a:rPr lang="en-CA" dirty="0" smtClean="0"/>
              <a:t>The method should be less suited for fixed sample size design though the results obtained for </a:t>
            </a:r>
            <a:r>
              <a:rPr lang="en-CA" dirty="0" err="1" smtClean="0"/>
              <a:t>StatCan</a:t>
            </a:r>
            <a:r>
              <a:rPr lang="en-CA" dirty="0" smtClean="0"/>
              <a:t> surveys seems to indicate otherwise</a:t>
            </a:r>
          </a:p>
          <a:p>
            <a:pPr marL="400050" lvl="1" indent="0">
              <a:buNone/>
            </a:pPr>
            <a:r>
              <a:rPr lang="en-CA" dirty="0" smtClean="0"/>
              <a:t> </a:t>
            </a:r>
          </a:p>
        </p:txBody>
      </p:sp>
      <p:sp>
        <p:nvSpPr>
          <p:cNvPr id="8" name="Date Placeholder 7"/>
          <p:cNvSpPr>
            <a:spLocks noGrp="1"/>
          </p:cNvSpPr>
          <p:nvPr>
            <p:ph type="dt" sz="half" idx="10"/>
          </p:nvPr>
        </p:nvSpPr>
        <p:spPr/>
        <p:txBody>
          <a:bodyPr/>
          <a:lstStyle/>
          <a:p>
            <a:pPr>
              <a:defRPr/>
            </a:pPr>
            <a:fld id="{B9AF0B73-DE43-4693-B6C9-209232EB534C}" type="datetime1">
              <a:rPr lang="en-CA" smtClean="0"/>
              <a:pPr>
                <a:defRPr/>
              </a:pPr>
              <a:t>23/09/2019</a:t>
            </a:fld>
            <a:endParaRPr lang="fr-CA"/>
          </a:p>
        </p:txBody>
      </p:sp>
      <p:sp>
        <p:nvSpPr>
          <p:cNvPr id="9" name="Slide Number Placeholder 8"/>
          <p:cNvSpPr>
            <a:spLocks noGrp="1"/>
          </p:cNvSpPr>
          <p:nvPr>
            <p:ph type="sldNum" sz="quarter" idx="12"/>
          </p:nvPr>
        </p:nvSpPr>
        <p:spPr/>
        <p:txBody>
          <a:bodyPr/>
          <a:lstStyle/>
          <a:p>
            <a:pPr>
              <a:defRPr/>
            </a:pPr>
            <a:fld id="{B71C6503-33B5-43D0-98D3-C89ED56D8B2F}" type="slidenum">
              <a:rPr lang="fr-CA" smtClean="0"/>
              <a:pPr>
                <a:defRPr/>
              </a:pPr>
              <a:t>43</a:t>
            </a:fld>
            <a:endParaRPr lang="fr-CA"/>
          </a:p>
        </p:txBody>
      </p:sp>
      <p:sp>
        <p:nvSpPr>
          <p:cNvPr id="6" name="Footer Placeholder 5"/>
          <p:cNvSpPr>
            <a:spLocks noGrp="1"/>
          </p:cNvSpPr>
          <p:nvPr>
            <p:ph type="ftr" sz="quarter" idx="11"/>
          </p:nvPr>
        </p:nvSpPr>
        <p:spPr/>
        <p:txBody>
          <a:bodyPr/>
          <a:lstStyle/>
          <a:p>
            <a:pPr>
              <a:defRPr/>
            </a:pPr>
            <a:r>
              <a:rPr lang="fr-CA" smtClean="0"/>
              <a:t>Statistics Canada • Statistique Canada</a:t>
            </a:r>
            <a:endParaRPr lang="fr-CA"/>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7" name="Rectangle 216"/>
          <p:cNvSpPr/>
          <p:nvPr/>
        </p:nvSpPr>
        <p:spPr>
          <a:xfrm>
            <a:off x="6001072" y="474662"/>
            <a:ext cx="3024336" cy="5270919"/>
          </a:xfrm>
          <a:prstGeom prst="rect">
            <a:avLst/>
          </a:prstGeom>
          <a:solidFill>
            <a:srgbClr val="8AB98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dirty="0">
              <a:solidFill>
                <a:srgbClr val="FFFFFF"/>
              </a:solidFill>
            </a:endParaRPr>
          </a:p>
        </p:txBody>
      </p:sp>
      <p:sp>
        <p:nvSpPr>
          <p:cNvPr id="22540" name="Rectangle 22539"/>
          <p:cNvSpPr/>
          <p:nvPr/>
        </p:nvSpPr>
        <p:spPr>
          <a:xfrm>
            <a:off x="1691680" y="474662"/>
            <a:ext cx="4176464" cy="5270919"/>
          </a:xfrm>
          <a:prstGeom prst="rect">
            <a:avLst/>
          </a:prstGeom>
          <a:solidFill>
            <a:srgbClr val="8AB98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dirty="0">
              <a:solidFill>
                <a:srgbClr val="FFFFFF"/>
              </a:solidFill>
            </a:endParaRPr>
          </a:p>
        </p:txBody>
      </p:sp>
      <p:sp>
        <p:nvSpPr>
          <p:cNvPr id="22535"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FR" dirty="0">
              <a:solidFill>
                <a:srgbClr val="003366"/>
              </a:solidFill>
              <a:latin typeface="Arial" charset="0"/>
            </a:endParaRPr>
          </a:p>
        </p:txBody>
      </p:sp>
      <p:sp>
        <p:nvSpPr>
          <p:cNvPr id="22536" name="Rectangle 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FR" dirty="0">
              <a:solidFill>
                <a:srgbClr val="003366"/>
              </a:solidFill>
              <a:latin typeface="Arial" charset="0"/>
            </a:endParaRPr>
          </a:p>
        </p:txBody>
      </p:sp>
      <p:sp>
        <p:nvSpPr>
          <p:cNvPr id="22537" name="Rectangle 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FR" dirty="0">
              <a:solidFill>
                <a:srgbClr val="003366"/>
              </a:solidFill>
              <a:latin typeface="Arial" charset="0"/>
            </a:endParaRPr>
          </a:p>
        </p:txBody>
      </p:sp>
      <p:sp>
        <p:nvSpPr>
          <p:cNvPr id="2" name="Rectangle 1"/>
          <p:cNvSpPr>
            <a:spLocks noChangeAspect="1"/>
          </p:cNvSpPr>
          <p:nvPr/>
        </p:nvSpPr>
        <p:spPr>
          <a:xfrm>
            <a:off x="179512" y="973063"/>
            <a:ext cx="1368153" cy="137380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dirty="0">
              <a:solidFill>
                <a:srgbClr val="FFFFFF"/>
              </a:solidFill>
            </a:endParaRPr>
          </a:p>
        </p:txBody>
      </p:sp>
      <p:sp>
        <p:nvSpPr>
          <p:cNvPr id="22" name="Ellipse 21"/>
          <p:cNvSpPr>
            <a:spLocks noChangeAspect="1"/>
          </p:cNvSpPr>
          <p:nvPr/>
        </p:nvSpPr>
        <p:spPr>
          <a:xfrm>
            <a:off x="251521" y="2024949"/>
            <a:ext cx="244259" cy="244259"/>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dirty="0">
              <a:solidFill>
                <a:srgbClr val="FFFFFF"/>
              </a:solidFill>
            </a:endParaRPr>
          </a:p>
        </p:txBody>
      </p:sp>
      <p:sp>
        <p:nvSpPr>
          <p:cNvPr id="23" name="Ellipse 22"/>
          <p:cNvSpPr>
            <a:spLocks noChangeAspect="1"/>
          </p:cNvSpPr>
          <p:nvPr/>
        </p:nvSpPr>
        <p:spPr>
          <a:xfrm>
            <a:off x="755577" y="1520893"/>
            <a:ext cx="244259" cy="244259"/>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dirty="0">
              <a:solidFill>
                <a:srgbClr val="FFFFFF"/>
              </a:solidFill>
            </a:endParaRPr>
          </a:p>
        </p:txBody>
      </p:sp>
      <p:sp>
        <p:nvSpPr>
          <p:cNvPr id="24" name="Ellipse 23"/>
          <p:cNvSpPr>
            <a:spLocks noChangeAspect="1"/>
          </p:cNvSpPr>
          <p:nvPr/>
        </p:nvSpPr>
        <p:spPr>
          <a:xfrm>
            <a:off x="1231398" y="1045072"/>
            <a:ext cx="244259" cy="244259"/>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dirty="0">
              <a:solidFill>
                <a:srgbClr val="FFFFFF"/>
              </a:solidFill>
            </a:endParaRPr>
          </a:p>
        </p:txBody>
      </p:sp>
      <p:sp>
        <p:nvSpPr>
          <p:cNvPr id="25" name="Ellipse 24"/>
          <p:cNvSpPr>
            <a:spLocks noChangeAspect="1"/>
          </p:cNvSpPr>
          <p:nvPr/>
        </p:nvSpPr>
        <p:spPr>
          <a:xfrm>
            <a:off x="1231398" y="1520893"/>
            <a:ext cx="244259" cy="244259"/>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dirty="0">
              <a:solidFill>
                <a:srgbClr val="FFFFFF"/>
              </a:solidFill>
            </a:endParaRPr>
          </a:p>
        </p:txBody>
      </p:sp>
      <p:sp>
        <p:nvSpPr>
          <p:cNvPr id="26" name="Ellipse 25"/>
          <p:cNvSpPr>
            <a:spLocks noChangeAspect="1"/>
          </p:cNvSpPr>
          <p:nvPr/>
        </p:nvSpPr>
        <p:spPr>
          <a:xfrm>
            <a:off x="251521" y="1520893"/>
            <a:ext cx="244259" cy="244259"/>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dirty="0">
              <a:solidFill>
                <a:srgbClr val="FFFFFF"/>
              </a:solidFill>
            </a:endParaRPr>
          </a:p>
        </p:txBody>
      </p:sp>
      <p:sp>
        <p:nvSpPr>
          <p:cNvPr id="27" name="Ellipse 26"/>
          <p:cNvSpPr>
            <a:spLocks noChangeAspect="1"/>
          </p:cNvSpPr>
          <p:nvPr/>
        </p:nvSpPr>
        <p:spPr>
          <a:xfrm>
            <a:off x="251521" y="1045072"/>
            <a:ext cx="244259" cy="244259"/>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dirty="0">
              <a:solidFill>
                <a:srgbClr val="FFFFFF"/>
              </a:solidFill>
            </a:endParaRPr>
          </a:p>
        </p:txBody>
      </p:sp>
      <p:sp>
        <p:nvSpPr>
          <p:cNvPr id="28" name="Ellipse 27"/>
          <p:cNvSpPr>
            <a:spLocks noChangeAspect="1"/>
          </p:cNvSpPr>
          <p:nvPr/>
        </p:nvSpPr>
        <p:spPr>
          <a:xfrm>
            <a:off x="755577" y="2024949"/>
            <a:ext cx="244259" cy="244259"/>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dirty="0">
              <a:solidFill>
                <a:srgbClr val="FFFFFF"/>
              </a:solidFill>
            </a:endParaRPr>
          </a:p>
        </p:txBody>
      </p:sp>
      <p:sp>
        <p:nvSpPr>
          <p:cNvPr id="29" name="Ellipse 28"/>
          <p:cNvSpPr>
            <a:spLocks noChangeAspect="1"/>
          </p:cNvSpPr>
          <p:nvPr/>
        </p:nvSpPr>
        <p:spPr>
          <a:xfrm>
            <a:off x="1231398" y="2024949"/>
            <a:ext cx="244259" cy="244259"/>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dirty="0">
              <a:solidFill>
                <a:srgbClr val="FFFFFF"/>
              </a:solidFill>
            </a:endParaRPr>
          </a:p>
        </p:txBody>
      </p:sp>
      <p:sp>
        <p:nvSpPr>
          <p:cNvPr id="30" name="Ellipse 29"/>
          <p:cNvSpPr>
            <a:spLocks noChangeAspect="1"/>
          </p:cNvSpPr>
          <p:nvPr/>
        </p:nvSpPr>
        <p:spPr>
          <a:xfrm>
            <a:off x="727342" y="1045072"/>
            <a:ext cx="244259" cy="244259"/>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dirty="0">
              <a:solidFill>
                <a:srgbClr val="FFFFFF"/>
              </a:solidFill>
            </a:endParaRPr>
          </a:p>
        </p:txBody>
      </p:sp>
      <p:sp>
        <p:nvSpPr>
          <p:cNvPr id="5" name="ZoneTexte 4"/>
          <p:cNvSpPr txBox="1"/>
          <p:nvPr/>
        </p:nvSpPr>
        <p:spPr>
          <a:xfrm flipH="1">
            <a:off x="1704975" y="1473482"/>
            <a:ext cx="535350" cy="369332"/>
          </a:xfrm>
          <a:prstGeom prst="rect">
            <a:avLst/>
          </a:prstGeom>
          <a:noFill/>
        </p:spPr>
        <p:txBody>
          <a:bodyPr wrap="square" rtlCol="0">
            <a:spAutoFit/>
          </a:bodyPr>
          <a:lstStyle/>
          <a:p>
            <a:r>
              <a:rPr lang="en-US" i="1" dirty="0" smtClean="0">
                <a:solidFill>
                  <a:srgbClr val="003366"/>
                </a:solidFill>
                <a:latin typeface="Times New Roman" pitchFamily="18" charset="0"/>
                <a:cs typeface="Times New Roman" pitchFamily="18" charset="0"/>
              </a:rPr>
              <a:t>p(∙)</a:t>
            </a:r>
            <a:endParaRPr lang="fr-CA" dirty="0">
              <a:solidFill>
                <a:srgbClr val="003366"/>
              </a:solidFill>
              <a:latin typeface="Arial" charset="0"/>
            </a:endParaRPr>
          </a:p>
        </p:txBody>
      </p:sp>
      <p:cxnSp>
        <p:nvCxnSpPr>
          <p:cNvPr id="10" name="Connecteur droit avec flèche 9"/>
          <p:cNvCxnSpPr>
            <a:stCxn id="5" idx="1"/>
            <a:endCxn id="125" idx="1"/>
          </p:cNvCxnSpPr>
          <p:nvPr/>
        </p:nvCxnSpPr>
        <p:spPr>
          <a:xfrm>
            <a:off x="2240325" y="1658148"/>
            <a:ext cx="408178" cy="1603380"/>
          </a:xfrm>
          <a:prstGeom prst="straightConnector1">
            <a:avLst/>
          </a:prstGeom>
          <a:ln w="38100">
            <a:solidFill>
              <a:schemeClr val="accent2">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17" name="ZoneTexte 16"/>
          <p:cNvSpPr txBox="1"/>
          <p:nvPr/>
        </p:nvSpPr>
        <p:spPr>
          <a:xfrm>
            <a:off x="107504" y="474662"/>
            <a:ext cx="1656184" cy="369332"/>
          </a:xfrm>
          <a:prstGeom prst="rect">
            <a:avLst/>
          </a:prstGeom>
          <a:noFill/>
        </p:spPr>
        <p:txBody>
          <a:bodyPr wrap="square" rtlCol="0">
            <a:spAutoFit/>
          </a:bodyPr>
          <a:lstStyle/>
          <a:p>
            <a:r>
              <a:rPr lang="en-CA" i="1" dirty="0" smtClean="0">
                <a:solidFill>
                  <a:srgbClr val="003366"/>
                </a:solidFill>
                <a:latin typeface="Times New Roman" pitchFamily="18" charset="0"/>
                <a:cs typeface="Times New Roman" pitchFamily="18" charset="0"/>
              </a:rPr>
              <a:t>U</a:t>
            </a:r>
            <a:r>
              <a:rPr lang="en-CA" dirty="0" smtClean="0">
                <a:solidFill>
                  <a:srgbClr val="003366"/>
                </a:solidFill>
                <a:latin typeface="Arial" charset="0"/>
              </a:rPr>
              <a:t>: population</a:t>
            </a:r>
          </a:p>
        </p:txBody>
      </p:sp>
      <p:graphicFrame>
        <p:nvGraphicFramePr>
          <p:cNvPr id="84" name="Objet 83"/>
          <p:cNvGraphicFramePr>
            <a:graphicFrameLocks noChangeAspect="1"/>
          </p:cNvGraphicFramePr>
          <p:nvPr>
            <p:extLst>
              <p:ext uri="{D42A27DB-BD31-4B8C-83A1-F6EECF244321}">
                <p14:modId xmlns:p14="http://schemas.microsoft.com/office/powerpoint/2010/main" val="865472161"/>
              </p:ext>
            </p:extLst>
          </p:nvPr>
        </p:nvGraphicFramePr>
        <p:xfrm>
          <a:off x="6502400" y="3048000"/>
          <a:ext cx="431800" cy="355600"/>
        </p:xfrm>
        <a:graphic>
          <a:graphicData uri="http://schemas.openxmlformats.org/presentationml/2006/ole">
            <mc:AlternateContent xmlns:mc="http://schemas.openxmlformats.org/markup-compatibility/2006">
              <mc:Choice xmlns:v="urn:schemas-microsoft-com:vml" Requires="v">
                <p:oleObj spid="_x0000_s162895" name="Équation" r:id="rId3" imgW="291960" imgH="241200" progId="Equation.3">
                  <p:embed/>
                </p:oleObj>
              </mc:Choice>
              <mc:Fallback>
                <p:oleObj name="Équation" r:id="rId3" imgW="291960" imgH="241200" progId="Equation.3">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02400" y="3048000"/>
                        <a:ext cx="431800" cy="355600"/>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6" name="Objet 85"/>
          <p:cNvGraphicFramePr>
            <a:graphicFrameLocks noChangeAspect="1"/>
          </p:cNvGraphicFramePr>
          <p:nvPr>
            <p:extLst>
              <p:ext uri="{D42A27DB-BD31-4B8C-83A1-F6EECF244321}">
                <p14:modId xmlns:p14="http://schemas.microsoft.com/office/powerpoint/2010/main" val="3330954901"/>
              </p:ext>
            </p:extLst>
          </p:nvPr>
        </p:nvGraphicFramePr>
        <p:xfrm>
          <a:off x="7658100" y="1416050"/>
          <a:ext cx="1143000" cy="393700"/>
        </p:xfrm>
        <a:graphic>
          <a:graphicData uri="http://schemas.openxmlformats.org/presentationml/2006/ole">
            <mc:AlternateContent xmlns:mc="http://schemas.openxmlformats.org/markup-compatibility/2006">
              <mc:Choice xmlns:v="urn:schemas-microsoft-com:vml" Requires="v">
                <p:oleObj spid="_x0000_s162896" name="Équation" r:id="rId5" imgW="761760" imgH="266400" progId="Equation.3">
                  <p:embed/>
                </p:oleObj>
              </mc:Choice>
              <mc:Fallback>
                <p:oleObj name="Équation" r:id="rId5" imgW="761760" imgH="266400" progId="Equation.3">
                  <p:embed/>
                  <p:pic>
                    <p:nvPicPr>
                      <p:cNvPr id="0"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658100" y="1416050"/>
                        <a:ext cx="1143000" cy="393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7" name="Objet 86"/>
          <p:cNvGraphicFramePr>
            <a:graphicFrameLocks noChangeAspect="1"/>
          </p:cNvGraphicFramePr>
          <p:nvPr>
            <p:extLst>
              <p:ext uri="{D42A27DB-BD31-4B8C-83A1-F6EECF244321}">
                <p14:modId xmlns:p14="http://schemas.microsoft.com/office/powerpoint/2010/main" val="3367602705"/>
              </p:ext>
            </p:extLst>
          </p:nvPr>
        </p:nvGraphicFramePr>
        <p:xfrm>
          <a:off x="7659688" y="3028950"/>
          <a:ext cx="1155700" cy="393700"/>
        </p:xfrm>
        <a:graphic>
          <a:graphicData uri="http://schemas.openxmlformats.org/presentationml/2006/ole">
            <mc:AlternateContent xmlns:mc="http://schemas.openxmlformats.org/markup-compatibility/2006">
              <mc:Choice xmlns:v="urn:schemas-microsoft-com:vml" Requires="v">
                <p:oleObj spid="_x0000_s162897" name="Équation" r:id="rId7" imgW="774360" imgH="266400" progId="Equation.3">
                  <p:embed/>
                </p:oleObj>
              </mc:Choice>
              <mc:Fallback>
                <p:oleObj name="Équation" r:id="rId7" imgW="774360" imgH="266400" progId="Equation.3">
                  <p:embed/>
                  <p:pic>
                    <p:nvPicPr>
                      <p:cNvPr id="0" name="Object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659688" y="3028950"/>
                        <a:ext cx="1155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FF0000"/>
                            </a:solidFill>
                            <a:miter lim="800000"/>
                            <a:headEnd/>
                            <a:tailEnd/>
                          </a14:hiddenLine>
                        </a:ext>
                      </a:extLst>
                    </p:spPr>
                  </p:pic>
                </p:oleObj>
              </mc:Fallback>
            </mc:AlternateContent>
          </a:graphicData>
        </a:graphic>
      </p:graphicFrame>
      <p:graphicFrame>
        <p:nvGraphicFramePr>
          <p:cNvPr id="88" name="Objet 87"/>
          <p:cNvGraphicFramePr>
            <a:graphicFrameLocks noChangeAspect="1"/>
          </p:cNvGraphicFramePr>
          <p:nvPr>
            <p:extLst>
              <p:ext uri="{D42A27DB-BD31-4B8C-83A1-F6EECF244321}">
                <p14:modId xmlns:p14="http://schemas.microsoft.com/office/powerpoint/2010/main" val="3801075197"/>
              </p:ext>
            </p:extLst>
          </p:nvPr>
        </p:nvGraphicFramePr>
        <p:xfrm>
          <a:off x="7647750" y="4656138"/>
          <a:ext cx="1200150" cy="392112"/>
        </p:xfrm>
        <a:graphic>
          <a:graphicData uri="http://schemas.openxmlformats.org/presentationml/2006/ole">
            <mc:AlternateContent xmlns:mc="http://schemas.openxmlformats.org/markup-compatibility/2006">
              <mc:Choice xmlns:v="urn:schemas-microsoft-com:vml" Requires="v">
                <p:oleObj spid="_x0000_s162898" name="Équation" r:id="rId9" imgW="799920" imgH="266400" progId="Equation.3">
                  <p:embed/>
                </p:oleObj>
              </mc:Choice>
              <mc:Fallback>
                <p:oleObj name="Équation" r:id="rId9" imgW="799920" imgH="266400" progId="Equation.3">
                  <p:embed/>
                  <p:pic>
                    <p:nvPicPr>
                      <p:cNvPr id="0" name="Object 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647750" y="4656138"/>
                        <a:ext cx="1200150" cy="3921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31" name="ZoneTexte 130"/>
          <p:cNvSpPr txBox="1"/>
          <p:nvPr/>
        </p:nvSpPr>
        <p:spPr>
          <a:xfrm>
            <a:off x="107504" y="4220819"/>
            <a:ext cx="1656184" cy="646331"/>
          </a:xfrm>
          <a:prstGeom prst="rect">
            <a:avLst/>
          </a:prstGeom>
          <a:noFill/>
        </p:spPr>
        <p:txBody>
          <a:bodyPr wrap="square" rtlCol="0">
            <a:spAutoFit/>
          </a:bodyPr>
          <a:lstStyle/>
          <a:p>
            <a:r>
              <a:rPr lang="el-GR" i="1" dirty="0" smtClean="0">
                <a:solidFill>
                  <a:srgbClr val="003366"/>
                </a:solidFill>
                <a:latin typeface="Times New Roman" pitchFamily="18" charset="0"/>
                <a:cs typeface="Times New Roman" pitchFamily="18" charset="0"/>
              </a:rPr>
              <a:t>θ</a:t>
            </a:r>
            <a:r>
              <a:rPr lang="en-CA" dirty="0" smtClean="0">
                <a:solidFill>
                  <a:srgbClr val="003366"/>
                </a:solidFill>
                <a:latin typeface="Arial" charset="0"/>
              </a:rPr>
              <a:t>: unknown</a:t>
            </a:r>
          </a:p>
          <a:p>
            <a:r>
              <a:rPr lang="en-CA" dirty="0">
                <a:solidFill>
                  <a:srgbClr val="003366"/>
                </a:solidFill>
                <a:latin typeface="Arial" charset="0"/>
              </a:rPr>
              <a:t> </a:t>
            </a:r>
            <a:r>
              <a:rPr lang="en-CA" dirty="0" smtClean="0">
                <a:solidFill>
                  <a:srgbClr val="003366"/>
                </a:solidFill>
                <a:latin typeface="Arial" charset="0"/>
              </a:rPr>
              <a:t>   parameter</a:t>
            </a:r>
          </a:p>
        </p:txBody>
      </p:sp>
      <p:sp>
        <p:nvSpPr>
          <p:cNvPr id="132" name="Ellipse 131"/>
          <p:cNvSpPr>
            <a:spLocks noChangeAspect="1"/>
          </p:cNvSpPr>
          <p:nvPr/>
        </p:nvSpPr>
        <p:spPr>
          <a:xfrm>
            <a:off x="107504" y="2687860"/>
            <a:ext cx="244259" cy="244259"/>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dirty="0">
              <a:solidFill>
                <a:srgbClr val="FFFFFF"/>
              </a:solidFill>
            </a:endParaRPr>
          </a:p>
        </p:txBody>
      </p:sp>
      <p:sp>
        <p:nvSpPr>
          <p:cNvPr id="133" name="ZoneTexte 132"/>
          <p:cNvSpPr txBox="1"/>
          <p:nvPr/>
        </p:nvSpPr>
        <p:spPr>
          <a:xfrm>
            <a:off x="395536" y="2634902"/>
            <a:ext cx="1440160" cy="1200329"/>
          </a:xfrm>
          <a:prstGeom prst="rect">
            <a:avLst/>
          </a:prstGeom>
          <a:noFill/>
        </p:spPr>
        <p:txBody>
          <a:bodyPr wrap="square" rtlCol="0">
            <a:spAutoFit/>
          </a:bodyPr>
          <a:lstStyle/>
          <a:p>
            <a:r>
              <a:rPr lang="en-CA" dirty="0" smtClean="0">
                <a:solidFill>
                  <a:srgbClr val="003366"/>
                </a:solidFill>
                <a:latin typeface="Arial" charset="0"/>
              </a:rPr>
              <a:t>Population units -unknown</a:t>
            </a:r>
          </a:p>
          <a:p>
            <a:r>
              <a:rPr lang="en-CA" dirty="0" smtClean="0">
                <a:solidFill>
                  <a:srgbClr val="003366"/>
                </a:solidFill>
                <a:latin typeface="Arial" charset="0"/>
              </a:rPr>
              <a:t>values</a:t>
            </a:r>
          </a:p>
        </p:txBody>
      </p:sp>
      <p:graphicFrame>
        <p:nvGraphicFramePr>
          <p:cNvPr id="120" name="Objet 119"/>
          <p:cNvGraphicFramePr>
            <a:graphicFrameLocks noChangeAspect="1"/>
          </p:cNvGraphicFramePr>
          <p:nvPr>
            <p:extLst>
              <p:ext uri="{D42A27DB-BD31-4B8C-83A1-F6EECF244321}">
                <p14:modId xmlns:p14="http://schemas.microsoft.com/office/powerpoint/2010/main" val="4066776970"/>
              </p:ext>
            </p:extLst>
          </p:nvPr>
        </p:nvGraphicFramePr>
        <p:xfrm>
          <a:off x="3263900" y="3086100"/>
          <a:ext cx="457200" cy="317500"/>
        </p:xfrm>
        <a:graphic>
          <a:graphicData uri="http://schemas.openxmlformats.org/presentationml/2006/ole">
            <mc:AlternateContent xmlns:mc="http://schemas.openxmlformats.org/markup-compatibility/2006">
              <mc:Choice xmlns:v="urn:schemas-microsoft-com:vml" Requires="v">
                <p:oleObj spid="_x0000_s162899" name="Équation" r:id="rId11" imgW="304560" imgH="215640" progId="Equation.3">
                  <p:embed/>
                </p:oleObj>
              </mc:Choice>
              <mc:Fallback>
                <p:oleObj name="Équation" r:id="rId11" imgW="304560" imgH="215640" progId="Equation.3">
                  <p:embed/>
                  <p:pic>
                    <p:nvPicPr>
                      <p:cNvPr id="0" name="Object 9"/>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263900" y="3086100"/>
                        <a:ext cx="457200" cy="317500"/>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25" name="Objet 124"/>
          <p:cNvGraphicFramePr>
            <a:graphicFrameLocks noChangeAspect="1"/>
          </p:cNvGraphicFramePr>
          <p:nvPr>
            <p:extLst>
              <p:ext uri="{D42A27DB-BD31-4B8C-83A1-F6EECF244321}">
                <p14:modId xmlns:p14="http://schemas.microsoft.com/office/powerpoint/2010/main" val="2076277885"/>
              </p:ext>
            </p:extLst>
          </p:nvPr>
        </p:nvGraphicFramePr>
        <p:xfrm>
          <a:off x="2670175" y="3154363"/>
          <a:ext cx="171450" cy="204787"/>
        </p:xfrm>
        <a:graphic>
          <a:graphicData uri="http://schemas.openxmlformats.org/presentationml/2006/ole">
            <mc:AlternateContent xmlns:mc="http://schemas.openxmlformats.org/markup-compatibility/2006">
              <mc:Choice xmlns:v="urn:schemas-microsoft-com:vml" Requires="v">
                <p:oleObj spid="_x0000_s162900" name="Équation" r:id="rId13" imgW="114120" imgH="139680" progId="Equation.3">
                  <p:embed/>
                </p:oleObj>
              </mc:Choice>
              <mc:Fallback>
                <p:oleObj name="Équation" r:id="rId13" imgW="114120" imgH="139680" progId="Equation.3">
                  <p:embed/>
                  <p:pic>
                    <p:nvPicPr>
                      <p:cNvPr id="0" name="Object 1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670175" y="3154363"/>
                        <a:ext cx="171450" cy="204787"/>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46" name="ZoneTexte 145"/>
          <p:cNvSpPr txBox="1"/>
          <p:nvPr/>
        </p:nvSpPr>
        <p:spPr>
          <a:xfrm>
            <a:off x="7596336" y="474662"/>
            <a:ext cx="1368152" cy="923330"/>
          </a:xfrm>
          <a:prstGeom prst="rect">
            <a:avLst/>
          </a:prstGeom>
          <a:noFill/>
        </p:spPr>
        <p:txBody>
          <a:bodyPr wrap="square" rtlCol="0">
            <a:spAutoFit/>
          </a:bodyPr>
          <a:lstStyle/>
          <a:p>
            <a:r>
              <a:rPr lang="en-CA" dirty="0" smtClean="0">
                <a:solidFill>
                  <a:srgbClr val="003366"/>
                </a:solidFill>
                <a:latin typeface="Arial" charset="0"/>
              </a:rPr>
              <a:t>Sampling variance estimate</a:t>
            </a:r>
          </a:p>
        </p:txBody>
      </p:sp>
      <p:sp>
        <p:nvSpPr>
          <p:cNvPr id="147" name="ZoneTexte 146"/>
          <p:cNvSpPr txBox="1"/>
          <p:nvPr/>
        </p:nvSpPr>
        <p:spPr>
          <a:xfrm>
            <a:off x="6300192" y="474662"/>
            <a:ext cx="1080120" cy="369332"/>
          </a:xfrm>
          <a:prstGeom prst="rect">
            <a:avLst/>
          </a:prstGeom>
          <a:noFill/>
        </p:spPr>
        <p:txBody>
          <a:bodyPr wrap="square" rtlCol="0">
            <a:spAutoFit/>
          </a:bodyPr>
          <a:lstStyle/>
          <a:p>
            <a:r>
              <a:rPr lang="en-CA" dirty="0" smtClean="0">
                <a:solidFill>
                  <a:srgbClr val="003366"/>
                </a:solidFill>
                <a:latin typeface="Arial" charset="0"/>
              </a:rPr>
              <a:t>Estimate</a:t>
            </a:r>
          </a:p>
        </p:txBody>
      </p:sp>
      <p:sp>
        <p:nvSpPr>
          <p:cNvPr id="148" name="ZoneTexte 147"/>
          <p:cNvSpPr txBox="1"/>
          <p:nvPr/>
        </p:nvSpPr>
        <p:spPr>
          <a:xfrm>
            <a:off x="2843808" y="474662"/>
            <a:ext cx="1519808" cy="646331"/>
          </a:xfrm>
          <a:prstGeom prst="rect">
            <a:avLst/>
          </a:prstGeom>
          <a:noFill/>
        </p:spPr>
        <p:txBody>
          <a:bodyPr wrap="square" rtlCol="0">
            <a:spAutoFit/>
          </a:bodyPr>
          <a:lstStyle/>
          <a:p>
            <a:r>
              <a:rPr lang="en-CA" dirty="0" smtClean="0">
                <a:solidFill>
                  <a:srgbClr val="003366"/>
                </a:solidFill>
                <a:latin typeface="Arial" charset="0"/>
              </a:rPr>
              <a:t>Probability</a:t>
            </a:r>
          </a:p>
          <a:p>
            <a:r>
              <a:rPr lang="en-CA" dirty="0" smtClean="0">
                <a:solidFill>
                  <a:srgbClr val="003366"/>
                </a:solidFill>
                <a:latin typeface="Arial" charset="0"/>
              </a:rPr>
              <a:t>of selection</a:t>
            </a:r>
          </a:p>
        </p:txBody>
      </p:sp>
      <p:sp>
        <p:nvSpPr>
          <p:cNvPr id="153" name="ZoneTexte 152"/>
          <p:cNvSpPr txBox="1"/>
          <p:nvPr/>
        </p:nvSpPr>
        <p:spPr>
          <a:xfrm>
            <a:off x="7858950" y="3426990"/>
            <a:ext cx="986937" cy="830997"/>
          </a:xfrm>
          <a:prstGeom prst="rect">
            <a:avLst/>
          </a:prstGeom>
          <a:noFill/>
        </p:spPr>
        <p:txBody>
          <a:bodyPr vert="wordArtVert" wrap="square" rtlCol="0" anchor="ctr" anchorCtr="1">
            <a:spAutoFit/>
          </a:bodyPr>
          <a:lstStyle/>
          <a:p>
            <a:pPr algn="ctr"/>
            <a:r>
              <a:rPr lang="en-CA" sz="4800" i="1" dirty="0" smtClean="0">
                <a:solidFill>
                  <a:srgbClr val="003366"/>
                </a:solidFill>
                <a:latin typeface="Times New Roman" pitchFamily="18" charset="0"/>
                <a:cs typeface="Times New Roman" pitchFamily="18" charset="0"/>
              </a:rPr>
              <a:t>…</a:t>
            </a:r>
            <a:endParaRPr lang="en-CA" sz="4800" dirty="0" smtClean="0">
              <a:solidFill>
                <a:srgbClr val="003366"/>
              </a:solidFill>
              <a:latin typeface="Arial" charset="0"/>
            </a:endParaRPr>
          </a:p>
        </p:txBody>
      </p:sp>
      <p:sp>
        <p:nvSpPr>
          <p:cNvPr id="154" name="ZoneTexte 153"/>
          <p:cNvSpPr txBox="1"/>
          <p:nvPr/>
        </p:nvSpPr>
        <p:spPr>
          <a:xfrm>
            <a:off x="1619673" y="474662"/>
            <a:ext cx="1368151" cy="923330"/>
          </a:xfrm>
          <a:prstGeom prst="rect">
            <a:avLst/>
          </a:prstGeom>
          <a:noFill/>
        </p:spPr>
        <p:txBody>
          <a:bodyPr wrap="square" rtlCol="0">
            <a:spAutoFit/>
          </a:bodyPr>
          <a:lstStyle/>
          <a:p>
            <a:r>
              <a:rPr lang="en-CA" dirty="0" smtClean="0">
                <a:solidFill>
                  <a:srgbClr val="003366"/>
                </a:solidFill>
                <a:latin typeface="Arial" charset="0"/>
              </a:rPr>
              <a:t>Probability sample design</a:t>
            </a:r>
          </a:p>
        </p:txBody>
      </p:sp>
      <p:sp>
        <p:nvSpPr>
          <p:cNvPr id="159" name="Flèche droite 158"/>
          <p:cNvSpPr/>
          <p:nvPr/>
        </p:nvSpPr>
        <p:spPr>
          <a:xfrm>
            <a:off x="5724128" y="3028041"/>
            <a:ext cx="576064" cy="43204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dirty="0">
              <a:solidFill>
                <a:srgbClr val="FFFFFF"/>
              </a:solidFill>
            </a:endParaRPr>
          </a:p>
        </p:txBody>
      </p:sp>
      <p:sp>
        <p:nvSpPr>
          <p:cNvPr id="169" name="Ellipse 168"/>
          <p:cNvSpPr>
            <a:spLocks noChangeAspect="1"/>
          </p:cNvSpPr>
          <p:nvPr/>
        </p:nvSpPr>
        <p:spPr>
          <a:xfrm>
            <a:off x="107504" y="5769209"/>
            <a:ext cx="244259" cy="24425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dirty="0">
              <a:solidFill>
                <a:srgbClr val="FFFFFF"/>
              </a:solidFill>
            </a:endParaRPr>
          </a:p>
        </p:txBody>
      </p:sp>
      <p:sp>
        <p:nvSpPr>
          <p:cNvPr id="180" name="Rectangle 179"/>
          <p:cNvSpPr>
            <a:spLocks noChangeAspect="1"/>
          </p:cNvSpPr>
          <p:nvPr/>
        </p:nvSpPr>
        <p:spPr>
          <a:xfrm>
            <a:off x="4211961" y="2595993"/>
            <a:ext cx="1368153" cy="1373807"/>
          </a:xfrm>
          <a:prstGeom prst="rect">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dirty="0">
              <a:solidFill>
                <a:srgbClr val="FFFFFF"/>
              </a:solidFill>
            </a:endParaRPr>
          </a:p>
        </p:txBody>
      </p:sp>
      <p:sp>
        <p:nvSpPr>
          <p:cNvPr id="181" name="Ellipse 180"/>
          <p:cNvSpPr>
            <a:spLocks noChangeAspect="1"/>
          </p:cNvSpPr>
          <p:nvPr/>
        </p:nvSpPr>
        <p:spPr>
          <a:xfrm>
            <a:off x="4283970" y="3643014"/>
            <a:ext cx="244259" cy="244259"/>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dirty="0">
              <a:solidFill>
                <a:srgbClr val="FFFFFF"/>
              </a:solidFill>
            </a:endParaRPr>
          </a:p>
        </p:txBody>
      </p:sp>
      <p:sp>
        <p:nvSpPr>
          <p:cNvPr id="182" name="Ellipse 181"/>
          <p:cNvSpPr>
            <a:spLocks noChangeAspect="1"/>
          </p:cNvSpPr>
          <p:nvPr/>
        </p:nvSpPr>
        <p:spPr>
          <a:xfrm>
            <a:off x="4788026" y="3143823"/>
            <a:ext cx="244259" cy="244259"/>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dirty="0">
              <a:solidFill>
                <a:srgbClr val="FFFFFF"/>
              </a:solidFill>
            </a:endParaRPr>
          </a:p>
        </p:txBody>
      </p:sp>
      <p:sp>
        <p:nvSpPr>
          <p:cNvPr id="183" name="Ellipse 182"/>
          <p:cNvSpPr>
            <a:spLocks noChangeAspect="1"/>
          </p:cNvSpPr>
          <p:nvPr/>
        </p:nvSpPr>
        <p:spPr>
          <a:xfrm>
            <a:off x="5263847" y="2668002"/>
            <a:ext cx="244259" cy="244259"/>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dirty="0">
              <a:solidFill>
                <a:srgbClr val="FFFFFF"/>
              </a:solidFill>
            </a:endParaRPr>
          </a:p>
        </p:txBody>
      </p:sp>
      <p:sp>
        <p:nvSpPr>
          <p:cNvPr id="184" name="Ellipse 183"/>
          <p:cNvSpPr>
            <a:spLocks noChangeAspect="1"/>
          </p:cNvSpPr>
          <p:nvPr/>
        </p:nvSpPr>
        <p:spPr>
          <a:xfrm>
            <a:off x="5263847" y="3143823"/>
            <a:ext cx="244259" cy="24425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dirty="0">
              <a:solidFill>
                <a:srgbClr val="FFFFFF"/>
              </a:solidFill>
            </a:endParaRPr>
          </a:p>
        </p:txBody>
      </p:sp>
      <p:sp>
        <p:nvSpPr>
          <p:cNvPr id="185" name="Ellipse 184"/>
          <p:cNvSpPr>
            <a:spLocks noChangeAspect="1"/>
          </p:cNvSpPr>
          <p:nvPr/>
        </p:nvSpPr>
        <p:spPr>
          <a:xfrm>
            <a:off x="4283970" y="3143823"/>
            <a:ext cx="244259" cy="24425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dirty="0">
              <a:solidFill>
                <a:srgbClr val="FFFFFF"/>
              </a:solidFill>
            </a:endParaRPr>
          </a:p>
        </p:txBody>
      </p:sp>
      <p:sp>
        <p:nvSpPr>
          <p:cNvPr id="186" name="Ellipse 185"/>
          <p:cNvSpPr>
            <a:spLocks noChangeAspect="1"/>
          </p:cNvSpPr>
          <p:nvPr/>
        </p:nvSpPr>
        <p:spPr>
          <a:xfrm>
            <a:off x="4283970" y="2668002"/>
            <a:ext cx="244259" cy="244259"/>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dirty="0">
              <a:solidFill>
                <a:srgbClr val="FFFFFF"/>
              </a:solidFill>
            </a:endParaRPr>
          </a:p>
        </p:txBody>
      </p:sp>
      <p:sp>
        <p:nvSpPr>
          <p:cNvPr id="187" name="Ellipse 186"/>
          <p:cNvSpPr>
            <a:spLocks noChangeAspect="1"/>
          </p:cNvSpPr>
          <p:nvPr/>
        </p:nvSpPr>
        <p:spPr>
          <a:xfrm>
            <a:off x="4788026" y="3643014"/>
            <a:ext cx="244259" cy="244259"/>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dirty="0">
              <a:solidFill>
                <a:srgbClr val="FFFFFF"/>
              </a:solidFill>
            </a:endParaRPr>
          </a:p>
        </p:txBody>
      </p:sp>
      <p:sp>
        <p:nvSpPr>
          <p:cNvPr id="188" name="Ellipse 187"/>
          <p:cNvSpPr>
            <a:spLocks noChangeAspect="1"/>
          </p:cNvSpPr>
          <p:nvPr/>
        </p:nvSpPr>
        <p:spPr>
          <a:xfrm>
            <a:off x="5263847" y="3643014"/>
            <a:ext cx="244259" cy="244259"/>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dirty="0">
              <a:solidFill>
                <a:srgbClr val="FFFFFF"/>
              </a:solidFill>
            </a:endParaRPr>
          </a:p>
        </p:txBody>
      </p:sp>
      <p:sp>
        <p:nvSpPr>
          <p:cNvPr id="189" name="Ellipse 188"/>
          <p:cNvSpPr>
            <a:spLocks noChangeAspect="1"/>
          </p:cNvSpPr>
          <p:nvPr/>
        </p:nvSpPr>
        <p:spPr>
          <a:xfrm>
            <a:off x="4759791" y="2668002"/>
            <a:ext cx="244259" cy="24425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dirty="0">
              <a:solidFill>
                <a:srgbClr val="FFFFFF"/>
              </a:solidFill>
            </a:endParaRPr>
          </a:p>
        </p:txBody>
      </p:sp>
      <p:sp>
        <p:nvSpPr>
          <p:cNvPr id="199" name="ZoneTexte 198"/>
          <p:cNvSpPr txBox="1"/>
          <p:nvPr/>
        </p:nvSpPr>
        <p:spPr>
          <a:xfrm>
            <a:off x="4427984" y="474662"/>
            <a:ext cx="1080120" cy="369332"/>
          </a:xfrm>
          <a:prstGeom prst="rect">
            <a:avLst/>
          </a:prstGeom>
          <a:noFill/>
        </p:spPr>
        <p:txBody>
          <a:bodyPr wrap="square" rtlCol="0">
            <a:spAutoFit/>
          </a:bodyPr>
          <a:lstStyle/>
          <a:p>
            <a:r>
              <a:rPr lang="en-CA" dirty="0" smtClean="0">
                <a:solidFill>
                  <a:srgbClr val="003366"/>
                </a:solidFill>
                <a:latin typeface="Arial" charset="0"/>
              </a:rPr>
              <a:t>Sample</a:t>
            </a:r>
          </a:p>
        </p:txBody>
      </p:sp>
      <p:sp>
        <p:nvSpPr>
          <p:cNvPr id="202" name="ZoneTexte 201"/>
          <p:cNvSpPr txBox="1"/>
          <p:nvPr/>
        </p:nvSpPr>
        <p:spPr>
          <a:xfrm>
            <a:off x="395536" y="5732987"/>
            <a:ext cx="2253580" cy="646331"/>
          </a:xfrm>
          <a:prstGeom prst="rect">
            <a:avLst/>
          </a:prstGeom>
          <a:noFill/>
        </p:spPr>
        <p:txBody>
          <a:bodyPr wrap="square" rtlCol="0">
            <a:spAutoFit/>
          </a:bodyPr>
          <a:lstStyle/>
          <a:p>
            <a:r>
              <a:rPr lang="en-CA" dirty="0" smtClean="0">
                <a:solidFill>
                  <a:srgbClr val="003366"/>
                </a:solidFill>
                <a:latin typeface="Arial" charset="0"/>
              </a:rPr>
              <a:t>Sample units -  </a:t>
            </a:r>
          </a:p>
          <a:p>
            <a:r>
              <a:rPr lang="en-CA" dirty="0" smtClean="0">
                <a:solidFill>
                  <a:srgbClr val="003366"/>
                </a:solidFill>
                <a:latin typeface="Arial" charset="0"/>
              </a:rPr>
              <a:t>measured values</a:t>
            </a:r>
          </a:p>
        </p:txBody>
      </p:sp>
      <p:sp>
        <p:nvSpPr>
          <p:cNvPr id="22551" name="Flèche vers le bas 22550"/>
          <p:cNvSpPr/>
          <p:nvPr/>
        </p:nvSpPr>
        <p:spPr>
          <a:xfrm>
            <a:off x="688975" y="3864693"/>
            <a:ext cx="426641" cy="34873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dirty="0">
              <a:solidFill>
                <a:srgbClr val="FFFFFF"/>
              </a:solidFill>
            </a:endParaRPr>
          </a:p>
        </p:txBody>
      </p:sp>
      <p:sp>
        <p:nvSpPr>
          <p:cNvPr id="22552" name="ZoneTexte 22551"/>
          <p:cNvSpPr txBox="1"/>
          <p:nvPr/>
        </p:nvSpPr>
        <p:spPr>
          <a:xfrm>
            <a:off x="213760" y="988243"/>
            <a:ext cx="244259" cy="369332"/>
          </a:xfrm>
          <a:prstGeom prst="rect">
            <a:avLst/>
          </a:prstGeom>
          <a:noFill/>
        </p:spPr>
        <p:txBody>
          <a:bodyPr wrap="square" rtlCol="0">
            <a:spAutoFit/>
          </a:bodyPr>
          <a:lstStyle/>
          <a:p>
            <a:r>
              <a:rPr lang="en-CA" dirty="0" smtClean="0">
                <a:solidFill>
                  <a:srgbClr val="003366"/>
                </a:solidFill>
                <a:latin typeface="Arial" charset="0"/>
              </a:rPr>
              <a:t>1</a:t>
            </a:r>
            <a:endParaRPr lang="fr-CA" dirty="0">
              <a:solidFill>
                <a:srgbClr val="003366"/>
              </a:solidFill>
              <a:latin typeface="Arial" charset="0"/>
            </a:endParaRPr>
          </a:p>
        </p:txBody>
      </p:sp>
      <p:sp>
        <p:nvSpPr>
          <p:cNvPr id="208" name="ZoneTexte 207"/>
          <p:cNvSpPr txBox="1"/>
          <p:nvPr/>
        </p:nvSpPr>
        <p:spPr>
          <a:xfrm>
            <a:off x="693093" y="978718"/>
            <a:ext cx="244259" cy="369332"/>
          </a:xfrm>
          <a:prstGeom prst="rect">
            <a:avLst/>
          </a:prstGeom>
          <a:noFill/>
        </p:spPr>
        <p:txBody>
          <a:bodyPr wrap="square" rtlCol="0">
            <a:spAutoFit/>
          </a:bodyPr>
          <a:lstStyle/>
          <a:p>
            <a:r>
              <a:rPr lang="en-CA" dirty="0" smtClean="0">
                <a:solidFill>
                  <a:srgbClr val="003366"/>
                </a:solidFill>
                <a:latin typeface="Arial" charset="0"/>
              </a:rPr>
              <a:t>2</a:t>
            </a:r>
            <a:endParaRPr lang="fr-CA" dirty="0">
              <a:solidFill>
                <a:srgbClr val="003366"/>
              </a:solidFill>
              <a:latin typeface="Arial" charset="0"/>
            </a:endParaRPr>
          </a:p>
        </p:txBody>
      </p:sp>
      <p:sp>
        <p:nvSpPr>
          <p:cNvPr id="209" name="ZoneTexte 208"/>
          <p:cNvSpPr txBox="1"/>
          <p:nvPr/>
        </p:nvSpPr>
        <p:spPr>
          <a:xfrm>
            <a:off x="179512" y="1410766"/>
            <a:ext cx="244259" cy="369332"/>
          </a:xfrm>
          <a:prstGeom prst="rect">
            <a:avLst/>
          </a:prstGeom>
          <a:noFill/>
        </p:spPr>
        <p:txBody>
          <a:bodyPr wrap="square" rtlCol="0">
            <a:spAutoFit/>
          </a:bodyPr>
          <a:lstStyle/>
          <a:p>
            <a:r>
              <a:rPr lang="en-CA" dirty="0" smtClean="0">
                <a:solidFill>
                  <a:srgbClr val="003366"/>
                </a:solidFill>
                <a:latin typeface="Arial" charset="0"/>
              </a:rPr>
              <a:t>…</a:t>
            </a:r>
            <a:endParaRPr lang="fr-CA" dirty="0">
              <a:solidFill>
                <a:srgbClr val="003366"/>
              </a:solidFill>
              <a:latin typeface="Arial" charset="0"/>
            </a:endParaRPr>
          </a:p>
        </p:txBody>
      </p:sp>
      <p:sp>
        <p:nvSpPr>
          <p:cNvPr id="210" name="ZoneTexte 209"/>
          <p:cNvSpPr txBox="1"/>
          <p:nvPr/>
        </p:nvSpPr>
        <p:spPr>
          <a:xfrm>
            <a:off x="1197489" y="978718"/>
            <a:ext cx="244259" cy="369332"/>
          </a:xfrm>
          <a:prstGeom prst="rect">
            <a:avLst/>
          </a:prstGeom>
          <a:noFill/>
        </p:spPr>
        <p:txBody>
          <a:bodyPr wrap="square" rtlCol="0">
            <a:spAutoFit/>
          </a:bodyPr>
          <a:lstStyle/>
          <a:p>
            <a:r>
              <a:rPr lang="en-CA" dirty="0">
                <a:solidFill>
                  <a:srgbClr val="003366"/>
                </a:solidFill>
                <a:latin typeface="Arial" charset="0"/>
              </a:rPr>
              <a:t>3</a:t>
            </a:r>
            <a:endParaRPr lang="fr-CA" dirty="0">
              <a:solidFill>
                <a:srgbClr val="003366"/>
              </a:solidFill>
              <a:latin typeface="Arial" charset="0"/>
            </a:endParaRPr>
          </a:p>
        </p:txBody>
      </p:sp>
      <p:sp>
        <p:nvSpPr>
          <p:cNvPr id="211" name="ZoneTexte 210"/>
          <p:cNvSpPr txBox="1"/>
          <p:nvPr/>
        </p:nvSpPr>
        <p:spPr>
          <a:xfrm>
            <a:off x="736866" y="1444907"/>
            <a:ext cx="244259" cy="369332"/>
          </a:xfrm>
          <a:prstGeom prst="rect">
            <a:avLst/>
          </a:prstGeom>
          <a:noFill/>
        </p:spPr>
        <p:txBody>
          <a:bodyPr wrap="square" rtlCol="0">
            <a:spAutoFit/>
          </a:bodyPr>
          <a:lstStyle/>
          <a:p>
            <a:r>
              <a:rPr lang="en-CA" i="1" dirty="0" smtClean="0">
                <a:solidFill>
                  <a:srgbClr val="003366"/>
                </a:solidFill>
                <a:latin typeface="Times New Roman" pitchFamily="18" charset="0"/>
                <a:cs typeface="Times New Roman" pitchFamily="18" charset="0"/>
              </a:rPr>
              <a:t>k</a:t>
            </a:r>
            <a:endParaRPr lang="fr-CA" i="1" dirty="0">
              <a:solidFill>
                <a:srgbClr val="003366"/>
              </a:solidFill>
              <a:latin typeface="Times New Roman" pitchFamily="18" charset="0"/>
              <a:cs typeface="Times New Roman" pitchFamily="18" charset="0"/>
            </a:endParaRPr>
          </a:p>
        </p:txBody>
      </p:sp>
      <p:sp>
        <p:nvSpPr>
          <p:cNvPr id="212" name="ZoneTexte 211"/>
          <p:cNvSpPr txBox="1"/>
          <p:nvPr/>
        </p:nvSpPr>
        <p:spPr>
          <a:xfrm>
            <a:off x="1159049" y="1410766"/>
            <a:ext cx="244259" cy="369332"/>
          </a:xfrm>
          <a:prstGeom prst="rect">
            <a:avLst/>
          </a:prstGeom>
          <a:noFill/>
        </p:spPr>
        <p:txBody>
          <a:bodyPr wrap="square" rtlCol="0">
            <a:spAutoFit/>
          </a:bodyPr>
          <a:lstStyle/>
          <a:p>
            <a:r>
              <a:rPr lang="en-CA" dirty="0" smtClean="0">
                <a:solidFill>
                  <a:srgbClr val="003366"/>
                </a:solidFill>
                <a:latin typeface="Arial" charset="0"/>
              </a:rPr>
              <a:t>…</a:t>
            </a:r>
            <a:endParaRPr lang="fr-CA" dirty="0">
              <a:solidFill>
                <a:srgbClr val="003366"/>
              </a:solidFill>
              <a:latin typeface="Arial" charset="0"/>
            </a:endParaRPr>
          </a:p>
        </p:txBody>
      </p:sp>
      <p:sp>
        <p:nvSpPr>
          <p:cNvPr id="213" name="ZoneTexte 212"/>
          <p:cNvSpPr txBox="1"/>
          <p:nvPr/>
        </p:nvSpPr>
        <p:spPr>
          <a:xfrm>
            <a:off x="1178099" y="1958488"/>
            <a:ext cx="244259" cy="369332"/>
          </a:xfrm>
          <a:prstGeom prst="rect">
            <a:avLst/>
          </a:prstGeom>
          <a:noFill/>
        </p:spPr>
        <p:txBody>
          <a:bodyPr wrap="square" rtlCol="0">
            <a:spAutoFit/>
          </a:bodyPr>
          <a:lstStyle/>
          <a:p>
            <a:r>
              <a:rPr lang="en-CA" i="1" dirty="0" smtClean="0">
                <a:solidFill>
                  <a:srgbClr val="003366"/>
                </a:solidFill>
                <a:latin typeface="Times New Roman" pitchFamily="18" charset="0"/>
                <a:cs typeface="Times New Roman" pitchFamily="18" charset="0"/>
              </a:rPr>
              <a:t>N</a:t>
            </a:r>
            <a:endParaRPr lang="fr-CA" i="1" dirty="0">
              <a:solidFill>
                <a:srgbClr val="003366"/>
              </a:solidFill>
              <a:latin typeface="Times New Roman" pitchFamily="18" charset="0"/>
              <a:cs typeface="Times New Roman" pitchFamily="18" charset="0"/>
            </a:endParaRPr>
          </a:p>
        </p:txBody>
      </p:sp>
      <p:sp>
        <p:nvSpPr>
          <p:cNvPr id="221" name="ZoneTexte 220"/>
          <p:cNvSpPr txBox="1"/>
          <p:nvPr/>
        </p:nvSpPr>
        <p:spPr>
          <a:xfrm>
            <a:off x="7858952" y="1842814"/>
            <a:ext cx="986937" cy="830997"/>
          </a:xfrm>
          <a:prstGeom prst="rect">
            <a:avLst/>
          </a:prstGeom>
          <a:noFill/>
        </p:spPr>
        <p:txBody>
          <a:bodyPr vert="wordArtVert" wrap="square" rtlCol="0" anchor="ctr" anchorCtr="1">
            <a:spAutoFit/>
          </a:bodyPr>
          <a:lstStyle/>
          <a:p>
            <a:pPr algn="ctr"/>
            <a:r>
              <a:rPr lang="en-CA" sz="4800" i="1" dirty="0" smtClean="0">
                <a:solidFill>
                  <a:srgbClr val="003366"/>
                </a:solidFill>
                <a:latin typeface="Times New Roman" pitchFamily="18" charset="0"/>
                <a:cs typeface="Times New Roman" pitchFamily="18" charset="0"/>
              </a:rPr>
              <a:t>…</a:t>
            </a:r>
            <a:endParaRPr lang="en-CA" sz="4800" dirty="0" smtClean="0">
              <a:solidFill>
                <a:srgbClr val="003366"/>
              </a:solidFill>
              <a:latin typeface="Arial" charset="0"/>
            </a:endParaRPr>
          </a:p>
        </p:txBody>
      </p:sp>
      <p:sp>
        <p:nvSpPr>
          <p:cNvPr id="231" name="Flèche vers le bas 230"/>
          <p:cNvSpPr/>
          <p:nvPr/>
        </p:nvSpPr>
        <p:spPr>
          <a:xfrm>
            <a:off x="6084168" y="1410766"/>
            <a:ext cx="1296144" cy="4233268"/>
          </a:xfrm>
          <a:prstGeom prst="downArrow">
            <a:avLst>
              <a:gd name="adj1" fmla="val 50000"/>
              <a:gd name="adj2" fmla="val 30893"/>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dirty="0">
              <a:solidFill>
                <a:srgbClr val="FFFFFF"/>
              </a:solidFill>
            </a:endParaRPr>
          </a:p>
        </p:txBody>
      </p:sp>
      <p:sp>
        <p:nvSpPr>
          <p:cNvPr id="232" name="Flèche vers le bas 231"/>
          <p:cNvSpPr/>
          <p:nvPr/>
        </p:nvSpPr>
        <p:spPr>
          <a:xfrm>
            <a:off x="2834283" y="1410766"/>
            <a:ext cx="1296144" cy="4233268"/>
          </a:xfrm>
          <a:prstGeom prst="downArrow">
            <a:avLst>
              <a:gd name="adj1" fmla="val 50000"/>
              <a:gd name="adj2" fmla="val 30893"/>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dirty="0">
              <a:solidFill>
                <a:srgbClr val="FFFFFF"/>
              </a:solidFill>
            </a:endParaRPr>
          </a:p>
        </p:txBody>
      </p:sp>
      <p:sp>
        <p:nvSpPr>
          <p:cNvPr id="233" name="Flèche vers le bas 232"/>
          <p:cNvSpPr/>
          <p:nvPr/>
        </p:nvSpPr>
        <p:spPr>
          <a:xfrm>
            <a:off x="7524328" y="1410766"/>
            <a:ext cx="1440160" cy="4233268"/>
          </a:xfrm>
          <a:prstGeom prst="downArrow">
            <a:avLst>
              <a:gd name="adj1" fmla="val 78358"/>
              <a:gd name="adj2" fmla="val 30893"/>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dirty="0">
              <a:solidFill>
                <a:srgbClr val="FFFFFF"/>
              </a:solidFill>
            </a:endParaRPr>
          </a:p>
        </p:txBody>
      </p:sp>
      <p:sp>
        <p:nvSpPr>
          <p:cNvPr id="234" name="ZoneTexte 233"/>
          <p:cNvSpPr txBox="1"/>
          <p:nvPr/>
        </p:nvSpPr>
        <p:spPr>
          <a:xfrm>
            <a:off x="6300192" y="44624"/>
            <a:ext cx="2304256" cy="369332"/>
          </a:xfrm>
          <a:prstGeom prst="rect">
            <a:avLst/>
          </a:prstGeom>
          <a:noFill/>
        </p:spPr>
        <p:txBody>
          <a:bodyPr wrap="square" rtlCol="0">
            <a:spAutoFit/>
          </a:bodyPr>
          <a:lstStyle/>
          <a:p>
            <a:pPr algn="ctr"/>
            <a:r>
              <a:rPr lang="en-CA" dirty="0" smtClean="0">
                <a:solidFill>
                  <a:srgbClr val="003366"/>
                </a:solidFill>
                <a:latin typeface="Arial" charset="0"/>
              </a:rPr>
              <a:t>Estimation stage</a:t>
            </a:r>
          </a:p>
        </p:txBody>
      </p:sp>
      <p:sp>
        <p:nvSpPr>
          <p:cNvPr id="235" name="ZoneTexte 234"/>
          <p:cNvSpPr txBox="1"/>
          <p:nvPr/>
        </p:nvSpPr>
        <p:spPr>
          <a:xfrm>
            <a:off x="2699792" y="44624"/>
            <a:ext cx="2304256" cy="369332"/>
          </a:xfrm>
          <a:prstGeom prst="rect">
            <a:avLst/>
          </a:prstGeom>
          <a:noFill/>
        </p:spPr>
        <p:txBody>
          <a:bodyPr wrap="square" rtlCol="0">
            <a:spAutoFit/>
          </a:bodyPr>
          <a:lstStyle/>
          <a:p>
            <a:pPr algn="ctr"/>
            <a:r>
              <a:rPr lang="en-CA" dirty="0" smtClean="0">
                <a:solidFill>
                  <a:srgbClr val="003366"/>
                </a:solidFill>
                <a:latin typeface="Arial" charset="0"/>
              </a:rPr>
              <a:t>Sampling stage</a:t>
            </a:r>
          </a:p>
        </p:txBody>
      </p:sp>
      <p:graphicFrame>
        <p:nvGraphicFramePr>
          <p:cNvPr id="57365" name="Object 21"/>
          <p:cNvGraphicFramePr>
            <a:graphicFrameLocks noChangeAspect="1"/>
          </p:cNvGraphicFramePr>
          <p:nvPr/>
        </p:nvGraphicFramePr>
        <p:xfrm>
          <a:off x="5911850" y="5876925"/>
          <a:ext cx="3105150" cy="647700"/>
        </p:xfrm>
        <a:graphic>
          <a:graphicData uri="http://schemas.openxmlformats.org/presentationml/2006/ole">
            <mc:AlternateContent xmlns:mc="http://schemas.openxmlformats.org/markup-compatibility/2006">
              <mc:Choice xmlns:v="urn:schemas-microsoft-com:vml" Requires="v">
                <p:oleObj spid="_x0000_s162901" name="Équation" r:id="rId15" imgW="2070000" imgH="431640" progId="Equation.3">
                  <p:embed/>
                </p:oleObj>
              </mc:Choice>
              <mc:Fallback>
                <p:oleObj name="Équation" r:id="rId15" imgW="2070000" imgH="431640" progId="Equation.3">
                  <p:embed/>
                  <p:pic>
                    <p:nvPicPr>
                      <p:cNvPr id="0" name="Object 21"/>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5911850" y="5876925"/>
                        <a:ext cx="3105150" cy="647700"/>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5" name="Date Placeholder 64"/>
          <p:cNvSpPr>
            <a:spLocks noGrp="1"/>
          </p:cNvSpPr>
          <p:nvPr>
            <p:ph type="dt" sz="half" idx="10"/>
          </p:nvPr>
        </p:nvSpPr>
        <p:spPr/>
        <p:txBody>
          <a:bodyPr/>
          <a:lstStyle/>
          <a:p>
            <a:pPr>
              <a:defRPr/>
            </a:pPr>
            <a:fld id="{A80BE5A4-7C8C-4378-A695-AA6BCCCF18FC}" type="datetime1">
              <a:rPr lang="en-CA" smtClean="0"/>
              <a:pPr>
                <a:defRPr/>
              </a:pPr>
              <a:t>23/09/2019</a:t>
            </a:fld>
            <a:endParaRPr lang="fr-CA"/>
          </a:p>
        </p:txBody>
      </p:sp>
      <p:sp>
        <p:nvSpPr>
          <p:cNvPr id="66" name="Slide Number Placeholder 65"/>
          <p:cNvSpPr>
            <a:spLocks noGrp="1"/>
          </p:cNvSpPr>
          <p:nvPr>
            <p:ph type="sldNum" sz="quarter" idx="12"/>
          </p:nvPr>
        </p:nvSpPr>
        <p:spPr/>
        <p:txBody>
          <a:bodyPr/>
          <a:lstStyle/>
          <a:p>
            <a:pPr>
              <a:defRPr/>
            </a:pPr>
            <a:fld id="{E37C3A30-8349-4A5B-B5A2-47E67AD35EB2}" type="slidenum">
              <a:rPr lang="fr-CA" smtClean="0"/>
              <a:pPr>
                <a:defRPr/>
              </a:pPr>
              <a:t>44</a:t>
            </a:fld>
            <a:endParaRPr lang="fr-CA"/>
          </a:p>
        </p:txBody>
      </p:sp>
      <p:sp>
        <p:nvSpPr>
          <p:cNvPr id="67" name="Footer Placeholder 66"/>
          <p:cNvSpPr>
            <a:spLocks noGrp="1"/>
          </p:cNvSpPr>
          <p:nvPr>
            <p:ph type="ftr" sz="quarter" idx="11"/>
          </p:nvPr>
        </p:nvSpPr>
        <p:spPr/>
        <p:txBody>
          <a:bodyPr/>
          <a:lstStyle/>
          <a:p>
            <a:pPr>
              <a:defRPr/>
            </a:pPr>
            <a:r>
              <a:rPr lang="fr-CA" smtClean="0"/>
              <a:t>Statistics Canada • Statistique Canada</a:t>
            </a:r>
            <a:endParaRPr lang="fr-CA"/>
          </a:p>
        </p:txBody>
      </p:sp>
    </p:spTree>
    <p:extLst>
      <p:ext uri="{BB962C8B-B14F-4D97-AF65-F5344CB8AC3E}">
        <p14:creationId xmlns:p14="http://schemas.microsoft.com/office/powerpoint/2010/main" val="362679116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r>
              <a:rPr lang="en-US" dirty="0" smtClean="0"/>
              <a:t>Bootstrap </a:t>
            </a:r>
            <a:r>
              <a:rPr lang="en-US" dirty="0" err="1" smtClean="0"/>
              <a:t>procedure:Rao</a:t>
            </a:r>
            <a:r>
              <a:rPr lang="en-US" dirty="0" smtClean="0"/>
              <a:t>-Wu-</a:t>
            </a:r>
            <a:r>
              <a:rPr lang="en-US" dirty="0" err="1" smtClean="0"/>
              <a:t>Yue</a:t>
            </a:r>
            <a:endParaRPr lang="en-US" dirty="0"/>
          </a:p>
        </p:txBody>
      </p:sp>
      <p:sp>
        <p:nvSpPr>
          <p:cNvPr id="40963" name="Rectangle 3"/>
          <p:cNvSpPr>
            <a:spLocks noGrp="1" noChangeArrowheads="1"/>
          </p:cNvSpPr>
          <p:nvPr>
            <p:ph type="body" idx="1"/>
          </p:nvPr>
        </p:nvSpPr>
        <p:spPr>
          <a:xfrm>
            <a:off x="471488" y="1785937"/>
            <a:ext cx="8277225" cy="4165200"/>
          </a:xfrm>
        </p:spPr>
        <p:txBody>
          <a:bodyPr/>
          <a:lstStyle/>
          <a:p>
            <a:pPr>
              <a:buFont typeface="Wingdings" pitchFamily="2" charset="2"/>
              <a:buChar char="q"/>
            </a:pPr>
            <a:r>
              <a:rPr lang="en-CA" dirty="0" smtClean="0"/>
              <a:t>For </a:t>
            </a:r>
            <a:r>
              <a:rPr lang="en-CA" i="1" dirty="0" smtClean="0">
                <a:latin typeface="Times New Roman" pitchFamily="18" charset="0"/>
                <a:cs typeface="Times New Roman" pitchFamily="18" charset="0"/>
              </a:rPr>
              <a:t>b=1</a:t>
            </a:r>
            <a:r>
              <a:rPr lang="en-CA" dirty="0" smtClean="0"/>
              <a:t> to </a:t>
            </a:r>
            <a:r>
              <a:rPr lang="en-CA" i="1" dirty="0" smtClean="0">
                <a:latin typeface="Times New Roman" pitchFamily="18" charset="0"/>
                <a:cs typeface="Times New Roman" pitchFamily="18" charset="0"/>
              </a:rPr>
              <a:t>B </a:t>
            </a:r>
            <a:endParaRPr lang="en-US" i="1" dirty="0" smtClean="0">
              <a:latin typeface="Times New Roman" pitchFamily="18" charset="0"/>
              <a:cs typeface="Times New Roman" pitchFamily="18" charset="0"/>
            </a:endParaRPr>
          </a:p>
          <a:p>
            <a:pPr lvl="1">
              <a:buFont typeface="Wingdings" pitchFamily="2" charset="2"/>
              <a:buChar char="q"/>
            </a:pPr>
            <a:r>
              <a:rPr lang="en-US" dirty="0" smtClean="0"/>
              <a:t>In each stratum an SRSWR of size        of</a:t>
            </a:r>
            <a:r>
              <a:rPr lang="en-US" dirty="0" smtClean="0">
                <a:latin typeface="Times New Roman" pitchFamily="18" charset="0"/>
                <a:cs typeface="Times New Roman" pitchFamily="18" charset="0"/>
              </a:rPr>
              <a:t> </a:t>
            </a:r>
            <a:r>
              <a:rPr lang="en-US" dirty="0" smtClean="0"/>
              <a:t>PSUs is selected from the </a:t>
            </a:r>
            <a:r>
              <a:rPr lang="en-US" i="1" dirty="0" smtClean="0">
                <a:latin typeface="Times New Roman" pitchFamily="18" charset="0"/>
                <a:cs typeface="Times New Roman" pitchFamily="18" charset="0"/>
              </a:rPr>
              <a:t>n</a:t>
            </a:r>
            <a:r>
              <a:rPr lang="en-US" i="1" baseline="-25000" dirty="0" smtClean="0">
                <a:latin typeface="Times New Roman" pitchFamily="18" charset="0"/>
                <a:cs typeface="Times New Roman" pitchFamily="18" charset="0"/>
              </a:rPr>
              <a:t>h</a:t>
            </a:r>
            <a:r>
              <a:rPr lang="en-US" dirty="0" smtClean="0"/>
              <a:t> PSUs in sample </a:t>
            </a:r>
            <a:r>
              <a:rPr lang="en-US" i="1" dirty="0" smtClean="0">
                <a:latin typeface="Times New Roman" pitchFamily="18" charset="0"/>
                <a:cs typeface="Times New Roman" pitchFamily="18" charset="0"/>
              </a:rPr>
              <a:t>s</a:t>
            </a:r>
            <a:r>
              <a:rPr lang="en-US" dirty="0" smtClean="0">
                <a:cs typeface="Times New Roman" pitchFamily="18" charset="0"/>
              </a:rPr>
              <a:t>. Le</a:t>
            </a:r>
            <a:r>
              <a:rPr lang="en-US" dirty="0" smtClean="0"/>
              <a:t>t’s refer to this sample as </a:t>
            </a:r>
            <a:r>
              <a:rPr lang="en-US" i="1" dirty="0" smtClean="0">
                <a:latin typeface="Times New Roman" pitchFamily="18" charset="0"/>
                <a:cs typeface="Times New Roman" pitchFamily="18" charset="0"/>
              </a:rPr>
              <a:t>s</a:t>
            </a:r>
            <a:r>
              <a:rPr lang="en-US" i="1" baseline="-25000" dirty="0" smtClean="0">
                <a:latin typeface="Times New Roman" pitchFamily="18" charset="0"/>
                <a:cs typeface="Times New Roman" pitchFamily="18" charset="0"/>
              </a:rPr>
              <a:t>(b)</a:t>
            </a:r>
            <a:r>
              <a:rPr lang="en-US" dirty="0" smtClean="0"/>
              <a:t>, the </a:t>
            </a:r>
            <a:r>
              <a:rPr lang="en-US" dirty="0" err="1" smtClean="0"/>
              <a:t>b</a:t>
            </a:r>
            <a:r>
              <a:rPr lang="en-US" baseline="30000" dirty="0" err="1" smtClean="0"/>
              <a:t>th</a:t>
            </a:r>
            <a:r>
              <a:rPr lang="en-US" dirty="0" smtClean="0"/>
              <a:t>  bootstrap sample.</a:t>
            </a:r>
          </a:p>
          <a:p>
            <a:pPr lvl="1">
              <a:buFont typeface="Wingdings" pitchFamily="2" charset="2"/>
              <a:buChar char="q"/>
            </a:pPr>
            <a:r>
              <a:rPr lang="en-US" dirty="0" smtClean="0"/>
              <a:t>Given               the number of times the PSU-</a:t>
            </a:r>
            <a:r>
              <a:rPr lang="en-US" i="1" dirty="0" smtClean="0">
                <a:latin typeface="Times New Roman" pitchFamily="18" charset="0"/>
                <a:cs typeface="Times New Roman" pitchFamily="18" charset="0"/>
              </a:rPr>
              <a:t>hi</a:t>
            </a:r>
            <a:r>
              <a:rPr lang="en-US" dirty="0" smtClean="0"/>
              <a:t> is selected, t</a:t>
            </a:r>
            <a:r>
              <a:rPr lang="en-CA" dirty="0" smtClean="0"/>
              <a:t>he bootstrap weights are calculated as</a:t>
            </a:r>
          </a:p>
          <a:p>
            <a:pPr lvl="1">
              <a:buFont typeface="Wingdings" pitchFamily="2" charset="2"/>
              <a:buChar char="q"/>
            </a:pPr>
            <a:endParaRPr lang="en-CA" dirty="0" smtClean="0"/>
          </a:p>
          <a:p>
            <a:pPr lvl="1">
              <a:buFont typeface="Wingdings" pitchFamily="2" charset="2"/>
              <a:buChar char="q"/>
            </a:pPr>
            <a:endParaRPr lang="en-CA" dirty="0" smtClean="0"/>
          </a:p>
          <a:p>
            <a:pPr lvl="1">
              <a:buFont typeface="Wingdings" pitchFamily="2" charset="2"/>
              <a:buChar char="q"/>
            </a:pPr>
            <a:endParaRPr lang="en-CA" dirty="0" smtClean="0"/>
          </a:p>
        </p:txBody>
      </p:sp>
      <p:graphicFrame>
        <p:nvGraphicFramePr>
          <p:cNvPr id="40964" name="Object 4"/>
          <p:cNvGraphicFramePr>
            <a:graphicFrameLocks noChangeAspect="1"/>
          </p:cNvGraphicFramePr>
          <p:nvPr/>
        </p:nvGraphicFramePr>
        <p:xfrm>
          <a:off x="2195736" y="3356992"/>
          <a:ext cx="1093787" cy="765175"/>
        </p:xfrm>
        <a:graphic>
          <a:graphicData uri="http://schemas.openxmlformats.org/presentationml/2006/ole">
            <mc:AlternateContent xmlns:mc="http://schemas.openxmlformats.org/markup-compatibility/2006">
              <mc:Choice xmlns:v="urn:schemas-microsoft-com:vml" Requires="v">
                <p:oleObj spid="_x0000_s276516" name="Équation" r:id="rId4" imgW="545760" imgH="380880" progId="Equation.3">
                  <p:embed/>
                </p:oleObj>
              </mc:Choice>
              <mc:Fallback>
                <p:oleObj name="Équation" r:id="rId4" imgW="545760" imgH="380880"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95736" y="3356992"/>
                        <a:ext cx="1093787" cy="7651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76484" name="Object 3"/>
          <p:cNvGraphicFramePr>
            <a:graphicFrameLocks noChangeAspect="1"/>
          </p:cNvGraphicFramePr>
          <p:nvPr/>
        </p:nvGraphicFramePr>
        <p:xfrm>
          <a:off x="1676400" y="4492625"/>
          <a:ext cx="6070600" cy="1066800"/>
        </p:xfrm>
        <a:graphic>
          <a:graphicData uri="http://schemas.openxmlformats.org/presentationml/2006/ole">
            <mc:AlternateContent xmlns:mc="http://schemas.openxmlformats.org/markup-compatibility/2006">
              <mc:Choice xmlns:v="urn:schemas-microsoft-com:vml" Requires="v">
                <p:oleObj spid="_x0000_s276517" name="Équation" r:id="rId6" imgW="3035160" imgH="533160" progId="Equation.3">
                  <p:embed/>
                </p:oleObj>
              </mc:Choice>
              <mc:Fallback>
                <p:oleObj name="Équation" r:id="rId6" imgW="3035160" imgH="533160" progId="Equation.3">
                  <p:embed/>
                  <p:pic>
                    <p:nvPicPr>
                      <p:cNvPr id="0" name="Picture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676400" y="4492625"/>
                        <a:ext cx="6070600" cy="1066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76485" name="Object 2"/>
          <p:cNvGraphicFramePr>
            <a:graphicFrameLocks noChangeAspect="1"/>
          </p:cNvGraphicFramePr>
          <p:nvPr/>
        </p:nvGraphicFramePr>
        <p:xfrm>
          <a:off x="6084168" y="2132856"/>
          <a:ext cx="560387" cy="765175"/>
        </p:xfrm>
        <a:graphic>
          <a:graphicData uri="http://schemas.openxmlformats.org/presentationml/2006/ole">
            <mc:AlternateContent xmlns:mc="http://schemas.openxmlformats.org/markup-compatibility/2006">
              <mc:Choice xmlns:v="urn:schemas-microsoft-com:vml" Requires="v">
                <p:oleObj spid="_x0000_s276518" name="Équation" r:id="rId8" imgW="279360" imgH="380880" progId="Equation.3">
                  <p:embed/>
                </p:oleObj>
              </mc:Choice>
              <mc:Fallback>
                <p:oleObj name="Équation" r:id="rId8" imgW="279360" imgH="380880" progId="Equation.3">
                  <p:embed/>
                  <p:pic>
                    <p:nvPicPr>
                      <p:cNvPr id="0" name="Picture 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084168" y="2132856"/>
                        <a:ext cx="560387" cy="7651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 name="Date Placeholder 9"/>
          <p:cNvSpPr>
            <a:spLocks noGrp="1"/>
          </p:cNvSpPr>
          <p:nvPr>
            <p:ph type="dt" sz="half" idx="10"/>
          </p:nvPr>
        </p:nvSpPr>
        <p:spPr/>
        <p:txBody>
          <a:bodyPr/>
          <a:lstStyle/>
          <a:p>
            <a:pPr>
              <a:defRPr/>
            </a:pPr>
            <a:fld id="{DFF2575F-2076-43EA-ADCC-39C6C2200C7D}" type="datetime1">
              <a:rPr lang="en-CA" smtClean="0"/>
              <a:pPr>
                <a:defRPr/>
              </a:pPr>
              <a:t>23/09/2019</a:t>
            </a:fld>
            <a:endParaRPr lang="fr-CA"/>
          </a:p>
        </p:txBody>
      </p:sp>
      <p:sp>
        <p:nvSpPr>
          <p:cNvPr id="11" name="Slide Number Placeholder 10"/>
          <p:cNvSpPr>
            <a:spLocks noGrp="1"/>
          </p:cNvSpPr>
          <p:nvPr>
            <p:ph type="sldNum" sz="quarter" idx="12"/>
          </p:nvPr>
        </p:nvSpPr>
        <p:spPr/>
        <p:txBody>
          <a:bodyPr/>
          <a:lstStyle/>
          <a:p>
            <a:pPr>
              <a:defRPr/>
            </a:pPr>
            <a:fld id="{B71C6503-33B5-43D0-98D3-C89ED56D8B2F}" type="slidenum">
              <a:rPr lang="fr-CA" smtClean="0"/>
              <a:pPr>
                <a:defRPr/>
              </a:pPr>
              <a:t>45</a:t>
            </a:fld>
            <a:endParaRPr lang="fr-CA"/>
          </a:p>
        </p:txBody>
      </p:sp>
      <p:sp>
        <p:nvSpPr>
          <p:cNvPr id="9" name="Footer Placeholder 8"/>
          <p:cNvSpPr>
            <a:spLocks noGrp="1"/>
          </p:cNvSpPr>
          <p:nvPr>
            <p:ph type="ftr" sz="quarter" idx="11"/>
          </p:nvPr>
        </p:nvSpPr>
        <p:spPr/>
        <p:txBody>
          <a:bodyPr/>
          <a:lstStyle/>
          <a:p>
            <a:pPr>
              <a:defRPr/>
            </a:pPr>
            <a:r>
              <a:rPr lang="fr-CA" smtClean="0"/>
              <a:t>Statistics Canada • Statistique Canada</a:t>
            </a:r>
            <a:endParaRPr lang="fr-CA"/>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r>
              <a:rPr lang="en-US" dirty="0" smtClean="0"/>
              <a:t>Bootstrap </a:t>
            </a:r>
            <a:r>
              <a:rPr lang="en-US" dirty="0" err="1" smtClean="0"/>
              <a:t>procedure:Rao</a:t>
            </a:r>
            <a:r>
              <a:rPr lang="en-US" dirty="0" smtClean="0"/>
              <a:t>-Wu-</a:t>
            </a:r>
            <a:r>
              <a:rPr lang="en-US" dirty="0" err="1" smtClean="0"/>
              <a:t>Yue</a:t>
            </a:r>
            <a:endParaRPr lang="en-US" dirty="0"/>
          </a:p>
        </p:txBody>
      </p:sp>
      <p:sp>
        <p:nvSpPr>
          <p:cNvPr id="40963" name="Rectangle 3"/>
          <p:cNvSpPr>
            <a:spLocks noGrp="1" noChangeArrowheads="1"/>
          </p:cNvSpPr>
          <p:nvPr>
            <p:ph type="body" idx="1"/>
          </p:nvPr>
        </p:nvSpPr>
        <p:spPr>
          <a:xfrm>
            <a:off x="471488" y="1785937"/>
            <a:ext cx="8277225" cy="4165200"/>
          </a:xfrm>
        </p:spPr>
        <p:txBody>
          <a:bodyPr/>
          <a:lstStyle/>
          <a:p>
            <a:pPr lvl="1">
              <a:buFont typeface="Wingdings" pitchFamily="2" charset="2"/>
              <a:buChar char="q"/>
            </a:pPr>
            <a:r>
              <a:rPr lang="en-US" dirty="0" smtClean="0">
                <a:cs typeface="Times New Roman" pitchFamily="18" charset="0"/>
              </a:rPr>
              <a:t>The choice </a:t>
            </a:r>
            <a:r>
              <a:rPr lang="en-US" dirty="0" smtClean="0">
                <a:latin typeface="Times New Roman" pitchFamily="18" charset="0"/>
                <a:cs typeface="Times New Roman" pitchFamily="18" charset="0"/>
              </a:rPr>
              <a:t> </a:t>
            </a:r>
            <a:r>
              <a:rPr lang="en-US" i="1" dirty="0" err="1" smtClean="0">
                <a:latin typeface="Times New Roman" pitchFamily="18" charset="0"/>
                <a:cs typeface="Times New Roman" pitchFamily="18" charset="0"/>
              </a:rPr>
              <a:t>m</a:t>
            </a:r>
            <a:r>
              <a:rPr lang="en-US" i="1" baseline="-25000" dirty="0" err="1" smtClean="0">
                <a:latin typeface="Times New Roman" pitchFamily="18" charset="0"/>
                <a:cs typeface="Times New Roman" pitchFamily="18" charset="0"/>
              </a:rPr>
              <a:t>h</a:t>
            </a:r>
            <a:r>
              <a:rPr lang="en-US" i="1" dirty="0" smtClean="0">
                <a:latin typeface="Times New Roman" pitchFamily="18" charset="0"/>
                <a:cs typeface="Times New Roman" pitchFamily="18" charset="0"/>
              </a:rPr>
              <a:t>=n</a:t>
            </a:r>
            <a:r>
              <a:rPr lang="en-US" i="1" baseline="-25000" dirty="0" smtClean="0">
                <a:latin typeface="Times New Roman" pitchFamily="18" charset="0"/>
                <a:cs typeface="Times New Roman" pitchFamily="18" charset="0"/>
              </a:rPr>
              <a:t>h</a:t>
            </a:r>
            <a:r>
              <a:rPr lang="en-US" i="1" dirty="0" smtClean="0">
                <a:latin typeface="Times New Roman" pitchFamily="18" charset="0"/>
                <a:cs typeface="Times New Roman" pitchFamily="18" charset="0"/>
              </a:rPr>
              <a:t>-1</a:t>
            </a:r>
            <a:r>
              <a:rPr lang="en-US" dirty="0" smtClean="0">
                <a:latin typeface="Times New Roman" pitchFamily="18" charset="0"/>
                <a:cs typeface="Times New Roman" pitchFamily="18" charset="0"/>
              </a:rPr>
              <a:t> </a:t>
            </a:r>
            <a:r>
              <a:rPr lang="en-US" dirty="0" smtClean="0"/>
              <a:t>PSUs from the </a:t>
            </a:r>
            <a:r>
              <a:rPr lang="en-US" i="1" dirty="0" smtClean="0">
                <a:latin typeface="Times New Roman" pitchFamily="18" charset="0"/>
                <a:cs typeface="Times New Roman" pitchFamily="18" charset="0"/>
              </a:rPr>
              <a:t>n</a:t>
            </a:r>
            <a:r>
              <a:rPr lang="en-US" i="1" baseline="-25000" dirty="0" smtClean="0">
                <a:latin typeface="Times New Roman" pitchFamily="18" charset="0"/>
                <a:cs typeface="Times New Roman" pitchFamily="18" charset="0"/>
              </a:rPr>
              <a:t>h</a:t>
            </a:r>
            <a:r>
              <a:rPr lang="en-US" dirty="0" smtClean="0"/>
              <a:t> PSUs in sample </a:t>
            </a:r>
            <a:r>
              <a:rPr lang="en-US" i="1" dirty="0" smtClean="0">
                <a:latin typeface="Times New Roman" pitchFamily="18" charset="0"/>
                <a:cs typeface="Times New Roman" pitchFamily="18" charset="0"/>
              </a:rPr>
              <a:t>s</a:t>
            </a:r>
            <a:r>
              <a:rPr lang="en-US" dirty="0" smtClean="0">
                <a:latin typeface="Times New Roman" pitchFamily="18" charset="0"/>
                <a:cs typeface="Times New Roman" pitchFamily="18" charset="0"/>
              </a:rPr>
              <a:t> yields</a:t>
            </a:r>
            <a:r>
              <a:rPr lang="en-US" dirty="0" smtClean="0">
                <a:cs typeface="Times New Roman" pitchFamily="18" charset="0"/>
              </a:rPr>
              <a:t>. </a:t>
            </a:r>
          </a:p>
          <a:p>
            <a:pPr lvl="1">
              <a:buFont typeface="Wingdings" pitchFamily="2" charset="2"/>
              <a:buChar char="q"/>
            </a:pPr>
            <a:endParaRPr lang="en-CA" dirty="0" smtClean="0">
              <a:cs typeface="Times New Roman" pitchFamily="18" charset="0"/>
            </a:endParaRPr>
          </a:p>
          <a:p>
            <a:pPr lvl="1">
              <a:buFont typeface="Wingdings" pitchFamily="2" charset="2"/>
              <a:buChar char="q"/>
            </a:pPr>
            <a:endParaRPr lang="en-CA" dirty="0" smtClean="0">
              <a:cs typeface="Times New Roman" pitchFamily="18" charset="0"/>
            </a:endParaRPr>
          </a:p>
          <a:p>
            <a:pPr lvl="1">
              <a:buFont typeface="Wingdings" pitchFamily="2" charset="2"/>
              <a:buChar char="q"/>
            </a:pPr>
            <a:endParaRPr lang="en-CA" dirty="0" smtClean="0">
              <a:cs typeface="Times New Roman" pitchFamily="18" charset="0"/>
            </a:endParaRPr>
          </a:p>
          <a:p>
            <a:pPr lvl="1">
              <a:buFont typeface="Wingdings" pitchFamily="2" charset="2"/>
              <a:buChar char="q"/>
            </a:pPr>
            <a:r>
              <a:rPr lang="en-CA" dirty="0" smtClean="0">
                <a:cs typeface="Times New Roman" pitchFamily="18" charset="0"/>
              </a:rPr>
              <a:t>The weights above have the advantage of being always greater or equal to zero.</a:t>
            </a:r>
          </a:p>
          <a:p>
            <a:pPr lvl="1">
              <a:buFont typeface="Wingdings" pitchFamily="2" charset="2"/>
              <a:buChar char="q"/>
            </a:pPr>
            <a:endParaRPr lang="en-US" dirty="0"/>
          </a:p>
        </p:txBody>
      </p:sp>
      <p:graphicFrame>
        <p:nvGraphicFramePr>
          <p:cNvPr id="40965" name="Object 5"/>
          <p:cNvGraphicFramePr>
            <a:graphicFrameLocks noChangeAspect="1"/>
          </p:cNvGraphicFramePr>
          <p:nvPr/>
        </p:nvGraphicFramePr>
        <p:xfrm>
          <a:off x="1835696" y="2636912"/>
          <a:ext cx="4673600" cy="1117600"/>
        </p:xfrm>
        <a:graphic>
          <a:graphicData uri="http://schemas.openxmlformats.org/presentationml/2006/ole">
            <mc:AlternateContent xmlns:mc="http://schemas.openxmlformats.org/markup-compatibility/2006">
              <mc:Choice xmlns:v="urn:schemas-microsoft-com:vml" Requires="v">
                <p:oleObj spid="_x0000_s277518" name="Équation" r:id="rId4" imgW="2336760" imgH="558720" progId="Equation.3">
                  <p:embed/>
                </p:oleObj>
              </mc:Choice>
              <mc:Fallback>
                <p:oleObj name="Équation" r:id="rId4" imgW="2336760" imgH="558720" progId="Equation.3">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35696" y="2636912"/>
                        <a:ext cx="4673600" cy="1117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 name="Date Placeholder 9"/>
          <p:cNvSpPr>
            <a:spLocks noGrp="1"/>
          </p:cNvSpPr>
          <p:nvPr>
            <p:ph type="dt" sz="half" idx="10"/>
          </p:nvPr>
        </p:nvSpPr>
        <p:spPr/>
        <p:txBody>
          <a:bodyPr/>
          <a:lstStyle/>
          <a:p>
            <a:pPr>
              <a:defRPr/>
            </a:pPr>
            <a:fld id="{35276230-1C58-41F6-8774-CF5F1DE31136}" type="datetime1">
              <a:rPr lang="en-CA" smtClean="0"/>
              <a:pPr>
                <a:defRPr/>
              </a:pPr>
              <a:t>23/09/2019</a:t>
            </a:fld>
            <a:endParaRPr lang="fr-CA"/>
          </a:p>
        </p:txBody>
      </p:sp>
      <p:sp>
        <p:nvSpPr>
          <p:cNvPr id="11" name="Slide Number Placeholder 10"/>
          <p:cNvSpPr>
            <a:spLocks noGrp="1"/>
          </p:cNvSpPr>
          <p:nvPr>
            <p:ph type="sldNum" sz="quarter" idx="12"/>
          </p:nvPr>
        </p:nvSpPr>
        <p:spPr/>
        <p:txBody>
          <a:bodyPr/>
          <a:lstStyle/>
          <a:p>
            <a:pPr>
              <a:defRPr/>
            </a:pPr>
            <a:fld id="{B71C6503-33B5-43D0-98D3-C89ED56D8B2F}" type="slidenum">
              <a:rPr lang="fr-CA" smtClean="0"/>
              <a:pPr>
                <a:defRPr/>
              </a:pPr>
              <a:t>46</a:t>
            </a:fld>
            <a:endParaRPr lang="fr-CA"/>
          </a:p>
        </p:txBody>
      </p:sp>
      <p:sp>
        <p:nvSpPr>
          <p:cNvPr id="7" name="Footer Placeholder 6"/>
          <p:cNvSpPr>
            <a:spLocks noGrp="1"/>
          </p:cNvSpPr>
          <p:nvPr>
            <p:ph type="ftr" sz="quarter" idx="11"/>
          </p:nvPr>
        </p:nvSpPr>
        <p:spPr/>
        <p:txBody>
          <a:bodyPr/>
          <a:lstStyle/>
          <a:p>
            <a:pPr>
              <a:defRPr/>
            </a:pPr>
            <a:r>
              <a:rPr lang="fr-CA" smtClean="0"/>
              <a:t>Statistics Canada • Statistique Canada</a:t>
            </a:r>
            <a:endParaRPr lang="fr-CA"/>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7074" name="AutoShape 2"/>
          <p:cNvSpPr>
            <a:spLocks noGrp="1" noChangeArrowheads="1"/>
          </p:cNvSpPr>
          <p:nvPr>
            <p:ph type="title"/>
          </p:nvPr>
        </p:nvSpPr>
        <p:spPr>
          <a:xfrm>
            <a:off x="251520" y="764704"/>
            <a:ext cx="8640960" cy="648072"/>
          </a:xfrm>
        </p:spPr>
        <p:txBody>
          <a:bodyPr/>
          <a:lstStyle/>
          <a:p>
            <a:r>
              <a:rPr lang="fr-CA" dirty="0" smtClean="0"/>
              <a:t>Poisson bootstrap </a:t>
            </a:r>
            <a:br>
              <a:rPr lang="fr-CA" dirty="0" smtClean="0"/>
            </a:br>
            <a:endParaRPr lang="fr-CA" dirty="0"/>
          </a:p>
        </p:txBody>
      </p:sp>
      <p:sp>
        <p:nvSpPr>
          <p:cNvPr id="387075" name="Rectangle 3"/>
          <p:cNvSpPr>
            <a:spLocks noGrp="1" noChangeArrowheads="1"/>
          </p:cNvSpPr>
          <p:nvPr>
            <p:ph type="body" sz="half" idx="1"/>
          </p:nvPr>
        </p:nvSpPr>
        <p:spPr>
          <a:xfrm>
            <a:off x="0" y="1484784"/>
            <a:ext cx="8964488" cy="5373216"/>
          </a:xfrm>
        </p:spPr>
        <p:txBody>
          <a:bodyPr/>
          <a:lstStyle/>
          <a:p>
            <a:r>
              <a:rPr lang="en-CA" dirty="0" smtClean="0"/>
              <a:t>For b=1 to B </a:t>
            </a:r>
          </a:p>
          <a:p>
            <a:r>
              <a:rPr lang="en-CA" dirty="0" smtClean="0"/>
              <a:t>Generate a set of random adjustment </a:t>
            </a:r>
          </a:p>
          <a:p>
            <a:r>
              <a:rPr lang="en-CA" dirty="0" smtClean="0"/>
              <a:t>Calculate the bootstrap weights as :</a:t>
            </a:r>
          </a:p>
          <a:p>
            <a:r>
              <a:rPr lang="en-CA" sz="2400" dirty="0" smtClean="0"/>
              <a:t>For a linear estimator   , a bootstrap procedure is defined as a random mechanism ( ) on the adjustments    such that</a:t>
            </a:r>
          </a:p>
          <a:p>
            <a:r>
              <a:rPr lang="en-CA" sz="2400" dirty="0" smtClean="0"/>
              <a:t>                    and</a:t>
            </a:r>
          </a:p>
          <a:p>
            <a:endParaRPr lang="en-CA" sz="2400" dirty="0" smtClean="0"/>
          </a:p>
          <a:p>
            <a:r>
              <a:rPr lang="en-CA" sz="2400" dirty="0" smtClean="0"/>
              <a:t>With                        ,                             and</a:t>
            </a:r>
          </a:p>
          <a:p>
            <a:pPr lvl="1">
              <a:lnSpc>
                <a:spcPct val="120000"/>
              </a:lnSpc>
              <a:buNone/>
            </a:pPr>
            <a:endParaRPr lang="fr-CA" dirty="0" smtClean="0"/>
          </a:p>
          <a:p>
            <a:pPr>
              <a:lnSpc>
                <a:spcPct val="120000"/>
              </a:lnSpc>
            </a:pPr>
            <a:r>
              <a:rPr lang="fr-CA" dirty="0" smtClean="0"/>
              <a:t>Beaumont and Patak (2010) state conditions for existence of      for a </a:t>
            </a:r>
            <a:r>
              <a:rPr lang="fr-CA" dirty="0" err="1" smtClean="0"/>
              <a:t>given</a:t>
            </a:r>
            <a:r>
              <a:rPr lang="fr-CA" dirty="0" smtClean="0"/>
              <a:t> </a:t>
            </a:r>
            <a:r>
              <a:rPr lang="fr-CA" dirty="0" err="1" smtClean="0"/>
              <a:t>sample</a:t>
            </a:r>
            <a:r>
              <a:rPr lang="fr-CA" dirty="0" smtClean="0"/>
              <a:t> design</a:t>
            </a:r>
            <a:endParaRPr lang="fr-CA" sz="2400" dirty="0" smtClean="0"/>
          </a:p>
          <a:p>
            <a:pPr>
              <a:lnSpc>
                <a:spcPct val="120000"/>
              </a:lnSpc>
              <a:buNone/>
            </a:pPr>
            <a:endParaRPr lang="en-CA" sz="2400" dirty="0" smtClean="0"/>
          </a:p>
        </p:txBody>
      </p:sp>
      <p:graphicFrame>
        <p:nvGraphicFramePr>
          <p:cNvPr id="387076" name="Object 4"/>
          <p:cNvGraphicFramePr>
            <a:graphicFrameLocks noChangeAspect="1"/>
          </p:cNvGraphicFramePr>
          <p:nvPr/>
        </p:nvGraphicFramePr>
        <p:xfrm>
          <a:off x="5796136" y="2276872"/>
          <a:ext cx="427037" cy="503238"/>
        </p:xfrm>
        <a:graphic>
          <a:graphicData uri="http://schemas.openxmlformats.org/presentationml/2006/ole">
            <mc:AlternateContent xmlns:mc="http://schemas.openxmlformats.org/markup-compatibility/2006">
              <mc:Choice xmlns:v="urn:schemas-microsoft-com:vml" Requires="v">
                <p:oleObj spid="_x0000_s169096" name="Equation" r:id="rId4" imgW="215640" imgH="253800" progId="Equation.3">
                  <p:embed/>
                </p:oleObj>
              </mc:Choice>
              <mc:Fallback>
                <p:oleObj name="Equation" r:id="rId4" imgW="215640" imgH="253800" progId="Equation.3">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black">
                      <a:xfrm>
                        <a:off x="5796136" y="2276872"/>
                        <a:ext cx="427037" cy="5032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87082" name="Object 10"/>
          <p:cNvGraphicFramePr>
            <a:graphicFrameLocks noGrp="1" noChangeAspect="1"/>
          </p:cNvGraphicFramePr>
          <p:nvPr>
            <p:ph sz="quarter" idx="3"/>
          </p:nvPr>
        </p:nvGraphicFramePr>
        <p:xfrm>
          <a:off x="2689225" y="4659313"/>
          <a:ext cx="725488" cy="500062"/>
        </p:xfrm>
        <a:graphic>
          <a:graphicData uri="http://schemas.openxmlformats.org/presentationml/2006/ole">
            <mc:AlternateContent xmlns:mc="http://schemas.openxmlformats.org/markup-compatibility/2006">
              <mc:Choice xmlns:v="urn:schemas-microsoft-com:vml" Requires="v">
                <p:oleObj spid="_x0000_s169097" name="Equation" r:id="rId6" imgW="291960" imgH="215640" progId="Equation.3">
                  <p:embed/>
                </p:oleObj>
              </mc:Choice>
              <mc:Fallback>
                <p:oleObj name="Equation" r:id="rId6" imgW="291960" imgH="215640" progId="Equation.3">
                  <p:embed/>
                  <p:pic>
                    <p:nvPicPr>
                      <p:cNvPr id="0" name="Object 1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black">
                      <a:xfrm>
                        <a:off x="2689225" y="4659313"/>
                        <a:ext cx="725488" cy="5000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126" name="Object 6"/>
          <p:cNvGraphicFramePr>
            <a:graphicFrameLocks noChangeAspect="1"/>
          </p:cNvGraphicFramePr>
          <p:nvPr/>
        </p:nvGraphicFramePr>
        <p:xfrm>
          <a:off x="6228184" y="2564904"/>
          <a:ext cx="2408238" cy="508000"/>
        </p:xfrm>
        <a:graphic>
          <a:graphicData uri="http://schemas.openxmlformats.org/presentationml/2006/ole">
            <mc:AlternateContent xmlns:mc="http://schemas.openxmlformats.org/markup-compatibility/2006">
              <mc:Choice xmlns:v="urn:schemas-microsoft-com:vml" Requires="v">
                <p:oleObj spid="_x0000_s169098" name="Équation" r:id="rId8" imgW="723600" imgH="253800" progId="Equation.3">
                  <p:embed/>
                </p:oleObj>
              </mc:Choice>
              <mc:Fallback>
                <p:oleObj name="Équation" r:id="rId8" imgW="723600" imgH="253800" progId="Equation.3">
                  <p:embed/>
                  <p:pic>
                    <p:nvPicPr>
                      <p:cNvPr id="0" name="Object 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228184" y="2564904"/>
                        <a:ext cx="2408238" cy="50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5130" name="Object 10"/>
          <p:cNvGraphicFramePr>
            <a:graphicFrameLocks noChangeAspect="1"/>
          </p:cNvGraphicFramePr>
          <p:nvPr/>
        </p:nvGraphicFramePr>
        <p:xfrm>
          <a:off x="3347864" y="3140968"/>
          <a:ext cx="177800" cy="355600"/>
        </p:xfrm>
        <a:graphic>
          <a:graphicData uri="http://schemas.openxmlformats.org/presentationml/2006/ole">
            <mc:AlternateContent xmlns:mc="http://schemas.openxmlformats.org/markup-compatibility/2006">
              <mc:Choice xmlns:v="urn:schemas-microsoft-com:vml" Requires="v">
                <p:oleObj spid="_x0000_s169099" name="Équation" r:id="rId10" imgW="177480" imgH="355320" progId="Equation.3">
                  <p:embed/>
                </p:oleObj>
              </mc:Choice>
              <mc:Fallback>
                <p:oleObj name="Équation" r:id="rId10" imgW="177480" imgH="355320" progId="Equation.3">
                  <p:embed/>
                  <p:pic>
                    <p:nvPicPr>
                      <p:cNvPr id="0" name="Picture 6"/>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347864" y="3140968"/>
                        <a:ext cx="177800" cy="355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5131" name="Object 11"/>
          <p:cNvGraphicFramePr>
            <a:graphicFrameLocks noChangeAspect="1"/>
          </p:cNvGraphicFramePr>
          <p:nvPr/>
        </p:nvGraphicFramePr>
        <p:xfrm>
          <a:off x="539552" y="3933056"/>
          <a:ext cx="1308100" cy="469900"/>
        </p:xfrm>
        <a:graphic>
          <a:graphicData uri="http://schemas.openxmlformats.org/presentationml/2006/ole">
            <mc:AlternateContent xmlns:mc="http://schemas.openxmlformats.org/markup-compatibility/2006">
              <mc:Choice xmlns:v="urn:schemas-microsoft-com:vml" Requires="v">
                <p:oleObj spid="_x0000_s169100" name="Équation" r:id="rId12" imgW="1307880" imgH="469800" progId="Equation.3">
                  <p:embed/>
                </p:oleObj>
              </mc:Choice>
              <mc:Fallback>
                <p:oleObj name="Équation" r:id="rId12" imgW="1307880" imgH="469800" progId="Equation.3">
                  <p:embed/>
                  <p:pic>
                    <p:nvPicPr>
                      <p:cNvPr id="0" name="Object 11"/>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39552" y="3933056"/>
                        <a:ext cx="1308100" cy="46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5133" name="Object 13"/>
          <p:cNvGraphicFramePr>
            <a:graphicFrameLocks noChangeAspect="1"/>
          </p:cNvGraphicFramePr>
          <p:nvPr/>
        </p:nvGraphicFramePr>
        <p:xfrm>
          <a:off x="2987824" y="4005064"/>
          <a:ext cx="1689100" cy="469900"/>
        </p:xfrm>
        <a:graphic>
          <a:graphicData uri="http://schemas.openxmlformats.org/presentationml/2006/ole">
            <mc:AlternateContent xmlns:mc="http://schemas.openxmlformats.org/markup-compatibility/2006">
              <mc:Choice xmlns:v="urn:schemas-microsoft-com:vml" Requires="v">
                <p:oleObj spid="_x0000_s169101" name="Équation" r:id="rId14" imgW="1688760" imgH="469800" progId="Equation.3">
                  <p:embed/>
                </p:oleObj>
              </mc:Choice>
              <mc:Fallback>
                <p:oleObj name="Équation" r:id="rId14" imgW="1688760" imgH="469800" progId="Equation.3">
                  <p:embed/>
                  <p:pic>
                    <p:nvPicPr>
                      <p:cNvPr id="0" name="Object 13"/>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2987824" y="4005064"/>
                        <a:ext cx="1689100" cy="46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5134" name="Object 14"/>
          <p:cNvGraphicFramePr>
            <a:graphicFrameLocks noChangeAspect="1"/>
          </p:cNvGraphicFramePr>
          <p:nvPr/>
        </p:nvGraphicFramePr>
        <p:xfrm>
          <a:off x="1115616" y="4653136"/>
          <a:ext cx="1828800" cy="914400"/>
        </p:xfrm>
        <a:graphic>
          <a:graphicData uri="http://schemas.openxmlformats.org/presentationml/2006/ole">
            <mc:AlternateContent xmlns:mc="http://schemas.openxmlformats.org/markup-compatibility/2006">
              <mc:Choice xmlns:v="urn:schemas-microsoft-com:vml" Requires="v">
                <p:oleObj spid="_x0000_s169102" name="Équation" r:id="rId16" imgW="914400" imgH="457200" progId="Equation.3">
                  <p:embed/>
                </p:oleObj>
              </mc:Choice>
              <mc:Fallback>
                <p:oleObj name="Équation" r:id="rId16" imgW="914400" imgH="457200" progId="Equation.3">
                  <p:embed/>
                  <p:pic>
                    <p:nvPicPr>
                      <p:cNvPr id="0" name="Object 14"/>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1115616" y="4653136"/>
                        <a:ext cx="1828800"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5135" name="Object 15"/>
          <p:cNvGraphicFramePr>
            <a:graphicFrameLocks noChangeAspect="1"/>
          </p:cNvGraphicFramePr>
          <p:nvPr/>
        </p:nvGraphicFramePr>
        <p:xfrm>
          <a:off x="3707904" y="4653136"/>
          <a:ext cx="1627188" cy="915987"/>
        </p:xfrm>
        <a:graphic>
          <a:graphicData uri="http://schemas.openxmlformats.org/presentationml/2006/ole">
            <mc:AlternateContent xmlns:mc="http://schemas.openxmlformats.org/markup-compatibility/2006">
              <mc:Choice xmlns:v="urn:schemas-microsoft-com:vml" Requires="v">
                <p:oleObj spid="_x0000_s169103" name="Équation" r:id="rId18" imgW="812520" imgH="457200" progId="Equation.3">
                  <p:embed/>
                </p:oleObj>
              </mc:Choice>
              <mc:Fallback>
                <p:oleObj name="Équation" r:id="rId18" imgW="812520" imgH="457200" progId="Equation.3">
                  <p:embed/>
                  <p:pic>
                    <p:nvPicPr>
                      <p:cNvPr id="0" name="Object 15"/>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707904" y="4653136"/>
                        <a:ext cx="1627188" cy="915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5138" name="Object 18"/>
          <p:cNvGraphicFramePr>
            <a:graphicFrameLocks noChangeAspect="1"/>
          </p:cNvGraphicFramePr>
          <p:nvPr/>
        </p:nvGraphicFramePr>
        <p:xfrm>
          <a:off x="3203848" y="3501008"/>
          <a:ext cx="355600" cy="495300"/>
        </p:xfrm>
        <a:graphic>
          <a:graphicData uri="http://schemas.openxmlformats.org/presentationml/2006/ole">
            <mc:AlternateContent xmlns:mc="http://schemas.openxmlformats.org/markup-compatibility/2006">
              <mc:Choice xmlns:v="urn:schemas-microsoft-com:vml" Requires="v">
                <p:oleObj spid="_x0000_s169104" name="Équation" r:id="rId20" imgW="355320" imgH="495000" progId="Equation.3">
                  <p:embed/>
                </p:oleObj>
              </mc:Choice>
              <mc:Fallback>
                <p:oleObj name="Équation" r:id="rId20" imgW="355320" imgH="495000" progId="Equation.3">
                  <p:embed/>
                  <p:pic>
                    <p:nvPicPr>
                      <p:cNvPr id="0" name="Object 18"/>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3203848" y="3501008"/>
                        <a:ext cx="355600"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68973" name="Object 9"/>
          <p:cNvGraphicFramePr>
            <a:graphicFrameLocks noChangeAspect="1"/>
          </p:cNvGraphicFramePr>
          <p:nvPr/>
        </p:nvGraphicFramePr>
        <p:xfrm>
          <a:off x="6660232" y="1988840"/>
          <a:ext cx="482600" cy="444500"/>
        </p:xfrm>
        <a:graphic>
          <a:graphicData uri="http://schemas.openxmlformats.org/presentationml/2006/ole">
            <mc:AlternateContent xmlns:mc="http://schemas.openxmlformats.org/markup-compatibility/2006">
              <mc:Choice xmlns:v="urn:schemas-microsoft-com:vml" Requires="v">
                <p:oleObj spid="_x0000_s169105" name="Équation" r:id="rId22" imgW="482400" imgH="444240" progId="Equation.3">
                  <p:embed/>
                </p:oleObj>
              </mc:Choice>
              <mc:Fallback>
                <p:oleObj name="Équation" r:id="rId22" imgW="482400" imgH="444240" progId="Equation.3">
                  <p:embed/>
                  <p:pic>
                    <p:nvPicPr>
                      <p:cNvPr id="0" name="Picture 13"/>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6660232" y="1988840"/>
                        <a:ext cx="482600" cy="444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68974" name="Object 17"/>
          <p:cNvGraphicFramePr>
            <a:graphicFrameLocks noChangeAspect="1"/>
          </p:cNvGraphicFramePr>
          <p:nvPr/>
        </p:nvGraphicFramePr>
        <p:xfrm>
          <a:off x="2484438" y="6381750"/>
          <a:ext cx="400050" cy="482600"/>
        </p:xfrm>
        <a:graphic>
          <a:graphicData uri="http://schemas.openxmlformats.org/presentationml/2006/ole">
            <mc:AlternateContent xmlns:mc="http://schemas.openxmlformats.org/markup-compatibility/2006">
              <mc:Choice xmlns:v="urn:schemas-microsoft-com:vml" Requires="v">
                <p:oleObj spid="_x0000_s169106" name="Équation" r:id="rId24" imgW="177480" imgH="241200" progId="Equation.3">
                  <p:embed/>
                </p:oleObj>
              </mc:Choice>
              <mc:Fallback>
                <p:oleObj name="Équation" r:id="rId24" imgW="177480" imgH="241200" progId="Equation.3">
                  <p:embed/>
                  <p:pic>
                    <p:nvPicPr>
                      <p:cNvPr id="0" name="Object 17"/>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2484438" y="6381750"/>
                        <a:ext cx="400050" cy="482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8" name="Date Placeholder 17"/>
          <p:cNvSpPr>
            <a:spLocks noGrp="1"/>
          </p:cNvSpPr>
          <p:nvPr>
            <p:ph type="dt" sz="half" idx="10"/>
          </p:nvPr>
        </p:nvSpPr>
        <p:spPr/>
        <p:txBody>
          <a:bodyPr/>
          <a:lstStyle/>
          <a:p>
            <a:fld id="{94D531F9-A7D6-4205-94F3-B88B4C51BCC7}" type="datetime1">
              <a:rPr lang="en-CA" smtClean="0"/>
              <a:pPr/>
              <a:t>23/09/2019</a:t>
            </a:fld>
            <a:endParaRPr lang="fr-CA"/>
          </a:p>
        </p:txBody>
      </p:sp>
      <p:sp>
        <p:nvSpPr>
          <p:cNvPr id="19" name="Slide Number Placeholder 18"/>
          <p:cNvSpPr>
            <a:spLocks noGrp="1"/>
          </p:cNvSpPr>
          <p:nvPr>
            <p:ph type="sldNum" sz="quarter" idx="12"/>
          </p:nvPr>
        </p:nvSpPr>
        <p:spPr/>
        <p:txBody>
          <a:bodyPr/>
          <a:lstStyle/>
          <a:p>
            <a:fld id="{D9FAE796-87E5-47E7-9519-D52B4396D4E7}" type="slidenum">
              <a:rPr lang="fr-CA" smtClean="0"/>
              <a:pPr/>
              <a:t>47</a:t>
            </a:fld>
            <a:endParaRPr lang="fr-CA" dirty="0"/>
          </a:p>
        </p:txBody>
      </p:sp>
      <p:graphicFrame>
        <p:nvGraphicFramePr>
          <p:cNvPr id="168975" name="Object 14"/>
          <p:cNvGraphicFramePr>
            <a:graphicFrameLocks noChangeAspect="1"/>
          </p:cNvGraphicFramePr>
          <p:nvPr/>
        </p:nvGraphicFramePr>
        <p:xfrm>
          <a:off x="6300192" y="4653136"/>
          <a:ext cx="2235200" cy="990600"/>
        </p:xfrm>
        <a:graphic>
          <a:graphicData uri="http://schemas.openxmlformats.org/presentationml/2006/ole">
            <mc:AlternateContent xmlns:mc="http://schemas.openxmlformats.org/markup-compatibility/2006">
              <mc:Choice xmlns:v="urn:schemas-microsoft-com:vml" Requires="v">
                <p:oleObj spid="_x0000_s169107" name="Équation" r:id="rId26" imgW="1117440" imgH="495000" progId="Equation.3">
                  <p:embed/>
                </p:oleObj>
              </mc:Choice>
              <mc:Fallback>
                <p:oleObj name="Équation" r:id="rId26" imgW="1117440" imgH="495000" progId="Equation.3">
                  <p:embed/>
                  <p:pic>
                    <p:nvPicPr>
                      <p:cNvPr id="0" name="Picture 15"/>
                      <p:cNvPicPr>
                        <a:picLocks noChangeAspect="1"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6300192" y="4653136"/>
                        <a:ext cx="2235200" cy="99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0" name="Footer Placeholder 19"/>
          <p:cNvSpPr>
            <a:spLocks noGrp="1"/>
          </p:cNvSpPr>
          <p:nvPr>
            <p:ph type="ftr" sz="quarter" idx="11"/>
          </p:nvPr>
        </p:nvSpPr>
        <p:spPr/>
        <p:txBody>
          <a:bodyPr/>
          <a:lstStyle/>
          <a:p>
            <a:r>
              <a:rPr lang="fr-CA" smtClean="0"/>
              <a:t>Statistics Canada • Statistique Canada</a:t>
            </a:r>
            <a:endParaRPr lang="fr-CA"/>
          </a:p>
        </p:txBody>
      </p:sp>
    </p:spTree>
  </p:cSld>
  <p:clrMapOvr>
    <a:masterClrMapping/>
  </p:clrMapOvr>
  <p:transition spd="med"/>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7074" name="AutoShape 2"/>
          <p:cNvSpPr>
            <a:spLocks noGrp="1" noChangeArrowheads="1"/>
          </p:cNvSpPr>
          <p:nvPr>
            <p:ph type="title"/>
          </p:nvPr>
        </p:nvSpPr>
        <p:spPr>
          <a:xfrm>
            <a:off x="251520" y="764704"/>
            <a:ext cx="8640960" cy="648072"/>
          </a:xfrm>
        </p:spPr>
        <p:txBody>
          <a:bodyPr/>
          <a:lstStyle/>
          <a:p>
            <a:r>
              <a:rPr lang="fr-CA" dirty="0" err="1" smtClean="0"/>
              <a:t>PoissonBootstrap</a:t>
            </a:r>
            <a:endParaRPr lang="fr-CA" dirty="0"/>
          </a:p>
        </p:txBody>
      </p:sp>
      <p:sp>
        <p:nvSpPr>
          <p:cNvPr id="387075" name="Rectangle 3"/>
          <p:cNvSpPr>
            <a:spLocks noGrp="1" noChangeArrowheads="1"/>
          </p:cNvSpPr>
          <p:nvPr>
            <p:ph type="body" sz="half" idx="1"/>
          </p:nvPr>
        </p:nvSpPr>
        <p:spPr>
          <a:xfrm>
            <a:off x="0" y="1484784"/>
            <a:ext cx="8964488" cy="5373216"/>
          </a:xfrm>
        </p:spPr>
        <p:txBody>
          <a:bodyPr/>
          <a:lstStyle/>
          <a:p>
            <a:r>
              <a:rPr lang="en-CA" sz="2400" dirty="0" smtClean="0"/>
              <a:t>The Poisson method:</a:t>
            </a:r>
          </a:p>
          <a:p>
            <a:pPr lvl="1">
              <a:buNone/>
            </a:pPr>
            <a:endParaRPr lang="en-CA" sz="2000" dirty="0" smtClean="0"/>
          </a:p>
          <a:p>
            <a:pPr lvl="1"/>
            <a:r>
              <a:rPr lang="en-CA" sz="2000" dirty="0" smtClean="0"/>
              <a:t>Let </a:t>
            </a:r>
          </a:p>
          <a:p>
            <a:pPr lvl="1">
              <a:buNone/>
            </a:pPr>
            <a:r>
              <a:rPr lang="en-CA" sz="2000" dirty="0" smtClean="0"/>
              <a:t> </a:t>
            </a:r>
          </a:p>
          <a:p>
            <a:pPr lvl="1"/>
            <a:r>
              <a:rPr lang="en-CA" sz="2000" dirty="0" smtClean="0"/>
              <a:t>With  </a:t>
            </a:r>
          </a:p>
          <a:p>
            <a:pPr lvl="1"/>
            <a:endParaRPr lang="en-CA" sz="2000" dirty="0" smtClean="0"/>
          </a:p>
          <a:p>
            <a:pPr lvl="1"/>
            <a:endParaRPr lang="en-CA" sz="2000" dirty="0" smtClean="0"/>
          </a:p>
          <a:p>
            <a:pPr lvl="1"/>
            <a:r>
              <a:rPr lang="en-CA" sz="2000" dirty="0" smtClean="0"/>
              <a:t>Finally define the bootstrap weights as:</a:t>
            </a:r>
          </a:p>
          <a:p>
            <a:pPr lvl="1">
              <a:buNone/>
            </a:pPr>
            <a:r>
              <a:rPr lang="en-CA" sz="2000" dirty="0" smtClean="0"/>
              <a:t> </a:t>
            </a:r>
          </a:p>
          <a:p>
            <a:pPr lvl="1">
              <a:buNone/>
            </a:pPr>
            <a:endParaRPr lang="en-CA" dirty="0" smtClean="0"/>
          </a:p>
        </p:txBody>
      </p:sp>
      <p:graphicFrame>
        <p:nvGraphicFramePr>
          <p:cNvPr id="387076" name="Object 4"/>
          <p:cNvGraphicFramePr>
            <a:graphicFrameLocks noChangeAspect="1"/>
          </p:cNvGraphicFramePr>
          <p:nvPr/>
        </p:nvGraphicFramePr>
        <p:xfrm>
          <a:off x="5795963" y="2349500"/>
          <a:ext cx="427037" cy="503238"/>
        </p:xfrm>
        <a:graphic>
          <a:graphicData uri="http://schemas.openxmlformats.org/presentationml/2006/ole">
            <mc:AlternateContent xmlns:mc="http://schemas.openxmlformats.org/markup-compatibility/2006">
              <mc:Choice xmlns:v="urn:schemas-microsoft-com:vml" Requires="v">
                <p:oleObj spid="_x0000_s171054" name="Equation" r:id="rId4" imgW="215640" imgH="253800" progId="Equation.3">
                  <p:embed/>
                </p:oleObj>
              </mc:Choice>
              <mc:Fallback>
                <p:oleObj name="Equation" r:id="rId4" imgW="215640" imgH="253800" progId="Equation.3">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black">
                      <a:xfrm>
                        <a:off x="5795963" y="2349500"/>
                        <a:ext cx="427037" cy="5032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0660" name="Object 4"/>
          <p:cNvGraphicFramePr>
            <a:graphicFrameLocks noChangeAspect="1"/>
          </p:cNvGraphicFramePr>
          <p:nvPr/>
        </p:nvGraphicFramePr>
        <p:xfrm>
          <a:off x="5580112" y="4149080"/>
          <a:ext cx="1168400" cy="444500"/>
        </p:xfrm>
        <a:graphic>
          <a:graphicData uri="http://schemas.openxmlformats.org/presentationml/2006/ole">
            <mc:AlternateContent xmlns:mc="http://schemas.openxmlformats.org/markup-compatibility/2006">
              <mc:Choice xmlns:v="urn:schemas-microsoft-com:vml" Requires="v">
                <p:oleObj spid="_x0000_s171055" name="Équation" r:id="rId6" imgW="1168200" imgH="444240" progId="Equation.3">
                  <p:embed/>
                </p:oleObj>
              </mc:Choice>
              <mc:Fallback>
                <p:oleObj name="Équation" r:id="rId6" imgW="1168200" imgH="444240" progId="Equation.3">
                  <p:embed/>
                  <p:pic>
                    <p:nvPicPr>
                      <p:cNvPr id="0"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580112" y="4149080"/>
                        <a:ext cx="1168400" cy="444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70661" name="Object 5"/>
          <p:cNvGraphicFramePr>
            <a:graphicFrameLocks noChangeAspect="1"/>
          </p:cNvGraphicFramePr>
          <p:nvPr/>
        </p:nvGraphicFramePr>
        <p:xfrm>
          <a:off x="1475656" y="2276872"/>
          <a:ext cx="2794000" cy="419100"/>
        </p:xfrm>
        <a:graphic>
          <a:graphicData uri="http://schemas.openxmlformats.org/presentationml/2006/ole">
            <mc:AlternateContent xmlns:mc="http://schemas.openxmlformats.org/markup-compatibility/2006">
              <mc:Choice xmlns:v="urn:schemas-microsoft-com:vml" Requires="v">
                <p:oleObj spid="_x0000_s171056" name="Équation" r:id="rId8" imgW="2793960" imgH="419040" progId="Equation.3">
                  <p:embed/>
                </p:oleObj>
              </mc:Choice>
              <mc:Fallback>
                <p:oleObj name="Équation" r:id="rId8" imgW="2793960" imgH="419040" progId="Equation.3">
                  <p:embed/>
                  <p:pic>
                    <p:nvPicPr>
                      <p:cNvPr id="0" name="Object 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475656" y="2276872"/>
                        <a:ext cx="2794000" cy="419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70664" name="Object 8"/>
          <p:cNvGraphicFramePr>
            <a:graphicFrameLocks noChangeAspect="1"/>
          </p:cNvGraphicFramePr>
          <p:nvPr/>
        </p:nvGraphicFramePr>
        <p:xfrm>
          <a:off x="1619672" y="2852936"/>
          <a:ext cx="3554288" cy="797901"/>
        </p:xfrm>
        <a:graphic>
          <a:graphicData uri="http://schemas.openxmlformats.org/presentationml/2006/ole">
            <mc:AlternateContent xmlns:mc="http://schemas.openxmlformats.org/markup-compatibility/2006">
              <mc:Choice xmlns:v="urn:schemas-microsoft-com:vml" Requires="v">
                <p:oleObj spid="_x0000_s171057" name="Équation" r:id="rId10" imgW="3733560" imgH="838080" progId="Equation.3">
                  <p:embed/>
                </p:oleObj>
              </mc:Choice>
              <mc:Fallback>
                <p:oleObj name="Équation" r:id="rId10" imgW="3733560" imgH="838080" progId="Equation.3">
                  <p:embed/>
                  <p:pic>
                    <p:nvPicPr>
                      <p:cNvPr id="0" name="Object 8"/>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619672" y="2852936"/>
                        <a:ext cx="3554288" cy="7979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1" name="Date Placeholder 10"/>
          <p:cNvSpPr>
            <a:spLocks noGrp="1"/>
          </p:cNvSpPr>
          <p:nvPr>
            <p:ph type="dt" sz="half" idx="10"/>
          </p:nvPr>
        </p:nvSpPr>
        <p:spPr/>
        <p:txBody>
          <a:bodyPr/>
          <a:lstStyle/>
          <a:p>
            <a:fld id="{F5675237-48BF-4D44-BC7F-57EE0024A392}" type="datetime1">
              <a:rPr lang="en-CA" smtClean="0"/>
              <a:pPr/>
              <a:t>23/09/2019</a:t>
            </a:fld>
            <a:endParaRPr lang="fr-CA"/>
          </a:p>
        </p:txBody>
      </p:sp>
      <p:sp>
        <p:nvSpPr>
          <p:cNvPr id="12" name="Slide Number Placeholder 11"/>
          <p:cNvSpPr>
            <a:spLocks noGrp="1"/>
          </p:cNvSpPr>
          <p:nvPr>
            <p:ph type="sldNum" sz="quarter" idx="12"/>
          </p:nvPr>
        </p:nvSpPr>
        <p:spPr/>
        <p:txBody>
          <a:bodyPr/>
          <a:lstStyle/>
          <a:p>
            <a:fld id="{D9FAE796-87E5-47E7-9519-D52B4396D4E7}" type="slidenum">
              <a:rPr lang="fr-CA" smtClean="0"/>
              <a:pPr/>
              <a:t>48</a:t>
            </a:fld>
            <a:endParaRPr lang="fr-CA"/>
          </a:p>
        </p:txBody>
      </p:sp>
      <p:sp>
        <p:nvSpPr>
          <p:cNvPr id="10" name="Footer Placeholder 9"/>
          <p:cNvSpPr>
            <a:spLocks noGrp="1"/>
          </p:cNvSpPr>
          <p:nvPr>
            <p:ph type="ftr" sz="quarter" idx="11"/>
          </p:nvPr>
        </p:nvSpPr>
        <p:spPr/>
        <p:txBody>
          <a:bodyPr/>
          <a:lstStyle/>
          <a:p>
            <a:r>
              <a:rPr lang="fr-CA" smtClean="0"/>
              <a:t>Statistics Canada • Statistique Canada</a:t>
            </a:r>
            <a:endParaRPr lang="fr-CA"/>
          </a:p>
        </p:txBody>
      </p:sp>
    </p:spTree>
  </p:cSld>
  <p:clrMapOvr>
    <a:masterClrMapping/>
  </p:clrMapOvr>
  <p:transition spd="med"/>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r>
              <a:rPr lang="en-US" dirty="0" smtClean="0"/>
              <a:t>Bootstrap procedure</a:t>
            </a:r>
            <a:endParaRPr lang="en-US" dirty="0"/>
          </a:p>
        </p:txBody>
      </p:sp>
      <p:sp>
        <p:nvSpPr>
          <p:cNvPr id="43011" name="Rectangle 3"/>
          <p:cNvSpPr>
            <a:spLocks noGrp="1" noChangeArrowheads="1"/>
          </p:cNvSpPr>
          <p:nvPr>
            <p:ph type="body" idx="1"/>
          </p:nvPr>
        </p:nvSpPr>
        <p:spPr>
          <a:xfrm>
            <a:off x="471488" y="1785937"/>
            <a:ext cx="8277225" cy="4165200"/>
          </a:xfrm>
        </p:spPr>
        <p:txBody>
          <a:bodyPr/>
          <a:lstStyle/>
          <a:p>
            <a:r>
              <a:rPr lang="en-US" dirty="0" smtClean="0"/>
              <a:t>The bootstrap estimator of the variance is given by</a:t>
            </a:r>
            <a:endParaRPr lang="en-US" dirty="0"/>
          </a:p>
          <a:p>
            <a:endParaRPr lang="en-US" dirty="0"/>
          </a:p>
          <a:p>
            <a:r>
              <a:rPr lang="en-CA" dirty="0" smtClean="0"/>
              <a:t>Where         is evaluated using the bootstrap weights based on each of the previous methods described </a:t>
            </a:r>
            <a:endParaRPr lang="en-US" dirty="0"/>
          </a:p>
        </p:txBody>
      </p:sp>
      <p:graphicFrame>
        <p:nvGraphicFramePr>
          <p:cNvPr id="43017" name="Object 9"/>
          <p:cNvGraphicFramePr>
            <a:graphicFrameLocks noGrp="1" noChangeAspect="1"/>
          </p:cNvGraphicFramePr>
          <p:nvPr>
            <p:ph sz="half" idx="4294967295"/>
          </p:nvPr>
        </p:nvGraphicFramePr>
        <p:xfrm>
          <a:off x="1691680" y="2348880"/>
          <a:ext cx="3468687" cy="1008063"/>
        </p:xfrm>
        <a:graphic>
          <a:graphicData uri="http://schemas.openxmlformats.org/presentationml/2006/ole">
            <mc:AlternateContent xmlns:mc="http://schemas.openxmlformats.org/markup-compatibility/2006">
              <mc:Choice xmlns:v="urn:schemas-microsoft-com:vml" Requires="v">
                <p:oleObj spid="_x0000_s165912" name="Équation" r:id="rId4" imgW="1485720" imgH="431640" progId="Equation.3">
                  <p:embed/>
                </p:oleObj>
              </mc:Choice>
              <mc:Fallback>
                <p:oleObj name="Équation" r:id="rId4" imgW="1485720" imgH="431640" progId="Equation.3">
                  <p:embed/>
                  <p:pic>
                    <p:nvPicPr>
                      <p:cNvPr id="0" name="Object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91680" y="2348880"/>
                        <a:ext cx="3468687" cy="10080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65891" name="Object 17"/>
          <p:cNvGraphicFramePr>
            <a:graphicFrameLocks noChangeAspect="1"/>
          </p:cNvGraphicFramePr>
          <p:nvPr/>
        </p:nvGraphicFramePr>
        <p:xfrm>
          <a:off x="2123728" y="3284984"/>
          <a:ext cx="482600" cy="482600"/>
        </p:xfrm>
        <a:graphic>
          <a:graphicData uri="http://schemas.openxmlformats.org/presentationml/2006/ole">
            <mc:AlternateContent xmlns:mc="http://schemas.openxmlformats.org/markup-compatibility/2006">
              <mc:Choice xmlns:v="urn:schemas-microsoft-com:vml" Requires="v">
                <p:oleObj spid="_x0000_s165913" name="Équation" r:id="rId6" imgW="482400" imgH="482400" progId="Equation.3">
                  <p:embed/>
                </p:oleObj>
              </mc:Choice>
              <mc:Fallback>
                <p:oleObj name="Équation" r:id="rId6" imgW="482400" imgH="482400" progId="Equation.3">
                  <p:embed/>
                  <p:pic>
                    <p:nvPicPr>
                      <p:cNvPr id="0" name="Object 1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123728" y="3284984"/>
                        <a:ext cx="482600" cy="482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9" name="Date Placeholder 8"/>
          <p:cNvSpPr>
            <a:spLocks noGrp="1"/>
          </p:cNvSpPr>
          <p:nvPr>
            <p:ph type="dt" sz="half" idx="10"/>
          </p:nvPr>
        </p:nvSpPr>
        <p:spPr/>
        <p:txBody>
          <a:bodyPr/>
          <a:lstStyle/>
          <a:p>
            <a:pPr>
              <a:defRPr/>
            </a:pPr>
            <a:fld id="{60AA5857-7E8B-4FDB-84E9-4774048DC066}" type="datetime1">
              <a:rPr lang="en-CA" smtClean="0"/>
              <a:pPr>
                <a:defRPr/>
              </a:pPr>
              <a:t>23/09/2019</a:t>
            </a:fld>
            <a:endParaRPr lang="fr-CA"/>
          </a:p>
        </p:txBody>
      </p:sp>
      <p:sp>
        <p:nvSpPr>
          <p:cNvPr id="13" name="Slide Number Placeholder 12"/>
          <p:cNvSpPr>
            <a:spLocks noGrp="1"/>
          </p:cNvSpPr>
          <p:nvPr>
            <p:ph type="sldNum" sz="quarter" idx="12"/>
          </p:nvPr>
        </p:nvSpPr>
        <p:spPr/>
        <p:txBody>
          <a:bodyPr/>
          <a:lstStyle/>
          <a:p>
            <a:pPr>
              <a:defRPr/>
            </a:pPr>
            <a:fld id="{B71C6503-33B5-43D0-98D3-C89ED56D8B2F}" type="slidenum">
              <a:rPr lang="fr-CA" smtClean="0"/>
              <a:pPr>
                <a:defRPr/>
              </a:pPr>
              <a:t>49</a:t>
            </a:fld>
            <a:endParaRPr lang="fr-CA"/>
          </a:p>
        </p:txBody>
      </p:sp>
      <p:sp>
        <p:nvSpPr>
          <p:cNvPr id="8" name="Footer Placeholder 7"/>
          <p:cNvSpPr>
            <a:spLocks noGrp="1"/>
          </p:cNvSpPr>
          <p:nvPr>
            <p:ph type="ftr" sz="quarter" idx="11"/>
          </p:nvPr>
        </p:nvSpPr>
        <p:spPr/>
        <p:txBody>
          <a:bodyPr/>
          <a:lstStyle/>
          <a:p>
            <a:pPr>
              <a:defRPr/>
            </a:pPr>
            <a:r>
              <a:rPr lang="fr-CA" smtClean="0"/>
              <a:t>Statistics Canada • Statistique Canada</a:t>
            </a:r>
            <a:endParaRPr lang="fr-CA"/>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1026"/>
          <p:cNvSpPr>
            <a:spLocks noGrp="1" noChangeArrowheads="1"/>
          </p:cNvSpPr>
          <p:nvPr>
            <p:ph type="title"/>
          </p:nvPr>
        </p:nvSpPr>
        <p:spPr>
          <a:xfrm>
            <a:off x="1" y="188641"/>
            <a:ext cx="8676456" cy="1224136"/>
          </a:xfrm>
        </p:spPr>
        <p:txBody>
          <a:bodyPr/>
          <a:lstStyle/>
          <a:p>
            <a:r>
              <a:rPr lang="fr-CA" dirty="0" smtClean="0"/>
              <a:t>Objectives </a:t>
            </a:r>
            <a:endParaRPr lang="fr-CA" dirty="0"/>
          </a:p>
        </p:txBody>
      </p:sp>
      <p:sp>
        <p:nvSpPr>
          <p:cNvPr id="104451" name="Rectangle 1027"/>
          <p:cNvSpPr>
            <a:spLocks noGrp="1" noChangeArrowheads="1"/>
          </p:cNvSpPr>
          <p:nvPr>
            <p:ph idx="1"/>
          </p:nvPr>
        </p:nvSpPr>
        <p:spPr>
          <a:xfrm>
            <a:off x="251520" y="1628800"/>
            <a:ext cx="8497193" cy="4392588"/>
          </a:xfrm>
        </p:spPr>
        <p:txBody>
          <a:bodyPr/>
          <a:lstStyle/>
          <a:p>
            <a:pPr>
              <a:lnSpc>
                <a:spcPct val="90000"/>
              </a:lnSpc>
            </a:pPr>
            <a:r>
              <a:rPr lang="fr-CA" dirty="0" smtClean="0"/>
              <a:t>Explore </a:t>
            </a:r>
            <a:r>
              <a:rPr lang="fr-CA" dirty="0" err="1" smtClean="0"/>
              <a:t>methods</a:t>
            </a:r>
            <a:r>
              <a:rPr lang="fr-CA" dirty="0" smtClean="0"/>
              <a:t> </a:t>
            </a:r>
            <a:r>
              <a:rPr lang="fr-CA" dirty="0" err="1" smtClean="0"/>
              <a:t>that</a:t>
            </a:r>
            <a:r>
              <a:rPr lang="fr-CA" dirty="0" smtClean="0"/>
              <a:t> </a:t>
            </a:r>
            <a:r>
              <a:rPr lang="fr-CA" dirty="0" err="1" smtClean="0"/>
              <a:t>can</a:t>
            </a:r>
            <a:r>
              <a:rPr lang="fr-CA" dirty="0" smtClean="0"/>
              <a:t> be </a:t>
            </a:r>
            <a:r>
              <a:rPr lang="fr-CA" dirty="0" err="1" smtClean="0"/>
              <a:t>used</a:t>
            </a:r>
            <a:r>
              <a:rPr lang="fr-CA" dirty="0" smtClean="0"/>
              <a:t> to help </a:t>
            </a:r>
            <a:r>
              <a:rPr lang="fr-CA" dirty="0" err="1" smtClean="0"/>
              <a:t>estimate</a:t>
            </a:r>
            <a:r>
              <a:rPr lang="fr-CA" dirty="0" smtClean="0"/>
              <a:t> the variance  in the </a:t>
            </a:r>
            <a:r>
              <a:rPr lang="fr-CA" dirty="0" err="1" smtClean="0"/>
              <a:t>context</a:t>
            </a:r>
            <a:r>
              <a:rPr lang="fr-CA" dirty="0" smtClean="0"/>
              <a:t> of the </a:t>
            </a:r>
            <a:r>
              <a:rPr lang="fr-CA" dirty="0" err="1" smtClean="0"/>
              <a:t>multi-stage</a:t>
            </a:r>
            <a:r>
              <a:rPr lang="fr-CA" dirty="0" smtClean="0"/>
              <a:t> designs </a:t>
            </a:r>
          </a:p>
          <a:p>
            <a:pPr lvl="1">
              <a:lnSpc>
                <a:spcPct val="90000"/>
              </a:lnSpc>
            </a:pPr>
            <a:r>
              <a:rPr lang="fr-CA" dirty="0" err="1" smtClean="0"/>
              <a:t>We</a:t>
            </a:r>
            <a:r>
              <a:rPr lang="fr-CA" dirty="0" smtClean="0"/>
              <a:t> </a:t>
            </a:r>
            <a:r>
              <a:rPr lang="fr-CA" dirty="0" err="1" smtClean="0"/>
              <a:t>will</a:t>
            </a:r>
            <a:r>
              <a:rPr lang="fr-CA" dirty="0" smtClean="0"/>
              <a:t> </a:t>
            </a:r>
            <a:r>
              <a:rPr lang="fr-CA" dirty="0" err="1" smtClean="0"/>
              <a:t>cover</a:t>
            </a:r>
            <a:r>
              <a:rPr lang="fr-CA" dirty="0" smtClean="0"/>
              <a:t> variance estimation in </a:t>
            </a:r>
            <a:r>
              <a:rPr lang="fr-CA" dirty="0" err="1" smtClean="0"/>
              <a:t>general</a:t>
            </a:r>
            <a:endParaRPr lang="fr-CA" dirty="0" smtClean="0"/>
          </a:p>
          <a:p>
            <a:pPr lvl="1">
              <a:lnSpc>
                <a:spcPct val="90000"/>
              </a:lnSpc>
            </a:pPr>
            <a:r>
              <a:rPr lang="fr-CA" dirty="0" err="1" smtClean="0"/>
              <a:t>We</a:t>
            </a:r>
            <a:r>
              <a:rPr lang="fr-CA" dirty="0" smtClean="0"/>
              <a:t> </a:t>
            </a:r>
            <a:r>
              <a:rPr lang="fr-CA" dirty="0" err="1" smtClean="0"/>
              <a:t>will</a:t>
            </a:r>
            <a:r>
              <a:rPr lang="fr-CA" dirty="0" smtClean="0"/>
              <a:t> </a:t>
            </a:r>
            <a:r>
              <a:rPr lang="fr-CA" dirty="0" err="1" smtClean="0"/>
              <a:t>illustrate</a:t>
            </a:r>
            <a:r>
              <a:rPr lang="fr-CA" dirty="0" smtClean="0"/>
              <a:t> how </a:t>
            </a:r>
            <a:r>
              <a:rPr lang="fr-CA" dirty="0" err="1" smtClean="0"/>
              <a:t>different</a:t>
            </a:r>
            <a:r>
              <a:rPr lang="fr-CA" dirty="0" smtClean="0"/>
              <a:t> </a:t>
            </a:r>
            <a:r>
              <a:rPr lang="fr-CA" dirty="0" err="1" smtClean="0"/>
              <a:t>methods</a:t>
            </a:r>
            <a:r>
              <a:rPr lang="fr-CA" dirty="0" smtClean="0"/>
              <a:t> </a:t>
            </a:r>
            <a:r>
              <a:rPr lang="fr-CA" dirty="0" err="1" smtClean="0"/>
              <a:t>can</a:t>
            </a:r>
            <a:r>
              <a:rPr lang="fr-CA" dirty="0" smtClean="0"/>
              <a:t> be </a:t>
            </a:r>
            <a:r>
              <a:rPr lang="fr-CA" dirty="0" err="1" smtClean="0"/>
              <a:t>compared</a:t>
            </a:r>
            <a:endParaRPr lang="fr-CA" dirty="0" smtClean="0"/>
          </a:p>
          <a:p>
            <a:pPr>
              <a:lnSpc>
                <a:spcPct val="90000"/>
              </a:lnSpc>
            </a:pPr>
            <a:endParaRPr lang="fr-CA" dirty="0" smtClean="0"/>
          </a:p>
          <a:p>
            <a:pPr>
              <a:lnSpc>
                <a:spcPct val="90000"/>
              </a:lnSpc>
            </a:pPr>
            <a:endParaRPr lang="fr-CA" dirty="0" smtClean="0"/>
          </a:p>
          <a:p>
            <a:pPr lvl="1">
              <a:lnSpc>
                <a:spcPct val="90000"/>
              </a:lnSpc>
              <a:buNone/>
            </a:pPr>
            <a:endParaRPr lang="fr-CA" dirty="0" smtClean="0"/>
          </a:p>
        </p:txBody>
      </p:sp>
      <p:sp>
        <p:nvSpPr>
          <p:cNvPr id="5" name="Date Placeholder 4"/>
          <p:cNvSpPr>
            <a:spLocks noGrp="1"/>
          </p:cNvSpPr>
          <p:nvPr>
            <p:ph type="dt" sz="half" idx="10"/>
          </p:nvPr>
        </p:nvSpPr>
        <p:spPr/>
        <p:txBody>
          <a:bodyPr/>
          <a:lstStyle/>
          <a:p>
            <a:pPr>
              <a:defRPr/>
            </a:pPr>
            <a:fld id="{AA20E7D0-B50E-4A81-9635-128AB2378355}" type="datetime1">
              <a:rPr lang="en-CA" smtClean="0"/>
              <a:pPr>
                <a:defRPr/>
              </a:pPr>
              <a:t>23/09/2019</a:t>
            </a:fld>
            <a:endParaRPr lang="fr-CA"/>
          </a:p>
        </p:txBody>
      </p:sp>
      <p:sp>
        <p:nvSpPr>
          <p:cNvPr id="6" name="Slide Number Placeholder 5"/>
          <p:cNvSpPr>
            <a:spLocks noGrp="1"/>
          </p:cNvSpPr>
          <p:nvPr>
            <p:ph type="sldNum" sz="quarter" idx="12"/>
          </p:nvPr>
        </p:nvSpPr>
        <p:spPr/>
        <p:txBody>
          <a:bodyPr/>
          <a:lstStyle/>
          <a:p>
            <a:pPr>
              <a:defRPr/>
            </a:pPr>
            <a:fld id="{B71C6503-33B5-43D0-98D3-C89ED56D8B2F}" type="slidenum">
              <a:rPr lang="fr-CA" smtClean="0"/>
              <a:pPr>
                <a:defRPr/>
              </a:pPr>
              <a:t>5</a:t>
            </a:fld>
            <a:endParaRPr lang="fr-CA"/>
          </a:p>
        </p:txBody>
      </p:sp>
      <p:sp>
        <p:nvSpPr>
          <p:cNvPr id="7" name="Footer Placeholder 6"/>
          <p:cNvSpPr>
            <a:spLocks noGrp="1"/>
          </p:cNvSpPr>
          <p:nvPr>
            <p:ph type="ftr" sz="quarter" idx="11"/>
          </p:nvPr>
        </p:nvSpPr>
        <p:spPr/>
        <p:txBody>
          <a:bodyPr/>
          <a:lstStyle/>
          <a:p>
            <a:pPr>
              <a:defRPr/>
            </a:pPr>
            <a:r>
              <a:rPr lang="fr-CA" smtClean="0"/>
              <a:t>Statistics Canada • Statistique Canada</a:t>
            </a:r>
            <a:endParaRPr lang="fr-CA"/>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r>
              <a:rPr lang="en-US" dirty="0" smtClean="0"/>
              <a:t>How to implement a bootstrap procedure</a:t>
            </a:r>
            <a:endParaRPr lang="en-US" dirty="0"/>
          </a:p>
        </p:txBody>
      </p:sp>
      <mc:AlternateContent xmlns:mc="http://schemas.openxmlformats.org/markup-compatibility/2006" xmlns:a14="http://schemas.microsoft.com/office/drawing/2010/main">
        <mc:Choice Requires="a14">
          <p:sp>
            <p:nvSpPr>
              <p:cNvPr id="43011" name="Rectangle 3"/>
              <p:cNvSpPr>
                <a:spLocks noGrp="1" noChangeArrowheads="1"/>
              </p:cNvSpPr>
              <p:nvPr>
                <p:ph type="body" idx="1"/>
              </p:nvPr>
            </p:nvSpPr>
            <p:spPr>
              <a:xfrm>
                <a:off x="471488" y="1785937"/>
                <a:ext cx="8277225" cy="4165200"/>
              </a:xfrm>
            </p:spPr>
            <p:txBody>
              <a:bodyPr/>
              <a:lstStyle/>
              <a:p>
                <a:r>
                  <a:rPr lang="en-CA" dirty="0" smtClean="0"/>
                  <a:t>First, create a bootstrap </a:t>
                </a:r>
                <a:r>
                  <a:rPr lang="en-CA" dirty="0"/>
                  <a:t>weights file </a:t>
                </a:r>
                <a:endParaRPr lang="en-CA" dirty="0" smtClean="0"/>
              </a:p>
              <a:p>
                <a:pPr lvl="1"/>
                <a:r>
                  <a:rPr lang="en-CA" dirty="0" smtClean="0"/>
                  <a:t>For </a:t>
                </a:r>
                <a:r>
                  <a:rPr lang="en-CA" dirty="0"/>
                  <a:t>accuracy purposes, </a:t>
                </a:r>
                <a:r>
                  <a:rPr lang="en-CA" dirty="0" smtClean="0"/>
                  <a:t>generate between 500 to 1,000 </a:t>
                </a:r>
                <a:r>
                  <a:rPr lang="en-CA" dirty="0"/>
                  <a:t>sets of bootstrap weights stored in columns</a:t>
                </a:r>
                <a:r>
                  <a:rPr lang="en-CA" dirty="0" smtClean="0"/>
                  <a:t>.</a:t>
                </a:r>
              </a:p>
              <a:p>
                <a:pPr lvl="1"/>
                <a:r>
                  <a:rPr lang="en-CA" dirty="0" smtClean="0"/>
                  <a:t> </a:t>
                </a:r>
                <a:r>
                  <a:rPr lang="en-CA" dirty="0"/>
                  <a:t>One set of bootstrap weights is called a replicate, so each column represents one </a:t>
                </a:r>
                <a:r>
                  <a:rPr lang="en-CA" dirty="0" smtClean="0"/>
                  <a:t>replicate</a:t>
                </a:r>
              </a:p>
              <a:p>
                <a:r>
                  <a:rPr lang="en-CA" dirty="0" smtClean="0"/>
                  <a:t>1) </a:t>
                </a:r>
                <a:r>
                  <a:rPr lang="en-CA" dirty="0"/>
                  <a:t>Compute </a:t>
                </a:r>
                <a:r>
                  <a:rPr lang="en-CA" dirty="0" smtClean="0"/>
                  <a:t>survey </a:t>
                </a:r>
                <a:r>
                  <a:rPr lang="en-CA" dirty="0"/>
                  <a:t>estimate, </a:t>
                </a:r>
                <a14:m>
                  <m:oMath xmlns:m="http://schemas.openxmlformats.org/officeDocument/2006/math">
                    <m:acc>
                      <m:accPr>
                        <m:chr m:val="̂"/>
                        <m:ctrlPr>
                          <a:rPr lang="en-CA" i="1">
                            <a:latin typeface="Cambria Math" panose="02040503050406030204" pitchFamily="18" charset="0"/>
                          </a:rPr>
                        </m:ctrlPr>
                      </m:accPr>
                      <m:e>
                        <m:r>
                          <a:rPr lang="en-CA" i="1">
                            <a:latin typeface="Cambria Math" panose="02040503050406030204" pitchFamily="18" charset="0"/>
                          </a:rPr>
                          <m:t>𝑌</m:t>
                        </m:r>
                      </m:e>
                    </m:acc>
                  </m:oMath>
                </a14:m>
                <a:r>
                  <a:rPr lang="en-CA" dirty="0"/>
                  <a:t>, based on the variable of interest and </a:t>
                </a:r>
                <a:r>
                  <a:rPr lang="en-CA" dirty="0" smtClean="0"/>
                  <a:t>final </a:t>
                </a:r>
                <a:r>
                  <a:rPr lang="en-CA" dirty="0"/>
                  <a:t>survey weights</a:t>
                </a:r>
                <a:r>
                  <a:rPr lang="en-CA" dirty="0" smtClean="0"/>
                  <a:t>.</a:t>
                </a:r>
              </a:p>
              <a:p>
                <a:pPr marL="0" indent="0">
                  <a:buNone/>
                </a:pPr>
                <a:endParaRPr lang="en-US" dirty="0"/>
              </a:p>
            </p:txBody>
          </p:sp>
        </mc:Choice>
        <mc:Fallback xmlns="">
          <p:sp>
            <p:nvSpPr>
              <p:cNvPr id="43011" name="Rectangle 3"/>
              <p:cNvSpPr>
                <a:spLocks noGrp="1" noRot="1" noChangeAspect="1" noMove="1" noResize="1" noEditPoints="1" noAdjustHandles="1" noChangeArrowheads="1" noChangeShapeType="1" noTextEdit="1"/>
              </p:cNvSpPr>
              <p:nvPr>
                <p:ph type="body" idx="1"/>
              </p:nvPr>
            </p:nvSpPr>
            <p:spPr>
              <a:xfrm>
                <a:off x="471488" y="1785937"/>
                <a:ext cx="8277225" cy="4165200"/>
              </a:xfrm>
              <a:blipFill rotWithShape="0">
                <a:blip r:embed="rId3"/>
                <a:stretch>
                  <a:fillRect l="-1252" t="-1611"/>
                </a:stretch>
              </a:blipFill>
            </p:spPr>
            <p:txBody>
              <a:bodyPr/>
              <a:lstStyle/>
              <a:p>
                <a:r>
                  <a:rPr lang="en-CA">
                    <a:noFill/>
                  </a:rPr>
                  <a:t> </a:t>
                </a:r>
              </a:p>
            </p:txBody>
          </p:sp>
        </mc:Fallback>
      </mc:AlternateContent>
      <p:sp>
        <p:nvSpPr>
          <p:cNvPr id="9" name="Date Placeholder 8"/>
          <p:cNvSpPr>
            <a:spLocks noGrp="1"/>
          </p:cNvSpPr>
          <p:nvPr>
            <p:ph type="dt" sz="half" idx="10"/>
          </p:nvPr>
        </p:nvSpPr>
        <p:spPr/>
        <p:txBody>
          <a:bodyPr/>
          <a:lstStyle/>
          <a:p>
            <a:pPr>
              <a:defRPr/>
            </a:pPr>
            <a:fld id="{60AA5857-7E8B-4FDB-84E9-4774048DC066}" type="datetime1">
              <a:rPr lang="en-CA" smtClean="0"/>
              <a:pPr>
                <a:defRPr/>
              </a:pPr>
              <a:t>23/09/2019</a:t>
            </a:fld>
            <a:endParaRPr lang="fr-CA"/>
          </a:p>
        </p:txBody>
      </p:sp>
      <p:sp>
        <p:nvSpPr>
          <p:cNvPr id="13" name="Slide Number Placeholder 12"/>
          <p:cNvSpPr>
            <a:spLocks noGrp="1"/>
          </p:cNvSpPr>
          <p:nvPr>
            <p:ph type="sldNum" sz="quarter" idx="12"/>
          </p:nvPr>
        </p:nvSpPr>
        <p:spPr/>
        <p:txBody>
          <a:bodyPr/>
          <a:lstStyle/>
          <a:p>
            <a:pPr>
              <a:defRPr/>
            </a:pPr>
            <a:fld id="{B71C6503-33B5-43D0-98D3-C89ED56D8B2F}" type="slidenum">
              <a:rPr lang="fr-CA" smtClean="0"/>
              <a:pPr>
                <a:defRPr/>
              </a:pPr>
              <a:t>50</a:t>
            </a:fld>
            <a:endParaRPr lang="fr-CA"/>
          </a:p>
        </p:txBody>
      </p:sp>
      <p:sp>
        <p:nvSpPr>
          <p:cNvPr id="8" name="Footer Placeholder 7"/>
          <p:cNvSpPr>
            <a:spLocks noGrp="1"/>
          </p:cNvSpPr>
          <p:nvPr>
            <p:ph type="ftr" sz="quarter" idx="11"/>
          </p:nvPr>
        </p:nvSpPr>
        <p:spPr/>
        <p:txBody>
          <a:bodyPr/>
          <a:lstStyle/>
          <a:p>
            <a:pPr>
              <a:defRPr/>
            </a:pPr>
            <a:r>
              <a:rPr lang="fr-CA" smtClean="0"/>
              <a:t>Statistics Canada • Statistique Canada</a:t>
            </a:r>
            <a:endParaRPr lang="fr-CA"/>
          </a:p>
        </p:txBody>
      </p:sp>
    </p:spTree>
    <p:extLst>
      <p:ext uri="{BB962C8B-B14F-4D97-AF65-F5344CB8AC3E}">
        <p14:creationId xmlns:p14="http://schemas.microsoft.com/office/powerpoint/2010/main" val="2729828564"/>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r>
              <a:rPr lang="en-US" dirty="0" smtClean="0"/>
              <a:t>How to implement a bootstrap procedure</a:t>
            </a:r>
            <a:endParaRPr lang="en-US" dirty="0"/>
          </a:p>
        </p:txBody>
      </p:sp>
      <mc:AlternateContent xmlns:mc="http://schemas.openxmlformats.org/markup-compatibility/2006" xmlns:a14="http://schemas.microsoft.com/office/drawing/2010/main">
        <mc:Choice Requires="a14">
          <p:sp>
            <p:nvSpPr>
              <p:cNvPr id="43011" name="Rectangle 3"/>
              <p:cNvSpPr>
                <a:spLocks noGrp="1" noChangeArrowheads="1"/>
              </p:cNvSpPr>
              <p:nvPr>
                <p:ph type="body" idx="1"/>
              </p:nvPr>
            </p:nvSpPr>
            <p:spPr>
              <a:xfrm>
                <a:off x="471488" y="1785937"/>
                <a:ext cx="8277225" cy="4165200"/>
              </a:xfrm>
            </p:spPr>
            <p:txBody>
              <a:bodyPr/>
              <a:lstStyle/>
              <a:p>
                <a:r>
                  <a:rPr lang="en-CA" dirty="0" smtClean="0"/>
                  <a:t>2) </a:t>
                </a:r>
                <a:r>
                  <a:rPr lang="en-CA" dirty="0"/>
                  <a:t>Using the variable of interest and the bootstrap weights for each replicate, compute a bootstrap estimate, </a:t>
                </a:r>
                <a14:m>
                  <m:oMath xmlns:m="http://schemas.openxmlformats.org/officeDocument/2006/math">
                    <m:sSup>
                      <m:sSupPr>
                        <m:ctrlPr>
                          <a:rPr lang="en-CA" i="1">
                            <a:latin typeface="Cambria Math" panose="02040503050406030204" pitchFamily="18" charset="0"/>
                          </a:rPr>
                        </m:ctrlPr>
                      </m:sSupPr>
                      <m:e>
                        <m:acc>
                          <m:accPr>
                            <m:chr m:val="̂"/>
                            <m:ctrlPr>
                              <a:rPr lang="en-CA" i="1">
                                <a:latin typeface="Cambria Math" panose="02040503050406030204" pitchFamily="18" charset="0"/>
                              </a:rPr>
                            </m:ctrlPr>
                          </m:accPr>
                          <m:e>
                            <m:r>
                              <a:rPr lang="en-CA" i="1">
                                <a:latin typeface="Cambria Math" panose="02040503050406030204" pitchFamily="18" charset="0"/>
                              </a:rPr>
                              <m:t>𝑌</m:t>
                            </m:r>
                          </m:e>
                        </m:acc>
                      </m:e>
                      <m:sup>
                        <m:r>
                          <a:rPr lang="en-CA" i="1">
                            <a:latin typeface="Cambria Math" panose="02040503050406030204" pitchFamily="18" charset="0"/>
                          </a:rPr>
                          <m:t>∗</m:t>
                        </m:r>
                        <m:d>
                          <m:dPr>
                            <m:ctrlPr>
                              <a:rPr lang="en-CA" i="1">
                                <a:latin typeface="Cambria Math" panose="02040503050406030204" pitchFamily="18" charset="0"/>
                              </a:rPr>
                            </m:ctrlPr>
                          </m:dPr>
                          <m:e>
                            <m:r>
                              <a:rPr lang="en-CA" i="1">
                                <a:latin typeface="Cambria Math" panose="02040503050406030204" pitchFamily="18" charset="0"/>
                              </a:rPr>
                              <m:t>𝑏</m:t>
                            </m:r>
                          </m:e>
                        </m:d>
                      </m:sup>
                    </m:sSup>
                  </m:oMath>
                </a14:m>
                <a:r>
                  <a:rPr lang="en-CA" dirty="0"/>
                  <a:t>, for each bootstrap replicate </a:t>
                </a:r>
                <a14:m>
                  <m:oMath xmlns:m="http://schemas.openxmlformats.org/officeDocument/2006/math">
                    <m:r>
                      <a:rPr lang="en-CA" i="1">
                        <a:latin typeface="Cambria Math" panose="02040503050406030204" pitchFamily="18" charset="0"/>
                      </a:rPr>
                      <m:t>𝑏</m:t>
                    </m:r>
                  </m:oMath>
                </a14:m>
                <a:r>
                  <a:rPr lang="en-CA" dirty="0"/>
                  <a:t>. </a:t>
                </a:r>
                <a:r>
                  <a:rPr lang="en-CA" dirty="0" smtClean="0"/>
                  <a:t>This </a:t>
                </a:r>
                <a:r>
                  <a:rPr lang="en-CA" dirty="0"/>
                  <a:t>step should result in </a:t>
                </a:r>
                <a:r>
                  <a:rPr lang="en-CA" dirty="0" smtClean="0"/>
                  <a:t>500 to 1,000 </a:t>
                </a:r>
                <a:r>
                  <a:rPr lang="en-CA" dirty="0"/>
                  <a:t>bootstrap estimates, </a:t>
                </a:r>
                <a14:m>
                  <m:oMath xmlns:m="http://schemas.openxmlformats.org/officeDocument/2006/math">
                    <m:sSup>
                      <m:sSupPr>
                        <m:ctrlPr>
                          <a:rPr lang="en-CA" i="1">
                            <a:latin typeface="Cambria Math" panose="02040503050406030204" pitchFamily="18" charset="0"/>
                          </a:rPr>
                        </m:ctrlPr>
                      </m:sSupPr>
                      <m:e>
                        <m:acc>
                          <m:accPr>
                            <m:chr m:val="̂"/>
                            <m:ctrlPr>
                              <a:rPr lang="en-CA" i="1">
                                <a:latin typeface="Cambria Math" panose="02040503050406030204" pitchFamily="18" charset="0"/>
                              </a:rPr>
                            </m:ctrlPr>
                          </m:accPr>
                          <m:e>
                            <m:r>
                              <a:rPr lang="en-CA" i="1">
                                <a:latin typeface="Cambria Math" panose="02040503050406030204" pitchFamily="18" charset="0"/>
                              </a:rPr>
                              <m:t>𝑌</m:t>
                            </m:r>
                          </m:e>
                        </m:acc>
                      </m:e>
                      <m:sup>
                        <m:r>
                          <a:rPr lang="en-CA" i="1">
                            <a:latin typeface="Cambria Math" panose="02040503050406030204" pitchFamily="18" charset="0"/>
                          </a:rPr>
                          <m:t>∗</m:t>
                        </m:r>
                        <m:d>
                          <m:dPr>
                            <m:ctrlPr>
                              <a:rPr lang="en-CA" i="1">
                                <a:latin typeface="Cambria Math" panose="02040503050406030204" pitchFamily="18" charset="0"/>
                              </a:rPr>
                            </m:ctrlPr>
                          </m:dPr>
                          <m:e>
                            <m:r>
                              <a:rPr lang="en-CA" i="1">
                                <a:latin typeface="Cambria Math" panose="02040503050406030204" pitchFamily="18" charset="0"/>
                              </a:rPr>
                              <m:t>1</m:t>
                            </m:r>
                          </m:e>
                        </m:d>
                      </m:sup>
                    </m:sSup>
                    <m:r>
                      <a:rPr lang="en-CA" i="1">
                        <a:latin typeface="Cambria Math" panose="02040503050406030204" pitchFamily="18" charset="0"/>
                      </a:rPr>
                      <m:t>, …, </m:t>
                    </m:r>
                    <m:sSup>
                      <m:sSupPr>
                        <m:ctrlPr>
                          <a:rPr lang="en-CA" i="1">
                            <a:latin typeface="Cambria Math" panose="02040503050406030204" pitchFamily="18" charset="0"/>
                          </a:rPr>
                        </m:ctrlPr>
                      </m:sSupPr>
                      <m:e>
                        <m:acc>
                          <m:accPr>
                            <m:chr m:val="̂"/>
                            <m:ctrlPr>
                              <a:rPr lang="en-CA" i="1">
                                <a:latin typeface="Cambria Math" panose="02040503050406030204" pitchFamily="18" charset="0"/>
                              </a:rPr>
                            </m:ctrlPr>
                          </m:accPr>
                          <m:e>
                            <m:r>
                              <a:rPr lang="en-CA" i="1">
                                <a:latin typeface="Cambria Math" panose="02040503050406030204" pitchFamily="18" charset="0"/>
                              </a:rPr>
                              <m:t>𝑌</m:t>
                            </m:r>
                          </m:e>
                        </m:acc>
                      </m:e>
                      <m:sup>
                        <m:r>
                          <a:rPr lang="en-CA" i="1">
                            <a:latin typeface="Cambria Math" panose="02040503050406030204" pitchFamily="18" charset="0"/>
                          </a:rPr>
                          <m:t>∗</m:t>
                        </m:r>
                        <m:d>
                          <m:dPr>
                            <m:ctrlPr>
                              <a:rPr lang="en-CA" i="1">
                                <a:latin typeface="Cambria Math" panose="02040503050406030204" pitchFamily="18" charset="0"/>
                              </a:rPr>
                            </m:ctrlPr>
                          </m:dPr>
                          <m:e>
                            <m:r>
                              <a:rPr lang="en-CA" i="1">
                                <a:latin typeface="Cambria Math" panose="02040503050406030204" pitchFamily="18" charset="0"/>
                              </a:rPr>
                              <m:t>1000</m:t>
                            </m:r>
                          </m:e>
                        </m:d>
                      </m:sup>
                    </m:sSup>
                  </m:oMath>
                </a14:m>
                <a:endParaRPr lang="en-CA" dirty="0" smtClean="0"/>
              </a:p>
              <a:p>
                <a:r>
                  <a:rPr lang="en-CA" dirty="0" smtClean="0"/>
                  <a:t>3) Compute </a:t>
                </a:r>
                <a14:m>
                  <m:oMath xmlns:m="http://schemas.openxmlformats.org/officeDocument/2006/math">
                    <m:acc>
                      <m:accPr>
                        <m:chr m:val="̂"/>
                        <m:ctrlPr>
                          <a:rPr lang="en-CA" i="1">
                            <a:latin typeface="Cambria Math" panose="02040503050406030204" pitchFamily="18" charset="0"/>
                          </a:rPr>
                        </m:ctrlPr>
                      </m:accPr>
                      <m:e>
                        <m:r>
                          <m:rPr>
                            <m:nor/>
                          </m:rPr>
                          <a:rPr lang="en-CA"/>
                          <m:t>var</m:t>
                        </m:r>
                      </m:e>
                    </m:acc>
                    <m:d>
                      <m:dPr>
                        <m:ctrlPr>
                          <a:rPr lang="en-CA" i="1">
                            <a:latin typeface="Cambria Math" panose="02040503050406030204" pitchFamily="18" charset="0"/>
                          </a:rPr>
                        </m:ctrlPr>
                      </m:dPr>
                      <m:e>
                        <m:acc>
                          <m:accPr>
                            <m:chr m:val="̂"/>
                            <m:ctrlPr>
                              <a:rPr lang="en-CA" i="1">
                                <a:latin typeface="Cambria Math" panose="02040503050406030204" pitchFamily="18" charset="0"/>
                              </a:rPr>
                            </m:ctrlPr>
                          </m:accPr>
                          <m:e>
                            <m:r>
                              <a:rPr lang="en-CA" i="1">
                                <a:latin typeface="Cambria Math" panose="02040503050406030204" pitchFamily="18" charset="0"/>
                              </a:rPr>
                              <m:t>𝑌</m:t>
                            </m:r>
                          </m:e>
                        </m:acc>
                      </m:e>
                    </m:d>
                    <m:r>
                      <a:rPr lang="fr-FR" i="1">
                        <a:latin typeface="Cambria Math" panose="02040503050406030204" pitchFamily="18" charset="0"/>
                      </a:rPr>
                      <m:t>=</m:t>
                    </m:r>
                    <m:nary>
                      <m:naryPr>
                        <m:chr m:val="∑"/>
                        <m:ctrlPr>
                          <a:rPr lang="en-CA" i="1">
                            <a:latin typeface="Cambria Math" panose="02040503050406030204" pitchFamily="18" charset="0"/>
                          </a:rPr>
                        </m:ctrlPr>
                      </m:naryPr>
                      <m:sub>
                        <m:r>
                          <a:rPr lang="en-CA" i="1">
                            <a:latin typeface="Cambria Math" panose="02040503050406030204" pitchFamily="18" charset="0"/>
                          </a:rPr>
                          <m:t>𝑏</m:t>
                        </m:r>
                        <m:r>
                          <a:rPr lang="fr-FR" i="1">
                            <a:latin typeface="Cambria Math" panose="02040503050406030204" pitchFamily="18" charset="0"/>
                          </a:rPr>
                          <m:t>=1</m:t>
                        </m:r>
                      </m:sub>
                      <m:sup>
                        <m:r>
                          <a:rPr lang="fr-FR" i="1">
                            <a:latin typeface="Cambria Math" panose="02040503050406030204" pitchFamily="18" charset="0"/>
                          </a:rPr>
                          <m:t>1000</m:t>
                        </m:r>
                      </m:sup>
                      <m:e>
                        <m:sSup>
                          <m:sSupPr>
                            <m:ctrlPr>
                              <a:rPr lang="en-CA" i="1">
                                <a:latin typeface="Cambria Math" panose="02040503050406030204" pitchFamily="18" charset="0"/>
                              </a:rPr>
                            </m:ctrlPr>
                          </m:sSupPr>
                          <m:e>
                            <m:d>
                              <m:dPr>
                                <m:ctrlPr>
                                  <a:rPr lang="en-CA" i="1">
                                    <a:latin typeface="Cambria Math" panose="02040503050406030204" pitchFamily="18" charset="0"/>
                                  </a:rPr>
                                </m:ctrlPr>
                              </m:dPr>
                              <m:e>
                                <m:sSup>
                                  <m:sSupPr>
                                    <m:ctrlPr>
                                      <a:rPr lang="en-CA" i="1">
                                        <a:latin typeface="Cambria Math" panose="02040503050406030204" pitchFamily="18" charset="0"/>
                                      </a:rPr>
                                    </m:ctrlPr>
                                  </m:sSupPr>
                                  <m:e>
                                    <m:acc>
                                      <m:accPr>
                                        <m:chr m:val="̂"/>
                                        <m:ctrlPr>
                                          <a:rPr lang="en-CA" i="1">
                                            <a:latin typeface="Cambria Math" panose="02040503050406030204" pitchFamily="18" charset="0"/>
                                          </a:rPr>
                                        </m:ctrlPr>
                                      </m:accPr>
                                      <m:e>
                                        <m:r>
                                          <a:rPr lang="en-CA" i="1">
                                            <a:latin typeface="Cambria Math" panose="02040503050406030204" pitchFamily="18" charset="0"/>
                                          </a:rPr>
                                          <m:t>𝑌</m:t>
                                        </m:r>
                                      </m:e>
                                    </m:acc>
                                  </m:e>
                                  <m:sup>
                                    <m:r>
                                      <a:rPr lang="fr-FR" i="1">
                                        <a:latin typeface="Cambria Math" panose="02040503050406030204" pitchFamily="18" charset="0"/>
                                      </a:rPr>
                                      <m:t>∗</m:t>
                                    </m:r>
                                    <m:d>
                                      <m:dPr>
                                        <m:ctrlPr>
                                          <a:rPr lang="en-CA" i="1">
                                            <a:latin typeface="Cambria Math" panose="02040503050406030204" pitchFamily="18" charset="0"/>
                                          </a:rPr>
                                        </m:ctrlPr>
                                      </m:dPr>
                                      <m:e>
                                        <m:r>
                                          <a:rPr lang="en-CA" i="1">
                                            <a:latin typeface="Cambria Math" panose="02040503050406030204" pitchFamily="18" charset="0"/>
                                          </a:rPr>
                                          <m:t>𝑏</m:t>
                                        </m:r>
                                      </m:e>
                                    </m:d>
                                  </m:sup>
                                </m:sSup>
                                <m:r>
                                  <a:rPr lang="fr-FR" i="1">
                                    <a:latin typeface="Cambria Math" panose="02040503050406030204" pitchFamily="18" charset="0"/>
                                  </a:rPr>
                                  <m:t>−</m:t>
                                </m:r>
                                <m:acc>
                                  <m:accPr>
                                    <m:chr m:val="̂"/>
                                    <m:ctrlPr>
                                      <a:rPr lang="en-CA" i="1">
                                        <a:latin typeface="Cambria Math" panose="02040503050406030204" pitchFamily="18" charset="0"/>
                                      </a:rPr>
                                    </m:ctrlPr>
                                  </m:accPr>
                                  <m:e>
                                    <m:r>
                                      <a:rPr lang="en-CA" i="1">
                                        <a:latin typeface="Cambria Math" panose="02040503050406030204" pitchFamily="18" charset="0"/>
                                      </a:rPr>
                                      <m:t>𝑌</m:t>
                                    </m:r>
                                  </m:e>
                                </m:acc>
                              </m:e>
                            </m:d>
                          </m:e>
                          <m:sup>
                            <m:r>
                              <a:rPr lang="fr-FR" i="1">
                                <a:latin typeface="Cambria Math" panose="02040503050406030204" pitchFamily="18" charset="0"/>
                              </a:rPr>
                              <m:t>2</m:t>
                            </m:r>
                          </m:sup>
                        </m:sSup>
                        <m:r>
                          <m:rPr>
                            <m:lit/>
                          </m:rPr>
                          <a:rPr lang="fr-FR" i="1">
                            <a:latin typeface="Cambria Math" panose="02040503050406030204" pitchFamily="18" charset="0"/>
                          </a:rPr>
                          <m:t>/</m:t>
                        </m:r>
                        <m:r>
                          <a:rPr lang="fr-FR" i="1">
                            <a:latin typeface="Cambria Math" panose="02040503050406030204" pitchFamily="18" charset="0"/>
                          </a:rPr>
                          <m:t>1000</m:t>
                        </m:r>
                      </m:e>
                    </m:nary>
                  </m:oMath>
                </a14:m>
                <a:endParaRPr lang="en-CA" dirty="0" smtClean="0"/>
              </a:p>
              <a:p>
                <a:endParaRPr lang="en-CA" dirty="0" smtClean="0"/>
              </a:p>
              <a:p>
                <a:endParaRPr lang="en-CA" dirty="0" smtClean="0"/>
              </a:p>
              <a:p>
                <a:endParaRPr lang="en-US" dirty="0"/>
              </a:p>
            </p:txBody>
          </p:sp>
        </mc:Choice>
        <mc:Fallback xmlns="">
          <p:sp>
            <p:nvSpPr>
              <p:cNvPr id="43011" name="Rectangle 3"/>
              <p:cNvSpPr>
                <a:spLocks noGrp="1" noRot="1" noChangeAspect="1" noMove="1" noResize="1" noEditPoints="1" noAdjustHandles="1" noChangeArrowheads="1" noChangeShapeType="1" noTextEdit="1"/>
              </p:cNvSpPr>
              <p:nvPr>
                <p:ph type="body" idx="1"/>
              </p:nvPr>
            </p:nvSpPr>
            <p:spPr>
              <a:xfrm>
                <a:off x="471488" y="1785937"/>
                <a:ext cx="8277225" cy="4165200"/>
              </a:xfrm>
              <a:blipFill rotWithShape="0">
                <a:blip r:embed="rId3"/>
                <a:stretch>
                  <a:fillRect l="-1252" t="-1611"/>
                </a:stretch>
              </a:blipFill>
            </p:spPr>
            <p:txBody>
              <a:bodyPr/>
              <a:lstStyle/>
              <a:p>
                <a:r>
                  <a:rPr lang="en-CA">
                    <a:noFill/>
                  </a:rPr>
                  <a:t> </a:t>
                </a:r>
              </a:p>
            </p:txBody>
          </p:sp>
        </mc:Fallback>
      </mc:AlternateContent>
      <p:sp>
        <p:nvSpPr>
          <p:cNvPr id="9" name="Date Placeholder 8"/>
          <p:cNvSpPr>
            <a:spLocks noGrp="1"/>
          </p:cNvSpPr>
          <p:nvPr>
            <p:ph type="dt" sz="half" idx="10"/>
          </p:nvPr>
        </p:nvSpPr>
        <p:spPr/>
        <p:txBody>
          <a:bodyPr/>
          <a:lstStyle/>
          <a:p>
            <a:pPr>
              <a:defRPr/>
            </a:pPr>
            <a:fld id="{60AA5857-7E8B-4FDB-84E9-4774048DC066}" type="datetime1">
              <a:rPr lang="en-CA" smtClean="0"/>
              <a:pPr>
                <a:defRPr/>
              </a:pPr>
              <a:t>23/09/2019</a:t>
            </a:fld>
            <a:endParaRPr lang="fr-CA"/>
          </a:p>
        </p:txBody>
      </p:sp>
      <p:sp>
        <p:nvSpPr>
          <p:cNvPr id="13" name="Slide Number Placeholder 12"/>
          <p:cNvSpPr>
            <a:spLocks noGrp="1"/>
          </p:cNvSpPr>
          <p:nvPr>
            <p:ph type="sldNum" sz="quarter" idx="12"/>
          </p:nvPr>
        </p:nvSpPr>
        <p:spPr/>
        <p:txBody>
          <a:bodyPr/>
          <a:lstStyle/>
          <a:p>
            <a:pPr>
              <a:defRPr/>
            </a:pPr>
            <a:fld id="{B71C6503-33B5-43D0-98D3-C89ED56D8B2F}" type="slidenum">
              <a:rPr lang="fr-CA" smtClean="0"/>
              <a:pPr>
                <a:defRPr/>
              </a:pPr>
              <a:t>51</a:t>
            </a:fld>
            <a:endParaRPr lang="fr-CA"/>
          </a:p>
        </p:txBody>
      </p:sp>
      <p:sp>
        <p:nvSpPr>
          <p:cNvPr id="8" name="Footer Placeholder 7"/>
          <p:cNvSpPr>
            <a:spLocks noGrp="1"/>
          </p:cNvSpPr>
          <p:nvPr>
            <p:ph type="ftr" sz="quarter" idx="11"/>
          </p:nvPr>
        </p:nvSpPr>
        <p:spPr/>
        <p:txBody>
          <a:bodyPr/>
          <a:lstStyle/>
          <a:p>
            <a:pPr>
              <a:defRPr/>
            </a:pPr>
            <a:r>
              <a:rPr lang="fr-CA" smtClean="0"/>
              <a:t>Statistics Canada • Statistique Canada</a:t>
            </a:r>
            <a:endParaRPr lang="fr-CA"/>
          </a:p>
        </p:txBody>
      </p:sp>
    </p:spTree>
    <p:extLst>
      <p:ext uri="{BB962C8B-B14F-4D97-AF65-F5344CB8AC3E}">
        <p14:creationId xmlns:p14="http://schemas.microsoft.com/office/powerpoint/2010/main" val="2413626888"/>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p:cNvSpPr txBox="1">
            <a:spLocks noChangeArrowheads="1"/>
          </p:cNvSpPr>
          <p:nvPr/>
        </p:nvSpPr>
        <p:spPr bwMode="auto">
          <a:xfrm>
            <a:off x="1291729" y="2517390"/>
            <a:ext cx="6980753" cy="1548107"/>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2"/>
              </a:buClr>
              <a:buFont typeface="Wingdings" panose="05000000000000000000" pitchFamily="2" charset="2"/>
              <a:buChar char="§"/>
              <a:defRPr sz="28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Wingdings" panose="05000000000000000000" pitchFamily="2" charset="2"/>
              <a:buChar char="§"/>
              <a:defRPr sz="20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buFont typeface="Wingdings" panose="05000000000000000000" pitchFamily="2" charset="2"/>
              <a:buNone/>
            </a:pPr>
            <a:r>
              <a:rPr lang="en-GB" dirty="0"/>
              <a:t>You can contact the PRASC team at:</a:t>
            </a:r>
          </a:p>
          <a:p>
            <a:pPr algn="ctr">
              <a:buFont typeface="Wingdings" panose="05000000000000000000" pitchFamily="2" charset="2"/>
              <a:buNone/>
            </a:pPr>
            <a:endParaRPr lang="en-GB" sz="900" dirty="0"/>
          </a:p>
          <a:p>
            <a:pPr algn="ctr">
              <a:buFont typeface="Wingdings" panose="05000000000000000000" pitchFamily="2" charset="2"/>
              <a:buNone/>
            </a:pPr>
            <a:r>
              <a:rPr lang="en-GB" dirty="0" smtClean="0">
                <a:solidFill>
                  <a:schemeClr val="accent4">
                    <a:lumMod val="75000"/>
                  </a:schemeClr>
                </a:solidFill>
                <a:hlinkClick r:id="rId2"/>
              </a:rPr>
              <a:t>statcan.prasc-prasc.statcan@canada.ca</a:t>
            </a:r>
            <a:r>
              <a:rPr lang="en-GB" dirty="0" smtClean="0">
                <a:solidFill>
                  <a:schemeClr val="accent4">
                    <a:lumMod val="75000"/>
                  </a:schemeClr>
                </a:solidFill>
              </a:rPr>
              <a:t> </a:t>
            </a:r>
            <a:r>
              <a:rPr lang="en-GB" dirty="0" smtClean="0"/>
              <a:t> </a:t>
            </a:r>
            <a:endParaRPr lang="en-GB" dirty="0"/>
          </a:p>
        </p:txBody>
      </p:sp>
    </p:spTree>
    <p:extLst>
      <p:ext uri="{BB962C8B-B14F-4D97-AF65-F5344CB8AC3E}">
        <p14:creationId xmlns:p14="http://schemas.microsoft.com/office/powerpoint/2010/main" val="27207232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1026"/>
          <p:cNvSpPr>
            <a:spLocks noGrp="1" noChangeArrowheads="1"/>
          </p:cNvSpPr>
          <p:nvPr>
            <p:ph type="title"/>
          </p:nvPr>
        </p:nvSpPr>
        <p:spPr>
          <a:xfrm>
            <a:off x="1" y="188641"/>
            <a:ext cx="8676456" cy="1224136"/>
          </a:xfrm>
        </p:spPr>
        <p:txBody>
          <a:bodyPr/>
          <a:lstStyle/>
          <a:p>
            <a:r>
              <a:rPr lang="fr-CA" dirty="0" err="1"/>
              <a:t>Overview</a:t>
            </a:r>
            <a:endParaRPr lang="fr-CA" dirty="0"/>
          </a:p>
        </p:txBody>
      </p:sp>
      <p:sp>
        <p:nvSpPr>
          <p:cNvPr id="104451" name="Rectangle 1027"/>
          <p:cNvSpPr>
            <a:spLocks noGrp="1" noChangeArrowheads="1"/>
          </p:cNvSpPr>
          <p:nvPr>
            <p:ph idx="1"/>
          </p:nvPr>
        </p:nvSpPr>
        <p:spPr>
          <a:xfrm>
            <a:off x="251520" y="1628800"/>
            <a:ext cx="8497193" cy="4392588"/>
          </a:xfrm>
        </p:spPr>
        <p:txBody>
          <a:bodyPr/>
          <a:lstStyle/>
          <a:p>
            <a:pPr marL="514350" indent="-514350">
              <a:lnSpc>
                <a:spcPct val="90000"/>
              </a:lnSpc>
              <a:buFont typeface="+mj-lt"/>
              <a:buAutoNum type="arabicPeriod"/>
            </a:pPr>
            <a:r>
              <a:rPr lang="fr-CA" sz="2000" dirty="0" err="1" smtClean="0"/>
              <a:t>Preliminaries</a:t>
            </a:r>
            <a:r>
              <a:rPr lang="fr-CA" sz="2000" dirty="0" smtClean="0"/>
              <a:t> on </a:t>
            </a:r>
            <a:r>
              <a:rPr lang="fr-CA" sz="2000" dirty="0" err="1" smtClean="0"/>
              <a:t>survey</a:t>
            </a:r>
            <a:r>
              <a:rPr lang="fr-CA" sz="2000" dirty="0" smtClean="0"/>
              <a:t> </a:t>
            </a:r>
            <a:r>
              <a:rPr lang="fr-CA" sz="2000" dirty="0" err="1" smtClean="0"/>
              <a:t>sampling</a:t>
            </a:r>
            <a:endParaRPr lang="fr-CA" sz="2000" dirty="0" smtClean="0"/>
          </a:p>
          <a:p>
            <a:pPr marL="514350" indent="-514350">
              <a:lnSpc>
                <a:spcPct val="90000"/>
              </a:lnSpc>
              <a:buFont typeface="+mj-lt"/>
              <a:buAutoNum type="arabicPeriod"/>
            </a:pPr>
            <a:r>
              <a:rPr lang="fr-CA" sz="2000" dirty="0" smtClean="0"/>
              <a:t>Variance estimation </a:t>
            </a:r>
            <a:r>
              <a:rPr lang="fr-CA" sz="2000" dirty="0" err="1" smtClean="0"/>
              <a:t>methods</a:t>
            </a:r>
            <a:endParaRPr lang="fr-CA" sz="2000" dirty="0" smtClean="0"/>
          </a:p>
          <a:p>
            <a:pPr marL="514350" indent="-514350">
              <a:lnSpc>
                <a:spcPct val="90000"/>
              </a:lnSpc>
              <a:buFont typeface="+mj-lt"/>
              <a:buAutoNum type="arabicPeriod"/>
            </a:pPr>
            <a:r>
              <a:rPr lang="fr-CA" sz="2000" dirty="0" smtClean="0"/>
              <a:t>Bootstrap </a:t>
            </a:r>
            <a:r>
              <a:rPr lang="fr-CA" sz="2000" dirty="0" err="1" smtClean="0"/>
              <a:t>methods</a:t>
            </a:r>
            <a:endParaRPr lang="fr-CA" sz="2000" dirty="0" smtClean="0"/>
          </a:p>
          <a:p>
            <a:pPr marL="914400" lvl="1" indent="-514350">
              <a:lnSpc>
                <a:spcPct val="90000"/>
              </a:lnSpc>
            </a:pPr>
            <a:r>
              <a:rPr lang="fr-CA" sz="2000" dirty="0" err="1" smtClean="0"/>
              <a:t>Desired</a:t>
            </a:r>
            <a:r>
              <a:rPr lang="fr-CA" sz="2000" dirty="0" smtClean="0"/>
              <a:t> </a:t>
            </a:r>
            <a:r>
              <a:rPr lang="fr-CA" sz="2000" dirty="0" err="1" smtClean="0"/>
              <a:t>properties</a:t>
            </a:r>
            <a:r>
              <a:rPr lang="fr-CA" sz="2000" dirty="0" smtClean="0"/>
              <a:t> of bootstrap </a:t>
            </a:r>
            <a:r>
              <a:rPr lang="fr-CA" sz="2000" dirty="0" err="1" smtClean="0"/>
              <a:t>methods</a:t>
            </a:r>
            <a:r>
              <a:rPr lang="fr-CA" sz="2000" dirty="0" smtClean="0"/>
              <a:t> in the </a:t>
            </a:r>
            <a:r>
              <a:rPr lang="fr-CA" sz="2000" dirty="0" err="1" smtClean="0"/>
              <a:t>survey</a:t>
            </a:r>
            <a:r>
              <a:rPr lang="fr-CA" sz="2000" dirty="0" smtClean="0"/>
              <a:t> </a:t>
            </a:r>
            <a:r>
              <a:rPr lang="fr-CA" sz="2000" dirty="0" err="1" smtClean="0"/>
              <a:t>sampling</a:t>
            </a:r>
            <a:r>
              <a:rPr lang="fr-CA" sz="2000" dirty="0" smtClean="0"/>
              <a:t> </a:t>
            </a:r>
            <a:r>
              <a:rPr lang="fr-CA" sz="2000" dirty="0" err="1" smtClean="0"/>
              <a:t>set-up</a:t>
            </a:r>
            <a:endParaRPr lang="fr-CA" sz="2000" dirty="0" smtClean="0"/>
          </a:p>
          <a:p>
            <a:pPr marL="914400" lvl="1" indent="-514350">
              <a:lnSpc>
                <a:spcPct val="90000"/>
              </a:lnSpc>
            </a:pPr>
            <a:r>
              <a:rPr lang="fr-CA" sz="2000" dirty="0" smtClean="0"/>
              <a:t>Rao-Wu-Yue </a:t>
            </a:r>
            <a:r>
              <a:rPr lang="fr-CA" sz="2000" dirty="0" err="1" smtClean="0"/>
              <a:t>re-scaled</a:t>
            </a:r>
            <a:r>
              <a:rPr lang="fr-CA" sz="2000" dirty="0" smtClean="0"/>
              <a:t> </a:t>
            </a:r>
            <a:r>
              <a:rPr lang="fr-CA" sz="2000" dirty="0" err="1" smtClean="0"/>
              <a:t>bootstrap</a:t>
            </a:r>
            <a:endParaRPr lang="fr-CA" sz="2000" dirty="0" smtClean="0"/>
          </a:p>
          <a:p>
            <a:pPr marL="914400" lvl="1" indent="-514350">
              <a:lnSpc>
                <a:spcPct val="90000"/>
              </a:lnSpc>
            </a:pPr>
            <a:r>
              <a:rPr lang="fr-CA" sz="2000" dirty="0" smtClean="0"/>
              <a:t>Poisson bootstrap</a:t>
            </a:r>
          </a:p>
          <a:p>
            <a:pPr marL="514350" indent="-514350">
              <a:lnSpc>
                <a:spcPct val="90000"/>
              </a:lnSpc>
              <a:buFont typeface="+mj-lt"/>
              <a:buAutoNum type="arabicPeriod"/>
            </a:pPr>
            <a:r>
              <a:rPr lang="fr-CA" sz="2000" dirty="0" smtClean="0"/>
              <a:t>Conclusion </a:t>
            </a:r>
          </a:p>
          <a:p>
            <a:pPr lvl="1">
              <a:lnSpc>
                <a:spcPct val="90000"/>
              </a:lnSpc>
              <a:buNone/>
            </a:pPr>
            <a:endParaRPr lang="fr-CA" dirty="0" smtClean="0"/>
          </a:p>
        </p:txBody>
      </p:sp>
      <p:sp>
        <p:nvSpPr>
          <p:cNvPr id="4" name="Date Placeholder 3"/>
          <p:cNvSpPr>
            <a:spLocks noGrp="1"/>
          </p:cNvSpPr>
          <p:nvPr>
            <p:ph type="dt" sz="half" idx="10"/>
          </p:nvPr>
        </p:nvSpPr>
        <p:spPr/>
        <p:txBody>
          <a:bodyPr/>
          <a:lstStyle/>
          <a:p>
            <a:pPr>
              <a:defRPr/>
            </a:pPr>
            <a:fld id="{F617DDA1-A18C-45F5-9EBE-F137170B27C8}" type="datetime1">
              <a:rPr lang="en-CA" smtClean="0"/>
              <a:pPr>
                <a:defRPr/>
              </a:pPr>
              <a:t>23/09/2019</a:t>
            </a:fld>
            <a:endParaRPr lang="fr-CA"/>
          </a:p>
        </p:txBody>
      </p:sp>
      <p:sp>
        <p:nvSpPr>
          <p:cNvPr id="5" name="Slide Number Placeholder 4"/>
          <p:cNvSpPr>
            <a:spLocks noGrp="1"/>
          </p:cNvSpPr>
          <p:nvPr>
            <p:ph type="sldNum" sz="quarter" idx="12"/>
          </p:nvPr>
        </p:nvSpPr>
        <p:spPr/>
        <p:txBody>
          <a:bodyPr/>
          <a:lstStyle/>
          <a:p>
            <a:pPr>
              <a:defRPr/>
            </a:pPr>
            <a:fld id="{B71C6503-33B5-43D0-98D3-C89ED56D8B2F}" type="slidenum">
              <a:rPr lang="fr-CA" smtClean="0"/>
              <a:pPr>
                <a:defRPr/>
              </a:pPr>
              <a:t>6</a:t>
            </a:fld>
            <a:endParaRPr lang="fr-CA"/>
          </a:p>
        </p:txBody>
      </p:sp>
      <p:sp>
        <p:nvSpPr>
          <p:cNvPr id="6" name="Footer Placeholder 5"/>
          <p:cNvSpPr>
            <a:spLocks noGrp="1"/>
          </p:cNvSpPr>
          <p:nvPr>
            <p:ph type="ftr" sz="quarter" idx="11"/>
          </p:nvPr>
        </p:nvSpPr>
        <p:spPr/>
        <p:txBody>
          <a:bodyPr/>
          <a:lstStyle/>
          <a:p>
            <a:pPr>
              <a:defRPr/>
            </a:pPr>
            <a:r>
              <a:rPr lang="fr-CA" smtClean="0"/>
              <a:t>Statistics Canada • Statistique Canada</a:t>
            </a:r>
            <a:endParaRPr lang="fr-CA"/>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2"/>
          <p:cNvSpPr>
            <a:spLocks noGrp="1" noChangeArrowheads="1"/>
          </p:cNvSpPr>
          <p:nvPr>
            <p:ph type="title"/>
          </p:nvPr>
        </p:nvSpPr>
        <p:spPr>
          <a:xfrm>
            <a:off x="-108519" y="332657"/>
            <a:ext cx="8856984" cy="1152128"/>
          </a:xfrm>
        </p:spPr>
        <p:txBody>
          <a:bodyPr/>
          <a:lstStyle/>
          <a:p>
            <a:r>
              <a:rPr lang="fr-CA" dirty="0"/>
              <a:t>Introduction</a:t>
            </a:r>
          </a:p>
        </p:txBody>
      </p:sp>
      <p:sp>
        <p:nvSpPr>
          <p:cNvPr id="189443" name="Rectangle 3"/>
          <p:cNvSpPr>
            <a:spLocks noGrp="1" noChangeArrowheads="1"/>
          </p:cNvSpPr>
          <p:nvPr>
            <p:ph idx="1"/>
          </p:nvPr>
        </p:nvSpPr>
        <p:spPr>
          <a:xfrm>
            <a:off x="107504" y="1556792"/>
            <a:ext cx="8641209" cy="4464596"/>
          </a:xfrm>
        </p:spPr>
        <p:txBody>
          <a:bodyPr/>
          <a:lstStyle/>
          <a:p>
            <a:pPr>
              <a:lnSpc>
                <a:spcPct val="80000"/>
              </a:lnSpc>
            </a:pPr>
            <a:r>
              <a:rPr lang="fr-CA" dirty="0" err="1" smtClean="0"/>
              <a:t>We’ve</a:t>
            </a:r>
            <a:r>
              <a:rPr lang="fr-CA" dirty="0" smtClean="0"/>
              <a:t> </a:t>
            </a:r>
            <a:r>
              <a:rPr lang="fr-CA" dirty="0" err="1" smtClean="0"/>
              <a:t>conducted</a:t>
            </a:r>
            <a:r>
              <a:rPr lang="fr-CA" dirty="0" smtClean="0"/>
              <a:t> a </a:t>
            </a:r>
            <a:r>
              <a:rPr lang="fr-CA" dirty="0" err="1" smtClean="0"/>
              <a:t>survey</a:t>
            </a:r>
            <a:r>
              <a:rPr lang="fr-CA" dirty="0" smtClean="0"/>
              <a:t> and </a:t>
            </a:r>
            <a:r>
              <a:rPr lang="fr-CA" dirty="0" err="1" smtClean="0"/>
              <a:t>we</a:t>
            </a:r>
            <a:r>
              <a:rPr lang="fr-CA" dirty="0" smtClean="0"/>
              <a:t> </a:t>
            </a:r>
            <a:r>
              <a:rPr lang="fr-CA" sz="2800" dirty="0" err="1" smtClean="0"/>
              <a:t>wish</a:t>
            </a:r>
            <a:r>
              <a:rPr lang="fr-CA" sz="2800" dirty="0" smtClean="0"/>
              <a:t> to </a:t>
            </a:r>
            <a:r>
              <a:rPr lang="fr-CA" sz="2800" dirty="0" err="1" smtClean="0"/>
              <a:t>estimate</a:t>
            </a:r>
            <a:r>
              <a:rPr lang="fr-CA" dirty="0" smtClean="0"/>
              <a:t> </a:t>
            </a:r>
            <a:r>
              <a:rPr lang="fr-CA" dirty="0" err="1" smtClean="0"/>
              <a:t>parameters</a:t>
            </a:r>
            <a:r>
              <a:rPr lang="fr-CA" dirty="0" smtClean="0"/>
              <a:t> </a:t>
            </a:r>
            <a:r>
              <a:rPr lang="fr-CA" dirty="0" err="1" smtClean="0"/>
              <a:t>such</a:t>
            </a:r>
            <a:r>
              <a:rPr lang="fr-CA" dirty="0" smtClean="0"/>
              <a:t> as </a:t>
            </a:r>
            <a:r>
              <a:rPr lang="fr-CA" dirty="0" err="1" smtClean="0"/>
              <a:t>totals</a:t>
            </a:r>
            <a:r>
              <a:rPr lang="fr-CA" dirty="0" smtClean="0"/>
              <a:t>, </a:t>
            </a:r>
            <a:r>
              <a:rPr lang="fr-CA" dirty="0" err="1" smtClean="0"/>
              <a:t>averages</a:t>
            </a:r>
            <a:r>
              <a:rPr lang="fr-CA" dirty="0" smtClean="0"/>
              <a:t>, </a:t>
            </a:r>
            <a:r>
              <a:rPr lang="fr-CA" dirty="0" err="1" smtClean="0"/>
              <a:t>medians</a:t>
            </a:r>
            <a:r>
              <a:rPr lang="fr-CA" dirty="0" smtClean="0"/>
              <a:t>, and </a:t>
            </a:r>
            <a:r>
              <a:rPr lang="fr-CA" dirty="0" err="1" smtClean="0"/>
              <a:t>so</a:t>
            </a:r>
            <a:r>
              <a:rPr lang="fr-CA" dirty="0" smtClean="0"/>
              <a:t> on for </a:t>
            </a:r>
            <a:r>
              <a:rPr lang="fr-CA" dirty="0" err="1" smtClean="0"/>
              <a:t>different</a:t>
            </a:r>
            <a:r>
              <a:rPr lang="fr-CA" dirty="0" smtClean="0"/>
              <a:t> variables (</a:t>
            </a:r>
            <a:r>
              <a:rPr lang="fr-CA" dirty="0" err="1" smtClean="0"/>
              <a:t>income</a:t>
            </a:r>
            <a:r>
              <a:rPr lang="fr-CA" dirty="0" smtClean="0"/>
              <a:t>, </a:t>
            </a:r>
            <a:r>
              <a:rPr lang="fr-CA" dirty="0" err="1" smtClean="0"/>
              <a:t>expenses</a:t>
            </a:r>
            <a:r>
              <a:rPr lang="fr-CA" dirty="0" smtClean="0"/>
              <a:t>, </a:t>
            </a:r>
            <a:r>
              <a:rPr lang="fr-CA" dirty="0" err="1" smtClean="0"/>
              <a:t>unemployment</a:t>
            </a:r>
            <a:r>
              <a:rPr lang="fr-CA" dirty="0" smtClean="0"/>
              <a:t>, and </a:t>
            </a:r>
            <a:r>
              <a:rPr lang="fr-CA" dirty="0" err="1" smtClean="0"/>
              <a:t>so</a:t>
            </a:r>
            <a:r>
              <a:rPr lang="fr-CA" dirty="0" smtClean="0"/>
              <a:t> on). </a:t>
            </a:r>
          </a:p>
          <a:p>
            <a:pPr>
              <a:lnSpc>
                <a:spcPct val="80000"/>
              </a:lnSpc>
            </a:pPr>
            <a:r>
              <a:rPr lang="fr-CA" sz="2800" dirty="0" smtClean="0"/>
              <a:t>There </a:t>
            </a:r>
            <a:r>
              <a:rPr lang="fr-CA" sz="2800" dirty="0" err="1" smtClean="0"/>
              <a:t>is</a:t>
            </a:r>
            <a:r>
              <a:rPr lang="fr-CA" sz="2800" dirty="0" smtClean="0"/>
              <a:t> a </a:t>
            </a:r>
            <a:r>
              <a:rPr lang="fr-CA" sz="2800" dirty="0" err="1" smtClean="0"/>
              <a:t>need</a:t>
            </a:r>
            <a:r>
              <a:rPr lang="fr-CA" sz="2800" dirty="0" smtClean="0"/>
              <a:t> to </a:t>
            </a:r>
            <a:r>
              <a:rPr lang="fr-CA" sz="2800" dirty="0" err="1" smtClean="0"/>
              <a:t>provide</a:t>
            </a:r>
            <a:r>
              <a:rPr lang="fr-CA" sz="2800" dirty="0" smtClean="0"/>
              <a:t> a quantitative </a:t>
            </a:r>
            <a:r>
              <a:rPr lang="fr-CA" sz="2800" dirty="0" err="1" smtClean="0"/>
              <a:t>assessement</a:t>
            </a:r>
            <a:r>
              <a:rPr lang="fr-CA" sz="2800" dirty="0" smtClean="0"/>
              <a:t>  of the </a:t>
            </a:r>
            <a:r>
              <a:rPr lang="fr-CA" sz="2800" dirty="0" err="1" smtClean="0"/>
              <a:t>quality</a:t>
            </a:r>
            <a:r>
              <a:rPr lang="fr-CA" sz="2800" dirty="0" smtClean="0"/>
              <a:t> of the </a:t>
            </a:r>
            <a:r>
              <a:rPr lang="fr-CA" sz="2800" dirty="0" err="1" smtClean="0"/>
              <a:t>estimates</a:t>
            </a:r>
            <a:r>
              <a:rPr lang="fr-CA" sz="2800" dirty="0" smtClean="0"/>
              <a:t> </a:t>
            </a:r>
            <a:r>
              <a:rPr lang="fr-CA" sz="2800" dirty="0" err="1" smtClean="0"/>
              <a:t>produced</a:t>
            </a:r>
            <a:r>
              <a:rPr lang="fr-CA" sz="2800" dirty="0" smtClean="0"/>
              <a:t>.</a:t>
            </a:r>
          </a:p>
        </p:txBody>
      </p:sp>
      <p:sp>
        <p:nvSpPr>
          <p:cNvPr id="4" name="Date Placeholder 3"/>
          <p:cNvSpPr>
            <a:spLocks noGrp="1"/>
          </p:cNvSpPr>
          <p:nvPr>
            <p:ph type="dt" sz="half" idx="10"/>
          </p:nvPr>
        </p:nvSpPr>
        <p:spPr/>
        <p:txBody>
          <a:bodyPr/>
          <a:lstStyle/>
          <a:p>
            <a:pPr>
              <a:defRPr/>
            </a:pPr>
            <a:fld id="{6CA9D382-D28B-49BC-8AE4-16D07E98584E}" type="datetime1">
              <a:rPr lang="en-CA" smtClean="0"/>
              <a:pPr>
                <a:defRPr/>
              </a:pPr>
              <a:t>23/09/2019</a:t>
            </a:fld>
            <a:endParaRPr lang="fr-CA"/>
          </a:p>
        </p:txBody>
      </p:sp>
      <p:sp>
        <p:nvSpPr>
          <p:cNvPr id="5" name="Slide Number Placeholder 4"/>
          <p:cNvSpPr>
            <a:spLocks noGrp="1"/>
          </p:cNvSpPr>
          <p:nvPr>
            <p:ph type="sldNum" sz="quarter" idx="12"/>
          </p:nvPr>
        </p:nvSpPr>
        <p:spPr/>
        <p:txBody>
          <a:bodyPr/>
          <a:lstStyle/>
          <a:p>
            <a:pPr>
              <a:defRPr/>
            </a:pPr>
            <a:fld id="{B71C6503-33B5-43D0-98D3-C89ED56D8B2F}" type="slidenum">
              <a:rPr lang="fr-CA" smtClean="0"/>
              <a:pPr>
                <a:defRPr/>
              </a:pPr>
              <a:t>7</a:t>
            </a:fld>
            <a:endParaRPr lang="fr-CA"/>
          </a:p>
        </p:txBody>
      </p:sp>
      <p:sp>
        <p:nvSpPr>
          <p:cNvPr id="6" name="Footer Placeholder 5"/>
          <p:cNvSpPr>
            <a:spLocks noGrp="1"/>
          </p:cNvSpPr>
          <p:nvPr>
            <p:ph type="ftr" sz="quarter" idx="11"/>
          </p:nvPr>
        </p:nvSpPr>
        <p:spPr/>
        <p:txBody>
          <a:bodyPr/>
          <a:lstStyle/>
          <a:p>
            <a:pPr>
              <a:defRPr/>
            </a:pPr>
            <a:r>
              <a:rPr lang="fr-CA" smtClean="0"/>
              <a:t>Statistics Canada • Statistique Canada</a:t>
            </a:r>
            <a:endParaRPr lang="fr-CA"/>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2"/>
          <p:cNvSpPr>
            <a:spLocks noGrp="1" noChangeArrowheads="1"/>
          </p:cNvSpPr>
          <p:nvPr>
            <p:ph type="title"/>
          </p:nvPr>
        </p:nvSpPr>
        <p:spPr>
          <a:xfrm>
            <a:off x="-108519" y="332657"/>
            <a:ext cx="8856984" cy="1152128"/>
          </a:xfrm>
        </p:spPr>
        <p:txBody>
          <a:bodyPr/>
          <a:lstStyle/>
          <a:p>
            <a:r>
              <a:rPr lang="fr-CA" dirty="0" smtClean="0"/>
              <a:t>Introduction: </a:t>
            </a:r>
            <a:r>
              <a:rPr lang="fr-CA" dirty="0" err="1" smtClean="0"/>
              <a:t>Reminder</a:t>
            </a:r>
            <a:endParaRPr lang="fr-CA" dirty="0"/>
          </a:p>
        </p:txBody>
      </p:sp>
      <p:sp>
        <p:nvSpPr>
          <p:cNvPr id="189443" name="Rectangle 3"/>
          <p:cNvSpPr>
            <a:spLocks noGrp="1" noChangeArrowheads="1"/>
          </p:cNvSpPr>
          <p:nvPr>
            <p:ph idx="1"/>
          </p:nvPr>
        </p:nvSpPr>
        <p:spPr>
          <a:xfrm>
            <a:off x="107504" y="1556792"/>
            <a:ext cx="8641209" cy="4464596"/>
          </a:xfrm>
        </p:spPr>
        <p:txBody>
          <a:bodyPr/>
          <a:lstStyle/>
          <a:p>
            <a:pPr>
              <a:lnSpc>
                <a:spcPct val="80000"/>
              </a:lnSpc>
            </a:pPr>
            <a:r>
              <a:rPr lang="fr-CA" sz="2800" dirty="0" smtClean="0"/>
              <a:t>One of the </a:t>
            </a:r>
            <a:r>
              <a:rPr lang="fr-CA" sz="2800" dirty="0" err="1" smtClean="0"/>
              <a:t>most</a:t>
            </a:r>
            <a:r>
              <a:rPr lang="fr-CA" sz="2800" dirty="0" smtClean="0"/>
              <a:t> </a:t>
            </a:r>
            <a:r>
              <a:rPr lang="fr-CA" sz="2800" dirty="0" err="1" smtClean="0"/>
              <a:t>widely</a:t>
            </a:r>
            <a:r>
              <a:rPr lang="fr-CA" sz="2800" dirty="0" smtClean="0"/>
              <a:t> </a:t>
            </a:r>
            <a:r>
              <a:rPr lang="fr-CA" sz="2800" dirty="0" err="1" smtClean="0"/>
              <a:t>used</a:t>
            </a:r>
            <a:r>
              <a:rPr lang="fr-CA" sz="2800" dirty="0" smtClean="0"/>
              <a:t> </a:t>
            </a:r>
            <a:r>
              <a:rPr lang="fr-CA" dirty="0" err="1" smtClean="0"/>
              <a:t>m</a:t>
            </a:r>
            <a:r>
              <a:rPr lang="fr-CA" sz="2800" dirty="0" err="1" smtClean="0"/>
              <a:t>easure</a:t>
            </a:r>
            <a:r>
              <a:rPr lang="fr-CA" sz="2800" dirty="0" smtClean="0"/>
              <a:t> of </a:t>
            </a:r>
            <a:r>
              <a:rPr lang="fr-CA" sz="2800" dirty="0" err="1" smtClean="0"/>
              <a:t>quality</a:t>
            </a:r>
            <a:r>
              <a:rPr lang="fr-CA" sz="2800" dirty="0" smtClean="0"/>
              <a:t> in </a:t>
            </a:r>
            <a:r>
              <a:rPr lang="fr-CA" sz="2800" dirty="0" err="1" smtClean="0"/>
              <a:t>survey</a:t>
            </a:r>
            <a:r>
              <a:rPr lang="fr-CA" sz="2800" dirty="0" smtClean="0"/>
              <a:t> </a:t>
            </a:r>
            <a:r>
              <a:rPr lang="fr-CA" sz="2800" dirty="0" err="1" smtClean="0"/>
              <a:t>sampling</a:t>
            </a:r>
            <a:r>
              <a:rPr lang="fr-CA" sz="2800" dirty="0" smtClean="0"/>
              <a:t> </a:t>
            </a:r>
            <a:r>
              <a:rPr lang="fr-CA" sz="2800" dirty="0" err="1" smtClean="0"/>
              <a:t>is</a:t>
            </a:r>
            <a:r>
              <a:rPr lang="fr-CA" sz="2800" dirty="0" smtClean="0"/>
              <a:t> the coefficient of variation </a:t>
            </a:r>
            <a:r>
              <a:rPr lang="fr-CA" sz="2800" dirty="0" err="1" smtClean="0"/>
              <a:t>defined</a:t>
            </a:r>
            <a:r>
              <a:rPr lang="fr-CA" sz="2800" dirty="0" smtClean="0"/>
              <a:t> as the ratio of the square </a:t>
            </a:r>
            <a:r>
              <a:rPr lang="fr-CA" sz="2800" dirty="0" err="1" smtClean="0"/>
              <a:t>root</a:t>
            </a:r>
            <a:r>
              <a:rPr lang="fr-CA" sz="2800" dirty="0" smtClean="0"/>
              <a:t> of the variance of an </a:t>
            </a:r>
            <a:r>
              <a:rPr lang="fr-CA" sz="2800" dirty="0" err="1" smtClean="0"/>
              <a:t>estimates</a:t>
            </a:r>
            <a:r>
              <a:rPr lang="fr-CA" sz="2800" dirty="0" smtClean="0"/>
              <a:t>  over the </a:t>
            </a:r>
            <a:r>
              <a:rPr lang="fr-CA" sz="2800" dirty="0" err="1" smtClean="0"/>
              <a:t>estimates</a:t>
            </a:r>
            <a:r>
              <a:rPr lang="fr-CA" sz="2800" dirty="0" smtClean="0"/>
              <a:t>.</a:t>
            </a:r>
          </a:p>
          <a:p>
            <a:pPr>
              <a:lnSpc>
                <a:spcPct val="80000"/>
              </a:lnSpc>
            </a:pPr>
            <a:endParaRPr lang="fr-CA" dirty="0" smtClean="0"/>
          </a:p>
          <a:p>
            <a:pPr>
              <a:lnSpc>
                <a:spcPct val="80000"/>
              </a:lnSpc>
            </a:pPr>
            <a:endParaRPr lang="fr-CA" sz="2800" dirty="0" smtClean="0"/>
          </a:p>
          <a:p>
            <a:pPr lvl="1">
              <a:lnSpc>
                <a:spcPct val="80000"/>
              </a:lnSpc>
            </a:pPr>
            <a:endParaRPr lang="fr-CA" sz="2400" dirty="0" smtClean="0"/>
          </a:p>
          <a:p>
            <a:pPr lvl="1">
              <a:lnSpc>
                <a:spcPct val="80000"/>
              </a:lnSpc>
            </a:pPr>
            <a:r>
              <a:rPr lang="fr-CA" sz="2400" dirty="0" err="1" smtClean="0"/>
              <a:t>Another</a:t>
            </a:r>
            <a:r>
              <a:rPr lang="fr-CA" sz="2400" dirty="0" smtClean="0"/>
              <a:t> </a:t>
            </a:r>
            <a:r>
              <a:rPr lang="fr-CA" sz="2400" dirty="0" err="1" smtClean="0"/>
              <a:t>quality</a:t>
            </a:r>
            <a:r>
              <a:rPr lang="fr-CA" sz="2400" dirty="0" smtClean="0"/>
              <a:t> </a:t>
            </a:r>
            <a:r>
              <a:rPr lang="fr-CA" sz="2400" dirty="0" err="1" smtClean="0"/>
              <a:t>measure</a:t>
            </a:r>
            <a:r>
              <a:rPr lang="fr-CA" sz="2400" dirty="0" smtClean="0"/>
              <a:t> </a:t>
            </a:r>
            <a:r>
              <a:rPr lang="fr-CA" sz="2400" dirty="0" err="1" smtClean="0"/>
              <a:t>is</a:t>
            </a:r>
            <a:r>
              <a:rPr lang="fr-CA" sz="2400" dirty="0" smtClean="0"/>
              <a:t> the </a:t>
            </a:r>
            <a:r>
              <a:rPr lang="fr-CA" dirty="0" smtClean="0"/>
              <a:t>confidence </a:t>
            </a:r>
            <a:r>
              <a:rPr lang="fr-CA" dirty="0" err="1" smtClean="0"/>
              <a:t>intervals</a:t>
            </a:r>
            <a:r>
              <a:rPr lang="fr-CA" dirty="0" smtClean="0"/>
              <a:t> for an </a:t>
            </a:r>
            <a:r>
              <a:rPr lang="fr-CA" dirty="0" err="1" smtClean="0"/>
              <a:t>estimated</a:t>
            </a:r>
            <a:r>
              <a:rPr lang="fr-CA" dirty="0" smtClean="0"/>
              <a:t> </a:t>
            </a:r>
            <a:r>
              <a:rPr lang="fr-CA" dirty="0" err="1" smtClean="0"/>
              <a:t>parameter</a:t>
            </a:r>
            <a:r>
              <a:rPr lang="fr-CA" dirty="0" smtClean="0"/>
              <a:t>    </a:t>
            </a:r>
            <a:r>
              <a:rPr lang="fr-CA" dirty="0" err="1" smtClean="0"/>
              <a:t>defined</a:t>
            </a:r>
            <a:r>
              <a:rPr lang="fr-CA" dirty="0" smtClean="0"/>
              <a:t> as:</a:t>
            </a:r>
          </a:p>
          <a:p>
            <a:pPr lvl="1">
              <a:lnSpc>
                <a:spcPct val="80000"/>
              </a:lnSpc>
              <a:buNone/>
            </a:pPr>
            <a:endParaRPr lang="fr-CA" dirty="0" smtClean="0"/>
          </a:p>
          <a:p>
            <a:pPr lvl="1">
              <a:lnSpc>
                <a:spcPct val="80000"/>
              </a:lnSpc>
            </a:pPr>
            <a:endParaRPr lang="fr-CA" dirty="0" smtClean="0"/>
          </a:p>
          <a:p>
            <a:pPr lvl="1">
              <a:lnSpc>
                <a:spcPct val="80000"/>
              </a:lnSpc>
            </a:pPr>
            <a:r>
              <a:rPr lang="fr-CA" dirty="0" err="1" smtClean="0"/>
              <a:t>Both</a:t>
            </a:r>
            <a:r>
              <a:rPr lang="fr-CA" dirty="0" smtClean="0"/>
              <a:t> </a:t>
            </a:r>
            <a:r>
              <a:rPr lang="fr-CA" dirty="0" err="1" smtClean="0"/>
              <a:t>measures</a:t>
            </a:r>
            <a:r>
              <a:rPr lang="fr-CA" dirty="0" smtClean="0"/>
              <a:t> </a:t>
            </a:r>
            <a:r>
              <a:rPr lang="fr-CA" dirty="0" err="1" smtClean="0"/>
              <a:t>require</a:t>
            </a:r>
            <a:r>
              <a:rPr lang="fr-CA" dirty="0" smtClean="0"/>
              <a:t> </a:t>
            </a:r>
            <a:r>
              <a:rPr lang="fr-CA" sz="2400" dirty="0" smtClean="0"/>
              <a:t>the estimation of variance  of </a:t>
            </a:r>
            <a:r>
              <a:rPr lang="fr-CA" sz="2400" dirty="0" err="1" smtClean="0"/>
              <a:t>potentially</a:t>
            </a:r>
            <a:r>
              <a:rPr lang="fr-CA" sz="2400" dirty="0" smtClean="0"/>
              <a:t> </a:t>
            </a:r>
            <a:r>
              <a:rPr lang="fr-CA" sz="2400" dirty="0" err="1" smtClean="0"/>
              <a:t>complex</a:t>
            </a:r>
            <a:r>
              <a:rPr lang="fr-CA" sz="2400" dirty="0" smtClean="0"/>
              <a:t> </a:t>
            </a:r>
            <a:r>
              <a:rPr lang="fr-CA" sz="2400" dirty="0" err="1" smtClean="0"/>
              <a:t>parameters</a:t>
            </a:r>
            <a:endParaRPr lang="fr-CA" dirty="0" smtClean="0"/>
          </a:p>
          <a:p>
            <a:pPr lvl="1">
              <a:lnSpc>
                <a:spcPct val="80000"/>
              </a:lnSpc>
              <a:buNone/>
            </a:pPr>
            <a:endParaRPr lang="fr-CA" dirty="0" smtClean="0"/>
          </a:p>
          <a:p>
            <a:pPr lvl="2">
              <a:lnSpc>
                <a:spcPct val="80000"/>
              </a:lnSpc>
            </a:pPr>
            <a:endParaRPr lang="fr-CA" dirty="0"/>
          </a:p>
        </p:txBody>
      </p:sp>
      <p:graphicFrame>
        <p:nvGraphicFramePr>
          <p:cNvPr id="148482" name="Object 2"/>
          <p:cNvGraphicFramePr>
            <a:graphicFrameLocks noChangeAspect="1"/>
          </p:cNvGraphicFramePr>
          <p:nvPr/>
        </p:nvGraphicFramePr>
        <p:xfrm>
          <a:off x="3422650" y="3232150"/>
          <a:ext cx="2006600" cy="812800"/>
        </p:xfrm>
        <a:graphic>
          <a:graphicData uri="http://schemas.openxmlformats.org/presentationml/2006/ole">
            <mc:AlternateContent xmlns:mc="http://schemas.openxmlformats.org/markup-compatibility/2006">
              <mc:Choice xmlns:v="urn:schemas-microsoft-com:vml" Requires="v">
                <p:oleObj spid="_x0000_s148519" name="Équation" r:id="rId4" imgW="2006280" imgH="812520" progId="Equation.3">
                  <p:embed/>
                </p:oleObj>
              </mc:Choice>
              <mc:Fallback>
                <p:oleObj name="Équation" r:id="rId4" imgW="2006280" imgH="812520" progId="Equation.3">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22650" y="3232150"/>
                        <a:ext cx="2006600" cy="812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48483" name="Object 3"/>
          <p:cNvGraphicFramePr>
            <a:graphicFrameLocks noChangeAspect="1"/>
          </p:cNvGraphicFramePr>
          <p:nvPr/>
        </p:nvGraphicFramePr>
        <p:xfrm>
          <a:off x="4139952" y="4581128"/>
          <a:ext cx="203200" cy="355600"/>
        </p:xfrm>
        <a:graphic>
          <a:graphicData uri="http://schemas.openxmlformats.org/presentationml/2006/ole">
            <mc:AlternateContent xmlns:mc="http://schemas.openxmlformats.org/markup-compatibility/2006">
              <mc:Choice xmlns:v="urn:schemas-microsoft-com:vml" Requires="v">
                <p:oleObj spid="_x0000_s148520" name="Équation" r:id="rId6" imgW="203040" imgH="355320" progId="Equation.3">
                  <p:embed/>
                </p:oleObj>
              </mc:Choice>
              <mc:Fallback>
                <p:oleObj name="Équation" r:id="rId6" imgW="203040" imgH="355320" progId="Equation.3">
                  <p:embed/>
                  <p:pic>
                    <p:nvPicPr>
                      <p:cNvPr id="0"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139952" y="4581128"/>
                        <a:ext cx="203200" cy="355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48485" name="Object 5"/>
          <p:cNvGraphicFramePr>
            <a:graphicFrameLocks noChangeAspect="1"/>
          </p:cNvGraphicFramePr>
          <p:nvPr/>
        </p:nvGraphicFramePr>
        <p:xfrm>
          <a:off x="3419872" y="5157192"/>
          <a:ext cx="1993900" cy="508000"/>
        </p:xfrm>
        <a:graphic>
          <a:graphicData uri="http://schemas.openxmlformats.org/presentationml/2006/ole">
            <mc:AlternateContent xmlns:mc="http://schemas.openxmlformats.org/markup-compatibility/2006">
              <mc:Choice xmlns:v="urn:schemas-microsoft-com:vml" Requires="v">
                <p:oleObj spid="_x0000_s148521" name="Équation" r:id="rId8" imgW="1993680" imgH="507960" progId="Equation.3">
                  <p:embed/>
                </p:oleObj>
              </mc:Choice>
              <mc:Fallback>
                <p:oleObj name="Équation" r:id="rId8" imgW="1993680" imgH="507960" progId="Equation.3">
                  <p:embed/>
                  <p:pic>
                    <p:nvPicPr>
                      <p:cNvPr id="0" name="Picture 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419872" y="5157192"/>
                        <a:ext cx="1993900" cy="50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 name="Date Placeholder 6"/>
          <p:cNvSpPr>
            <a:spLocks noGrp="1"/>
          </p:cNvSpPr>
          <p:nvPr>
            <p:ph type="dt" sz="half" idx="10"/>
          </p:nvPr>
        </p:nvSpPr>
        <p:spPr/>
        <p:txBody>
          <a:bodyPr/>
          <a:lstStyle/>
          <a:p>
            <a:pPr>
              <a:defRPr/>
            </a:pPr>
            <a:fld id="{F5C1D73A-096B-4986-A827-E39904780F56}" type="datetime1">
              <a:rPr lang="en-CA" smtClean="0"/>
              <a:pPr>
                <a:defRPr/>
              </a:pPr>
              <a:t>23/09/2019</a:t>
            </a:fld>
            <a:endParaRPr lang="fr-CA"/>
          </a:p>
        </p:txBody>
      </p:sp>
      <p:sp>
        <p:nvSpPr>
          <p:cNvPr id="8" name="Slide Number Placeholder 7"/>
          <p:cNvSpPr>
            <a:spLocks noGrp="1"/>
          </p:cNvSpPr>
          <p:nvPr>
            <p:ph type="sldNum" sz="quarter" idx="12"/>
          </p:nvPr>
        </p:nvSpPr>
        <p:spPr/>
        <p:txBody>
          <a:bodyPr/>
          <a:lstStyle/>
          <a:p>
            <a:pPr>
              <a:defRPr/>
            </a:pPr>
            <a:fld id="{B71C6503-33B5-43D0-98D3-C89ED56D8B2F}" type="slidenum">
              <a:rPr lang="fr-CA" smtClean="0"/>
              <a:pPr>
                <a:defRPr/>
              </a:pPr>
              <a:t>8</a:t>
            </a:fld>
            <a:endParaRPr lang="fr-CA"/>
          </a:p>
        </p:txBody>
      </p:sp>
      <p:sp>
        <p:nvSpPr>
          <p:cNvPr id="9" name="Footer Placeholder 8"/>
          <p:cNvSpPr>
            <a:spLocks noGrp="1"/>
          </p:cNvSpPr>
          <p:nvPr>
            <p:ph type="ftr" sz="quarter" idx="11"/>
          </p:nvPr>
        </p:nvSpPr>
        <p:spPr/>
        <p:txBody>
          <a:bodyPr/>
          <a:lstStyle/>
          <a:p>
            <a:pPr>
              <a:defRPr/>
            </a:pPr>
            <a:r>
              <a:rPr lang="fr-CA" smtClean="0"/>
              <a:t>Statistics Canada • Statistique Canada</a:t>
            </a:r>
            <a:endParaRPr lang="fr-CA"/>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2"/>
          <p:cNvSpPr>
            <a:spLocks noGrp="1" noChangeArrowheads="1"/>
          </p:cNvSpPr>
          <p:nvPr>
            <p:ph type="title"/>
          </p:nvPr>
        </p:nvSpPr>
        <p:spPr>
          <a:xfrm>
            <a:off x="-108519" y="332657"/>
            <a:ext cx="8856984" cy="1152128"/>
          </a:xfrm>
        </p:spPr>
        <p:txBody>
          <a:bodyPr/>
          <a:lstStyle/>
          <a:p>
            <a:r>
              <a:rPr lang="fr-CA" dirty="0" smtClean="0"/>
              <a:t>Introduction: Main Goal</a:t>
            </a:r>
            <a:endParaRPr lang="fr-CA" dirty="0"/>
          </a:p>
        </p:txBody>
      </p:sp>
      <p:sp>
        <p:nvSpPr>
          <p:cNvPr id="189443" name="Rectangle 3"/>
          <p:cNvSpPr>
            <a:spLocks noGrp="1" noChangeArrowheads="1"/>
          </p:cNvSpPr>
          <p:nvPr>
            <p:ph idx="1"/>
          </p:nvPr>
        </p:nvSpPr>
        <p:spPr>
          <a:xfrm>
            <a:off x="107504" y="1556792"/>
            <a:ext cx="8641209" cy="4464596"/>
          </a:xfrm>
        </p:spPr>
        <p:txBody>
          <a:bodyPr/>
          <a:lstStyle/>
          <a:p>
            <a:pPr>
              <a:lnSpc>
                <a:spcPct val="80000"/>
              </a:lnSpc>
            </a:pPr>
            <a:r>
              <a:rPr lang="fr-CA" dirty="0" err="1" smtClean="0"/>
              <a:t>Given</a:t>
            </a:r>
            <a:r>
              <a:rPr lang="fr-CA" dirty="0" smtClean="0"/>
              <a:t> the </a:t>
            </a:r>
            <a:r>
              <a:rPr lang="fr-CA" dirty="0" err="1" smtClean="0"/>
              <a:t>complexity</a:t>
            </a:r>
            <a:r>
              <a:rPr lang="fr-CA" dirty="0" smtClean="0"/>
              <a:t> of the designs </a:t>
            </a:r>
            <a:r>
              <a:rPr lang="fr-CA" dirty="0" err="1" smtClean="0"/>
              <a:t>used</a:t>
            </a:r>
            <a:r>
              <a:rPr lang="fr-CA" dirty="0" smtClean="0"/>
              <a:t> (</a:t>
            </a:r>
            <a:r>
              <a:rPr lang="fr-CA" dirty="0" err="1" smtClean="0"/>
              <a:t>multi-stage</a:t>
            </a:r>
            <a:r>
              <a:rPr lang="fr-CA" dirty="0" smtClean="0"/>
              <a:t>, </a:t>
            </a:r>
            <a:r>
              <a:rPr lang="fr-CA" dirty="0" err="1" smtClean="0"/>
              <a:t>pps</a:t>
            </a:r>
            <a:r>
              <a:rPr lang="fr-CA" dirty="0" smtClean="0"/>
              <a:t>) </a:t>
            </a:r>
            <a:r>
              <a:rPr lang="fr-CA" dirty="0" err="1" smtClean="0"/>
              <a:t>it</a:t>
            </a:r>
            <a:r>
              <a:rPr lang="fr-CA" dirty="0" smtClean="0"/>
              <a:t> </a:t>
            </a:r>
            <a:r>
              <a:rPr lang="fr-CA" dirty="0" err="1" smtClean="0"/>
              <a:t>is</a:t>
            </a:r>
            <a:r>
              <a:rPr lang="fr-CA" dirty="0" smtClean="0"/>
              <a:t> not possible to </a:t>
            </a:r>
            <a:r>
              <a:rPr lang="fr-CA" dirty="0" err="1" smtClean="0"/>
              <a:t>derive</a:t>
            </a:r>
            <a:r>
              <a:rPr lang="fr-CA" dirty="0" smtClean="0"/>
              <a:t> exact formulas for the variance. </a:t>
            </a:r>
            <a:r>
              <a:rPr lang="fr-CA" dirty="0" err="1" smtClean="0"/>
              <a:t>Instead</a:t>
            </a:r>
            <a:r>
              <a:rPr lang="fr-CA" dirty="0" smtClean="0"/>
              <a:t>, </a:t>
            </a:r>
            <a:r>
              <a:rPr lang="fr-CA" dirty="0" err="1" smtClean="0"/>
              <a:t>we</a:t>
            </a:r>
            <a:r>
              <a:rPr lang="fr-CA" dirty="0" smtClean="0"/>
              <a:t> </a:t>
            </a:r>
            <a:r>
              <a:rPr lang="fr-CA" dirty="0" err="1" smtClean="0"/>
              <a:t>will</a:t>
            </a:r>
            <a:r>
              <a:rPr lang="fr-CA" dirty="0" smtClean="0"/>
              <a:t> e</a:t>
            </a:r>
            <a:r>
              <a:rPr lang="fr-CA" sz="2800" dirty="0" smtClean="0"/>
              <a:t>xplore the use of </a:t>
            </a:r>
            <a:r>
              <a:rPr lang="fr-CA" sz="2800" dirty="0" err="1" smtClean="0"/>
              <a:t>replication</a:t>
            </a:r>
            <a:r>
              <a:rPr lang="fr-CA" sz="2800" dirty="0" smtClean="0"/>
              <a:t> techniques </a:t>
            </a:r>
            <a:r>
              <a:rPr lang="fr-CA" sz="2800" dirty="0" err="1" smtClean="0"/>
              <a:t>with</a:t>
            </a:r>
            <a:r>
              <a:rPr lang="fr-CA" sz="2800" dirty="0" smtClean="0"/>
              <a:t> </a:t>
            </a:r>
            <a:r>
              <a:rPr lang="fr-CA" sz="2800" dirty="0" err="1" smtClean="0"/>
              <a:t>emphasis</a:t>
            </a:r>
            <a:r>
              <a:rPr lang="fr-CA" sz="2800" dirty="0" smtClean="0"/>
              <a:t> on bootstrap </a:t>
            </a:r>
            <a:r>
              <a:rPr lang="fr-CA" sz="2800" dirty="0" err="1" smtClean="0"/>
              <a:t>methods</a:t>
            </a:r>
            <a:r>
              <a:rPr lang="fr-CA" sz="2800" dirty="0" smtClean="0"/>
              <a:t> </a:t>
            </a:r>
            <a:r>
              <a:rPr lang="fr-CA" sz="2800" dirty="0" err="1" smtClean="0"/>
              <a:t>that</a:t>
            </a:r>
            <a:r>
              <a:rPr lang="fr-CA" sz="2800" dirty="0" smtClean="0"/>
              <a:t> </a:t>
            </a:r>
            <a:r>
              <a:rPr lang="fr-CA" sz="2800" dirty="0" err="1" smtClean="0"/>
              <a:t>can</a:t>
            </a:r>
            <a:r>
              <a:rPr lang="fr-CA" sz="2800" dirty="0" smtClean="0"/>
              <a:t> be </a:t>
            </a:r>
            <a:r>
              <a:rPr lang="fr-CA" sz="2800" dirty="0" err="1" smtClean="0"/>
              <a:t>adapted</a:t>
            </a:r>
            <a:r>
              <a:rPr lang="fr-CA" sz="2800" dirty="0" smtClean="0"/>
              <a:t> to </a:t>
            </a:r>
            <a:r>
              <a:rPr lang="fr-CA" dirty="0" smtClean="0"/>
              <a:t>the situation</a:t>
            </a:r>
            <a:endParaRPr lang="fr-CA" sz="2800" dirty="0" smtClean="0"/>
          </a:p>
          <a:p>
            <a:pPr>
              <a:lnSpc>
                <a:spcPct val="80000"/>
              </a:lnSpc>
            </a:pPr>
            <a:r>
              <a:rPr lang="fr-CA" dirty="0" err="1" smtClean="0"/>
              <a:t>We</a:t>
            </a:r>
            <a:r>
              <a:rPr lang="fr-CA" dirty="0" smtClean="0"/>
              <a:t> </a:t>
            </a:r>
            <a:r>
              <a:rPr lang="fr-CA" dirty="0" err="1" smtClean="0"/>
              <a:t>will</a:t>
            </a:r>
            <a:r>
              <a:rPr lang="fr-CA" dirty="0" smtClean="0"/>
              <a:t> </a:t>
            </a:r>
            <a:r>
              <a:rPr lang="fr-CA" dirty="0" err="1" smtClean="0"/>
              <a:t>begin</a:t>
            </a:r>
            <a:r>
              <a:rPr lang="fr-CA" dirty="0" smtClean="0"/>
              <a:t> </a:t>
            </a:r>
            <a:r>
              <a:rPr lang="fr-CA" dirty="0" err="1" smtClean="0"/>
              <a:t>however</a:t>
            </a:r>
            <a:r>
              <a:rPr lang="fr-CA" dirty="0" smtClean="0"/>
              <a:t> </a:t>
            </a:r>
            <a:r>
              <a:rPr lang="fr-CA" dirty="0" err="1" smtClean="0"/>
              <a:t>with</a:t>
            </a:r>
            <a:r>
              <a:rPr lang="fr-CA" dirty="0" smtClean="0"/>
              <a:t> </a:t>
            </a:r>
            <a:r>
              <a:rPr lang="fr-CA" dirty="0" err="1" smtClean="0"/>
              <a:t>some</a:t>
            </a:r>
            <a:r>
              <a:rPr lang="fr-CA" dirty="0" smtClean="0"/>
              <a:t> </a:t>
            </a:r>
            <a:r>
              <a:rPr lang="fr-CA" dirty="0" err="1" smtClean="0"/>
              <a:t>probabilistic</a:t>
            </a:r>
            <a:r>
              <a:rPr lang="fr-CA" dirty="0" smtClean="0"/>
              <a:t> </a:t>
            </a:r>
            <a:r>
              <a:rPr lang="fr-CA" dirty="0" err="1" smtClean="0"/>
              <a:t>reminders</a:t>
            </a:r>
            <a:r>
              <a:rPr lang="fr-CA" dirty="0" smtClean="0"/>
              <a:t> on </a:t>
            </a:r>
            <a:r>
              <a:rPr lang="fr-CA" dirty="0" err="1" smtClean="0"/>
              <a:t>survey</a:t>
            </a:r>
            <a:r>
              <a:rPr lang="fr-CA" dirty="0" smtClean="0"/>
              <a:t> </a:t>
            </a:r>
            <a:r>
              <a:rPr lang="fr-CA" dirty="0" err="1" smtClean="0"/>
              <a:t>sampling</a:t>
            </a:r>
            <a:endParaRPr lang="fr-CA" sz="2800" dirty="0" smtClean="0"/>
          </a:p>
          <a:p>
            <a:pPr>
              <a:lnSpc>
                <a:spcPct val="80000"/>
              </a:lnSpc>
            </a:pPr>
            <a:endParaRPr lang="fr-CA" dirty="0" smtClean="0"/>
          </a:p>
          <a:p>
            <a:pPr lvl="1">
              <a:lnSpc>
                <a:spcPct val="80000"/>
              </a:lnSpc>
              <a:buNone/>
            </a:pPr>
            <a:endParaRPr lang="fr-CA" dirty="0" smtClean="0"/>
          </a:p>
          <a:p>
            <a:pPr lvl="2">
              <a:lnSpc>
                <a:spcPct val="80000"/>
              </a:lnSpc>
            </a:pPr>
            <a:endParaRPr lang="fr-CA" dirty="0"/>
          </a:p>
        </p:txBody>
      </p:sp>
      <p:sp>
        <p:nvSpPr>
          <p:cNvPr id="4" name="Date Placeholder 3"/>
          <p:cNvSpPr>
            <a:spLocks noGrp="1"/>
          </p:cNvSpPr>
          <p:nvPr>
            <p:ph type="dt" sz="half" idx="10"/>
          </p:nvPr>
        </p:nvSpPr>
        <p:spPr/>
        <p:txBody>
          <a:bodyPr/>
          <a:lstStyle/>
          <a:p>
            <a:pPr>
              <a:defRPr/>
            </a:pPr>
            <a:fld id="{CAE619AF-1A34-4F17-9F00-B04E23646B29}" type="datetime1">
              <a:rPr lang="en-CA" smtClean="0"/>
              <a:pPr>
                <a:defRPr/>
              </a:pPr>
              <a:t>23/09/2019</a:t>
            </a:fld>
            <a:endParaRPr lang="fr-CA"/>
          </a:p>
        </p:txBody>
      </p:sp>
      <p:sp>
        <p:nvSpPr>
          <p:cNvPr id="5" name="Slide Number Placeholder 4"/>
          <p:cNvSpPr>
            <a:spLocks noGrp="1"/>
          </p:cNvSpPr>
          <p:nvPr>
            <p:ph type="sldNum" sz="quarter" idx="12"/>
          </p:nvPr>
        </p:nvSpPr>
        <p:spPr/>
        <p:txBody>
          <a:bodyPr/>
          <a:lstStyle/>
          <a:p>
            <a:pPr>
              <a:defRPr/>
            </a:pPr>
            <a:fld id="{B71C6503-33B5-43D0-98D3-C89ED56D8B2F}" type="slidenum">
              <a:rPr lang="fr-CA" smtClean="0"/>
              <a:pPr>
                <a:defRPr/>
              </a:pPr>
              <a:t>9</a:t>
            </a:fld>
            <a:endParaRPr lang="fr-CA"/>
          </a:p>
        </p:txBody>
      </p:sp>
      <p:sp>
        <p:nvSpPr>
          <p:cNvPr id="6" name="Footer Placeholder 5"/>
          <p:cNvSpPr>
            <a:spLocks noGrp="1"/>
          </p:cNvSpPr>
          <p:nvPr>
            <p:ph type="ftr" sz="quarter" idx="11"/>
          </p:nvPr>
        </p:nvSpPr>
        <p:spPr/>
        <p:txBody>
          <a:bodyPr/>
          <a:lstStyle/>
          <a:p>
            <a:pPr>
              <a:defRPr/>
            </a:pPr>
            <a:r>
              <a:rPr lang="fr-CA" smtClean="0"/>
              <a:t>Statistics Canada • Statistique Canada</a:t>
            </a:r>
            <a:endParaRPr lang="fr-CA"/>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SOURCE" val="\documentclass{slides}\pagestyle{empty}&#10;\begin{document}&#10;$\widehat{SE}^*(T^*)=\sqrt{\widehat{V}^*(T^*)}$&#10;\end{document}&#10;"/>
  <p:tag name="EXTERNALNAME" val="txp_fig"/>
  <p:tag name="BLEND" val="False"/>
  <p:tag name="TRANSPARENT" val="True"/>
  <p:tag name="KEEPFILES" val="False"/>
  <p:tag name="DEBUGPAUSE" val="False"/>
  <p:tag name="RESOLUTION" val="1200"/>
  <p:tag name="TIMEOUT" val="(none)"/>
  <p:tag name="BOXWIDTH" val="348"/>
  <p:tag name="BOXHEIGHT" val="200"/>
  <p:tag name="BOXFONT" val="10"/>
  <p:tag name="BOXWRAP" val="False"/>
  <p:tag name="WORKAROUNDTRANSPARENCYBUG" val="False"/>
  <p:tag name="ALLOWFONTSUBSTITUTION" val="False"/>
  <p:tag name="BITMAPFORMAT" val="pngmono"/>
  <p:tag name="ORIGWIDTH" val="202"/>
  <p:tag name="PICTUREFILESIZE" val="12609"/>
</p:tagLst>
</file>

<file path=ppt/theme/theme1.xml><?xml version="1.0" encoding="utf-8"?>
<a:theme xmlns:a="http://schemas.openxmlformats.org/drawingml/2006/main" name="20_029a1-eng">
  <a:themeElements>
    <a:clrScheme name="20_029a1-eng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fontScheme name="20_029a1-eng">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0_029a1-eng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clrMap bg1="lt1" tx1="dk1" bg2="lt2" tx2="dk2" accent1="accent1" accent2="accent2" accent3="accent3" accent4="accent4" accent5="accent5" accent6="accent6" hlink="hlink" folHlink="folHlink"/>
    </a:extraClrScheme>
    <a:extraClrScheme>
      <a:clrScheme name="20_029a1-eng 2">
        <a:dk1>
          <a:srgbClr val="000000"/>
        </a:dk1>
        <a:lt1>
          <a:srgbClr val="FFFFFF"/>
        </a:lt1>
        <a:dk2>
          <a:srgbClr val="000000"/>
        </a:dk2>
        <a:lt2>
          <a:srgbClr val="808000"/>
        </a:lt2>
        <a:accent1>
          <a:srgbClr val="FFCC99"/>
        </a:accent1>
        <a:accent2>
          <a:srgbClr val="99CC00"/>
        </a:accent2>
        <a:accent3>
          <a:srgbClr val="FFFFFF"/>
        </a:accent3>
        <a:accent4>
          <a:srgbClr val="000000"/>
        </a:accent4>
        <a:accent5>
          <a:srgbClr val="FFE2CA"/>
        </a:accent5>
        <a:accent6>
          <a:srgbClr val="8AB900"/>
        </a:accent6>
        <a:hlink>
          <a:srgbClr val="336600"/>
        </a:hlink>
        <a:folHlink>
          <a:srgbClr val="FFCC00"/>
        </a:folHlink>
      </a:clrScheme>
      <a:clrMap bg1="lt1" tx1="dk1" bg2="lt2" tx2="dk2" accent1="accent1" accent2="accent2" accent3="accent3" accent4="accent4" accent5="accent5" accent6="accent6" hlink="hlink" folHlink="folHlink"/>
    </a:extraClrScheme>
    <a:extraClrScheme>
      <a:clrScheme name="20_029a1-eng 3">
        <a:dk1>
          <a:srgbClr val="006699"/>
        </a:dk1>
        <a:lt1>
          <a:srgbClr val="FFFFFF"/>
        </a:lt1>
        <a:dk2>
          <a:srgbClr val="6699FF"/>
        </a:dk2>
        <a:lt2>
          <a:srgbClr val="FFFFFF"/>
        </a:lt2>
        <a:accent1>
          <a:srgbClr val="33CCCC"/>
        </a:accent1>
        <a:accent2>
          <a:srgbClr val="006699"/>
        </a:accent2>
        <a:accent3>
          <a:srgbClr val="B8CAFF"/>
        </a:accent3>
        <a:accent4>
          <a:srgbClr val="DADADA"/>
        </a:accent4>
        <a:accent5>
          <a:srgbClr val="ADE2E2"/>
        </a:accent5>
        <a:accent6>
          <a:srgbClr val="005C8A"/>
        </a:accent6>
        <a:hlink>
          <a:srgbClr val="99CC00"/>
        </a:hlink>
        <a:folHlink>
          <a:srgbClr val="FFFFCC"/>
        </a:folHlink>
      </a:clrScheme>
      <a:clrMap bg1="dk2" tx1="lt1" bg2="dk1" tx2="lt2" accent1="accent1" accent2="accent2" accent3="accent3" accent4="accent4" accent5="accent5" accent6="accent6" hlink="hlink" folHlink="folHlink"/>
    </a:extraClrScheme>
    <a:extraClrScheme>
      <a:clrScheme name="20_029a1-eng 4">
        <a:dk1>
          <a:srgbClr val="000000"/>
        </a:dk1>
        <a:lt1>
          <a:srgbClr val="FFFFFF"/>
        </a:lt1>
        <a:dk2>
          <a:srgbClr val="9900CC"/>
        </a:dk2>
        <a:lt2>
          <a:srgbClr val="006600"/>
        </a:lt2>
        <a:accent1>
          <a:srgbClr val="33CC33"/>
        </a:accent1>
        <a:accent2>
          <a:srgbClr val="FFCC66"/>
        </a:accent2>
        <a:accent3>
          <a:srgbClr val="FFFFFF"/>
        </a:accent3>
        <a:accent4>
          <a:srgbClr val="000000"/>
        </a:accent4>
        <a:accent5>
          <a:srgbClr val="ADE2AD"/>
        </a:accent5>
        <a:accent6>
          <a:srgbClr val="E7B95C"/>
        </a:accent6>
        <a:hlink>
          <a:srgbClr val="0033CC"/>
        </a:hlink>
        <a:folHlink>
          <a:srgbClr val="CC0066"/>
        </a:folHlink>
      </a:clrScheme>
      <a:clrMap bg1="lt1" tx1="dk1" bg2="lt2" tx2="dk2" accent1="accent1" accent2="accent2" accent3="accent3" accent4="accent4" accent5="accent5" accent6="accent6" hlink="hlink" folHlink="folHlink"/>
    </a:extraClrScheme>
    <a:extraClrScheme>
      <a:clrScheme name="20_029a1-eng 5">
        <a:dk1>
          <a:srgbClr val="000066"/>
        </a:dk1>
        <a:lt1>
          <a:srgbClr val="FFFFFF"/>
        </a:lt1>
        <a:dk2>
          <a:srgbClr val="336699"/>
        </a:dk2>
        <a:lt2>
          <a:srgbClr val="FFFFEB"/>
        </a:lt2>
        <a:accent1>
          <a:srgbClr val="99CCFF"/>
        </a:accent1>
        <a:accent2>
          <a:srgbClr val="9999FF"/>
        </a:accent2>
        <a:accent3>
          <a:srgbClr val="ADB8CA"/>
        </a:accent3>
        <a:accent4>
          <a:srgbClr val="DADADA"/>
        </a:accent4>
        <a:accent5>
          <a:srgbClr val="CAE2FF"/>
        </a:accent5>
        <a:accent6>
          <a:srgbClr val="8A8AE7"/>
        </a:accent6>
        <a:hlink>
          <a:srgbClr val="CCCCFF"/>
        </a:hlink>
        <a:folHlink>
          <a:srgbClr val="C68DFF"/>
        </a:folHlink>
      </a:clrScheme>
      <a:clrMap bg1="dk2" tx1="lt1" bg2="dk1" tx2="lt2" accent1="accent1" accent2="accent2" accent3="accent3" accent4="accent4" accent5="accent5" accent6="accent6" hlink="hlink" folHlink="folHlink"/>
    </a:extraClrScheme>
    <a:extraClrScheme>
      <a:clrScheme name="20_029a1-eng 6">
        <a:dk1>
          <a:srgbClr val="808000"/>
        </a:dk1>
        <a:lt1>
          <a:srgbClr val="FFFFFF"/>
        </a:lt1>
        <a:dk2>
          <a:srgbClr val="006666"/>
        </a:dk2>
        <a:lt2>
          <a:srgbClr val="FFFFFF"/>
        </a:lt2>
        <a:accent1>
          <a:srgbClr val="FFCC66"/>
        </a:accent1>
        <a:accent2>
          <a:srgbClr val="00ACA8"/>
        </a:accent2>
        <a:accent3>
          <a:srgbClr val="AAB8B8"/>
        </a:accent3>
        <a:accent4>
          <a:srgbClr val="DADADA"/>
        </a:accent4>
        <a:accent5>
          <a:srgbClr val="FFE2B8"/>
        </a:accent5>
        <a:accent6>
          <a:srgbClr val="009B98"/>
        </a:accent6>
        <a:hlink>
          <a:srgbClr val="CCCC00"/>
        </a:hlink>
        <a:folHlink>
          <a:srgbClr val="33CCCC"/>
        </a:folHlink>
      </a:clrScheme>
      <a:clrMap bg1="dk2" tx1="lt1" bg2="dk1" tx2="lt2" accent1="accent1" accent2="accent2" accent3="accent3" accent4="accent4" accent5="accent5" accent6="accent6" hlink="hlink" folHlink="folHlink"/>
    </a:extraClrScheme>
    <a:extraClrScheme>
      <a:clrScheme name="20_029a1-eng 7">
        <a:dk1>
          <a:srgbClr val="FFFFCC"/>
        </a:dk1>
        <a:lt1>
          <a:srgbClr val="FFFFFF"/>
        </a:lt1>
        <a:dk2>
          <a:srgbClr val="660033"/>
        </a:dk2>
        <a:lt2>
          <a:srgbClr val="FFFFFF"/>
        </a:lt2>
        <a:accent1>
          <a:srgbClr val="FF9900"/>
        </a:accent1>
        <a:accent2>
          <a:srgbClr val="CC3300"/>
        </a:accent2>
        <a:accent3>
          <a:srgbClr val="B8AAAD"/>
        </a:accent3>
        <a:accent4>
          <a:srgbClr val="DADADA"/>
        </a:accent4>
        <a:accent5>
          <a:srgbClr val="FFCAAA"/>
        </a:accent5>
        <a:accent6>
          <a:srgbClr val="B92D00"/>
        </a:accent6>
        <a:hlink>
          <a:srgbClr val="FFCC00"/>
        </a:hlink>
        <a:folHlink>
          <a:srgbClr val="FFCC99"/>
        </a:folHlink>
      </a:clrScheme>
      <a:clrMap bg1="dk2" tx1="lt1" bg2="dk1" tx2="lt2" accent1="accent1" accent2="accent2" accent3="accent3" accent4="accent4" accent5="accent5" accent6="accent6" hlink="hlink" folHlink="folHlink"/>
    </a:extraClrScheme>
    <a:extraClrScheme>
      <a:clrScheme name="20_029a1-eng 8">
        <a:dk1>
          <a:srgbClr val="FF0000"/>
        </a:dk1>
        <a:lt1>
          <a:srgbClr val="FFFFFF"/>
        </a:lt1>
        <a:dk2>
          <a:srgbClr val="000000"/>
        </a:dk2>
        <a:lt2>
          <a:srgbClr val="FFFFFF"/>
        </a:lt2>
        <a:accent1>
          <a:srgbClr val="FFCC00"/>
        </a:accent1>
        <a:accent2>
          <a:srgbClr val="CC3300"/>
        </a:accent2>
        <a:accent3>
          <a:srgbClr val="AAAAAA"/>
        </a:accent3>
        <a:accent4>
          <a:srgbClr val="DADADA"/>
        </a:accent4>
        <a:accent5>
          <a:srgbClr val="FFE2AA"/>
        </a:accent5>
        <a:accent6>
          <a:srgbClr val="B92D00"/>
        </a:accent6>
        <a:hlink>
          <a:srgbClr val="FF6600"/>
        </a:hlink>
        <a:folHlink>
          <a:srgbClr val="FF7C8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1_029a1-eng">
  <a:themeElements>
    <a:clrScheme name="20_029a1-eng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fontScheme name="20_029a1-eng">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0_029a1-eng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clrMap bg1="lt1" tx1="dk1" bg2="lt2" tx2="dk2" accent1="accent1" accent2="accent2" accent3="accent3" accent4="accent4" accent5="accent5" accent6="accent6" hlink="hlink" folHlink="folHlink"/>
    </a:extraClrScheme>
    <a:extraClrScheme>
      <a:clrScheme name="20_029a1-eng 2">
        <a:dk1>
          <a:srgbClr val="000000"/>
        </a:dk1>
        <a:lt1>
          <a:srgbClr val="FFFFFF"/>
        </a:lt1>
        <a:dk2>
          <a:srgbClr val="000000"/>
        </a:dk2>
        <a:lt2>
          <a:srgbClr val="808000"/>
        </a:lt2>
        <a:accent1>
          <a:srgbClr val="FFCC99"/>
        </a:accent1>
        <a:accent2>
          <a:srgbClr val="99CC00"/>
        </a:accent2>
        <a:accent3>
          <a:srgbClr val="FFFFFF"/>
        </a:accent3>
        <a:accent4>
          <a:srgbClr val="000000"/>
        </a:accent4>
        <a:accent5>
          <a:srgbClr val="FFE2CA"/>
        </a:accent5>
        <a:accent6>
          <a:srgbClr val="8AB900"/>
        </a:accent6>
        <a:hlink>
          <a:srgbClr val="336600"/>
        </a:hlink>
        <a:folHlink>
          <a:srgbClr val="FFCC00"/>
        </a:folHlink>
      </a:clrScheme>
      <a:clrMap bg1="lt1" tx1="dk1" bg2="lt2" tx2="dk2" accent1="accent1" accent2="accent2" accent3="accent3" accent4="accent4" accent5="accent5" accent6="accent6" hlink="hlink" folHlink="folHlink"/>
    </a:extraClrScheme>
    <a:extraClrScheme>
      <a:clrScheme name="20_029a1-eng 3">
        <a:dk1>
          <a:srgbClr val="006699"/>
        </a:dk1>
        <a:lt1>
          <a:srgbClr val="FFFFFF"/>
        </a:lt1>
        <a:dk2>
          <a:srgbClr val="6699FF"/>
        </a:dk2>
        <a:lt2>
          <a:srgbClr val="FFFFFF"/>
        </a:lt2>
        <a:accent1>
          <a:srgbClr val="33CCCC"/>
        </a:accent1>
        <a:accent2>
          <a:srgbClr val="006699"/>
        </a:accent2>
        <a:accent3>
          <a:srgbClr val="B8CAFF"/>
        </a:accent3>
        <a:accent4>
          <a:srgbClr val="DADADA"/>
        </a:accent4>
        <a:accent5>
          <a:srgbClr val="ADE2E2"/>
        </a:accent5>
        <a:accent6>
          <a:srgbClr val="005C8A"/>
        </a:accent6>
        <a:hlink>
          <a:srgbClr val="99CC00"/>
        </a:hlink>
        <a:folHlink>
          <a:srgbClr val="FFFFCC"/>
        </a:folHlink>
      </a:clrScheme>
      <a:clrMap bg1="dk2" tx1="lt1" bg2="dk1" tx2="lt2" accent1="accent1" accent2="accent2" accent3="accent3" accent4="accent4" accent5="accent5" accent6="accent6" hlink="hlink" folHlink="folHlink"/>
    </a:extraClrScheme>
    <a:extraClrScheme>
      <a:clrScheme name="20_029a1-eng 4">
        <a:dk1>
          <a:srgbClr val="000000"/>
        </a:dk1>
        <a:lt1>
          <a:srgbClr val="FFFFFF"/>
        </a:lt1>
        <a:dk2>
          <a:srgbClr val="9900CC"/>
        </a:dk2>
        <a:lt2>
          <a:srgbClr val="006600"/>
        </a:lt2>
        <a:accent1>
          <a:srgbClr val="33CC33"/>
        </a:accent1>
        <a:accent2>
          <a:srgbClr val="FFCC66"/>
        </a:accent2>
        <a:accent3>
          <a:srgbClr val="FFFFFF"/>
        </a:accent3>
        <a:accent4>
          <a:srgbClr val="000000"/>
        </a:accent4>
        <a:accent5>
          <a:srgbClr val="ADE2AD"/>
        </a:accent5>
        <a:accent6>
          <a:srgbClr val="E7B95C"/>
        </a:accent6>
        <a:hlink>
          <a:srgbClr val="0033CC"/>
        </a:hlink>
        <a:folHlink>
          <a:srgbClr val="CC0066"/>
        </a:folHlink>
      </a:clrScheme>
      <a:clrMap bg1="lt1" tx1="dk1" bg2="lt2" tx2="dk2" accent1="accent1" accent2="accent2" accent3="accent3" accent4="accent4" accent5="accent5" accent6="accent6" hlink="hlink" folHlink="folHlink"/>
    </a:extraClrScheme>
    <a:extraClrScheme>
      <a:clrScheme name="20_029a1-eng 5">
        <a:dk1>
          <a:srgbClr val="000066"/>
        </a:dk1>
        <a:lt1>
          <a:srgbClr val="FFFFFF"/>
        </a:lt1>
        <a:dk2>
          <a:srgbClr val="336699"/>
        </a:dk2>
        <a:lt2>
          <a:srgbClr val="FFFFEB"/>
        </a:lt2>
        <a:accent1>
          <a:srgbClr val="99CCFF"/>
        </a:accent1>
        <a:accent2>
          <a:srgbClr val="9999FF"/>
        </a:accent2>
        <a:accent3>
          <a:srgbClr val="ADB8CA"/>
        </a:accent3>
        <a:accent4>
          <a:srgbClr val="DADADA"/>
        </a:accent4>
        <a:accent5>
          <a:srgbClr val="CAE2FF"/>
        </a:accent5>
        <a:accent6>
          <a:srgbClr val="8A8AE7"/>
        </a:accent6>
        <a:hlink>
          <a:srgbClr val="CCCCFF"/>
        </a:hlink>
        <a:folHlink>
          <a:srgbClr val="C68DFF"/>
        </a:folHlink>
      </a:clrScheme>
      <a:clrMap bg1="dk2" tx1="lt1" bg2="dk1" tx2="lt2" accent1="accent1" accent2="accent2" accent3="accent3" accent4="accent4" accent5="accent5" accent6="accent6" hlink="hlink" folHlink="folHlink"/>
    </a:extraClrScheme>
    <a:extraClrScheme>
      <a:clrScheme name="20_029a1-eng 6">
        <a:dk1>
          <a:srgbClr val="808000"/>
        </a:dk1>
        <a:lt1>
          <a:srgbClr val="FFFFFF"/>
        </a:lt1>
        <a:dk2>
          <a:srgbClr val="006666"/>
        </a:dk2>
        <a:lt2>
          <a:srgbClr val="FFFFFF"/>
        </a:lt2>
        <a:accent1>
          <a:srgbClr val="FFCC66"/>
        </a:accent1>
        <a:accent2>
          <a:srgbClr val="00ACA8"/>
        </a:accent2>
        <a:accent3>
          <a:srgbClr val="AAB8B8"/>
        </a:accent3>
        <a:accent4>
          <a:srgbClr val="DADADA"/>
        </a:accent4>
        <a:accent5>
          <a:srgbClr val="FFE2B8"/>
        </a:accent5>
        <a:accent6>
          <a:srgbClr val="009B98"/>
        </a:accent6>
        <a:hlink>
          <a:srgbClr val="CCCC00"/>
        </a:hlink>
        <a:folHlink>
          <a:srgbClr val="33CCCC"/>
        </a:folHlink>
      </a:clrScheme>
      <a:clrMap bg1="dk2" tx1="lt1" bg2="dk1" tx2="lt2" accent1="accent1" accent2="accent2" accent3="accent3" accent4="accent4" accent5="accent5" accent6="accent6" hlink="hlink" folHlink="folHlink"/>
    </a:extraClrScheme>
    <a:extraClrScheme>
      <a:clrScheme name="20_029a1-eng 7">
        <a:dk1>
          <a:srgbClr val="FFFFCC"/>
        </a:dk1>
        <a:lt1>
          <a:srgbClr val="FFFFFF"/>
        </a:lt1>
        <a:dk2>
          <a:srgbClr val="660033"/>
        </a:dk2>
        <a:lt2>
          <a:srgbClr val="FFFFFF"/>
        </a:lt2>
        <a:accent1>
          <a:srgbClr val="FF9900"/>
        </a:accent1>
        <a:accent2>
          <a:srgbClr val="CC3300"/>
        </a:accent2>
        <a:accent3>
          <a:srgbClr val="B8AAAD"/>
        </a:accent3>
        <a:accent4>
          <a:srgbClr val="DADADA"/>
        </a:accent4>
        <a:accent5>
          <a:srgbClr val="FFCAAA"/>
        </a:accent5>
        <a:accent6>
          <a:srgbClr val="B92D00"/>
        </a:accent6>
        <a:hlink>
          <a:srgbClr val="FFCC00"/>
        </a:hlink>
        <a:folHlink>
          <a:srgbClr val="FFCC99"/>
        </a:folHlink>
      </a:clrScheme>
      <a:clrMap bg1="dk2" tx1="lt1" bg2="dk1" tx2="lt2" accent1="accent1" accent2="accent2" accent3="accent3" accent4="accent4" accent5="accent5" accent6="accent6" hlink="hlink" folHlink="folHlink"/>
    </a:extraClrScheme>
    <a:extraClrScheme>
      <a:clrScheme name="20_029a1-eng 8">
        <a:dk1>
          <a:srgbClr val="FF0000"/>
        </a:dk1>
        <a:lt1>
          <a:srgbClr val="FFFFFF"/>
        </a:lt1>
        <a:dk2>
          <a:srgbClr val="000000"/>
        </a:dk2>
        <a:lt2>
          <a:srgbClr val="FFFFFF"/>
        </a:lt2>
        <a:accent1>
          <a:srgbClr val="FFCC00"/>
        </a:accent1>
        <a:accent2>
          <a:srgbClr val="CC3300"/>
        </a:accent2>
        <a:accent3>
          <a:srgbClr val="AAAAAA"/>
        </a:accent3>
        <a:accent4>
          <a:srgbClr val="DADADA"/>
        </a:accent4>
        <a:accent5>
          <a:srgbClr val="FFE2AA"/>
        </a:accent5>
        <a:accent6>
          <a:srgbClr val="B92D00"/>
        </a:accent6>
        <a:hlink>
          <a:srgbClr val="FF6600"/>
        </a:hlink>
        <a:folHlink>
          <a:srgbClr val="FF7C8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JSM2001_Using Paradata in the Modelling of Nonresponse</Template>
  <TotalTime>109513</TotalTime>
  <Words>2754</Words>
  <Application>Microsoft Office PowerPoint</Application>
  <PresentationFormat>On-screen Show (4:3)</PresentationFormat>
  <Paragraphs>583</Paragraphs>
  <Slides>52</Slides>
  <Notes>28</Notes>
  <HiddenSlides>0</HiddenSlides>
  <MMClips>0</MMClips>
  <ScaleCrop>false</ScaleCrop>
  <HeadingPairs>
    <vt:vector size="8" baseType="variant">
      <vt:variant>
        <vt:lpstr>Fonts Used</vt:lpstr>
      </vt:variant>
      <vt:variant>
        <vt:i4>12</vt:i4>
      </vt:variant>
      <vt:variant>
        <vt:lpstr>Theme</vt:lpstr>
      </vt:variant>
      <vt:variant>
        <vt:i4>2</vt:i4>
      </vt:variant>
      <vt:variant>
        <vt:lpstr>Embedded OLE Servers</vt:lpstr>
      </vt:variant>
      <vt:variant>
        <vt:i4>3</vt:i4>
      </vt:variant>
      <vt:variant>
        <vt:lpstr>Slide Titles</vt:lpstr>
      </vt:variant>
      <vt:variant>
        <vt:i4>52</vt:i4>
      </vt:variant>
    </vt:vector>
  </HeadingPairs>
  <TitlesOfParts>
    <vt:vector size="69" baseType="lpstr">
      <vt:lpstr>MS PGothic</vt:lpstr>
      <vt:lpstr>SimSun</vt:lpstr>
      <vt:lpstr>Arial</vt:lpstr>
      <vt:lpstr>Arial Black</vt:lpstr>
      <vt:lpstr>Cambria Math</vt:lpstr>
      <vt:lpstr>Garamond</vt:lpstr>
      <vt:lpstr>Shruti</vt:lpstr>
      <vt:lpstr>Symbol</vt:lpstr>
      <vt:lpstr>Tahoma</vt:lpstr>
      <vt:lpstr>Times New Roman</vt:lpstr>
      <vt:lpstr>Wingdings</vt:lpstr>
      <vt:lpstr>WP Greek Century</vt:lpstr>
      <vt:lpstr>20_029a1-eng</vt:lpstr>
      <vt:lpstr>21_029a1-eng</vt:lpstr>
      <vt:lpstr>Équation</vt:lpstr>
      <vt:lpstr>Equation.3</vt:lpstr>
      <vt:lpstr>Equation</vt:lpstr>
      <vt:lpstr>PowerPoint Presentation</vt:lpstr>
      <vt:lpstr>PowerPoint Presentation</vt:lpstr>
      <vt:lpstr>PowerPoint Presentation</vt:lpstr>
      <vt:lpstr> Variance Estimation </vt:lpstr>
      <vt:lpstr>Objectives </vt:lpstr>
      <vt:lpstr>Overview</vt:lpstr>
      <vt:lpstr>Introduction</vt:lpstr>
      <vt:lpstr>Introduction: Reminder</vt:lpstr>
      <vt:lpstr>Introduction: Main Goal</vt:lpstr>
      <vt:lpstr> Preliminaries</vt:lpstr>
      <vt:lpstr> Preliminaries</vt:lpstr>
      <vt:lpstr>PowerPoint Presentation</vt:lpstr>
      <vt:lpstr> Preliminaries</vt:lpstr>
      <vt:lpstr> Preliminaries</vt:lpstr>
      <vt:lpstr>Preliminaries</vt:lpstr>
      <vt:lpstr>2. Variance estimation methods</vt:lpstr>
      <vt:lpstr>Variance estimation: Paths</vt:lpstr>
      <vt:lpstr>“Textbook” approach</vt:lpstr>
      <vt:lpstr>Variance estimation Weighting model</vt:lpstr>
      <vt:lpstr>Variance estimation</vt:lpstr>
      <vt:lpstr>Variance estimation</vt:lpstr>
      <vt:lpstr>Taylor linearization</vt:lpstr>
      <vt:lpstr>Taylor linearization</vt:lpstr>
      <vt:lpstr>Taylor linearization: Binder’s recipe to obtain l_i</vt:lpstr>
      <vt:lpstr>Taylor linearization: an example</vt:lpstr>
      <vt:lpstr> Replication techniques</vt:lpstr>
      <vt:lpstr> Replication techniques:  Overview</vt:lpstr>
      <vt:lpstr>Replication technique: The Jackknife</vt:lpstr>
      <vt:lpstr> Replication technique: The Jackknife</vt:lpstr>
      <vt:lpstr>3. Bootstrap methods</vt:lpstr>
      <vt:lpstr>Bootstrap</vt:lpstr>
      <vt:lpstr> Bootstrap:IID implementation</vt:lpstr>
      <vt:lpstr> Bootstrap:IID implementation</vt:lpstr>
      <vt:lpstr>Illustration</vt:lpstr>
      <vt:lpstr> How good is the method?</vt:lpstr>
      <vt:lpstr>Example</vt:lpstr>
      <vt:lpstr>Uncertainty around the mean</vt:lpstr>
      <vt:lpstr>Bootstrap in sample survey</vt:lpstr>
      <vt:lpstr>Bootstrap in sample survey</vt:lpstr>
      <vt:lpstr>Bootstrap in sample survey</vt:lpstr>
      <vt:lpstr>Bootstrap in sample survey</vt:lpstr>
      <vt:lpstr>Bootstrap in sample survey</vt:lpstr>
      <vt:lpstr>Bootstrap in sample survey</vt:lpstr>
      <vt:lpstr>PowerPoint Presentation</vt:lpstr>
      <vt:lpstr>Bootstrap procedure:Rao-Wu-Yue</vt:lpstr>
      <vt:lpstr>Bootstrap procedure:Rao-Wu-Yue</vt:lpstr>
      <vt:lpstr>Poisson bootstrap  </vt:lpstr>
      <vt:lpstr>PoissonBootstrap</vt:lpstr>
      <vt:lpstr>Bootstrap procedure</vt:lpstr>
      <vt:lpstr>How to implement a bootstrap procedure</vt:lpstr>
      <vt:lpstr>How to implement a bootstrap procedure</vt:lpstr>
      <vt:lpstr>PowerPoint Presentation</vt:lpstr>
    </vt:vector>
  </TitlesOfParts>
  <Company>STC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FPMD</dc:title>
  <dc:creator>SCSD BUSC</dc:creator>
  <cp:lastModifiedBy>Jocelyn, Wisner - HSMD/DMEM</cp:lastModifiedBy>
  <cp:revision>4982</cp:revision>
  <cp:lastPrinted>2019-09-28T18:39:21Z</cp:lastPrinted>
  <dcterms:created xsi:type="dcterms:W3CDTF">2006-09-18T15:01:45Z</dcterms:created>
  <dcterms:modified xsi:type="dcterms:W3CDTF">2019-09-28T18:43:25Z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1193655448</vt:i4>
  </property>
  <property fmtid="{D5CDD505-2E9C-101B-9397-08002B2CF9AE}" pid="3" name="_NewReviewCycle">
    <vt:lpwstr/>
  </property>
  <property fmtid="{D5CDD505-2E9C-101B-9397-08002B2CF9AE}" pid="4" name="_EmailSubject">
    <vt:lpwstr>Présentations Bélize</vt:lpwstr>
  </property>
  <property fmtid="{D5CDD505-2E9C-101B-9397-08002B2CF9AE}" pid="5" name="_AuthorEmail">
    <vt:lpwstr>wisner.jocelyn@canada.ca</vt:lpwstr>
  </property>
  <property fmtid="{D5CDD505-2E9C-101B-9397-08002B2CF9AE}" pid="6" name="_AuthorEmailDisplayName">
    <vt:lpwstr>Jocelyn, Wisner (STATCAN)</vt:lpwstr>
  </property>
  <property fmtid="{D5CDD505-2E9C-101B-9397-08002B2CF9AE}" pid="7" name="_PreviousAdHocReviewCycleID">
    <vt:i4>-686858293</vt:i4>
  </property>
</Properties>
</file>