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4"/>
  </p:notesMasterIdLst>
  <p:handoutMasterIdLst>
    <p:handoutMasterId r:id="rId75"/>
  </p:handoutMasterIdLst>
  <p:sldIdLst>
    <p:sldId id="270" r:id="rId2"/>
    <p:sldId id="275" r:id="rId3"/>
    <p:sldId id="274" r:id="rId4"/>
    <p:sldId id="625" r:id="rId5"/>
    <p:sldId id="655" r:id="rId6"/>
    <p:sldId id="658" r:id="rId7"/>
    <p:sldId id="659" r:id="rId8"/>
    <p:sldId id="662" r:id="rId9"/>
    <p:sldId id="663" r:id="rId10"/>
    <p:sldId id="698" r:id="rId11"/>
    <p:sldId id="661" r:id="rId12"/>
    <p:sldId id="664" r:id="rId13"/>
    <p:sldId id="665" r:id="rId14"/>
    <p:sldId id="666" r:id="rId15"/>
    <p:sldId id="667" r:id="rId16"/>
    <p:sldId id="668" r:id="rId17"/>
    <p:sldId id="669" r:id="rId18"/>
    <p:sldId id="670" r:id="rId19"/>
    <p:sldId id="671" r:id="rId20"/>
    <p:sldId id="672" r:id="rId21"/>
    <p:sldId id="673" r:id="rId22"/>
    <p:sldId id="674" r:id="rId23"/>
    <p:sldId id="675" r:id="rId24"/>
    <p:sldId id="676" r:id="rId25"/>
    <p:sldId id="677" r:id="rId26"/>
    <p:sldId id="678" r:id="rId27"/>
    <p:sldId id="679" r:id="rId28"/>
    <p:sldId id="680" r:id="rId29"/>
    <p:sldId id="681" r:id="rId30"/>
    <p:sldId id="682" r:id="rId31"/>
    <p:sldId id="683" r:id="rId32"/>
    <p:sldId id="684" r:id="rId33"/>
    <p:sldId id="685" r:id="rId34"/>
    <p:sldId id="686" r:id="rId35"/>
    <p:sldId id="687" r:id="rId36"/>
    <p:sldId id="688" r:id="rId37"/>
    <p:sldId id="689" r:id="rId38"/>
    <p:sldId id="690" r:id="rId39"/>
    <p:sldId id="691" r:id="rId40"/>
    <p:sldId id="692" r:id="rId41"/>
    <p:sldId id="693" r:id="rId42"/>
    <p:sldId id="694" r:id="rId43"/>
    <p:sldId id="695" r:id="rId44"/>
    <p:sldId id="696" r:id="rId45"/>
    <p:sldId id="697" r:id="rId46"/>
    <p:sldId id="700" r:id="rId47"/>
    <p:sldId id="701" r:id="rId48"/>
    <p:sldId id="702" r:id="rId49"/>
    <p:sldId id="703" r:id="rId50"/>
    <p:sldId id="704" r:id="rId51"/>
    <p:sldId id="705" r:id="rId52"/>
    <p:sldId id="706" r:id="rId53"/>
    <p:sldId id="707" r:id="rId54"/>
    <p:sldId id="708" r:id="rId55"/>
    <p:sldId id="709" r:id="rId56"/>
    <p:sldId id="710" r:id="rId57"/>
    <p:sldId id="711" r:id="rId58"/>
    <p:sldId id="712" r:id="rId59"/>
    <p:sldId id="713" r:id="rId60"/>
    <p:sldId id="714" r:id="rId61"/>
    <p:sldId id="715" r:id="rId62"/>
    <p:sldId id="716" r:id="rId63"/>
    <p:sldId id="717" r:id="rId64"/>
    <p:sldId id="718" r:id="rId65"/>
    <p:sldId id="719" r:id="rId66"/>
    <p:sldId id="720" r:id="rId67"/>
    <p:sldId id="721" r:id="rId68"/>
    <p:sldId id="722" r:id="rId69"/>
    <p:sldId id="723" r:id="rId70"/>
    <p:sldId id="724" r:id="rId71"/>
    <p:sldId id="725" r:id="rId72"/>
    <p:sldId id="726" r:id="rId73"/>
  </p:sldIdLst>
  <p:sldSz cx="9144000" cy="6858000" type="screen4x3"/>
  <p:notesSz cx="7010400" cy="92964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6A9BDE"/>
    <a:srgbClr val="003366"/>
    <a:srgbClr val="3677D3"/>
    <a:srgbClr val="FFFFFF"/>
    <a:srgbClr val="DFE9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34" autoAdjust="0"/>
    <p:restoredTop sz="93190" autoAdjust="0"/>
  </p:normalViewPr>
  <p:slideViewPr>
    <p:cSldViewPr>
      <p:cViewPr varScale="1">
        <p:scale>
          <a:sx n="74" d="100"/>
          <a:sy n="74" d="100"/>
        </p:scale>
        <p:origin x="166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18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4" Type="http://schemas.openxmlformats.org/officeDocument/2006/relationships/image" Target="../media/image2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37AF7-444B-4E9B-9FE0-D3BF1073E8DE}" type="datetimeFigureOut">
              <a:rPr lang="en-CA" smtClean="0"/>
              <a:t>28/09/2019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F313C-F52D-42A6-BB11-60621B8A3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0605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CA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6425"/>
            <a:ext cx="56102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C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558EF188-CC9E-412E-A85B-0E8211CCF146}" type="slidenum">
              <a:rPr lang="en-CA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71666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lIns="91992" tIns="45188" rIns="91992" bIns="45188"/>
          <a:lstStyle/>
          <a:p>
            <a:endParaRPr lang="en-CA" altLang="en-US" smtClean="0"/>
          </a:p>
        </p:txBody>
      </p:sp>
    </p:spTree>
    <p:extLst>
      <p:ext uri="{BB962C8B-B14F-4D97-AF65-F5344CB8AC3E}">
        <p14:creationId xmlns:p14="http://schemas.microsoft.com/office/powerpoint/2010/main" val="1436002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9DBE16-98B3-49CA-B129-12E812406757}" type="slidenum">
              <a:rPr lang="fr-CA"/>
              <a:pPr/>
              <a:t>6</a:t>
            </a:fld>
            <a:endParaRPr lang="fr-CA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8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CA" altLang="en-US" smtClean="0"/>
          </a:p>
        </p:txBody>
      </p:sp>
    </p:spTree>
    <p:extLst>
      <p:ext uri="{BB962C8B-B14F-4D97-AF65-F5344CB8AC3E}">
        <p14:creationId xmlns:p14="http://schemas.microsoft.com/office/powerpoint/2010/main" val="3129966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CA" altLang="en-US" smtClean="0"/>
          </a:p>
        </p:txBody>
      </p:sp>
    </p:spTree>
    <p:extLst>
      <p:ext uri="{BB962C8B-B14F-4D97-AF65-F5344CB8AC3E}">
        <p14:creationId xmlns:p14="http://schemas.microsoft.com/office/powerpoint/2010/main" val="1070223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BE0B23-9BFB-44E6-AEA5-FAFB24F5ABDC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B4945-A6DD-47A7-AC27-07CFEAAC818F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99C51-1C5D-4796-A7F8-4D2A35CFDF58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D0104-9750-4182-A2B9-E10268008C62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8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06BD2E-5D2B-4EF5-B4D3-F20CB5703857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E5FC9-D44B-4F6B-ADBD-97BA8B00228A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7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772400" cy="1143000"/>
          </a:xfrm>
          <a:prstGeom prst="roundRect">
            <a:avLst>
              <a:gd name="adj" fmla="val 21667"/>
            </a:avLst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905000"/>
            <a:ext cx="381000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81000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F594BD-C868-456F-8ADC-0DD7BB667374}" type="slidenum">
              <a:rPr lang="fr-CA"/>
              <a:pPr>
                <a:defRPr/>
              </a:pPr>
              <a:t>‹#›</a:t>
            </a:fld>
            <a:endParaRPr lang="fr-CA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751706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0268" y="836712"/>
            <a:ext cx="8398196" cy="5809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9900"/>
                </a:solidFill>
              </a:defRPr>
            </a:lvl1pPr>
          </a:lstStyle>
          <a:p>
            <a:r>
              <a:rPr lang="en-US" dirty="0" smtClean="0"/>
              <a:t>Overview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0267" y="1600200"/>
            <a:ext cx="8398197" cy="4525963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rgbClr val="669900"/>
              </a:buClr>
              <a:buFont typeface="+mj-lt"/>
              <a:buAutoNum type="arabicPeriod"/>
              <a:defRPr baseline="0"/>
            </a:lvl1pPr>
            <a:lvl2pPr marL="914400" marR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•"/>
              <a:tabLst/>
              <a:defRPr sz="2000"/>
            </a:lvl2pPr>
            <a:lvl3pPr marL="1371600" indent="-457200">
              <a:buClr>
                <a:srgbClr val="669900"/>
              </a:buClr>
              <a:buFont typeface="+mj-lt"/>
              <a:buAutoNum type="arabicPeriod"/>
              <a:defRPr/>
            </a:lvl3pPr>
            <a:lvl4pPr marL="1714500" indent="-342900">
              <a:buClr>
                <a:srgbClr val="669900"/>
              </a:buClr>
              <a:buFont typeface="+mj-lt"/>
              <a:buAutoNum type="arabicPeriod"/>
              <a:defRPr/>
            </a:lvl4pPr>
            <a:lvl5pPr marL="2171700" indent="-342900">
              <a:buClr>
                <a:srgbClr val="669900"/>
              </a:buClr>
              <a:buFont typeface="+mj-lt"/>
              <a:buAutoNum type="arabicPeriod"/>
              <a:defRPr/>
            </a:lvl5pPr>
          </a:lstStyle>
          <a:p>
            <a:pPr lvl="0"/>
            <a:r>
              <a:rPr lang="en-US" dirty="0" smtClean="0"/>
              <a:t>First level - Text 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Second level - Text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0E5A70-DEF2-49FE-AF66-9E8F2F6217BD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E738E-267A-4344-8BF4-552BF5255FBB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8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406125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0268" y="836712"/>
            <a:ext cx="8398196" cy="5809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9900"/>
                </a:solidFill>
              </a:defRPr>
            </a:lvl1pPr>
          </a:lstStyle>
          <a:p>
            <a:r>
              <a:rPr lang="en-US" dirty="0" smtClean="0"/>
              <a:t>Title of the slide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0267" y="1600200"/>
            <a:ext cx="8398197" cy="4525963"/>
          </a:xfrm>
          <a:prstGeom prst="rect">
            <a:avLst/>
          </a:prstGeom>
        </p:spPr>
        <p:txBody>
          <a:bodyPr/>
          <a:lstStyle>
            <a:lvl1pPr>
              <a:buClr>
                <a:srgbClr val="669900"/>
              </a:buClr>
              <a:defRPr baseline="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200"/>
            </a:lvl2pPr>
            <a:lvl3pPr marL="1200150" indent="-342900">
              <a:buClr>
                <a:srgbClr val="669900"/>
              </a:buClr>
              <a:buFont typeface="Arial" panose="020B0604020202020204" pitchFamily="34" charset="0"/>
              <a:buChar char="•"/>
              <a:defRPr sz="1800" baseline="0"/>
            </a:lvl3pPr>
            <a:lvl4pPr>
              <a:buClr>
                <a:srgbClr val="669900"/>
              </a:buClr>
              <a:defRPr/>
            </a:lvl4pPr>
            <a:lvl5pPr>
              <a:buClr>
                <a:srgbClr val="669900"/>
              </a:buClr>
              <a:defRPr/>
            </a:lvl5pPr>
          </a:lstStyle>
          <a:p>
            <a:pPr lvl="0"/>
            <a:r>
              <a:rPr lang="en-US" dirty="0" smtClean="0"/>
              <a:t>First Level - Text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Second level – Text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Third level -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BAF329-57D6-420F-9923-BDCE3CCDF925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E738E-267A-4344-8BF4-552BF5255FBB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8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D42C01-C12A-4D82-A1B9-55F59881A858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2285F-31D0-461E-A612-B719B60CAAEC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58824"/>
            <a:ext cx="8229600" cy="6588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99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95536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Clr>
                <a:srgbClr val="669900"/>
              </a:buClr>
              <a:defRPr sz="280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400"/>
            </a:lvl2pPr>
            <a:lvl3pPr marL="114300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 - Text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Second level – Text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Third level -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Clr>
                <a:srgbClr val="669900"/>
              </a:buClr>
              <a:defRPr sz="280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400"/>
            </a:lvl2pPr>
            <a:lvl3pPr marL="114300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 - Text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Second level – Text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Third level -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AB4B93-C834-4C45-8057-75D7B5E7A030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30904-BBCA-40AA-A376-EBDAECF7FA88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8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4848" y="825971"/>
            <a:ext cx="8229600" cy="6588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9900"/>
                </a:solidFill>
              </a:defRPr>
            </a:lvl1pPr>
          </a:lstStyle>
          <a:p>
            <a:r>
              <a:rPr lang="en-US" dirty="0" smtClean="0"/>
              <a:t>Title of slide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87796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Sub-title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87796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buClr>
                <a:srgbClr val="669900"/>
              </a:buClr>
              <a:defRPr sz="240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000"/>
            </a:lvl2pPr>
            <a:lvl3pPr marL="114300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First Level - Text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Second level – Text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Third level -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Sub-title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buClr>
                <a:srgbClr val="669900"/>
              </a:buClr>
              <a:defRPr sz="240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000"/>
            </a:lvl2pPr>
            <a:lvl3pPr marL="114300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First Level - Text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Second level – Text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Third level - Text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395CD-2AF4-4E57-B255-554C6F0E3EDC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20F3-7F40-4B14-BBD2-E2E599FCC423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10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536" y="758824"/>
            <a:ext cx="8229600" cy="6588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9900"/>
                </a:solidFill>
              </a:defRPr>
            </a:lvl1pPr>
          </a:lstStyle>
          <a:p>
            <a:r>
              <a:rPr lang="en-US" dirty="0" smtClean="0"/>
              <a:t>Title of slide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B93318-11AD-4102-ADB3-3B47672EDEE9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FE133-B488-4134-A8E0-D29FB82D3EF0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6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E0CB78-98E9-4795-A07F-7476DCAD64AC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81505-89D5-42F7-A0D6-5699417D7DF5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5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836712"/>
            <a:ext cx="3008313" cy="1162050"/>
          </a:xfrm>
          <a:prstGeom prst="rect">
            <a:avLst/>
          </a:prstGeom>
        </p:spPr>
        <p:txBody>
          <a:bodyPr anchor="t"/>
          <a:lstStyle>
            <a:lvl1pPr algn="l">
              <a:defRPr sz="2000" b="1">
                <a:solidFill>
                  <a:srgbClr val="669900"/>
                </a:solidFill>
              </a:defRPr>
            </a:lvl1pPr>
          </a:lstStyle>
          <a:p>
            <a:r>
              <a:rPr lang="en-US" dirty="0" smtClean="0"/>
              <a:t>Title of slide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836713"/>
            <a:ext cx="5111750" cy="5289452"/>
          </a:xfrm>
          <a:prstGeom prst="rect">
            <a:avLst/>
          </a:prstGeom>
        </p:spPr>
        <p:txBody>
          <a:bodyPr/>
          <a:lstStyle>
            <a:lvl1pPr>
              <a:buClr>
                <a:srgbClr val="669900"/>
              </a:buClr>
              <a:defRPr sz="320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800"/>
            </a:lvl2pPr>
            <a:lvl3pPr marL="114300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First Level - Text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Second level – Text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Third level -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978298"/>
            <a:ext cx="3008313" cy="414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Text or image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7863F0-F537-4B14-A085-8CC8D025CD3D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204BF-9562-4413-B547-A72FC5B59684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8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51725" y="6380163"/>
            <a:ext cx="1270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EA9A8F0A-91A1-4F80-95E1-07A1DB8A2791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388100"/>
            <a:ext cx="3889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408738"/>
            <a:ext cx="1522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fld id="{C6A76C7B-D790-457A-BE2C-73621169F293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1" r:id="rId12"/>
  </p:sldLayoutIdLst>
  <p:transition>
    <p:fade/>
  </p:transition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8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9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3.emf"/><Relationship Id="rId4" Type="http://schemas.openxmlformats.org/officeDocument/2006/relationships/image" Target="../media/image20.emf"/><Relationship Id="rId9" Type="http://schemas.openxmlformats.org/officeDocument/2006/relationships/oleObject" Target="../embeddings/oleObject20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7.e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6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w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8.w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unded by Canada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28346" y="5445224"/>
            <a:ext cx="4064471" cy="6957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060848"/>
            <a:ext cx="5040560" cy="308334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9EB13-216B-4488-8BD5-984A4775FE87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4945-A6DD-47A7-AC27-07CFEAAC818F}" type="slidenum">
              <a:rPr lang="en-CA" smtClean="0"/>
              <a:pPr/>
              <a:t>1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4703"/>
            <a:ext cx="8569200" cy="864097"/>
          </a:xfrm>
        </p:spPr>
        <p:txBody>
          <a:bodyPr/>
          <a:lstStyle/>
          <a:p>
            <a:r>
              <a:rPr lang="en-CA" sz="4000" dirty="0" smtClean="0"/>
              <a:t> </a:t>
            </a:r>
            <a:r>
              <a:rPr lang="en-CA" dirty="0" smtClean="0"/>
              <a:t>Types and causes of nonresponse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5105400"/>
          </a:xfrm>
        </p:spPr>
        <p:txBody>
          <a:bodyPr/>
          <a:lstStyle/>
          <a:p>
            <a:pPr>
              <a:lnSpc>
                <a:spcPct val="115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CA" u="sng" dirty="0" smtClean="0"/>
              <a:t>Handling Item and partial </a:t>
            </a:r>
            <a:r>
              <a:rPr lang="en-CA" u="sng" dirty="0"/>
              <a:t>nonresponse</a:t>
            </a:r>
            <a:r>
              <a:rPr lang="en-CA" dirty="0"/>
              <a:t>:</a:t>
            </a:r>
          </a:p>
          <a:p>
            <a:pPr>
              <a:lnSpc>
                <a:spcPct val="115000"/>
              </a:lnSpc>
              <a:spcBef>
                <a:spcPct val="25000"/>
              </a:spcBef>
            </a:pPr>
            <a:r>
              <a:rPr lang="en-CA" dirty="0"/>
              <a:t>Missing values due to nonresponse can be:</a:t>
            </a:r>
          </a:p>
          <a:p>
            <a:pPr lvl="1">
              <a:lnSpc>
                <a:spcPct val="115000"/>
              </a:lnSpc>
              <a:spcBef>
                <a:spcPct val="25000"/>
              </a:spcBef>
            </a:pPr>
            <a:r>
              <a:rPr lang="en-CA" sz="2400" dirty="0" smtClean="0"/>
              <a:t>Imputed: </a:t>
            </a:r>
            <a:r>
              <a:rPr lang="en-CA" dirty="0" smtClean="0"/>
              <a:t>provides </a:t>
            </a:r>
            <a:r>
              <a:rPr lang="en-CA" dirty="0"/>
              <a:t>a complete record for all units.  </a:t>
            </a:r>
          </a:p>
          <a:p>
            <a:pPr lvl="1">
              <a:lnSpc>
                <a:spcPct val="115000"/>
              </a:lnSpc>
              <a:spcBef>
                <a:spcPct val="25000"/>
              </a:spcBef>
            </a:pPr>
            <a:r>
              <a:rPr lang="en-CA" sz="2400" dirty="0" smtClean="0"/>
              <a:t>Coded </a:t>
            </a:r>
            <a:r>
              <a:rPr lang="en-CA" sz="2400" dirty="0"/>
              <a:t>as </a:t>
            </a:r>
            <a:r>
              <a:rPr lang="en-CA" sz="2400" dirty="0" smtClean="0"/>
              <a:t>missing: </a:t>
            </a:r>
            <a:r>
              <a:rPr lang="en-CA" dirty="0" smtClean="0"/>
              <a:t>Let </a:t>
            </a:r>
            <a:r>
              <a:rPr lang="en-CA" dirty="0"/>
              <a:t>analysts decide on how they want to handle the nonresponses (report, ignore, or correct)</a:t>
            </a:r>
            <a:endParaRPr lang="en-CA" sz="1800" dirty="0"/>
          </a:p>
          <a:p>
            <a:pPr marL="57150" indent="0">
              <a:lnSpc>
                <a:spcPct val="150000"/>
              </a:lnSpc>
              <a:spcBef>
                <a:spcPct val="40000"/>
              </a:spcBef>
              <a:buNone/>
            </a:pPr>
            <a:endParaRPr lang="en-CA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B9D851-1500-4F76-AC5D-56B6621643F0}" type="slidenum">
              <a:rPr lang="fr-CA"/>
              <a:pPr/>
              <a:t>10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833600"/>
      </p:ext>
    </p:extLst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3" name="Rectangle 2"/>
          <p:cNvSpPr>
            <a:spLocks noGrp="1" noChangeArrowheads="1"/>
          </p:cNvSpPr>
          <p:nvPr>
            <p:ph idx="1"/>
          </p:nvPr>
        </p:nvSpPr>
        <p:spPr>
          <a:xfrm>
            <a:off x="323850" y="836613"/>
            <a:ext cx="8534400" cy="5503862"/>
          </a:xfrm>
        </p:spPr>
        <p:txBody>
          <a:bodyPr/>
          <a:lstStyle/>
          <a:p>
            <a:r>
              <a:rPr lang="en-CA" sz="3600" smtClean="0"/>
              <a:t>Total nonresponse</a:t>
            </a:r>
          </a:p>
          <a:p>
            <a:pPr lvl="1"/>
            <a:r>
              <a:rPr lang="en-CA" sz="3200" smtClean="0"/>
              <a:t>For a given unit, all measured variables are missing.</a:t>
            </a:r>
          </a:p>
          <a:p>
            <a:pPr lvl="1"/>
            <a:r>
              <a:rPr lang="en-CA" sz="3200" smtClean="0"/>
              <a:t>Possible causes:</a:t>
            </a:r>
          </a:p>
          <a:p>
            <a:pPr lvl="2"/>
            <a:r>
              <a:rPr lang="en-CA" sz="2800" smtClean="0"/>
              <a:t>No answer</a:t>
            </a:r>
          </a:p>
          <a:p>
            <a:pPr lvl="2"/>
            <a:r>
              <a:rPr lang="en-CA" sz="2800" smtClean="0"/>
              <a:t>Refusal to participate in the survey</a:t>
            </a:r>
          </a:p>
          <a:p>
            <a:pPr lvl="2"/>
            <a:r>
              <a:rPr lang="en-CA" sz="2800" smtClean="0"/>
              <a:t>Information not available</a:t>
            </a:r>
          </a:p>
          <a:p>
            <a:pPr lvl="2"/>
            <a:r>
              <a:rPr lang="en-CA" sz="2800" smtClean="0"/>
              <a:t>Unable to trace a unit that has moved</a:t>
            </a:r>
          </a:p>
          <a:p>
            <a:pPr lvl="2"/>
            <a:r>
              <a:rPr lang="en-CA" sz="2800" smtClean="0"/>
              <a:t>Loss of questionnaire</a:t>
            </a:r>
          </a:p>
          <a:p>
            <a:pPr lvl="2"/>
            <a:r>
              <a:rPr lang="en-CA" sz="2800" smtClean="0"/>
              <a:t>Computer, technical, transmission problems</a:t>
            </a:r>
            <a:endParaRPr lang="en-CA" smtClean="0"/>
          </a:p>
        </p:txBody>
      </p:sp>
      <p:sp>
        <p:nvSpPr>
          <p:cNvPr id="2560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B2A9B5-7164-4098-B033-485B04238B53}" type="slidenum">
              <a:rPr lang="fr-CA"/>
              <a:pPr/>
              <a:t>11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5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836613"/>
            <a:ext cx="7772400" cy="5792787"/>
          </a:xfrm>
        </p:spPr>
        <p:txBody>
          <a:bodyPr/>
          <a:lstStyle/>
          <a:p>
            <a:pPr>
              <a:lnSpc>
                <a:spcPct val="125000"/>
              </a:lnSpc>
              <a:spcBef>
                <a:spcPct val="40000"/>
              </a:spcBef>
              <a:buFont typeface="Wingdings" panose="05000000000000000000" pitchFamily="2" charset="2"/>
              <a:buChar char="q"/>
            </a:pPr>
            <a:r>
              <a:rPr lang="en-CA" dirty="0" smtClean="0"/>
              <a:t> In general, for total nonresponse:</a:t>
            </a:r>
          </a:p>
          <a:p>
            <a:pPr lvl="1">
              <a:lnSpc>
                <a:spcPct val="125000"/>
              </a:lnSpc>
              <a:spcBef>
                <a:spcPct val="40000"/>
              </a:spcBef>
            </a:pPr>
            <a:r>
              <a:rPr lang="en-CA" dirty="0" smtClean="0"/>
              <a:t>Nonresponse is non ignorable when the propensity to not respond is correlated with the variables measured in the survey.</a:t>
            </a:r>
          </a:p>
          <a:p>
            <a:pPr lvl="1">
              <a:lnSpc>
                <a:spcPct val="125000"/>
              </a:lnSpc>
              <a:spcBef>
                <a:spcPct val="40000"/>
              </a:spcBef>
            </a:pPr>
            <a:r>
              <a:rPr lang="en-CA" dirty="0" smtClean="0"/>
              <a:t>Nonresponding units are often the ones of interest.</a:t>
            </a:r>
          </a:p>
          <a:p>
            <a:pPr>
              <a:lnSpc>
                <a:spcPct val="130000"/>
              </a:lnSpc>
              <a:spcBef>
                <a:spcPct val="40000"/>
              </a:spcBef>
              <a:buFont typeface="Wingdings" panose="05000000000000000000" pitchFamily="2" charset="2"/>
              <a:buChar char="q"/>
            </a:pPr>
            <a:r>
              <a:rPr lang="en-CA" dirty="0" smtClean="0"/>
              <a:t> See  Ferland, Tremblay and Simard (2006)</a:t>
            </a:r>
          </a:p>
        </p:txBody>
      </p:sp>
      <p:sp>
        <p:nvSpPr>
          <p:cNvPr id="2590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FCFD3C-69F9-4830-A1E4-ADB3B4DCD97C}" type="slidenum">
              <a:rPr lang="fr-CA"/>
              <a:pPr/>
              <a:t>12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549275"/>
            <a:ext cx="8131175" cy="6080125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25000"/>
              </a:spcBef>
            </a:pPr>
            <a:r>
              <a:rPr lang="en-CA" smtClean="0"/>
              <a:t>Response rate – General</a:t>
            </a:r>
          </a:p>
          <a:p>
            <a:pPr lvl="1">
              <a:lnSpc>
                <a:spcPct val="120000"/>
              </a:lnSpc>
              <a:spcBef>
                <a:spcPct val="25000"/>
              </a:spcBef>
            </a:pPr>
            <a:r>
              <a:rPr lang="en-CA" smtClean="0"/>
              <a:t>We can distinguish two types of response rates:</a:t>
            </a:r>
          </a:p>
          <a:p>
            <a:pPr lvl="2">
              <a:lnSpc>
                <a:spcPct val="120000"/>
              </a:lnSpc>
              <a:spcBef>
                <a:spcPct val="25000"/>
              </a:spcBef>
            </a:pPr>
            <a:r>
              <a:rPr lang="en-CA" sz="2800" smtClean="0"/>
              <a:t>Descriptive</a:t>
            </a:r>
          </a:p>
          <a:p>
            <a:pPr lvl="2">
              <a:lnSpc>
                <a:spcPct val="120000"/>
              </a:lnSpc>
              <a:spcBef>
                <a:spcPct val="25000"/>
              </a:spcBef>
            </a:pPr>
            <a:r>
              <a:rPr lang="en-CA" sz="2800" smtClean="0"/>
              <a:t>Corrective</a:t>
            </a:r>
          </a:p>
          <a:p>
            <a:pPr lvl="1">
              <a:lnSpc>
                <a:spcPct val="120000"/>
              </a:lnSpc>
              <a:spcBef>
                <a:spcPct val="25000"/>
              </a:spcBef>
            </a:pPr>
            <a:r>
              <a:rPr lang="en-CA" smtClean="0"/>
              <a:t>Descriptive response rate</a:t>
            </a:r>
          </a:p>
          <a:p>
            <a:pPr lvl="2">
              <a:lnSpc>
                <a:spcPct val="120000"/>
              </a:lnSpc>
              <a:spcBef>
                <a:spcPct val="25000"/>
              </a:spcBef>
            </a:pPr>
            <a:r>
              <a:rPr lang="en-CA" sz="2800" smtClean="0"/>
              <a:t>Provides information about the behaviour of the data collection process. </a:t>
            </a:r>
          </a:p>
          <a:p>
            <a:pPr lvl="2">
              <a:lnSpc>
                <a:spcPct val="120000"/>
              </a:lnSpc>
              <a:spcBef>
                <a:spcPct val="25000"/>
              </a:spcBef>
            </a:pPr>
            <a:r>
              <a:rPr lang="en-CA" sz="2800" smtClean="0"/>
              <a:t>Ex:  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5AC3A7-4489-4431-B078-815957C97A00}" type="slidenum">
              <a:rPr lang="fr-CA"/>
              <a:pPr/>
              <a:t>13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553988" name="Object 4"/>
          <p:cNvGraphicFramePr>
            <a:graphicFrameLocks noChangeAspect="1"/>
          </p:cNvGraphicFramePr>
          <p:nvPr/>
        </p:nvGraphicFramePr>
        <p:xfrm>
          <a:off x="2339975" y="4941888"/>
          <a:ext cx="5008563" cy="903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3591" name="Équation" r:id="rId3" imgW="2044440" imgH="368280" progId="Equation.3">
                  <p:embed/>
                </p:oleObj>
              </mc:Choice>
              <mc:Fallback>
                <p:oleObj name="Équation" r:id="rId3" imgW="204444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4941888"/>
                        <a:ext cx="5008563" cy="9032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53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53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553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553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53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553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553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53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987" grpId="0" build="p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381000"/>
            <a:ext cx="7772400" cy="5943600"/>
          </a:xfrm>
        </p:spPr>
        <p:txBody>
          <a:bodyPr/>
          <a:lstStyle/>
          <a:p>
            <a:pPr lvl="1"/>
            <a:endParaRPr lang="en-CA" dirty="0" smtClean="0"/>
          </a:p>
          <a:p>
            <a:pPr lvl="1"/>
            <a:r>
              <a:rPr lang="en-CA" dirty="0" smtClean="0"/>
              <a:t>Corrective response rate:</a:t>
            </a:r>
          </a:p>
          <a:p>
            <a:pPr lvl="2"/>
            <a:r>
              <a:rPr lang="en-CA" sz="2800" dirty="0" smtClean="0"/>
              <a:t>Also provides information on the data collection process.</a:t>
            </a:r>
          </a:p>
          <a:p>
            <a:pPr lvl="2"/>
            <a:r>
              <a:rPr lang="en-CA" sz="2800" dirty="0" smtClean="0"/>
              <a:t>Related to the ratio of responding units to the specified sample size.  </a:t>
            </a:r>
          </a:p>
          <a:p>
            <a:pPr lvl="2"/>
            <a:r>
              <a:rPr lang="en-CA" sz="2800" dirty="0" smtClean="0"/>
              <a:t>Used to adjust the weights in order to compensate for nonresponse. </a:t>
            </a:r>
          </a:p>
          <a:p>
            <a:pPr lvl="2"/>
            <a:r>
              <a:rPr lang="en-CA" sz="2800" dirty="0" smtClean="0"/>
              <a:t>Ex:</a:t>
            </a:r>
          </a:p>
          <a:p>
            <a:pPr lvl="2"/>
            <a:endParaRPr lang="en-CA" sz="2800" dirty="0" smtClean="0"/>
          </a:p>
          <a:p>
            <a:pPr marL="914400" lvl="2" indent="0">
              <a:buNone/>
            </a:pPr>
            <a:endParaRPr lang="en-CA" sz="2800" dirty="0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A2E5A6-F6D2-4187-8EA0-BF077039D813}" type="slidenum">
              <a:rPr lang="fr-CA"/>
              <a:pPr/>
              <a:t>14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5550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7075966"/>
              </p:ext>
            </p:extLst>
          </p:nvPr>
        </p:nvGraphicFramePr>
        <p:xfrm>
          <a:off x="2987824" y="4221088"/>
          <a:ext cx="4697412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4615" name="Équation" r:id="rId3" imgW="1917360" imgH="393480" progId="Equation.3">
                  <p:embed/>
                </p:oleObj>
              </mc:Choice>
              <mc:Fallback>
                <p:oleObj name="Équation" r:id="rId3" imgW="1917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4221088"/>
                        <a:ext cx="4697412" cy="96043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55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55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555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555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55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55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5010" grpId="0" build="p" autoUpdateAnimBg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idx="1"/>
          </p:nvPr>
        </p:nvSpPr>
        <p:spPr>
          <a:xfrm>
            <a:off x="539552" y="764704"/>
            <a:ext cx="8353623" cy="5864696"/>
          </a:xfrm>
        </p:spPr>
        <p:txBody>
          <a:bodyPr/>
          <a:lstStyle/>
          <a:p>
            <a:r>
              <a:rPr lang="en-CA" dirty="0" smtClean="0"/>
              <a:t>Response rate (cont'd)</a:t>
            </a:r>
            <a:endParaRPr lang="en-CA" sz="3000" dirty="0" smtClean="0"/>
          </a:p>
          <a:p>
            <a:pPr lvl="1"/>
            <a:endParaRPr lang="en-CA" sz="2600" dirty="0" smtClean="0"/>
          </a:p>
          <a:p>
            <a:pPr lvl="1"/>
            <a:r>
              <a:rPr lang="en-CA" dirty="0" smtClean="0"/>
              <a:t>Unweighted rate:</a:t>
            </a:r>
          </a:p>
          <a:p>
            <a:pPr>
              <a:lnSpc>
                <a:spcPct val="70000"/>
              </a:lnSpc>
            </a:pPr>
            <a:endParaRPr lang="en-CA" sz="2800" dirty="0" smtClean="0"/>
          </a:p>
          <a:p>
            <a:pPr lvl="2"/>
            <a:r>
              <a:rPr lang="en-CA" i="1" dirty="0" err="1" smtClean="0"/>
              <a:t>m</a:t>
            </a:r>
            <a:r>
              <a:rPr lang="en-CA" i="1" baseline="-20000" dirty="0" err="1" smtClean="0"/>
              <a:t>Lrt</a:t>
            </a:r>
            <a:r>
              <a:rPr lang="en-CA" dirty="0" smtClean="0"/>
              <a:t>: number of responding units </a:t>
            </a:r>
            <a:endParaRPr lang="en-CA" i="1" dirty="0" smtClean="0"/>
          </a:p>
          <a:p>
            <a:pPr lvl="2"/>
            <a:r>
              <a:rPr lang="en-CA" i="1" dirty="0" smtClean="0"/>
              <a:t>m</a:t>
            </a:r>
            <a:r>
              <a:rPr lang="en-CA" i="1" baseline="-20000" dirty="0" smtClean="0"/>
              <a:t>1</a:t>
            </a:r>
            <a:r>
              <a:rPr lang="en-CA" dirty="0" smtClean="0"/>
              <a:t>:   sample size</a:t>
            </a:r>
          </a:p>
          <a:p>
            <a:pPr lvl="1"/>
            <a:endParaRPr lang="en-CA" sz="2400" dirty="0" smtClean="0"/>
          </a:p>
          <a:p>
            <a:pPr lvl="1"/>
            <a:r>
              <a:rPr lang="en-CA" dirty="0" smtClean="0"/>
              <a:t>Weighted rate:</a:t>
            </a:r>
          </a:p>
          <a:p>
            <a:r>
              <a:rPr lang="en-CA" i="1" dirty="0" smtClean="0"/>
              <a:t/>
            </a:r>
            <a:br>
              <a:rPr lang="en-CA" i="1" dirty="0" smtClean="0"/>
            </a:br>
            <a:endParaRPr lang="en-CA" i="1" dirty="0" smtClean="0"/>
          </a:p>
          <a:p>
            <a:pPr lvl="2"/>
            <a:r>
              <a:rPr lang="en-CA" i="1" dirty="0" err="1" smtClean="0"/>
              <a:t>s</a:t>
            </a:r>
            <a:r>
              <a:rPr lang="en-CA" i="1" baseline="-20000" dirty="0" err="1" smtClean="0"/>
              <a:t>Lrt</a:t>
            </a:r>
            <a:r>
              <a:rPr lang="en-CA" dirty="0" smtClean="0"/>
              <a:t>:</a:t>
            </a:r>
            <a:r>
              <a:rPr lang="en-CA" i="1" dirty="0" smtClean="0"/>
              <a:t> </a:t>
            </a:r>
            <a:r>
              <a:rPr lang="en-CA" dirty="0" smtClean="0"/>
              <a:t>set of respondents.</a:t>
            </a:r>
            <a:endParaRPr lang="en-CA" i="1" dirty="0" smtClean="0"/>
          </a:p>
          <a:p>
            <a:pPr lvl="2"/>
            <a:r>
              <a:rPr lang="en-CA" i="1" dirty="0" smtClean="0"/>
              <a:t>s</a:t>
            </a:r>
            <a:r>
              <a:rPr lang="en-CA" i="1" baseline="-20000" dirty="0" smtClean="0"/>
              <a:t>1</a:t>
            </a:r>
            <a:r>
              <a:rPr lang="en-CA" dirty="0" smtClean="0"/>
              <a:t>:   initial sample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CBBD58-082A-411A-B16B-426CB3961510}" type="slidenum">
              <a:rPr lang="fr-CA"/>
              <a:pPr/>
              <a:t>15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557059" name="Object 3"/>
          <p:cNvGraphicFramePr>
            <a:graphicFrameLocks noChangeAspect="1"/>
          </p:cNvGraphicFramePr>
          <p:nvPr/>
        </p:nvGraphicFramePr>
        <p:xfrm>
          <a:off x="4067175" y="1268413"/>
          <a:ext cx="1519238" cy="99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5646" name="Equation" r:id="rId3" imgW="622080" imgH="406080" progId="Equation.3">
                  <p:embed/>
                </p:oleObj>
              </mc:Choice>
              <mc:Fallback>
                <p:oleObj name="Equation" r:id="rId3" imgW="6220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1268413"/>
                        <a:ext cx="1519238" cy="9921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7060" name="Object 4"/>
          <p:cNvGraphicFramePr>
            <a:graphicFrameLocks noChangeAspect="1"/>
          </p:cNvGraphicFramePr>
          <p:nvPr/>
        </p:nvGraphicFramePr>
        <p:xfrm>
          <a:off x="3724275" y="3429000"/>
          <a:ext cx="4664075" cy="171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5647" name="Equation" r:id="rId5" imgW="1904760" imgH="698400" progId="Equation.3">
                  <p:embed/>
                </p:oleObj>
              </mc:Choice>
              <mc:Fallback>
                <p:oleObj name="Equation" r:id="rId5" imgW="1904760" imgH="698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4275" y="3429000"/>
                        <a:ext cx="4664075" cy="17129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57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57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557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557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57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57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557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5570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57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57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7058" grpId="0" build="p" autoUpdateAnimBg="0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idx="1"/>
          </p:nvPr>
        </p:nvSpPr>
        <p:spPr>
          <a:xfrm>
            <a:off x="827584" y="2276872"/>
            <a:ext cx="8065591" cy="4352528"/>
          </a:xfrm>
        </p:spPr>
        <p:txBody>
          <a:bodyPr/>
          <a:lstStyle/>
          <a:p>
            <a:r>
              <a:rPr lang="en-CA" dirty="0" err="1" smtClean="0"/>
              <a:t>NonResponse</a:t>
            </a:r>
            <a:r>
              <a:rPr lang="en-CA" dirty="0" smtClean="0"/>
              <a:t> Adjusted weight:</a:t>
            </a:r>
          </a:p>
          <a:p>
            <a:endParaRPr lang="en-CA" dirty="0" smtClean="0"/>
          </a:p>
          <a:p>
            <a:pPr lvl="1"/>
            <a:endParaRPr lang="en-CA" i="1" dirty="0" smtClean="0"/>
          </a:p>
          <a:p>
            <a:pPr lvl="1"/>
            <a:r>
              <a:rPr lang="en-CA" dirty="0" smtClean="0"/>
              <a:t>Produces unbiased estimations if </a:t>
            </a:r>
            <a:r>
              <a:rPr lang="en-CA" i="1" dirty="0" err="1" smtClean="0"/>
              <a:t>R</a:t>
            </a:r>
            <a:r>
              <a:rPr lang="en-CA" i="1" baseline="-20000" dirty="0" err="1" smtClean="0"/>
              <a:t>Lt</a:t>
            </a:r>
            <a:r>
              <a:rPr lang="en-CA" dirty="0" smtClean="0"/>
              <a:t> is equal to the true probability of response </a:t>
            </a:r>
            <a:r>
              <a:rPr lang="en-CA" i="1" dirty="0" err="1" smtClean="0"/>
              <a:t>p</a:t>
            </a:r>
            <a:r>
              <a:rPr lang="en-CA" i="1" baseline="-20000" dirty="0" err="1" smtClean="0"/>
              <a:t>ti</a:t>
            </a:r>
            <a:r>
              <a:rPr lang="en-CA" dirty="0" smtClean="0"/>
              <a:t> of unit </a:t>
            </a:r>
            <a:r>
              <a:rPr lang="en-CA" i="1" dirty="0" smtClean="0"/>
              <a:t>i</a:t>
            </a:r>
            <a:r>
              <a:rPr lang="en-CA" dirty="0" smtClean="0"/>
              <a:t>. 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7364B7-3B3D-4160-8803-3F2B9BABD725}" type="slidenum">
              <a:rPr lang="fr-CA"/>
              <a:pPr/>
              <a:t>16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5580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4877480"/>
              </p:ext>
            </p:extLst>
          </p:nvPr>
        </p:nvGraphicFramePr>
        <p:xfrm>
          <a:off x="3833266" y="2671256"/>
          <a:ext cx="2054225" cy="99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6665" name="Equation" r:id="rId3" imgW="838080" imgH="406080" progId="Equation.3">
                  <p:embed/>
                </p:oleObj>
              </mc:Choice>
              <mc:Fallback>
                <p:oleObj name="Equation" r:id="rId3" imgW="8380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3266" y="2671256"/>
                        <a:ext cx="2054225" cy="9921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539552" y="836712"/>
            <a:ext cx="78487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A" sz="3200" i="0" dirty="0" smtClean="0">
                <a:solidFill>
                  <a:srgbClr val="00B050"/>
                </a:solidFill>
              </a:rPr>
              <a:t>5.2.1</a:t>
            </a:r>
            <a:r>
              <a:rPr lang="fr-CA" sz="3200" i="0" dirty="0">
                <a:solidFill>
                  <a:srgbClr val="00B050"/>
                </a:solidFill>
              </a:rPr>
              <a:t>. </a:t>
            </a:r>
            <a:r>
              <a:rPr lang="fr-CA" sz="3200" i="0" dirty="0" err="1" smtClean="0">
                <a:solidFill>
                  <a:srgbClr val="00B050"/>
                </a:solidFill>
              </a:rPr>
              <a:t>Adjusted</a:t>
            </a:r>
            <a:r>
              <a:rPr lang="fr-CA" sz="3200" i="0" dirty="0" smtClean="0">
                <a:solidFill>
                  <a:srgbClr val="00B050"/>
                </a:solidFill>
              </a:rPr>
              <a:t> </a:t>
            </a:r>
            <a:r>
              <a:rPr lang="fr-CA" sz="3200" i="0" dirty="0" err="1" smtClean="0">
                <a:solidFill>
                  <a:srgbClr val="00B050"/>
                </a:solidFill>
              </a:rPr>
              <a:t>Weight</a:t>
            </a:r>
            <a:endParaRPr lang="en-CA" sz="3200" i="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58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58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58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8082" grpId="0" build="p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idx="1"/>
          </p:nvPr>
        </p:nvSpPr>
        <p:spPr>
          <a:xfrm>
            <a:off x="142875" y="333375"/>
            <a:ext cx="8893175" cy="6264275"/>
          </a:xfrm>
        </p:spPr>
        <p:txBody>
          <a:bodyPr/>
          <a:lstStyle/>
          <a:p>
            <a:endParaRPr lang="en-CA" dirty="0" smtClean="0"/>
          </a:p>
          <a:p>
            <a:r>
              <a:rPr lang="en-CA" dirty="0" smtClean="0"/>
              <a:t>For a better adjustment, the response rate </a:t>
            </a:r>
            <a:r>
              <a:rPr lang="en-CA" i="1" dirty="0" err="1" smtClean="0"/>
              <a:t>R</a:t>
            </a:r>
            <a:r>
              <a:rPr lang="en-CA" i="1" baseline="-20000" dirty="0" err="1" smtClean="0"/>
              <a:t>Lt</a:t>
            </a:r>
            <a:r>
              <a:rPr lang="en-CA" dirty="0" smtClean="0"/>
              <a:t> can be computed at the stratum level or at any other type of classification.</a:t>
            </a:r>
          </a:p>
          <a:p>
            <a:pPr lvl="1"/>
            <a:r>
              <a:rPr lang="en-CA" dirty="0" smtClean="0"/>
              <a:t>The objective is to form nonresponse classes where, within each class, respondents and </a:t>
            </a:r>
            <a:r>
              <a:rPr lang="en-CA" dirty="0" err="1" smtClean="0"/>
              <a:t>nonrespondents</a:t>
            </a:r>
            <a:r>
              <a:rPr lang="en-CA" dirty="0" smtClean="0"/>
              <a:t> will be as homogeneous as possible with respect to the variable of interest and/or the probability of response. </a:t>
            </a:r>
          </a:p>
          <a:p>
            <a:pPr lvl="1"/>
            <a:r>
              <a:rPr lang="en-CA" dirty="0" smtClean="0"/>
              <a:t>The problem is that the probabilities of response often depend on factors other than simply the variables used for stratification.</a:t>
            </a:r>
          </a:p>
          <a:p>
            <a:pPr lvl="2"/>
            <a:r>
              <a:rPr lang="en-CA" dirty="0" smtClean="0"/>
              <a:t>Example:</a:t>
            </a:r>
          </a:p>
          <a:p>
            <a:pPr lvl="3"/>
            <a:r>
              <a:rPr lang="en-CA" dirty="0" smtClean="0"/>
              <a:t>Persons who often change addresses are less likely to be traced and thus have a lower probability of response than the sedentary people who are part of the population.</a:t>
            </a:r>
          </a:p>
          <a:p>
            <a:pPr lvl="1"/>
            <a:endParaRPr lang="en-CA" sz="2400" dirty="0" smtClean="0"/>
          </a:p>
        </p:txBody>
      </p:sp>
      <p:sp>
        <p:nvSpPr>
          <p:cNvPr id="283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1BFF79-4DAE-4277-9143-A2DE930F982C}" type="slidenum">
              <a:rPr lang="fr-CA"/>
              <a:pPr/>
              <a:t>17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59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59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559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559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59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9106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5" name="Rectangle 2"/>
          <p:cNvSpPr>
            <a:spLocks noGrp="1" noChangeArrowheads="1"/>
          </p:cNvSpPr>
          <p:nvPr>
            <p:ph idx="1"/>
          </p:nvPr>
        </p:nvSpPr>
        <p:spPr>
          <a:xfrm>
            <a:off x="251519" y="764703"/>
            <a:ext cx="8851205" cy="5659909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25000"/>
              </a:spcBef>
            </a:pPr>
            <a:r>
              <a:rPr lang="en-CA" dirty="0" smtClean="0"/>
              <a:t>Alternative to using </a:t>
            </a:r>
            <a:r>
              <a:rPr lang="en-CA" i="1" dirty="0" err="1" smtClean="0"/>
              <a:t>R</a:t>
            </a:r>
            <a:r>
              <a:rPr lang="en-CA" i="1" baseline="-20000" dirty="0" err="1" smtClean="0"/>
              <a:t>Lt</a:t>
            </a:r>
            <a:r>
              <a:rPr lang="en-CA" dirty="0" smtClean="0"/>
              <a:t> :</a:t>
            </a:r>
          </a:p>
          <a:p>
            <a:pPr lvl="1">
              <a:lnSpc>
                <a:spcPct val="120000"/>
              </a:lnSpc>
              <a:spcBef>
                <a:spcPct val="25000"/>
              </a:spcBef>
            </a:pPr>
            <a:r>
              <a:rPr lang="en-CA" dirty="0" smtClean="0"/>
              <a:t>Modeling the probability of response:</a:t>
            </a:r>
          </a:p>
          <a:p>
            <a:pPr lvl="2">
              <a:lnSpc>
                <a:spcPct val="120000"/>
              </a:lnSpc>
              <a:spcBef>
                <a:spcPct val="25000"/>
              </a:spcBef>
            </a:pPr>
            <a:r>
              <a:rPr lang="en-CA" sz="2800" dirty="0" smtClean="0"/>
              <a:t>One solution consists in using auxiliary information to model the probability of response by logistic regression.  </a:t>
            </a:r>
          </a:p>
          <a:p>
            <a:pPr lvl="2">
              <a:lnSpc>
                <a:spcPct val="120000"/>
              </a:lnSpc>
              <a:spcBef>
                <a:spcPct val="25000"/>
              </a:spcBef>
            </a:pPr>
            <a:r>
              <a:rPr lang="en-CA" sz="2800" dirty="0" smtClean="0"/>
              <a:t>This information has to be available for both the respondents and the </a:t>
            </a:r>
            <a:r>
              <a:rPr lang="en-CA" sz="2800" dirty="0" err="1" smtClean="0"/>
              <a:t>nonrespondents</a:t>
            </a:r>
            <a:r>
              <a:rPr lang="en-CA" sz="2800" dirty="0" smtClean="0"/>
              <a:t>.</a:t>
            </a:r>
          </a:p>
          <a:p>
            <a:pPr lvl="2">
              <a:lnSpc>
                <a:spcPct val="120000"/>
              </a:lnSpc>
              <a:spcBef>
                <a:spcPct val="25000"/>
              </a:spcBef>
            </a:pPr>
            <a:r>
              <a:rPr lang="en-CA" sz="2800" dirty="0" smtClean="0"/>
              <a:t>We could then replace the response rate </a:t>
            </a:r>
            <a:r>
              <a:rPr lang="en-CA" sz="2800" i="1" dirty="0" err="1" smtClean="0"/>
              <a:t>R</a:t>
            </a:r>
            <a:r>
              <a:rPr lang="en-CA" sz="2800" i="1" baseline="-20000" dirty="0" err="1" smtClean="0"/>
              <a:t>Lt</a:t>
            </a:r>
            <a:r>
              <a:rPr lang="en-CA" sz="2800" dirty="0" smtClean="0"/>
              <a:t> by the predicted probability of response to adjust the weight</a:t>
            </a:r>
            <a:r>
              <a:rPr lang="en-CA" sz="2800" i="1" dirty="0" smtClean="0"/>
              <a:t>.</a:t>
            </a:r>
          </a:p>
        </p:txBody>
      </p:sp>
      <p:sp>
        <p:nvSpPr>
          <p:cNvPr id="2846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FB2606-D9E9-4A4A-B8B6-F6936E76B6B1}" type="slidenum">
              <a:rPr lang="fr-CA"/>
              <a:pPr/>
              <a:t>18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idx="1"/>
          </p:nvPr>
        </p:nvSpPr>
        <p:spPr>
          <a:xfrm>
            <a:off x="539551" y="692696"/>
            <a:ext cx="8067873" cy="5936704"/>
          </a:xfrm>
        </p:spPr>
        <p:txBody>
          <a:bodyPr/>
          <a:lstStyle/>
          <a:p>
            <a:pPr lvl="1"/>
            <a:r>
              <a:rPr lang="en-CA" dirty="0" smtClean="0"/>
              <a:t>Adjustment using predicted probabilities produced by a logistic regression model: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>
              <a:buFont typeface="Wingdings" pitchFamily="2" charset="2"/>
              <a:buNone/>
            </a:pPr>
            <a:r>
              <a:rPr lang="en-CA" dirty="0" smtClean="0"/>
              <a:t>		</a:t>
            </a:r>
            <a:r>
              <a:rPr lang="en-CA" sz="2800" dirty="0" smtClean="0"/>
              <a:t>where:</a:t>
            </a:r>
          </a:p>
          <a:p>
            <a:pPr lvl="2"/>
            <a:r>
              <a:rPr lang="en-CA" sz="2800" i="1" dirty="0" smtClean="0"/>
              <a:t>x</a:t>
            </a:r>
            <a:r>
              <a:rPr lang="en-CA" sz="2800" i="1" baseline="-25000" dirty="0" smtClean="0"/>
              <a:t>1i</a:t>
            </a:r>
            <a:r>
              <a:rPr lang="en-CA" sz="2800" dirty="0" smtClean="0"/>
              <a:t>,…,</a:t>
            </a:r>
            <a:r>
              <a:rPr lang="en-CA" sz="2800" i="1" dirty="0" err="1" smtClean="0"/>
              <a:t>x</a:t>
            </a:r>
            <a:r>
              <a:rPr lang="en-CA" sz="2800" i="1" baseline="-25000" dirty="0" err="1" smtClean="0"/>
              <a:t>Qi</a:t>
            </a:r>
            <a:r>
              <a:rPr lang="en-CA" sz="2800" dirty="0" smtClean="0"/>
              <a:t> are auxiliary variables</a:t>
            </a:r>
          </a:p>
          <a:p>
            <a:pPr lvl="2"/>
            <a:r>
              <a:rPr lang="en-CA" i="1" dirty="0" smtClean="0">
                <a:cs typeface="Times New Roman" pitchFamily="18" charset="0"/>
                <a:sym typeface="WP Greek Century" pitchFamily="2" charset="2"/>
              </a:rPr>
              <a:t>β</a:t>
            </a:r>
            <a:r>
              <a:rPr lang="en-CA" sz="2800" i="1" baseline="-25000" dirty="0" smtClean="0">
                <a:sym typeface="WP Greek Century" pitchFamily="2" charset="2"/>
              </a:rPr>
              <a:t>0</a:t>
            </a:r>
            <a:r>
              <a:rPr lang="en-CA" sz="2800" dirty="0" smtClean="0">
                <a:sym typeface="WP Greek Century" pitchFamily="2" charset="2"/>
              </a:rPr>
              <a:t>, </a:t>
            </a:r>
            <a:r>
              <a:rPr lang="en-CA" i="1" dirty="0" smtClean="0">
                <a:cs typeface="Times New Roman" pitchFamily="18" charset="0"/>
                <a:sym typeface="WP Greek Century" pitchFamily="2" charset="2"/>
              </a:rPr>
              <a:t>β</a:t>
            </a:r>
            <a:r>
              <a:rPr lang="en-CA" sz="2800" i="1" baseline="-25000" dirty="0" smtClean="0">
                <a:sym typeface="WP Greek Century" pitchFamily="2" charset="2"/>
              </a:rPr>
              <a:t>1</a:t>
            </a:r>
            <a:r>
              <a:rPr lang="en-CA" sz="2800" dirty="0" smtClean="0">
                <a:sym typeface="WP Greek Century" pitchFamily="2" charset="2"/>
              </a:rPr>
              <a:t>,…, </a:t>
            </a:r>
            <a:r>
              <a:rPr lang="en-CA" i="1" dirty="0" smtClean="0">
                <a:cs typeface="Times New Roman" pitchFamily="18" charset="0"/>
                <a:sym typeface="WP Greek Century" pitchFamily="2" charset="2"/>
              </a:rPr>
              <a:t>β</a:t>
            </a:r>
            <a:r>
              <a:rPr lang="en-CA" sz="2800" i="1" baseline="-25000" dirty="0" smtClean="0">
                <a:sym typeface="WP Greek Century" pitchFamily="2" charset="2"/>
              </a:rPr>
              <a:t>Q</a:t>
            </a:r>
            <a:r>
              <a:rPr lang="en-CA" sz="2800" dirty="0" smtClean="0">
                <a:sym typeface="WP Greek Century" pitchFamily="2" charset="2"/>
              </a:rPr>
              <a:t> are unknown parameters</a:t>
            </a:r>
          </a:p>
          <a:p>
            <a:pPr lvl="1"/>
            <a:endParaRPr lang="en-CA" dirty="0" smtClean="0">
              <a:sym typeface="WP Greek Century" pitchFamily="2" charset="2"/>
            </a:endParaRPr>
          </a:p>
          <a:p>
            <a:pPr lvl="2"/>
            <a:r>
              <a:rPr lang="en-CA" sz="2800" dirty="0" smtClean="0">
                <a:sym typeface="WP Greek Century" pitchFamily="2" charset="2"/>
              </a:rPr>
              <a:t>The model is fitted using auxiliary data.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E6A7F0-D2AC-476D-B4AF-C36A37C2E302}" type="slidenum">
              <a:rPr lang="fr-CA"/>
              <a:pPr/>
              <a:t>19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564227" name="Object 3"/>
          <p:cNvGraphicFramePr>
            <a:graphicFrameLocks noChangeAspect="1"/>
          </p:cNvGraphicFramePr>
          <p:nvPr/>
        </p:nvGraphicFramePr>
        <p:xfrm>
          <a:off x="1979613" y="1700213"/>
          <a:ext cx="5073650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687" name="Équation" r:id="rId3" imgW="2070000" imgH="444240" progId="Equation.3">
                  <p:embed/>
                </p:oleObj>
              </mc:Choice>
              <mc:Fallback>
                <p:oleObj name="Équation" r:id="rId3" imgW="20700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1700213"/>
                        <a:ext cx="5073650" cy="10858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4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611188" y="1916113"/>
            <a:ext cx="7921625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2800" dirty="0" smtClean="0">
                <a:solidFill>
                  <a:schemeClr val="accent2"/>
                </a:solidFill>
                <a:latin typeface="Arial Black" pitchFamily="34" charset="0"/>
              </a:rPr>
              <a:t>Project for the Regional Advancement of Statistics in the Caribbean </a:t>
            </a:r>
            <a:endParaRPr lang="en-CA" sz="2800" dirty="0">
              <a:solidFill>
                <a:schemeClr val="accent2"/>
              </a:solidFill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CA" sz="2800" dirty="0" smtClean="0">
                <a:solidFill>
                  <a:schemeClr val="accent2"/>
                </a:solidFill>
                <a:latin typeface="Arial Black" pitchFamily="34" charset="0"/>
              </a:rPr>
              <a:t>PRASC</a:t>
            </a:r>
            <a:endParaRPr lang="en-CA" sz="2800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467544" y="3785757"/>
            <a:ext cx="82089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2800" dirty="0" smtClean="0">
                <a:solidFill>
                  <a:srgbClr val="669900"/>
                </a:solidFill>
                <a:latin typeface="Arial Black" pitchFamily="34" charset="0"/>
              </a:rPr>
              <a:t>Component: Household Survey Infrastructure</a:t>
            </a:r>
            <a:endParaRPr lang="en-CA" sz="2800" dirty="0">
              <a:solidFill>
                <a:srgbClr val="669900"/>
              </a:solidFill>
              <a:latin typeface="Arial Black" pitchFamily="34" charset="0"/>
            </a:endParaRPr>
          </a:p>
        </p:txBody>
      </p:sp>
      <p:pic>
        <p:nvPicPr>
          <p:cNvPr id="6" name="Picture 5" descr="Funded by Canada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3760" y="5530778"/>
            <a:ext cx="4064471" cy="69572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C9ED-6809-4DDF-9B7F-EC73A9A74179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285F-31D0-461E-A612-B719B60CAAEC}" type="slidenum">
              <a:rPr lang="en-CA" smtClean="0"/>
              <a:pPr/>
              <a:t>2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2"/>
          <p:cNvSpPr>
            <a:spLocks noGrp="1" noChangeArrowheads="1"/>
          </p:cNvSpPr>
          <p:nvPr>
            <p:ph idx="1"/>
          </p:nvPr>
        </p:nvSpPr>
        <p:spPr>
          <a:xfrm>
            <a:off x="467543" y="793750"/>
            <a:ext cx="8497069" cy="5835650"/>
          </a:xfrm>
        </p:spPr>
        <p:txBody>
          <a:bodyPr/>
          <a:lstStyle/>
          <a:p>
            <a:pPr lvl="2">
              <a:lnSpc>
                <a:spcPct val="115000"/>
              </a:lnSpc>
              <a:spcBef>
                <a:spcPct val="30000"/>
              </a:spcBef>
            </a:pPr>
            <a:r>
              <a:rPr lang="en-CA" dirty="0" smtClean="0"/>
              <a:t>The initial weights of the respondents are adjusted by the inverse predicted probability</a:t>
            </a:r>
            <a:r>
              <a:rPr lang="fr-CA" dirty="0" smtClean="0"/>
              <a:t>: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4A5BE3-A6D6-49BD-B2F3-601E8EACA899}" type="slidenum">
              <a:rPr lang="fr-CA"/>
              <a:pPr/>
              <a:t>20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8166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323831"/>
              </p:ext>
            </p:extLst>
          </p:nvPr>
        </p:nvGraphicFramePr>
        <p:xfrm>
          <a:off x="2195736" y="1700808"/>
          <a:ext cx="3311525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711" name="Équation" r:id="rId3" imgW="1244520" imgH="406080" progId="Equation.3">
                  <p:embed/>
                </p:oleObj>
              </mc:Choice>
              <mc:Fallback>
                <p:oleObj name="Équation" r:id="rId3" imgW="124452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700808"/>
                        <a:ext cx="3311525" cy="10779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1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620713"/>
            <a:ext cx="8458200" cy="2122487"/>
          </a:xfrm>
        </p:spPr>
        <p:txBody>
          <a:bodyPr/>
          <a:lstStyle/>
          <a:p>
            <a:pPr>
              <a:lnSpc>
                <a:spcPct val="115000"/>
              </a:lnSpc>
              <a:spcBef>
                <a:spcPct val="35000"/>
              </a:spcBef>
            </a:pPr>
            <a:r>
              <a:rPr lang="en-CA" smtClean="0"/>
              <a:t>Nonresponse adjustment concept</a:t>
            </a:r>
          </a:p>
          <a:p>
            <a:pPr lvl="1">
              <a:lnSpc>
                <a:spcPct val="115000"/>
              </a:lnSpc>
              <a:spcBef>
                <a:spcPct val="35000"/>
              </a:spcBef>
            </a:pPr>
            <a:r>
              <a:rPr lang="en-CA" smtClean="0"/>
              <a:t>Only a portion </a:t>
            </a:r>
            <a:r>
              <a:rPr lang="en-CA" i="1" smtClean="0"/>
              <a:t>s</a:t>
            </a:r>
            <a:r>
              <a:rPr lang="en-CA" i="1" baseline="-25000" smtClean="0"/>
              <a:t>r</a:t>
            </a:r>
            <a:r>
              <a:rPr lang="en-CA" smtClean="0"/>
              <a:t> and not all units of the sample </a:t>
            </a:r>
            <a:r>
              <a:rPr lang="en-CA" i="1" smtClean="0"/>
              <a:t>s </a:t>
            </a:r>
            <a:r>
              <a:rPr lang="en-CA" smtClean="0"/>
              <a:t>respond to the survey.</a:t>
            </a:r>
          </a:p>
        </p:txBody>
      </p:sp>
      <p:sp>
        <p:nvSpPr>
          <p:cNvPr id="2856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D34FC4-E609-4F0D-B1D2-637007B474A4}" type="slidenum">
              <a:rPr lang="fr-CA"/>
              <a:pPr/>
              <a:t>21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62180" name="Rectangle 4"/>
          <p:cNvSpPr>
            <a:spLocks noChangeArrowheads="1"/>
          </p:cNvSpPr>
          <p:nvPr/>
        </p:nvSpPr>
        <p:spPr bwMode="auto">
          <a:xfrm>
            <a:off x="1066800" y="3124200"/>
            <a:ext cx="6858000" cy="2590800"/>
          </a:xfrm>
          <a:prstGeom prst="rect">
            <a:avLst/>
          </a:prstGeom>
          <a:solidFill>
            <a:srgbClr val="33CC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62181" name="Oval 5"/>
          <p:cNvSpPr>
            <a:spLocks noChangeArrowheads="1"/>
          </p:cNvSpPr>
          <p:nvPr/>
        </p:nvSpPr>
        <p:spPr bwMode="auto">
          <a:xfrm>
            <a:off x="2438400" y="3733800"/>
            <a:ext cx="2743200" cy="1219200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62182" name="Freeform 6"/>
          <p:cNvSpPr>
            <a:spLocks/>
          </p:cNvSpPr>
          <p:nvPr/>
        </p:nvSpPr>
        <p:spPr bwMode="auto">
          <a:xfrm>
            <a:off x="7924800" y="3657600"/>
            <a:ext cx="762000" cy="304800"/>
          </a:xfrm>
          <a:custGeom>
            <a:avLst/>
            <a:gdLst>
              <a:gd name="T0" fmla="*/ 0 w 368"/>
              <a:gd name="T1" fmla="*/ 24 h 192"/>
              <a:gd name="T2" fmla="*/ 240 w 368"/>
              <a:gd name="T3" fmla="*/ 24 h 192"/>
              <a:gd name="T4" fmla="*/ 96 w 368"/>
              <a:gd name="T5" fmla="*/ 168 h 192"/>
              <a:gd name="T6" fmla="*/ 336 w 368"/>
              <a:gd name="T7" fmla="*/ 168 h 192"/>
              <a:gd name="T8" fmla="*/ 288 w 368"/>
              <a:gd name="T9" fmla="*/ 168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8"/>
              <a:gd name="T16" fmla="*/ 0 h 192"/>
              <a:gd name="T17" fmla="*/ 368 w 368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8" h="192">
                <a:moveTo>
                  <a:pt x="0" y="24"/>
                </a:moveTo>
                <a:cubicBezTo>
                  <a:pt x="112" y="12"/>
                  <a:pt x="224" y="0"/>
                  <a:pt x="240" y="24"/>
                </a:cubicBezTo>
                <a:cubicBezTo>
                  <a:pt x="256" y="48"/>
                  <a:pt x="80" y="144"/>
                  <a:pt x="96" y="168"/>
                </a:cubicBezTo>
                <a:cubicBezTo>
                  <a:pt x="112" y="192"/>
                  <a:pt x="304" y="168"/>
                  <a:pt x="336" y="168"/>
                </a:cubicBezTo>
                <a:cubicBezTo>
                  <a:pt x="368" y="168"/>
                  <a:pt x="328" y="168"/>
                  <a:pt x="288" y="168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62183" name="Text Box 7"/>
          <p:cNvSpPr txBox="1">
            <a:spLocks noChangeArrowheads="1"/>
          </p:cNvSpPr>
          <p:nvPr/>
        </p:nvSpPr>
        <p:spPr bwMode="auto">
          <a:xfrm>
            <a:off x="8458200" y="3733800"/>
            <a:ext cx="457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>
                <a:solidFill>
                  <a:srgbClr val="FFFF00"/>
                </a:solidFill>
                <a:latin typeface="Arial" charset="0"/>
              </a:rPr>
              <a:t>U</a:t>
            </a:r>
            <a:endParaRPr lang="fr-CA" i="0">
              <a:solidFill>
                <a:srgbClr val="FFFF00"/>
              </a:solidFill>
            </a:endParaRPr>
          </a:p>
        </p:txBody>
      </p:sp>
      <p:sp>
        <p:nvSpPr>
          <p:cNvPr id="562184" name="Freeform 8"/>
          <p:cNvSpPr>
            <a:spLocks/>
          </p:cNvSpPr>
          <p:nvPr/>
        </p:nvSpPr>
        <p:spPr bwMode="auto">
          <a:xfrm>
            <a:off x="4419600" y="4876800"/>
            <a:ext cx="1600200" cy="1384300"/>
          </a:xfrm>
          <a:custGeom>
            <a:avLst/>
            <a:gdLst>
              <a:gd name="T0" fmla="*/ 0 w 1008"/>
              <a:gd name="T1" fmla="*/ 0 h 872"/>
              <a:gd name="T2" fmla="*/ 720 w 1008"/>
              <a:gd name="T3" fmla="*/ 768 h 872"/>
              <a:gd name="T4" fmla="*/ 816 w 1008"/>
              <a:gd name="T5" fmla="*/ 624 h 872"/>
              <a:gd name="T6" fmla="*/ 1008 w 1008"/>
              <a:gd name="T7" fmla="*/ 720 h 872"/>
              <a:gd name="T8" fmla="*/ 0 60000 65536"/>
              <a:gd name="T9" fmla="*/ 0 60000 65536"/>
              <a:gd name="T10" fmla="*/ 0 60000 65536"/>
              <a:gd name="T11" fmla="*/ 0 60000 65536"/>
              <a:gd name="T12" fmla="*/ 0 w 1008"/>
              <a:gd name="T13" fmla="*/ 0 h 872"/>
              <a:gd name="T14" fmla="*/ 1008 w 1008"/>
              <a:gd name="T15" fmla="*/ 872 h 8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08" h="872">
                <a:moveTo>
                  <a:pt x="0" y="0"/>
                </a:moveTo>
                <a:cubicBezTo>
                  <a:pt x="292" y="332"/>
                  <a:pt x="584" y="664"/>
                  <a:pt x="720" y="768"/>
                </a:cubicBezTo>
                <a:cubicBezTo>
                  <a:pt x="856" y="872"/>
                  <a:pt x="768" y="632"/>
                  <a:pt x="816" y="624"/>
                </a:cubicBezTo>
                <a:cubicBezTo>
                  <a:pt x="864" y="616"/>
                  <a:pt x="976" y="704"/>
                  <a:pt x="1008" y="72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62185" name="Text Box 9"/>
          <p:cNvSpPr txBox="1">
            <a:spLocks noChangeArrowheads="1"/>
          </p:cNvSpPr>
          <p:nvPr/>
        </p:nvSpPr>
        <p:spPr bwMode="auto">
          <a:xfrm>
            <a:off x="6019800" y="5715000"/>
            <a:ext cx="457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>
                <a:solidFill>
                  <a:srgbClr val="FFFF00"/>
                </a:solidFill>
                <a:latin typeface="Arial" charset="0"/>
              </a:rPr>
              <a:t>s</a:t>
            </a:r>
            <a:endParaRPr lang="fr-CA" i="0">
              <a:solidFill>
                <a:srgbClr val="FFFF00"/>
              </a:solidFill>
            </a:endParaRPr>
          </a:p>
        </p:txBody>
      </p:sp>
      <p:sp>
        <p:nvSpPr>
          <p:cNvPr id="562186" name="Oval 10"/>
          <p:cNvSpPr>
            <a:spLocks noChangeArrowheads="1"/>
          </p:cNvSpPr>
          <p:nvPr/>
        </p:nvSpPr>
        <p:spPr bwMode="auto">
          <a:xfrm>
            <a:off x="2819400" y="3962400"/>
            <a:ext cx="2057400" cy="762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62187" name="Freeform 11"/>
          <p:cNvSpPr>
            <a:spLocks/>
          </p:cNvSpPr>
          <p:nvPr/>
        </p:nvSpPr>
        <p:spPr bwMode="auto">
          <a:xfrm>
            <a:off x="3200400" y="4648200"/>
            <a:ext cx="1600200" cy="1600200"/>
          </a:xfrm>
          <a:custGeom>
            <a:avLst/>
            <a:gdLst>
              <a:gd name="T0" fmla="*/ 0 w 1008"/>
              <a:gd name="T1" fmla="*/ 0 h 872"/>
              <a:gd name="T2" fmla="*/ 720 w 1008"/>
              <a:gd name="T3" fmla="*/ 768 h 872"/>
              <a:gd name="T4" fmla="*/ 816 w 1008"/>
              <a:gd name="T5" fmla="*/ 624 h 872"/>
              <a:gd name="T6" fmla="*/ 1008 w 1008"/>
              <a:gd name="T7" fmla="*/ 720 h 872"/>
              <a:gd name="T8" fmla="*/ 0 60000 65536"/>
              <a:gd name="T9" fmla="*/ 0 60000 65536"/>
              <a:gd name="T10" fmla="*/ 0 60000 65536"/>
              <a:gd name="T11" fmla="*/ 0 60000 65536"/>
              <a:gd name="T12" fmla="*/ 0 w 1008"/>
              <a:gd name="T13" fmla="*/ 0 h 872"/>
              <a:gd name="T14" fmla="*/ 1008 w 1008"/>
              <a:gd name="T15" fmla="*/ 872 h 8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08" h="872">
                <a:moveTo>
                  <a:pt x="0" y="0"/>
                </a:moveTo>
                <a:cubicBezTo>
                  <a:pt x="292" y="332"/>
                  <a:pt x="584" y="664"/>
                  <a:pt x="720" y="768"/>
                </a:cubicBezTo>
                <a:cubicBezTo>
                  <a:pt x="856" y="872"/>
                  <a:pt x="768" y="632"/>
                  <a:pt x="816" y="624"/>
                </a:cubicBezTo>
                <a:cubicBezTo>
                  <a:pt x="864" y="616"/>
                  <a:pt x="976" y="704"/>
                  <a:pt x="1008" y="720"/>
                </a:cubicBezTo>
              </a:path>
            </a:pathLst>
          </a:custGeom>
          <a:noFill/>
          <a:ln w="12700" cmpd="sng">
            <a:solidFill>
              <a:schemeClr val="bg1"/>
            </a:solidFill>
            <a:round/>
            <a:headEnd type="none" w="sm" len="sm"/>
            <a:tailEnd type="triangle" w="lg" len="lg"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62188" name="Text Box 12"/>
          <p:cNvSpPr txBox="1">
            <a:spLocks noChangeArrowheads="1"/>
          </p:cNvSpPr>
          <p:nvPr/>
        </p:nvSpPr>
        <p:spPr bwMode="auto">
          <a:xfrm>
            <a:off x="4800600" y="5715000"/>
            <a:ext cx="457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>
                <a:solidFill>
                  <a:srgbClr val="FFFF00"/>
                </a:solidFill>
                <a:latin typeface="Arial" charset="0"/>
              </a:rPr>
              <a:t>s</a:t>
            </a:r>
            <a:r>
              <a:rPr lang="fr-CA" baseline="-25000">
                <a:solidFill>
                  <a:srgbClr val="FFFF00"/>
                </a:solidFill>
                <a:latin typeface="Arial" charset="0"/>
              </a:rPr>
              <a:t>r</a:t>
            </a:r>
            <a:endParaRPr lang="fr-CA" i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2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2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62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62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62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2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62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62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2180" grpId="0" animBg="1"/>
      <p:bldP spid="562181" grpId="0" animBg="1"/>
      <p:bldP spid="562182" grpId="0" animBg="1"/>
      <p:bldP spid="562183" grpId="0" autoUpdateAnimBg="0"/>
      <p:bldP spid="562184" grpId="0" animBg="1"/>
      <p:bldP spid="562185" grpId="0" autoUpdateAnimBg="0"/>
      <p:bldP spid="562186" grpId="0" animBg="1"/>
      <p:bldP spid="562187" grpId="0" animBg="1"/>
      <p:bldP spid="562188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5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692696"/>
            <a:ext cx="8137153" cy="792088"/>
          </a:xfrm>
        </p:spPr>
        <p:txBody>
          <a:bodyPr/>
          <a:lstStyle/>
          <a:p>
            <a:r>
              <a:rPr lang="en-CA" sz="3600" dirty="0" smtClean="0"/>
              <a:t>Response Homogeneity Groups </a:t>
            </a:r>
            <a:endParaRPr lang="en-CA" sz="4000" dirty="0" smtClean="0"/>
          </a:p>
        </p:txBody>
      </p:sp>
      <p:sp>
        <p:nvSpPr>
          <p:cNvPr id="294916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125538"/>
            <a:ext cx="8534400" cy="5399087"/>
          </a:xfrm>
        </p:spPr>
        <p:txBody>
          <a:bodyPr/>
          <a:lstStyle/>
          <a:p>
            <a:endParaRPr lang="en-CA" sz="2800" dirty="0" smtClean="0"/>
          </a:p>
          <a:p>
            <a:r>
              <a:rPr lang="en-CA" sz="2800" dirty="0" smtClean="0"/>
              <a:t>As previously mentioned, for a better nonresponse adjustment, the response rate (</a:t>
            </a:r>
            <a:r>
              <a:rPr lang="en-CA" sz="2800" i="1" dirty="0" err="1" smtClean="0"/>
              <a:t>R</a:t>
            </a:r>
            <a:r>
              <a:rPr lang="en-CA" sz="2800" i="1" baseline="-20000" dirty="0" err="1" smtClean="0"/>
              <a:t>TRt</a:t>
            </a:r>
            <a:r>
              <a:rPr lang="en-CA" sz="2800" dirty="0" smtClean="0"/>
              <a:t> or </a:t>
            </a:r>
            <a:r>
              <a:rPr lang="en-CA" sz="2800" i="1" dirty="0" err="1" smtClean="0"/>
              <a:t>R</a:t>
            </a:r>
            <a:r>
              <a:rPr lang="en-CA" sz="2800" i="1" baseline="-20000" dirty="0" err="1" smtClean="0"/>
              <a:t>Lt</a:t>
            </a:r>
            <a:r>
              <a:rPr lang="en-CA" sz="2800" dirty="0" smtClean="0"/>
              <a:t>) can be computed at the stratum level or for any other type of classification.</a:t>
            </a:r>
          </a:p>
          <a:p>
            <a:r>
              <a:rPr lang="en-CA" sz="2800" dirty="0" smtClean="0"/>
              <a:t>The goal is to form nonresponse classes where the respondents and the </a:t>
            </a:r>
            <a:r>
              <a:rPr lang="en-CA" sz="2800" dirty="0" err="1" smtClean="0"/>
              <a:t>nonrespondents</a:t>
            </a:r>
            <a:r>
              <a:rPr lang="en-CA" sz="2800" dirty="0" smtClean="0"/>
              <a:t> are as homogeneous as possible with respect to the variable of interest and/or the probability of response.</a:t>
            </a:r>
          </a:p>
          <a:p>
            <a:r>
              <a:rPr lang="en-CA" sz="2800" dirty="0" smtClean="0"/>
              <a:t>We often refer to those nonresponse classes as response homogeneity groups (RHG).</a:t>
            </a:r>
          </a:p>
        </p:txBody>
      </p:sp>
      <p:sp>
        <p:nvSpPr>
          <p:cNvPr id="294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B7B50A-1093-4D2A-A3A3-CF179D157536}" type="slidenum">
              <a:rPr lang="fr-CA"/>
              <a:pPr/>
              <a:t>22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3" name="Rectangle 2"/>
          <p:cNvSpPr>
            <a:spLocks noGrp="1" noChangeArrowheads="1"/>
          </p:cNvSpPr>
          <p:nvPr>
            <p:ph idx="1"/>
          </p:nvPr>
        </p:nvSpPr>
        <p:spPr>
          <a:xfrm>
            <a:off x="611560" y="692696"/>
            <a:ext cx="7770440" cy="5936704"/>
          </a:xfrm>
        </p:spPr>
        <p:txBody>
          <a:bodyPr/>
          <a:lstStyle/>
          <a:p>
            <a:r>
              <a:rPr lang="en-CA" sz="2800" dirty="0" smtClean="0"/>
              <a:t>The use of RHGs instead of the predicted probability of response does not rely as much on the use of a model.  </a:t>
            </a:r>
          </a:p>
          <a:p>
            <a:r>
              <a:rPr lang="en-CA" sz="2800" dirty="0" smtClean="0"/>
              <a:t>How do we create the RHGs?</a:t>
            </a:r>
          </a:p>
          <a:p>
            <a:pPr lvl="1"/>
            <a:r>
              <a:rPr lang="en-CA" sz="2400" dirty="0" smtClean="0"/>
              <a:t>We must have some auxiliary information for both the respondents and the </a:t>
            </a:r>
            <a:r>
              <a:rPr lang="en-CA" sz="2400" dirty="0" err="1" smtClean="0"/>
              <a:t>nonrespondents</a:t>
            </a:r>
            <a:endParaRPr lang="en-CA" sz="2400" dirty="0" smtClean="0"/>
          </a:p>
          <a:p>
            <a:pPr lvl="1"/>
            <a:r>
              <a:rPr lang="en-CA" sz="2400" dirty="0" smtClean="0"/>
              <a:t>Our goal is to create RHGs where the respondents and the </a:t>
            </a:r>
            <a:r>
              <a:rPr lang="en-CA" sz="2400" dirty="0" err="1" smtClean="0"/>
              <a:t>nonrespondents</a:t>
            </a:r>
            <a:r>
              <a:rPr lang="en-CA" sz="2400" dirty="0" smtClean="0"/>
              <a:t> are as homogeneous as possible.</a:t>
            </a:r>
          </a:p>
          <a:p>
            <a:r>
              <a:rPr lang="en-CA" sz="2800" dirty="0" smtClean="0"/>
              <a:t>Many different methods are available to create the RHGs and a couple of them will be more closely examined here.</a:t>
            </a:r>
          </a:p>
        </p:txBody>
      </p:sp>
      <p:sp>
        <p:nvSpPr>
          <p:cNvPr id="2969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BBC615-F18D-42A0-9F21-D97FA1F0D641}" type="slidenum">
              <a:rPr lang="fr-CA"/>
              <a:pPr/>
              <a:t>23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7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836712"/>
            <a:ext cx="7992888" cy="458688"/>
          </a:xfrm>
        </p:spPr>
        <p:txBody>
          <a:bodyPr/>
          <a:lstStyle/>
          <a:p>
            <a:r>
              <a:rPr lang="en-CA" sz="3600" dirty="0" smtClean="0"/>
              <a:t>Method 1:  Logistic Regression</a:t>
            </a:r>
          </a:p>
        </p:txBody>
      </p:sp>
      <p:sp>
        <p:nvSpPr>
          <p:cNvPr id="297988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7772400" cy="5410200"/>
          </a:xfrm>
        </p:spPr>
        <p:txBody>
          <a:bodyPr/>
          <a:lstStyle/>
          <a:p>
            <a:r>
              <a:rPr lang="en-CA" sz="2600" smtClean="0"/>
              <a:t>A logistic regression model is used to identify the most significant variables explaining the propensity to respond. </a:t>
            </a:r>
          </a:p>
          <a:p>
            <a:pPr>
              <a:lnSpc>
                <a:spcPct val="60000"/>
              </a:lnSpc>
            </a:pPr>
            <a:endParaRPr lang="en-CA" sz="2600" smtClean="0"/>
          </a:p>
          <a:p>
            <a:r>
              <a:rPr lang="en-CA" sz="2600" smtClean="0"/>
              <a:t>Quantitative variables must be transformed into categorical variables.</a:t>
            </a:r>
          </a:p>
          <a:p>
            <a:pPr>
              <a:lnSpc>
                <a:spcPct val="60000"/>
              </a:lnSpc>
            </a:pPr>
            <a:endParaRPr lang="en-CA" sz="2600" smtClean="0"/>
          </a:p>
          <a:p>
            <a:r>
              <a:rPr lang="en-CA" sz="2600" smtClean="0"/>
              <a:t>Instead of using the variables identified by the model to compute a predicted probability of response, we use them to form the RHGs.</a:t>
            </a:r>
          </a:p>
          <a:p>
            <a:pPr>
              <a:lnSpc>
                <a:spcPct val="60000"/>
              </a:lnSpc>
            </a:pPr>
            <a:endParaRPr lang="en-CA" sz="2600" smtClean="0"/>
          </a:p>
          <a:p>
            <a:r>
              <a:rPr lang="en-CA" sz="2600" smtClean="0"/>
              <a:t>The RHGs are created by cross-classifying all the auxiliary variables identified.  </a:t>
            </a:r>
          </a:p>
        </p:txBody>
      </p:sp>
      <p:sp>
        <p:nvSpPr>
          <p:cNvPr id="2979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55B289-4043-4668-A6BC-8946DE180494}" type="slidenum">
              <a:rPr lang="fr-CA"/>
              <a:pPr/>
              <a:t>24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7461B78-65AA-493C-B3FF-5DF31727432F}" type="slidenum">
              <a:rPr lang="fr-CA"/>
              <a:pPr/>
              <a:t>25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986112" name="Object 0"/>
          <p:cNvGraphicFramePr>
            <a:graphicFrameLocks noChangeAspect="1"/>
          </p:cNvGraphicFramePr>
          <p:nvPr/>
        </p:nvGraphicFramePr>
        <p:xfrm>
          <a:off x="492125" y="981075"/>
          <a:ext cx="8112125" cy="504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9735" name="MS Org Chart" r:id="rId3" imgW="5181480" imgH="1130040" progId="OrgPlusWOPX.4">
                  <p:embed followColorScheme="full"/>
                </p:oleObj>
              </mc:Choice>
              <mc:Fallback>
                <p:oleObj name="MS Org Chart" r:id="rId3" imgW="5181480" imgH="1130040" progId="OrgPlusWOPX.4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125" y="981075"/>
                        <a:ext cx="8112125" cy="5041900"/>
                      </a:xfrm>
                      <a:prstGeom prst="rect">
                        <a:avLst/>
                      </a:prstGeom>
                      <a:solidFill>
                        <a:srgbClr val="00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1600200" y="304800"/>
            <a:ext cx="609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A" sz="2800" i="0">
                <a:solidFill>
                  <a:srgbClr val="FFFF00"/>
                </a:solidFill>
              </a:rPr>
              <a:t>Example of RHGs:  Logistic Regression </a:t>
            </a:r>
            <a:endParaRPr lang="fr-CA" i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86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1" name="Rectangle 2"/>
          <p:cNvSpPr>
            <a:spLocks noGrp="1" noChangeArrowheads="1"/>
          </p:cNvSpPr>
          <p:nvPr>
            <p:ph idx="1"/>
          </p:nvPr>
        </p:nvSpPr>
        <p:spPr>
          <a:xfrm>
            <a:off x="611560" y="764704"/>
            <a:ext cx="7770440" cy="5788496"/>
          </a:xfrm>
        </p:spPr>
        <p:txBody>
          <a:bodyPr/>
          <a:lstStyle/>
          <a:p>
            <a:r>
              <a:rPr lang="en-CA" sz="3000" dirty="0" smtClean="0"/>
              <a:t>This method is often used because of it simplicity.</a:t>
            </a:r>
          </a:p>
          <a:p>
            <a:r>
              <a:rPr lang="en-CA" sz="3000" dirty="0" smtClean="0"/>
              <a:t>We refer to this method as a symmetrical one.</a:t>
            </a:r>
          </a:p>
          <a:p>
            <a:r>
              <a:rPr lang="en-CA" sz="3000" dirty="0" smtClean="0"/>
              <a:t>Large number of variables </a:t>
            </a:r>
            <a:r>
              <a:rPr lang="en-CA" sz="3000" dirty="0" smtClean="0">
                <a:sym typeface="Symbol" pitchFamily="18" charset="2"/>
              </a:rPr>
              <a:t> Large number of RHGs.</a:t>
            </a:r>
          </a:p>
          <a:p>
            <a:r>
              <a:rPr lang="en-CA" sz="3000" dirty="0" smtClean="0">
                <a:sym typeface="Symbol" pitchFamily="18" charset="2"/>
              </a:rPr>
              <a:t>Too many RHGs is not necessarily good.</a:t>
            </a:r>
          </a:p>
          <a:p>
            <a:pPr lvl="1"/>
            <a:r>
              <a:rPr lang="en-CA" sz="2600" dirty="0" smtClean="0"/>
              <a:t>Equivalent to a model with too many parameters.</a:t>
            </a:r>
            <a:endParaRPr lang="en-CA" sz="3000" dirty="0" smtClean="0"/>
          </a:p>
        </p:txBody>
      </p:sp>
      <p:sp>
        <p:nvSpPr>
          <p:cNvPr id="2990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3C9845-40BC-4362-ADAE-2CDFBCD8C348}" type="slidenum">
              <a:rPr lang="fr-CA"/>
              <a:pPr/>
              <a:t>26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764704"/>
            <a:ext cx="7848872" cy="835496"/>
          </a:xfrm>
        </p:spPr>
        <p:txBody>
          <a:bodyPr/>
          <a:lstStyle/>
          <a:p>
            <a:r>
              <a:rPr lang="en-CA" sz="3600" dirty="0" smtClean="0"/>
              <a:t>Method 2:  Segmentation Model</a:t>
            </a:r>
          </a:p>
        </p:txBody>
      </p:sp>
      <p:sp>
        <p:nvSpPr>
          <p:cNvPr id="300036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844824"/>
            <a:ext cx="8281169" cy="4174976"/>
          </a:xfrm>
        </p:spPr>
        <p:txBody>
          <a:bodyPr/>
          <a:lstStyle/>
          <a:p>
            <a:r>
              <a:rPr lang="en-CA" sz="2800" dirty="0" smtClean="0"/>
              <a:t>This method uses all the auxiliary variables available.</a:t>
            </a:r>
          </a:p>
          <a:p>
            <a:pPr>
              <a:lnSpc>
                <a:spcPct val="80000"/>
              </a:lnSpc>
            </a:pPr>
            <a:endParaRPr lang="en-CA" sz="2800" dirty="0" smtClean="0"/>
          </a:p>
          <a:p>
            <a:r>
              <a:rPr lang="en-CA" sz="2800" dirty="0" smtClean="0"/>
              <a:t>An algorithm of segmentation modelling is used:</a:t>
            </a:r>
          </a:p>
          <a:p>
            <a:pPr lvl="1"/>
            <a:r>
              <a:rPr lang="en-CA" dirty="0" smtClean="0"/>
              <a:t>CHAID (Chi-Square Automated Interaction Detection) is often used</a:t>
            </a:r>
          </a:p>
          <a:p>
            <a:pPr lvl="1"/>
            <a:r>
              <a:rPr lang="en-CA" sz="2800" dirty="0" smtClean="0"/>
              <a:t>Algorithm based on Chi-square tests </a:t>
            </a:r>
          </a:p>
          <a:p>
            <a:pPr lvl="1"/>
            <a:r>
              <a:rPr lang="en-CA" sz="2800" dirty="0" smtClean="0"/>
              <a:t>Available in Knowledge Seeker, SAS Miner, etc.</a:t>
            </a:r>
          </a:p>
        </p:txBody>
      </p:sp>
      <p:sp>
        <p:nvSpPr>
          <p:cNvPr id="3000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271990-1BBA-4FF1-9B4D-E9BB04647DAF}" type="slidenum">
              <a:rPr lang="fr-CA"/>
              <a:pPr/>
              <a:t>27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9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609600"/>
            <a:ext cx="8153400" cy="5562600"/>
          </a:xfrm>
        </p:spPr>
        <p:txBody>
          <a:bodyPr/>
          <a:lstStyle/>
          <a:p>
            <a:r>
              <a:rPr lang="en-CA" sz="3000" smtClean="0"/>
              <a:t>Auxiliary variables should be categorical.</a:t>
            </a:r>
          </a:p>
          <a:p>
            <a:pPr lvl="1"/>
            <a:r>
              <a:rPr lang="en-CA" sz="2600" smtClean="0"/>
              <a:t>Some software programs support the use of quantitative variables; they categorize to the most significant result.</a:t>
            </a:r>
          </a:p>
          <a:p>
            <a:pPr lvl="1">
              <a:buFontTx/>
              <a:buNone/>
            </a:pPr>
            <a:endParaRPr lang="en-CA" sz="2600" smtClean="0"/>
          </a:p>
          <a:p>
            <a:r>
              <a:rPr lang="en-CA" sz="3000" smtClean="0"/>
              <a:t>A dichotomous variable which takes the value 1 for the respondents and the value 0 for the nonrespondents is required as the dependent variable.  </a:t>
            </a:r>
          </a:p>
          <a:p>
            <a:endParaRPr lang="en-CA" sz="3000" smtClean="0"/>
          </a:p>
          <a:p>
            <a:r>
              <a:rPr lang="en-CA" sz="3000" smtClean="0"/>
              <a:t>We refer to this method as a non symmetrical one.</a:t>
            </a:r>
          </a:p>
        </p:txBody>
      </p:sp>
      <p:sp>
        <p:nvSpPr>
          <p:cNvPr id="3010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EA13FA-F9C4-48BD-B9BE-FECA727A3E48}" type="slidenum">
              <a:rPr lang="fr-CA"/>
              <a:pPr/>
              <a:t>28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3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609600"/>
            <a:ext cx="8153400" cy="5943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CA" sz="3000" u="sng" dirty="0" smtClean="0"/>
              <a:t>The CHAID algorithm ...</a:t>
            </a:r>
            <a:endParaRPr lang="en-CA" sz="3000" dirty="0" smtClean="0"/>
          </a:p>
          <a:p>
            <a:pPr>
              <a:buFont typeface="Wingdings" pitchFamily="2" charset="2"/>
              <a:buNone/>
            </a:pPr>
            <a:r>
              <a:rPr lang="en-CA" sz="2600" dirty="0" smtClean="0"/>
              <a:t>1.	Groups each auxiliary variable in categories using     Chi-Square </a:t>
            </a:r>
            <a:r>
              <a:rPr lang="en-CA" sz="2600" dirty="0" smtClean="0">
                <a:sym typeface="WP Greek Century" pitchFamily="2" charset="2"/>
              </a:rPr>
              <a:t>tests.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en-CA" sz="2600" dirty="0" smtClean="0">
              <a:sym typeface="WP Greek Century" pitchFamily="2" charset="2"/>
            </a:endParaRPr>
          </a:p>
          <a:p>
            <a:pPr marL="0" indent="0">
              <a:buNone/>
            </a:pPr>
            <a:r>
              <a:rPr lang="en-CA" sz="2600" dirty="0" smtClean="0">
                <a:sym typeface="WP Greek Century" pitchFamily="2" charset="2"/>
              </a:rPr>
              <a:t>2. Identifies the most significant auxiliary variable using Chi-Square tests.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en-CA" sz="2600" dirty="0" smtClean="0">
              <a:sym typeface="WP Greek Century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CA" sz="2600" dirty="0" smtClean="0">
                <a:sym typeface="WP Greek Century" pitchFamily="2" charset="2"/>
              </a:rPr>
              <a:t>3.	Partition the data according to the grouped categories of the most significant auxiliary variable.</a:t>
            </a:r>
          </a:p>
          <a:p>
            <a:pPr>
              <a:buFont typeface="Wingdings" pitchFamily="2" charset="2"/>
              <a:buNone/>
            </a:pPr>
            <a:endParaRPr lang="en-CA" sz="2600" dirty="0" smtClean="0">
              <a:sym typeface="WP Greek Century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CA" sz="2600" dirty="0" smtClean="0">
                <a:sym typeface="WP Greek Century" pitchFamily="2" charset="2"/>
              </a:rPr>
              <a:t>4.	Repeat steps 2 and 3 for each partition.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en-CA" sz="2600" dirty="0" smtClean="0">
              <a:sym typeface="WP Greek Century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CA" sz="2600" dirty="0" smtClean="0">
                <a:sym typeface="WP Greek Century" pitchFamily="2" charset="2"/>
              </a:rPr>
              <a:t>5.	Continues the process until a significant auxiliary variable cannot be found.</a:t>
            </a:r>
            <a:endParaRPr lang="en-CA" sz="2800" dirty="0" smtClean="0">
              <a:sym typeface="WP Greek Century" pitchFamily="2" charset="2"/>
            </a:endParaRPr>
          </a:p>
        </p:txBody>
      </p:sp>
      <p:sp>
        <p:nvSpPr>
          <p:cNvPr id="30208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0AC054-DDA3-40EE-AD97-987C468755A9}" type="slidenum">
              <a:rPr lang="fr-CA"/>
              <a:pPr/>
              <a:t>29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41D8-BD89-437A-97DF-8E6772DF94E1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F2398-9CF0-43AB-9081-ABED3DAC45C6}" type="slidenum">
              <a:rPr lang="en-CA" smtClean="0"/>
              <a:pPr/>
              <a:t>3</a:t>
            </a:fld>
            <a:endParaRPr lang="en-CA"/>
          </a:p>
        </p:txBody>
      </p:sp>
      <p:sp>
        <p:nvSpPr>
          <p:cNvPr id="94225" name="Rectangle 1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1963" y="4437063"/>
            <a:ext cx="8220075" cy="7921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669900"/>
              </a:buClr>
              <a:buNone/>
            </a:pPr>
            <a:r>
              <a:rPr lang="en-CA" sz="2000" b="1" dirty="0" smtClean="0"/>
              <a:t>Denis </a:t>
            </a:r>
            <a:r>
              <a:rPr lang="en-CA" sz="2000" b="1" dirty="0" err="1" smtClean="0"/>
              <a:t>Malo</a:t>
            </a:r>
            <a:endParaRPr lang="en-CA" sz="2000" b="1" dirty="0"/>
          </a:p>
          <a:p>
            <a:pPr algn="ctr">
              <a:buClr>
                <a:srgbClr val="669900"/>
              </a:buClr>
              <a:buNone/>
            </a:pPr>
            <a:r>
              <a:rPr lang="en-CA" sz="2000" b="1" dirty="0" smtClean="0"/>
              <a:t>Wisner Jocelyn</a:t>
            </a:r>
          </a:p>
          <a:p>
            <a:pPr algn="ctr">
              <a:buClr>
                <a:srgbClr val="669900"/>
              </a:buClr>
              <a:buNone/>
            </a:pPr>
            <a:r>
              <a:rPr lang="en-CA" sz="2000" b="1" dirty="0" smtClean="0"/>
              <a:t>Senior Methodologists, SSMD</a:t>
            </a:r>
            <a:endParaRPr lang="en-CA" sz="2000" b="1" dirty="0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935596" y="1775718"/>
            <a:ext cx="727280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4000" dirty="0" smtClean="0">
                <a:solidFill>
                  <a:srgbClr val="669900"/>
                </a:solidFill>
                <a:latin typeface="Arial Black" pitchFamily="34" charset="0"/>
              </a:rPr>
              <a:t>Survey Sampling and Estimation</a:t>
            </a:r>
            <a:endParaRPr lang="en-CA" sz="4000" dirty="0">
              <a:solidFill>
                <a:srgbClr val="66990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0324" y="5661248"/>
            <a:ext cx="2903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 smtClean="0">
                <a:solidFill>
                  <a:srgbClr val="FF0000"/>
                </a:solidFill>
              </a:rPr>
              <a:t>September 30 – October 4</a:t>
            </a:r>
          </a:p>
          <a:p>
            <a:pPr algn="ctr"/>
            <a:r>
              <a:rPr lang="en-CA" dirty="0" smtClean="0">
                <a:solidFill>
                  <a:srgbClr val="FF0000"/>
                </a:solidFill>
              </a:rPr>
              <a:t> 2019</a:t>
            </a:r>
            <a:endParaRPr lang="en-C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350FFD5-E845-4004-B2D6-737DFFD85516}" type="slidenum">
              <a:rPr lang="fr-CA"/>
              <a:pPr/>
              <a:t>30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591874" name="Object 1026"/>
          <p:cNvGraphicFramePr>
            <a:graphicFrameLocks noChangeAspect="1"/>
          </p:cNvGraphicFramePr>
          <p:nvPr/>
        </p:nvGraphicFramePr>
        <p:xfrm>
          <a:off x="323850" y="1125538"/>
          <a:ext cx="8640763" cy="467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0759" name="MS Org Chart" r:id="rId3" imgW="4800600" imgH="933120" progId="OrgPlusWOPX.4">
                  <p:embed followColorScheme="full"/>
                </p:oleObj>
              </mc:Choice>
              <mc:Fallback>
                <p:oleObj name="MS Org Chart" r:id="rId3" imgW="4800600" imgH="933120" progId="OrgPlusWOPX.4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125538"/>
                        <a:ext cx="8640763" cy="4679950"/>
                      </a:xfrm>
                      <a:prstGeom prst="rect">
                        <a:avLst/>
                      </a:prstGeom>
                      <a:solidFill>
                        <a:srgbClr val="00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6" name="Text Box 1027"/>
          <p:cNvSpPr txBox="1">
            <a:spLocks noChangeArrowheads="1"/>
          </p:cNvSpPr>
          <p:nvPr/>
        </p:nvSpPr>
        <p:spPr bwMode="auto">
          <a:xfrm>
            <a:off x="1371600" y="304800"/>
            <a:ext cx="647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A" sz="2800" i="0">
                <a:solidFill>
                  <a:srgbClr val="FFFF00"/>
                </a:solidFill>
              </a:rPr>
              <a:t>Example of RHGs:  Segmentation Model</a:t>
            </a:r>
            <a:endParaRPr lang="fr-CA" i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91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640763" cy="1727919"/>
          </a:xfrm>
        </p:spPr>
        <p:txBody>
          <a:bodyPr/>
          <a:lstStyle/>
          <a:p>
            <a:r>
              <a:rPr lang="en-CA" sz="3200" dirty="0" smtClean="0"/>
              <a:t/>
            </a:r>
            <a:br>
              <a:rPr lang="en-CA" sz="3200" dirty="0" smtClean="0"/>
            </a:br>
            <a:r>
              <a:rPr lang="en-CA" sz="3200" dirty="0" smtClean="0"/>
              <a:t>Method 3:  Score Method (</a:t>
            </a:r>
            <a:r>
              <a:rPr lang="en-CA" sz="3200" dirty="0" err="1" smtClean="0"/>
              <a:t>Eltinge-Yansaneh</a:t>
            </a:r>
            <a:r>
              <a:rPr lang="en-CA" sz="3200" dirty="0" smtClean="0"/>
              <a:t> method)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196975"/>
            <a:ext cx="8351838" cy="5256213"/>
          </a:xfrm>
        </p:spPr>
        <p:txBody>
          <a:bodyPr/>
          <a:lstStyle/>
          <a:p>
            <a:pPr>
              <a:lnSpc>
                <a:spcPct val="105000"/>
              </a:lnSpc>
              <a:spcAft>
                <a:spcPct val="15000"/>
              </a:spcAft>
            </a:pPr>
            <a:endParaRPr lang="en-CA" sz="2800" dirty="0" smtClean="0"/>
          </a:p>
          <a:p>
            <a:pPr>
              <a:lnSpc>
                <a:spcPct val="105000"/>
              </a:lnSpc>
              <a:spcAft>
                <a:spcPct val="15000"/>
              </a:spcAft>
            </a:pPr>
            <a:endParaRPr lang="en-CA" dirty="0"/>
          </a:p>
          <a:p>
            <a:pPr>
              <a:lnSpc>
                <a:spcPct val="105000"/>
              </a:lnSpc>
              <a:spcAft>
                <a:spcPct val="15000"/>
              </a:spcAft>
            </a:pPr>
            <a:r>
              <a:rPr lang="en-CA" sz="2800" dirty="0" smtClean="0"/>
              <a:t>Uses logistic regression as the starting point</a:t>
            </a:r>
          </a:p>
          <a:p>
            <a:pPr>
              <a:lnSpc>
                <a:spcPct val="105000"/>
              </a:lnSpc>
              <a:spcAft>
                <a:spcPct val="15000"/>
              </a:spcAft>
            </a:pPr>
            <a:endParaRPr lang="en-CA" sz="2800" dirty="0" smtClean="0"/>
          </a:p>
          <a:p>
            <a:pPr>
              <a:lnSpc>
                <a:spcPct val="105000"/>
              </a:lnSpc>
              <a:spcAft>
                <a:spcPct val="15000"/>
              </a:spcAft>
            </a:pPr>
            <a:endParaRPr lang="en-CA" sz="2800" dirty="0" smtClean="0"/>
          </a:p>
          <a:p>
            <a:pPr>
              <a:lnSpc>
                <a:spcPct val="105000"/>
              </a:lnSpc>
              <a:spcAft>
                <a:spcPct val="15000"/>
              </a:spcAft>
            </a:pPr>
            <a:r>
              <a:rPr lang="en-CA" sz="2800" dirty="0" smtClean="0"/>
              <a:t>Once the model obtained:</a:t>
            </a:r>
          </a:p>
          <a:p>
            <a:pPr lvl="1">
              <a:lnSpc>
                <a:spcPct val="105000"/>
              </a:lnSpc>
              <a:spcAft>
                <a:spcPct val="15000"/>
              </a:spcAft>
            </a:pPr>
            <a:r>
              <a:rPr lang="en-CA" sz="2400" dirty="0" smtClean="0"/>
              <a:t>Sort units according to the </a:t>
            </a:r>
            <a:r>
              <a:rPr lang="en-CA" sz="2400" dirty="0" err="1" smtClean="0"/>
              <a:t>p</a:t>
            </a:r>
            <a:r>
              <a:rPr lang="en-CA" sz="2400" baseline="-25000" dirty="0" err="1" smtClean="0"/>
              <a:t>ti</a:t>
            </a:r>
            <a:r>
              <a:rPr lang="en-CA" sz="2400" dirty="0" smtClean="0"/>
              <a:t> estimated by the model</a:t>
            </a:r>
          </a:p>
          <a:p>
            <a:pPr lvl="1">
              <a:lnSpc>
                <a:spcPct val="105000"/>
              </a:lnSpc>
              <a:spcAft>
                <a:spcPct val="15000"/>
              </a:spcAft>
            </a:pPr>
            <a:r>
              <a:rPr lang="en-CA" sz="2400" dirty="0" smtClean="0"/>
              <a:t>Define classes with an equal number of units</a:t>
            </a:r>
          </a:p>
          <a:p>
            <a:pPr lvl="1">
              <a:lnSpc>
                <a:spcPct val="105000"/>
              </a:lnSpc>
              <a:spcAft>
                <a:spcPct val="15000"/>
              </a:spcAft>
            </a:pPr>
            <a:r>
              <a:rPr lang="en-CA" sz="2400" dirty="0" smtClean="0"/>
              <a:t>The number of classes is based on a convergence algorithm</a:t>
            </a:r>
          </a:p>
          <a:p>
            <a:pPr>
              <a:lnSpc>
                <a:spcPct val="105000"/>
              </a:lnSpc>
              <a:spcAft>
                <a:spcPct val="15000"/>
              </a:spcAft>
            </a:pPr>
            <a:r>
              <a:rPr lang="en-CA" sz="2800" dirty="0" err="1" smtClean="0"/>
              <a:t>Eltinge</a:t>
            </a:r>
            <a:r>
              <a:rPr lang="en-CA" sz="2800" dirty="0" smtClean="0"/>
              <a:t> &amp; </a:t>
            </a:r>
            <a:r>
              <a:rPr lang="en-CA" sz="2800" dirty="0" err="1" smtClean="0"/>
              <a:t>Yansaneh</a:t>
            </a:r>
            <a:r>
              <a:rPr lang="en-CA" sz="2800" dirty="0" smtClean="0"/>
              <a:t>, 1997</a:t>
            </a:r>
          </a:p>
        </p:txBody>
      </p:sp>
      <p:graphicFrame>
        <p:nvGraphicFramePr>
          <p:cNvPr id="871428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60882719"/>
              </p:ext>
            </p:extLst>
          </p:nvPr>
        </p:nvGraphicFramePr>
        <p:xfrm>
          <a:off x="982663" y="2696368"/>
          <a:ext cx="5256213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1783" name="Équation" r:id="rId3" imgW="2070000" imgH="444240" progId="Equation.3">
                  <p:embed/>
                </p:oleObj>
              </mc:Choice>
              <mc:Fallback>
                <p:oleObj name="Équation" r:id="rId3" imgW="20700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663" y="2696368"/>
                        <a:ext cx="5256213" cy="11287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5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2662FFF-4A1B-4742-A718-45EED0873331}" type="slidenum">
              <a:rPr lang="fr-CA"/>
              <a:pPr/>
              <a:t>31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3568" y="620688"/>
            <a:ext cx="7698432" cy="598512"/>
          </a:xfrm>
        </p:spPr>
        <p:txBody>
          <a:bodyPr/>
          <a:lstStyle/>
          <a:p>
            <a:r>
              <a:rPr lang="en-CA" sz="3600" dirty="0" smtClean="0"/>
              <a:t>Additional Constraints</a:t>
            </a:r>
          </a:p>
        </p:txBody>
      </p:sp>
      <p:sp>
        <p:nvSpPr>
          <p:cNvPr id="303108" name="Rectangle 1027"/>
          <p:cNvSpPr>
            <a:spLocks noGrp="1" noChangeArrowheads="1"/>
          </p:cNvSpPr>
          <p:nvPr>
            <p:ph idx="1"/>
          </p:nvPr>
        </p:nvSpPr>
        <p:spPr>
          <a:xfrm>
            <a:off x="323850" y="1295400"/>
            <a:ext cx="8496300" cy="5334000"/>
          </a:xfrm>
        </p:spPr>
        <p:txBody>
          <a:bodyPr/>
          <a:lstStyle/>
          <a:p>
            <a:r>
              <a:rPr lang="en-CA" sz="2800" smtClean="0"/>
              <a:t>For the logistic regression and the segmentation model, we might want to impose some additional constraints when creating the RHGs in order to insure some stability in the weight adjustments.</a:t>
            </a:r>
          </a:p>
          <a:p>
            <a:pPr>
              <a:lnSpc>
                <a:spcPct val="60000"/>
              </a:lnSpc>
            </a:pPr>
            <a:endParaRPr lang="en-CA" sz="2800" smtClean="0"/>
          </a:p>
          <a:p>
            <a:pPr>
              <a:buFont typeface="Wingdings" pitchFamily="2" charset="2"/>
              <a:buNone/>
            </a:pPr>
            <a:r>
              <a:rPr lang="en-CA" sz="2800" smtClean="0"/>
              <a:t>For each RHG, we might want to have:</a:t>
            </a:r>
          </a:p>
          <a:p>
            <a:pPr>
              <a:buFont typeface="Wingdings" pitchFamily="2" charset="2"/>
              <a:buNone/>
            </a:pPr>
            <a:r>
              <a:rPr lang="en-CA" sz="2800" smtClean="0"/>
              <a:t>1.	</a:t>
            </a:r>
            <a:r>
              <a:rPr lang="en-CA" sz="2400" smtClean="0"/>
              <a:t>A minimum number of units (</a:t>
            </a:r>
            <a:r>
              <a:rPr lang="en-CA" sz="2400" i="1" smtClean="0"/>
              <a:t>n</a:t>
            </a:r>
            <a:r>
              <a:rPr lang="en-CA" sz="2400" smtClean="0"/>
              <a:t> = 30 for example).</a:t>
            </a:r>
          </a:p>
          <a:p>
            <a:pPr>
              <a:buFont typeface="Wingdings" pitchFamily="2" charset="2"/>
              <a:buNone/>
            </a:pPr>
            <a:r>
              <a:rPr lang="en-CA" sz="2400" smtClean="0"/>
              <a:t>2.	A weighted response rate higher than a certain threshold (50 % for example).</a:t>
            </a:r>
          </a:p>
          <a:p>
            <a:pPr>
              <a:buFont typeface="Wingdings" pitchFamily="2" charset="2"/>
              <a:buNone/>
            </a:pPr>
            <a:r>
              <a:rPr lang="en-CA" sz="2400" smtClean="0"/>
              <a:t>3.	An unweighted response rate higher than a certain threshold (50 % for example).</a:t>
            </a:r>
          </a:p>
        </p:txBody>
      </p:sp>
      <p:sp>
        <p:nvSpPr>
          <p:cNvPr id="3031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221D9E-8EA9-4D4D-BAB0-DEC3A9A0F162}" type="slidenum">
              <a:rPr lang="fr-CA"/>
              <a:pPr/>
              <a:t>32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1" name="Rectangle 1026"/>
          <p:cNvSpPr>
            <a:spLocks noGrp="1" noChangeArrowheads="1"/>
          </p:cNvSpPr>
          <p:nvPr>
            <p:ph idx="1"/>
          </p:nvPr>
        </p:nvSpPr>
        <p:spPr>
          <a:xfrm>
            <a:off x="609600" y="609600"/>
            <a:ext cx="7772400" cy="5867400"/>
          </a:xfrm>
        </p:spPr>
        <p:txBody>
          <a:bodyPr/>
          <a:lstStyle/>
          <a:p>
            <a:r>
              <a:rPr lang="en-CA" sz="2800" smtClean="0"/>
              <a:t>If one of the three constraints is not satisfied, the RHG is collapsed with a neighbouring RHG.</a:t>
            </a:r>
          </a:p>
          <a:p>
            <a:endParaRPr lang="en-CA" sz="2800" smtClean="0"/>
          </a:p>
          <a:p>
            <a:r>
              <a:rPr lang="en-CA" sz="2800" smtClean="0"/>
              <a:t>The RHG collapsing process is conducted until every RHG meets all three conditions.</a:t>
            </a:r>
          </a:p>
          <a:p>
            <a:endParaRPr lang="en-CA" sz="2800" smtClean="0"/>
          </a:p>
          <a:p>
            <a:r>
              <a:rPr lang="en-CA" sz="2800" smtClean="0"/>
              <a:t>Such constraints prevent against some eventual high nonresponse adjustments which could translate into an increase in the variance of the estimations.</a:t>
            </a:r>
          </a:p>
        </p:txBody>
      </p:sp>
      <p:sp>
        <p:nvSpPr>
          <p:cNvPr id="3041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75F49F-CCCB-45F2-A273-F465D1B9D6A0}" type="slidenum">
              <a:rPr lang="fr-CA"/>
              <a:pPr/>
              <a:t>33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4704"/>
            <a:ext cx="7772400" cy="683096"/>
          </a:xfrm>
        </p:spPr>
        <p:txBody>
          <a:bodyPr/>
          <a:lstStyle/>
          <a:p>
            <a:r>
              <a:rPr lang="en-CA" sz="3600" dirty="0" smtClean="0"/>
              <a:t>5.3 Calibration </a:t>
            </a:r>
            <a:endParaRPr lang="en-CA" dirty="0" smtClean="0"/>
          </a:p>
        </p:txBody>
      </p:sp>
      <p:sp>
        <p:nvSpPr>
          <p:cNvPr id="61235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5105400"/>
          </a:xfrm>
        </p:spPr>
        <p:txBody>
          <a:bodyPr/>
          <a:lstStyle/>
          <a:p>
            <a:r>
              <a:rPr lang="en-CA" dirty="0" smtClean="0"/>
              <a:t>Calibration consist in adjusting the weights so that some estimates correspond to some known control totals.  These control totals generally come from an external and reliable source.  </a:t>
            </a:r>
          </a:p>
          <a:p>
            <a:endParaRPr lang="en-CA" dirty="0" smtClean="0"/>
          </a:p>
          <a:p>
            <a:r>
              <a:rPr lang="en-CA" dirty="0" smtClean="0"/>
              <a:t>The calibrated weights must be as close as possible to the sampling (or nonresponse adjusted) weights.  </a:t>
            </a:r>
          </a:p>
        </p:txBody>
      </p:sp>
      <p:sp>
        <p:nvSpPr>
          <p:cNvPr id="3051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2181D2-A1BD-4C52-9B66-7B938A8A51E1}" type="slidenum">
              <a:rPr lang="fr-CA"/>
              <a:pPr/>
              <a:t>34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1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12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12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2354" grpId="0" autoUpdateAnimBg="0"/>
      <p:bldP spid="612355" grpId="0" build="p" autoUpdateAnimBg="0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8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609600"/>
            <a:ext cx="7772400" cy="6019800"/>
          </a:xfrm>
        </p:spPr>
        <p:txBody>
          <a:bodyPr/>
          <a:lstStyle/>
          <a:p>
            <a:r>
              <a:rPr lang="en-CA" smtClean="0"/>
              <a:t>Goals of calibration:</a:t>
            </a:r>
          </a:p>
          <a:p>
            <a:pPr lvl="1"/>
            <a:r>
              <a:rPr lang="en-CA" smtClean="0"/>
              <a:t>Reduce the discrepancies between different sources of estimates.</a:t>
            </a:r>
          </a:p>
          <a:p>
            <a:pPr lvl="1"/>
            <a:endParaRPr lang="en-CA" smtClean="0"/>
          </a:p>
          <a:p>
            <a:pPr lvl="1"/>
            <a:r>
              <a:rPr lang="en-CA" smtClean="0"/>
              <a:t>Correct for undercoverage (or overcoverage) of the target population.</a:t>
            </a:r>
          </a:p>
          <a:p>
            <a:pPr lvl="1"/>
            <a:endParaRPr lang="en-CA" smtClean="0"/>
          </a:p>
          <a:p>
            <a:pPr lvl="1"/>
            <a:r>
              <a:rPr lang="en-CA" smtClean="0"/>
              <a:t>To some extent, adjust for total nonresponse (if the variables used for calibration are correlated with the probabilities of response).</a:t>
            </a:r>
          </a:p>
        </p:txBody>
      </p:sp>
      <p:sp>
        <p:nvSpPr>
          <p:cNvPr id="3061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6C8861-934A-449E-840D-8E92B5789467}" type="slidenum">
              <a:rPr lang="fr-CA"/>
              <a:pPr/>
              <a:t>35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13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13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13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6133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3378" grpId="0" build="p" bldLvl="2" autoUpdateAnimBg="0" advAuto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2" name="Rectangle 2"/>
          <p:cNvSpPr>
            <a:spLocks noGrp="1" noChangeArrowheads="1"/>
          </p:cNvSpPr>
          <p:nvPr>
            <p:ph idx="1"/>
          </p:nvPr>
        </p:nvSpPr>
        <p:spPr>
          <a:xfrm>
            <a:off x="323850" y="549275"/>
            <a:ext cx="8534400" cy="6019800"/>
          </a:xfrm>
        </p:spPr>
        <p:txBody>
          <a:bodyPr/>
          <a:lstStyle/>
          <a:p>
            <a:r>
              <a:rPr lang="en-CA" smtClean="0"/>
              <a:t>Calibration estimation covers:</a:t>
            </a:r>
          </a:p>
          <a:p>
            <a:pPr lvl="1"/>
            <a:r>
              <a:rPr lang="en-CA" smtClean="0"/>
              <a:t>Ratio estimation</a:t>
            </a:r>
          </a:p>
          <a:p>
            <a:pPr lvl="1"/>
            <a:r>
              <a:rPr lang="en-CA" smtClean="0"/>
              <a:t>Raking ratio estimation</a:t>
            </a:r>
          </a:p>
          <a:p>
            <a:pPr lvl="1"/>
            <a:r>
              <a:rPr lang="en-CA" smtClean="0"/>
              <a:t>Regression estimation</a:t>
            </a:r>
          </a:p>
          <a:p>
            <a:pPr lvl="1"/>
            <a:r>
              <a:rPr lang="en-CA" smtClean="0"/>
              <a:t>Multiple regression estimation</a:t>
            </a:r>
          </a:p>
          <a:p>
            <a:pPr lvl="1"/>
            <a:r>
              <a:rPr lang="en-CA" smtClean="0"/>
              <a:t>Postratification</a:t>
            </a:r>
          </a:p>
          <a:p>
            <a:pPr lvl="1"/>
            <a:r>
              <a:rPr lang="en-CA" smtClean="0"/>
              <a:t>Multi-way poststratification</a:t>
            </a:r>
          </a:p>
          <a:p>
            <a:r>
              <a:rPr lang="en-CA" smtClean="0"/>
              <a:t>All methods have the same goal of minimizing the distance function D(w</a:t>
            </a:r>
            <a:r>
              <a:rPr lang="en-CA" baseline="-25000" smtClean="0"/>
              <a:t>NR</a:t>
            </a:r>
            <a:r>
              <a:rPr lang="en-CA" smtClean="0"/>
              <a:t>, w</a:t>
            </a:r>
            <a:r>
              <a:rPr lang="en-CA" baseline="-25000" smtClean="0"/>
              <a:t>final</a:t>
            </a:r>
            <a:r>
              <a:rPr lang="en-CA" smtClean="0"/>
              <a:t>) so that control totals are satisfied</a:t>
            </a:r>
          </a:p>
          <a:p>
            <a:r>
              <a:rPr lang="en-CA" smtClean="0"/>
              <a:t>See Deville and Särndal, 1992</a:t>
            </a:r>
          </a:p>
        </p:txBody>
      </p:sp>
      <p:sp>
        <p:nvSpPr>
          <p:cNvPr id="3072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4A68C2-FF66-4CC1-A41B-9E7E52C0B77C}" type="slidenum">
              <a:rPr lang="fr-CA"/>
              <a:pPr/>
              <a:t>36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14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14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14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614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614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6144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6144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6144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6144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02" grpId="0" build="p" bldLvl="2" autoUpdateAnimBg="0" advAuto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620688"/>
            <a:ext cx="7626424" cy="720080"/>
          </a:xfrm>
        </p:spPr>
        <p:txBody>
          <a:bodyPr/>
          <a:lstStyle/>
          <a:p>
            <a:r>
              <a:rPr lang="en-CA" sz="3600" dirty="0" err="1" smtClean="0"/>
              <a:t>Poststratification</a:t>
            </a:r>
            <a:r>
              <a:rPr lang="en-CA" sz="3600" dirty="0" smtClean="0"/>
              <a:t> </a:t>
            </a:r>
          </a:p>
        </p:txBody>
      </p:sp>
      <p:sp>
        <p:nvSpPr>
          <p:cNvPr id="61542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7772400" cy="5410200"/>
          </a:xfrm>
        </p:spPr>
        <p:txBody>
          <a:bodyPr/>
          <a:lstStyle/>
          <a:p>
            <a:r>
              <a:rPr lang="en-CA" sz="3000" dirty="0" smtClean="0"/>
              <a:t>Simplest form of calibration.</a:t>
            </a:r>
          </a:p>
          <a:p>
            <a:pPr>
              <a:lnSpc>
                <a:spcPct val="70000"/>
              </a:lnSpc>
            </a:pPr>
            <a:endParaRPr lang="en-CA" sz="3000" dirty="0" smtClean="0"/>
          </a:p>
          <a:p>
            <a:r>
              <a:rPr lang="en-CA" sz="3000" dirty="0" smtClean="0"/>
              <a:t>The known control totals used for calibration are population counts.</a:t>
            </a:r>
          </a:p>
          <a:p>
            <a:endParaRPr lang="en-CA" sz="3000" dirty="0" smtClean="0"/>
          </a:p>
          <a:p>
            <a:r>
              <a:rPr lang="en-CA" sz="3000" dirty="0" smtClean="0"/>
              <a:t>The sample of respondents </a:t>
            </a:r>
            <a:r>
              <a:rPr lang="en-CA" sz="3000" i="1" dirty="0" err="1" smtClean="0"/>
              <a:t>s</a:t>
            </a:r>
            <a:r>
              <a:rPr lang="en-CA" sz="3000" i="1" baseline="-20000" dirty="0" err="1" smtClean="0"/>
              <a:t>tr</a:t>
            </a:r>
            <a:r>
              <a:rPr lang="en-CA" sz="3000" dirty="0" smtClean="0"/>
              <a:t> is divided in </a:t>
            </a:r>
            <a:r>
              <a:rPr lang="en-CA" sz="3000" i="1" dirty="0" smtClean="0"/>
              <a:t>K</a:t>
            </a:r>
            <a:r>
              <a:rPr lang="en-CA" sz="3000" dirty="0" smtClean="0"/>
              <a:t> </a:t>
            </a:r>
            <a:r>
              <a:rPr lang="en-CA" sz="3000" dirty="0" err="1" smtClean="0"/>
              <a:t>poststrata</a:t>
            </a:r>
            <a:r>
              <a:rPr lang="en-CA" sz="3000" dirty="0" smtClean="0"/>
              <a:t> where each </a:t>
            </a:r>
            <a:r>
              <a:rPr lang="en-CA" sz="3000" dirty="0" err="1" smtClean="0"/>
              <a:t>poststratum</a:t>
            </a:r>
            <a:r>
              <a:rPr lang="en-CA" sz="3000" dirty="0" smtClean="0"/>
              <a:t> </a:t>
            </a:r>
            <a:r>
              <a:rPr lang="en-CA" sz="3000" i="1" dirty="0" smtClean="0"/>
              <a:t>k</a:t>
            </a:r>
            <a:r>
              <a:rPr lang="en-CA" sz="3000" dirty="0" smtClean="0"/>
              <a:t> contains </a:t>
            </a:r>
            <a:r>
              <a:rPr lang="en-CA" sz="3000" i="1" dirty="0" err="1" smtClean="0"/>
              <a:t>m</a:t>
            </a:r>
            <a:r>
              <a:rPr lang="en-CA" sz="3000" i="1" baseline="-20000" dirty="0" err="1" smtClean="0"/>
              <a:t>trk</a:t>
            </a:r>
            <a:r>
              <a:rPr lang="en-CA" sz="3000" dirty="0" smtClean="0"/>
              <a:t> responding units.</a:t>
            </a:r>
          </a:p>
          <a:p>
            <a:pPr>
              <a:lnSpc>
                <a:spcPct val="70000"/>
              </a:lnSpc>
            </a:pPr>
            <a:endParaRPr lang="en-CA" sz="3000" dirty="0" smtClean="0"/>
          </a:p>
          <a:p>
            <a:r>
              <a:rPr lang="en-CA" sz="3000" dirty="0" smtClean="0"/>
              <a:t>Population counts </a:t>
            </a:r>
            <a:r>
              <a:rPr lang="en-CA" sz="3000" i="1" dirty="0" err="1" smtClean="0"/>
              <a:t>M</a:t>
            </a:r>
            <a:r>
              <a:rPr lang="en-CA" sz="3000" i="1" baseline="-20000" dirty="0" err="1" smtClean="0"/>
              <a:t>tk</a:t>
            </a:r>
            <a:r>
              <a:rPr lang="en-CA" sz="3000" dirty="0" smtClean="0"/>
              <a:t> are assumed to be known for each </a:t>
            </a:r>
            <a:r>
              <a:rPr lang="en-CA" sz="3000" dirty="0" err="1" smtClean="0"/>
              <a:t>poststratum</a:t>
            </a:r>
            <a:r>
              <a:rPr lang="en-CA" sz="3000" dirty="0" smtClean="0"/>
              <a:t> </a:t>
            </a:r>
            <a:r>
              <a:rPr lang="en-CA" sz="3000" i="1" dirty="0" smtClean="0"/>
              <a:t>k</a:t>
            </a:r>
            <a:r>
              <a:rPr lang="en-CA" sz="3000" dirty="0" smtClean="0"/>
              <a:t>.</a:t>
            </a:r>
            <a:endParaRPr lang="en-CA" dirty="0" smtClean="0"/>
          </a:p>
        </p:txBody>
      </p:sp>
      <p:sp>
        <p:nvSpPr>
          <p:cNvPr id="3082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4E2640-4B24-4E6D-B061-54FCCC5DDC96}" type="slidenum">
              <a:rPr lang="fr-CA"/>
              <a:pPr/>
              <a:t>37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15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15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15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615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615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26" grpId="0" autoUpdateAnimBg="0"/>
      <p:bldP spid="615427" grpId="0" build="p" autoUpdateAnimBg="0" advAuto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46124"/>
            <a:ext cx="7914456" cy="594644"/>
          </a:xfrm>
        </p:spPr>
        <p:txBody>
          <a:bodyPr/>
          <a:lstStyle/>
          <a:p>
            <a:r>
              <a:rPr lang="en-CA" sz="3600" dirty="0" err="1" smtClean="0"/>
              <a:t>Poststratification</a:t>
            </a:r>
            <a:endParaRPr lang="en-CA" sz="3600" dirty="0" smtClean="0"/>
          </a:p>
        </p:txBody>
      </p:sp>
      <p:sp>
        <p:nvSpPr>
          <p:cNvPr id="61952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7772400" cy="5334000"/>
          </a:xfrm>
        </p:spPr>
        <p:txBody>
          <a:bodyPr/>
          <a:lstStyle/>
          <a:p>
            <a:r>
              <a:rPr lang="en-CA" sz="2800" dirty="0" smtClean="0"/>
              <a:t>The </a:t>
            </a:r>
            <a:r>
              <a:rPr lang="en-CA" sz="2800" dirty="0" err="1" smtClean="0"/>
              <a:t>poststratified</a:t>
            </a:r>
            <a:r>
              <a:rPr lang="en-CA" sz="2800" dirty="0" smtClean="0"/>
              <a:t> estimator of the total</a:t>
            </a:r>
          </a:p>
          <a:p>
            <a:pPr>
              <a:buFont typeface="Wingdings" pitchFamily="2" charset="2"/>
              <a:buNone/>
            </a:pPr>
            <a:r>
              <a:rPr lang="en-CA" sz="2800" dirty="0" smtClean="0"/>
              <a:t>	is given by:</a:t>
            </a:r>
          </a:p>
          <a:p>
            <a:pPr>
              <a:buFont typeface="Wingdings" pitchFamily="2" charset="2"/>
              <a:buNone/>
            </a:pPr>
            <a:endParaRPr lang="en-CA" sz="2800" dirty="0" smtClean="0"/>
          </a:p>
          <a:p>
            <a:pPr>
              <a:buFont typeface="Wingdings" pitchFamily="2" charset="2"/>
              <a:buNone/>
            </a:pPr>
            <a:endParaRPr lang="en-CA" sz="2800" dirty="0" smtClean="0"/>
          </a:p>
          <a:p>
            <a:pPr>
              <a:buFont typeface="Wingdings" pitchFamily="2" charset="2"/>
              <a:buNone/>
            </a:pPr>
            <a:endParaRPr lang="en-CA" sz="2800" dirty="0" smtClean="0"/>
          </a:p>
          <a:p>
            <a:pPr>
              <a:buFont typeface="Wingdings" pitchFamily="2" charset="2"/>
              <a:buNone/>
            </a:pPr>
            <a:endParaRPr lang="en-CA" sz="2800" dirty="0" smtClean="0"/>
          </a:p>
          <a:p>
            <a:pPr>
              <a:buFont typeface="Wingdings" pitchFamily="2" charset="2"/>
              <a:buNone/>
            </a:pPr>
            <a:r>
              <a:rPr lang="en-CA" sz="2800" dirty="0" smtClean="0"/>
              <a:t>where:                                      and</a:t>
            </a:r>
            <a:endParaRPr lang="en-CA" dirty="0" smtClean="0"/>
          </a:p>
        </p:txBody>
      </p:sp>
      <p:sp>
        <p:nvSpPr>
          <p:cNvPr id="491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C85D72-1CA3-4ED2-9F95-98C7C7B81E72}" type="slidenum">
              <a:rPr lang="fr-CA"/>
              <a:pPr/>
              <a:t>38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6195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7777140"/>
              </p:ext>
            </p:extLst>
          </p:nvPr>
        </p:nvGraphicFramePr>
        <p:xfrm>
          <a:off x="3352800" y="1745029"/>
          <a:ext cx="1771650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2822" name="Équation" r:id="rId3" imgW="723600" imgH="444240" progId="Equation.3">
                  <p:embed/>
                </p:oleObj>
              </mc:Choice>
              <mc:Fallback>
                <p:oleObj name="Équation" r:id="rId3" imgW="7236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745029"/>
                        <a:ext cx="1771650" cy="10858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952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856896"/>
              </p:ext>
            </p:extLst>
          </p:nvPr>
        </p:nvGraphicFramePr>
        <p:xfrm>
          <a:off x="1763688" y="3800475"/>
          <a:ext cx="3616325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2823" name="Équation" r:id="rId5" imgW="1295280" imgH="431640" progId="Equation.3">
                  <p:embed/>
                </p:oleObj>
              </mc:Choice>
              <mc:Fallback>
                <p:oleObj name="Équation" r:id="rId5" imgW="12952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800475"/>
                        <a:ext cx="3616325" cy="12033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9526" name="Object 6"/>
          <p:cNvGraphicFramePr>
            <a:graphicFrameLocks noChangeAspect="1"/>
          </p:cNvGraphicFramePr>
          <p:nvPr/>
        </p:nvGraphicFramePr>
        <p:xfrm>
          <a:off x="1828800" y="5181600"/>
          <a:ext cx="3048000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2824" name="Équation" r:id="rId7" imgW="1117440" imgH="444240" progId="Equation.3">
                  <p:embed/>
                </p:oleObj>
              </mc:Choice>
              <mc:Fallback>
                <p:oleObj name="Équation" r:id="rId7" imgW="11174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181600"/>
                        <a:ext cx="3048000" cy="12128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95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786102"/>
              </p:ext>
            </p:extLst>
          </p:nvPr>
        </p:nvGraphicFramePr>
        <p:xfrm>
          <a:off x="6296025" y="5353050"/>
          <a:ext cx="2743200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2825" name="Équation" r:id="rId9" imgW="1015920" imgH="444240" progId="Equation.3">
                  <p:embed/>
                </p:oleObj>
              </mc:Choice>
              <mc:Fallback>
                <p:oleObj name="Équation" r:id="rId9" imgW="10159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6025" y="5353050"/>
                        <a:ext cx="2743200" cy="12001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19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19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19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619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19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9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19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19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522" grpId="0" autoUpdateAnimBg="0"/>
      <p:bldP spid="619523" grpId="0" build="p" autoUpdateAnimBg="0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7924800" cy="6172200"/>
          </a:xfrm>
        </p:spPr>
        <p:txBody>
          <a:bodyPr/>
          <a:lstStyle/>
          <a:p>
            <a:r>
              <a:rPr lang="en-CA" dirty="0" smtClean="0"/>
              <a:t>Calibrated weight for unit </a:t>
            </a:r>
            <a:r>
              <a:rPr lang="en-CA" i="1" dirty="0" smtClean="0"/>
              <a:t>i</a:t>
            </a:r>
            <a:r>
              <a:rPr lang="en-CA" dirty="0" smtClean="0"/>
              <a:t> of </a:t>
            </a:r>
            <a:r>
              <a:rPr lang="en-CA" dirty="0" err="1" smtClean="0"/>
              <a:t>poststratum</a:t>
            </a:r>
            <a:r>
              <a:rPr lang="en-CA" dirty="0" smtClean="0"/>
              <a:t> </a:t>
            </a:r>
            <a:r>
              <a:rPr lang="en-CA" i="1" dirty="0" smtClean="0"/>
              <a:t>k</a:t>
            </a:r>
            <a:r>
              <a:rPr lang="en-CA" dirty="0" smtClean="0"/>
              <a:t>: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>
              <a:lnSpc>
                <a:spcPct val="60000"/>
              </a:lnSpc>
            </a:pPr>
            <a:endParaRPr lang="en-CA" dirty="0" smtClean="0"/>
          </a:p>
          <a:p>
            <a:endParaRPr lang="en-CA" sz="2800" dirty="0" smtClean="0"/>
          </a:p>
          <a:p>
            <a:r>
              <a:rPr lang="en-CA" sz="2800" dirty="0" smtClean="0"/>
              <a:t>The final weight is thus a product of three factors:</a:t>
            </a:r>
          </a:p>
          <a:p>
            <a:pPr lvl="1">
              <a:buFontTx/>
              <a:buNone/>
            </a:pPr>
            <a:r>
              <a:rPr lang="en-CA" sz="2400" dirty="0" smtClean="0"/>
              <a:t>1.The inverse of the probability of inclusion</a:t>
            </a:r>
          </a:p>
          <a:p>
            <a:pPr lvl="1">
              <a:buFontTx/>
              <a:buNone/>
            </a:pPr>
            <a:r>
              <a:rPr lang="en-CA" sz="2400" dirty="0" smtClean="0"/>
              <a:t>2.	The inverse of the cross-sectional response rate</a:t>
            </a:r>
          </a:p>
          <a:p>
            <a:pPr lvl="1">
              <a:buFontTx/>
              <a:buNone/>
            </a:pPr>
            <a:r>
              <a:rPr lang="en-CA" sz="2400" dirty="0" smtClean="0"/>
              <a:t>3.	The cross-sectional calibration adjustment</a:t>
            </a:r>
            <a:endParaRPr lang="en-CA" dirty="0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BF0D7C-3D34-4F7C-A811-683E78C29D0A}" type="slidenum">
              <a:rPr lang="fr-CA"/>
              <a:pPr/>
              <a:t>39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620547" name="Object 3"/>
          <p:cNvGraphicFramePr>
            <a:graphicFrameLocks noChangeAspect="1"/>
          </p:cNvGraphicFramePr>
          <p:nvPr/>
        </p:nvGraphicFramePr>
        <p:xfrm>
          <a:off x="1458913" y="1676400"/>
          <a:ext cx="5572125" cy="152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3831" name="Équation" r:id="rId3" imgW="2273040" imgH="622080" progId="Equation.3">
                  <p:embed/>
                </p:oleObj>
              </mc:Choice>
              <mc:Fallback>
                <p:oleObj name="Équation" r:id="rId3" imgW="227304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8913" y="1676400"/>
                        <a:ext cx="5572125" cy="15208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20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205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620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6205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6205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20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0546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ChangeArrowheads="1"/>
          </p:cNvSpPr>
          <p:nvPr/>
        </p:nvSpPr>
        <p:spPr bwMode="auto">
          <a:xfrm rot="-1500000">
            <a:off x="601367" y="1634513"/>
            <a:ext cx="3822700" cy="6508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altLang="en-US" sz="3600" u="sng">
                <a:solidFill>
                  <a:srgbClr val="114FFB"/>
                </a:solidFill>
                <a:latin typeface="Book Antiqua" pitchFamily="18" charset="0"/>
              </a:rPr>
              <a:t>ESTIMATION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90600" y="4764088"/>
            <a:ext cx="2146300" cy="1050925"/>
            <a:chOff x="624" y="3001"/>
            <a:chExt cx="1352" cy="662"/>
          </a:xfrm>
        </p:grpSpPr>
        <p:sp>
          <p:nvSpPr>
            <p:cNvPr id="55502" name="Freeform 4"/>
            <p:cNvSpPr>
              <a:spLocks/>
            </p:cNvSpPr>
            <p:nvPr/>
          </p:nvSpPr>
          <p:spPr bwMode="auto">
            <a:xfrm>
              <a:off x="1376" y="3009"/>
              <a:ext cx="52" cy="322"/>
            </a:xfrm>
            <a:custGeom>
              <a:avLst/>
              <a:gdLst>
                <a:gd name="T0" fmla="*/ 18 w 52"/>
                <a:gd name="T1" fmla="*/ 4 h 322"/>
                <a:gd name="T2" fmla="*/ 30 w 52"/>
                <a:gd name="T3" fmla="*/ 0 h 322"/>
                <a:gd name="T4" fmla="*/ 39 w 52"/>
                <a:gd name="T5" fmla="*/ 0 h 322"/>
                <a:gd name="T6" fmla="*/ 47 w 52"/>
                <a:gd name="T7" fmla="*/ 2 h 322"/>
                <a:gd name="T8" fmla="*/ 50 w 52"/>
                <a:gd name="T9" fmla="*/ 13 h 322"/>
                <a:gd name="T10" fmla="*/ 50 w 52"/>
                <a:gd name="T11" fmla="*/ 23 h 322"/>
                <a:gd name="T12" fmla="*/ 45 w 52"/>
                <a:gd name="T13" fmla="*/ 34 h 322"/>
                <a:gd name="T14" fmla="*/ 42 w 52"/>
                <a:gd name="T15" fmla="*/ 34 h 322"/>
                <a:gd name="T16" fmla="*/ 47 w 52"/>
                <a:gd name="T17" fmla="*/ 47 h 322"/>
                <a:gd name="T18" fmla="*/ 51 w 52"/>
                <a:gd name="T19" fmla="*/ 69 h 322"/>
                <a:gd name="T20" fmla="*/ 51 w 52"/>
                <a:gd name="T21" fmla="*/ 87 h 322"/>
                <a:gd name="T22" fmla="*/ 50 w 52"/>
                <a:gd name="T23" fmla="*/ 110 h 322"/>
                <a:gd name="T24" fmla="*/ 47 w 52"/>
                <a:gd name="T25" fmla="*/ 133 h 322"/>
                <a:gd name="T26" fmla="*/ 41 w 52"/>
                <a:gd name="T27" fmla="*/ 134 h 322"/>
                <a:gd name="T28" fmla="*/ 41 w 52"/>
                <a:gd name="T29" fmla="*/ 141 h 322"/>
                <a:gd name="T30" fmla="*/ 38 w 52"/>
                <a:gd name="T31" fmla="*/ 144 h 322"/>
                <a:gd name="T32" fmla="*/ 38 w 52"/>
                <a:gd name="T33" fmla="*/ 167 h 322"/>
                <a:gd name="T34" fmla="*/ 34 w 52"/>
                <a:gd name="T35" fmla="*/ 172 h 322"/>
                <a:gd name="T36" fmla="*/ 34 w 52"/>
                <a:gd name="T37" fmla="*/ 216 h 322"/>
                <a:gd name="T38" fmla="*/ 34 w 52"/>
                <a:gd name="T39" fmla="*/ 243 h 322"/>
                <a:gd name="T40" fmla="*/ 39 w 52"/>
                <a:gd name="T41" fmla="*/ 273 h 322"/>
                <a:gd name="T42" fmla="*/ 41 w 52"/>
                <a:gd name="T43" fmla="*/ 313 h 322"/>
                <a:gd name="T44" fmla="*/ 36 w 52"/>
                <a:gd name="T45" fmla="*/ 316 h 322"/>
                <a:gd name="T46" fmla="*/ 36 w 52"/>
                <a:gd name="T47" fmla="*/ 320 h 322"/>
                <a:gd name="T48" fmla="*/ 27 w 52"/>
                <a:gd name="T49" fmla="*/ 320 h 322"/>
                <a:gd name="T50" fmla="*/ 26 w 52"/>
                <a:gd name="T51" fmla="*/ 319 h 322"/>
                <a:gd name="T52" fmla="*/ 22 w 52"/>
                <a:gd name="T53" fmla="*/ 319 h 322"/>
                <a:gd name="T54" fmla="*/ 22 w 52"/>
                <a:gd name="T55" fmla="*/ 321 h 322"/>
                <a:gd name="T56" fmla="*/ 16 w 52"/>
                <a:gd name="T57" fmla="*/ 320 h 322"/>
                <a:gd name="T58" fmla="*/ 3 w 52"/>
                <a:gd name="T59" fmla="*/ 319 h 322"/>
                <a:gd name="T60" fmla="*/ 3 w 52"/>
                <a:gd name="T61" fmla="*/ 316 h 322"/>
                <a:gd name="T62" fmla="*/ 15 w 52"/>
                <a:gd name="T63" fmla="*/ 310 h 322"/>
                <a:gd name="T64" fmla="*/ 15 w 52"/>
                <a:gd name="T65" fmla="*/ 304 h 322"/>
                <a:gd name="T66" fmla="*/ 4 w 52"/>
                <a:gd name="T67" fmla="*/ 301 h 322"/>
                <a:gd name="T68" fmla="*/ 4 w 52"/>
                <a:gd name="T69" fmla="*/ 297 h 322"/>
                <a:gd name="T70" fmla="*/ 11 w 52"/>
                <a:gd name="T71" fmla="*/ 291 h 322"/>
                <a:gd name="T72" fmla="*/ 11 w 52"/>
                <a:gd name="T73" fmla="*/ 247 h 322"/>
                <a:gd name="T74" fmla="*/ 9 w 52"/>
                <a:gd name="T75" fmla="*/ 207 h 322"/>
                <a:gd name="T76" fmla="*/ 10 w 52"/>
                <a:gd name="T77" fmla="*/ 167 h 322"/>
                <a:gd name="T78" fmla="*/ 10 w 52"/>
                <a:gd name="T79" fmla="*/ 144 h 322"/>
                <a:gd name="T80" fmla="*/ 9 w 52"/>
                <a:gd name="T81" fmla="*/ 137 h 322"/>
                <a:gd name="T82" fmla="*/ 9 w 52"/>
                <a:gd name="T83" fmla="*/ 106 h 322"/>
                <a:gd name="T84" fmla="*/ 0 w 52"/>
                <a:gd name="T85" fmla="*/ 99 h 322"/>
                <a:gd name="T86" fmla="*/ 0 w 52"/>
                <a:gd name="T87" fmla="*/ 95 h 322"/>
                <a:gd name="T88" fmla="*/ 19 w 52"/>
                <a:gd name="T89" fmla="*/ 52 h 322"/>
                <a:gd name="T90" fmla="*/ 29 w 52"/>
                <a:gd name="T91" fmla="*/ 46 h 322"/>
                <a:gd name="T92" fmla="*/ 27 w 52"/>
                <a:gd name="T93" fmla="*/ 43 h 322"/>
                <a:gd name="T94" fmla="*/ 21 w 52"/>
                <a:gd name="T95" fmla="*/ 41 h 322"/>
                <a:gd name="T96" fmla="*/ 21 w 52"/>
                <a:gd name="T97" fmla="*/ 39 h 322"/>
                <a:gd name="T98" fmla="*/ 19 w 52"/>
                <a:gd name="T99" fmla="*/ 37 h 322"/>
                <a:gd name="T100" fmla="*/ 19 w 52"/>
                <a:gd name="T101" fmla="*/ 34 h 322"/>
                <a:gd name="T102" fmla="*/ 18 w 52"/>
                <a:gd name="T103" fmla="*/ 33 h 322"/>
                <a:gd name="T104" fmla="*/ 19 w 52"/>
                <a:gd name="T105" fmla="*/ 31 h 322"/>
                <a:gd name="T106" fmla="*/ 18 w 52"/>
                <a:gd name="T107" fmla="*/ 30 h 322"/>
                <a:gd name="T108" fmla="*/ 21 w 52"/>
                <a:gd name="T109" fmla="*/ 23 h 322"/>
                <a:gd name="T110" fmla="*/ 19 w 52"/>
                <a:gd name="T111" fmla="*/ 19 h 322"/>
                <a:gd name="T112" fmla="*/ 21 w 52"/>
                <a:gd name="T113" fmla="*/ 15 h 322"/>
                <a:gd name="T114" fmla="*/ 18 w 52"/>
                <a:gd name="T115" fmla="*/ 12 h 322"/>
                <a:gd name="T116" fmla="*/ 18 w 52"/>
                <a:gd name="T117" fmla="*/ 4 h 3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2"/>
                <a:gd name="T178" fmla="*/ 0 h 322"/>
                <a:gd name="T179" fmla="*/ 52 w 52"/>
                <a:gd name="T180" fmla="*/ 322 h 3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2" h="322">
                  <a:moveTo>
                    <a:pt x="18" y="4"/>
                  </a:moveTo>
                  <a:lnTo>
                    <a:pt x="30" y="0"/>
                  </a:lnTo>
                  <a:lnTo>
                    <a:pt x="39" y="0"/>
                  </a:lnTo>
                  <a:lnTo>
                    <a:pt x="47" y="2"/>
                  </a:lnTo>
                  <a:lnTo>
                    <a:pt x="50" y="13"/>
                  </a:lnTo>
                  <a:lnTo>
                    <a:pt x="50" y="23"/>
                  </a:lnTo>
                  <a:lnTo>
                    <a:pt x="45" y="34"/>
                  </a:lnTo>
                  <a:lnTo>
                    <a:pt x="42" y="34"/>
                  </a:lnTo>
                  <a:lnTo>
                    <a:pt x="47" y="47"/>
                  </a:lnTo>
                  <a:lnTo>
                    <a:pt x="51" y="69"/>
                  </a:lnTo>
                  <a:lnTo>
                    <a:pt x="51" y="87"/>
                  </a:lnTo>
                  <a:lnTo>
                    <a:pt x="50" y="110"/>
                  </a:lnTo>
                  <a:lnTo>
                    <a:pt x="47" y="133"/>
                  </a:lnTo>
                  <a:lnTo>
                    <a:pt x="41" y="134"/>
                  </a:lnTo>
                  <a:lnTo>
                    <a:pt x="41" y="141"/>
                  </a:lnTo>
                  <a:lnTo>
                    <a:pt x="38" y="144"/>
                  </a:lnTo>
                  <a:lnTo>
                    <a:pt x="38" y="167"/>
                  </a:lnTo>
                  <a:lnTo>
                    <a:pt x="34" y="172"/>
                  </a:lnTo>
                  <a:lnTo>
                    <a:pt x="34" y="216"/>
                  </a:lnTo>
                  <a:lnTo>
                    <a:pt x="34" y="243"/>
                  </a:lnTo>
                  <a:lnTo>
                    <a:pt x="39" y="273"/>
                  </a:lnTo>
                  <a:lnTo>
                    <a:pt x="41" y="313"/>
                  </a:lnTo>
                  <a:lnTo>
                    <a:pt x="36" y="316"/>
                  </a:lnTo>
                  <a:lnTo>
                    <a:pt x="36" y="320"/>
                  </a:lnTo>
                  <a:lnTo>
                    <a:pt x="27" y="320"/>
                  </a:lnTo>
                  <a:lnTo>
                    <a:pt x="26" y="319"/>
                  </a:lnTo>
                  <a:lnTo>
                    <a:pt x="22" y="319"/>
                  </a:lnTo>
                  <a:lnTo>
                    <a:pt x="22" y="321"/>
                  </a:lnTo>
                  <a:lnTo>
                    <a:pt x="16" y="320"/>
                  </a:lnTo>
                  <a:lnTo>
                    <a:pt x="3" y="319"/>
                  </a:lnTo>
                  <a:lnTo>
                    <a:pt x="3" y="316"/>
                  </a:lnTo>
                  <a:lnTo>
                    <a:pt x="15" y="310"/>
                  </a:lnTo>
                  <a:lnTo>
                    <a:pt x="15" y="304"/>
                  </a:lnTo>
                  <a:lnTo>
                    <a:pt x="4" y="301"/>
                  </a:lnTo>
                  <a:lnTo>
                    <a:pt x="4" y="297"/>
                  </a:lnTo>
                  <a:lnTo>
                    <a:pt x="11" y="291"/>
                  </a:lnTo>
                  <a:lnTo>
                    <a:pt x="11" y="247"/>
                  </a:lnTo>
                  <a:lnTo>
                    <a:pt x="9" y="207"/>
                  </a:lnTo>
                  <a:lnTo>
                    <a:pt x="10" y="167"/>
                  </a:lnTo>
                  <a:lnTo>
                    <a:pt x="10" y="144"/>
                  </a:lnTo>
                  <a:lnTo>
                    <a:pt x="9" y="137"/>
                  </a:lnTo>
                  <a:lnTo>
                    <a:pt x="9" y="106"/>
                  </a:lnTo>
                  <a:lnTo>
                    <a:pt x="0" y="99"/>
                  </a:lnTo>
                  <a:lnTo>
                    <a:pt x="0" y="95"/>
                  </a:lnTo>
                  <a:lnTo>
                    <a:pt x="19" y="52"/>
                  </a:lnTo>
                  <a:lnTo>
                    <a:pt x="29" y="46"/>
                  </a:lnTo>
                  <a:lnTo>
                    <a:pt x="27" y="43"/>
                  </a:lnTo>
                  <a:lnTo>
                    <a:pt x="21" y="41"/>
                  </a:lnTo>
                  <a:lnTo>
                    <a:pt x="21" y="39"/>
                  </a:lnTo>
                  <a:lnTo>
                    <a:pt x="19" y="37"/>
                  </a:lnTo>
                  <a:lnTo>
                    <a:pt x="19" y="34"/>
                  </a:lnTo>
                  <a:lnTo>
                    <a:pt x="18" y="33"/>
                  </a:lnTo>
                  <a:lnTo>
                    <a:pt x="19" y="31"/>
                  </a:lnTo>
                  <a:lnTo>
                    <a:pt x="18" y="30"/>
                  </a:lnTo>
                  <a:lnTo>
                    <a:pt x="21" y="23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18" y="12"/>
                  </a:lnTo>
                  <a:lnTo>
                    <a:pt x="18" y="4"/>
                  </a:lnTo>
                </a:path>
              </a:pathLst>
            </a:custGeom>
            <a:solidFill>
              <a:srgbClr val="001F9F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624" y="3151"/>
              <a:ext cx="1352" cy="512"/>
              <a:chOff x="624" y="3151"/>
              <a:chExt cx="1352" cy="512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624" y="3159"/>
                <a:ext cx="1352" cy="279"/>
                <a:chOff x="624" y="3159"/>
                <a:chExt cx="1352" cy="279"/>
              </a:xfrm>
            </p:grpSpPr>
            <p:sp>
              <p:nvSpPr>
                <p:cNvPr id="55511" name="Freeform 7"/>
                <p:cNvSpPr>
                  <a:spLocks/>
                </p:cNvSpPr>
                <p:nvPr/>
              </p:nvSpPr>
              <p:spPr bwMode="auto">
                <a:xfrm>
                  <a:off x="746" y="3217"/>
                  <a:ext cx="28" cy="181"/>
                </a:xfrm>
                <a:custGeom>
                  <a:avLst/>
                  <a:gdLst>
                    <a:gd name="T0" fmla="*/ 17 w 28"/>
                    <a:gd name="T1" fmla="*/ 2 h 181"/>
                    <a:gd name="T2" fmla="*/ 11 w 28"/>
                    <a:gd name="T3" fmla="*/ 0 h 181"/>
                    <a:gd name="T4" fmla="*/ 6 w 28"/>
                    <a:gd name="T5" fmla="*/ 0 h 181"/>
                    <a:gd name="T6" fmla="*/ 2 w 28"/>
                    <a:gd name="T7" fmla="*/ 1 h 181"/>
                    <a:gd name="T8" fmla="*/ 0 w 28"/>
                    <a:gd name="T9" fmla="*/ 7 h 181"/>
                    <a:gd name="T10" fmla="*/ 0 w 28"/>
                    <a:gd name="T11" fmla="*/ 13 h 181"/>
                    <a:gd name="T12" fmla="*/ 3 w 28"/>
                    <a:gd name="T13" fmla="*/ 19 h 181"/>
                    <a:gd name="T14" fmla="*/ 5 w 28"/>
                    <a:gd name="T15" fmla="*/ 19 h 181"/>
                    <a:gd name="T16" fmla="*/ 2 w 28"/>
                    <a:gd name="T17" fmla="*/ 26 h 181"/>
                    <a:gd name="T18" fmla="*/ 0 w 28"/>
                    <a:gd name="T19" fmla="*/ 39 h 181"/>
                    <a:gd name="T20" fmla="*/ 0 w 28"/>
                    <a:gd name="T21" fmla="*/ 49 h 181"/>
                    <a:gd name="T22" fmla="*/ 0 w 28"/>
                    <a:gd name="T23" fmla="*/ 62 h 181"/>
                    <a:gd name="T24" fmla="*/ 2 w 28"/>
                    <a:gd name="T25" fmla="*/ 75 h 181"/>
                    <a:gd name="T26" fmla="*/ 5 w 28"/>
                    <a:gd name="T27" fmla="*/ 75 h 181"/>
                    <a:gd name="T28" fmla="*/ 5 w 28"/>
                    <a:gd name="T29" fmla="*/ 79 h 181"/>
                    <a:gd name="T30" fmla="*/ 7 w 28"/>
                    <a:gd name="T31" fmla="*/ 81 h 181"/>
                    <a:gd name="T32" fmla="*/ 7 w 28"/>
                    <a:gd name="T33" fmla="*/ 94 h 181"/>
                    <a:gd name="T34" fmla="*/ 9 w 28"/>
                    <a:gd name="T35" fmla="*/ 97 h 181"/>
                    <a:gd name="T36" fmla="*/ 9 w 28"/>
                    <a:gd name="T37" fmla="*/ 121 h 181"/>
                    <a:gd name="T38" fmla="*/ 9 w 28"/>
                    <a:gd name="T39" fmla="*/ 136 h 181"/>
                    <a:gd name="T40" fmla="*/ 6 w 28"/>
                    <a:gd name="T41" fmla="*/ 154 h 181"/>
                    <a:gd name="T42" fmla="*/ 5 w 28"/>
                    <a:gd name="T43" fmla="*/ 175 h 181"/>
                    <a:gd name="T44" fmla="*/ 8 w 28"/>
                    <a:gd name="T45" fmla="*/ 177 h 181"/>
                    <a:gd name="T46" fmla="*/ 8 w 28"/>
                    <a:gd name="T47" fmla="*/ 179 h 181"/>
                    <a:gd name="T48" fmla="*/ 13 w 28"/>
                    <a:gd name="T49" fmla="*/ 179 h 181"/>
                    <a:gd name="T50" fmla="*/ 15 w 28"/>
                    <a:gd name="T51" fmla="*/ 179 h 181"/>
                    <a:gd name="T52" fmla="*/ 15 w 28"/>
                    <a:gd name="T53" fmla="*/ 180 h 181"/>
                    <a:gd name="T54" fmla="*/ 19 w 28"/>
                    <a:gd name="T55" fmla="*/ 179 h 181"/>
                    <a:gd name="T56" fmla="*/ 26 w 28"/>
                    <a:gd name="T57" fmla="*/ 179 h 181"/>
                    <a:gd name="T58" fmla="*/ 26 w 28"/>
                    <a:gd name="T59" fmla="*/ 177 h 181"/>
                    <a:gd name="T60" fmla="*/ 19 w 28"/>
                    <a:gd name="T61" fmla="*/ 174 h 181"/>
                    <a:gd name="T62" fmla="*/ 19 w 28"/>
                    <a:gd name="T63" fmla="*/ 171 h 181"/>
                    <a:gd name="T64" fmla="*/ 25 w 28"/>
                    <a:gd name="T65" fmla="*/ 169 h 181"/>
                    <a:gd name="T66" fmla="*/ 25 w 28"/>
                    <a:gd name="T67" fmla="*/ 167 h 181"/>
                    <a:gd name="T68" fmla="*/ 21 w 28"/>
                    <a:gd name="T69" fmla="*/ 163 h 181"/>
                    <a:gd name="T70" fmla="*/ 21 w 28"/>
                    <a:gd name="T71" fmla="*/ 139 h 181"/>
                    <a:gd name="T72" fmla="*/ 22 w 28"/>
                    <a:gd name="T73" fmla="*/ 116 h 181"/>
                    <a:gd name="T74" fmla="*/ 22 w 28"/>
                    <a:gd name="T75" fmla="*/ 94 h 181"/>
                    <a:gd name="T76" fmla="*/ 22 w 28"/>
                    <a:gd name="T77" fmla="*/ 81 h 181"/>
                    <a:gd name="T78" fmla="*/ 22 w 28"/>
                    <a:gd name="T79" fmla="*/ 77 h 181"/>
                    <a:gd name="T80" fmla="*/ 22 w 28"/>
                    <a:gd name="T81" fmla="*/ 60 h 181"/>
                    <a:gd name="T82" fmla="*/ 27 w 28"/>
                    <a:gd name="T83" fmla="*/ 55 h 181"/>
                    <a:gd name="T84" fmla="*/ 27 w 28"/>
                    <a:gd name="T85" fmla="*/ 53 h 181"/>
                    <a:gd name="T86" fmla="*/ 17 w 28"/>
                    <a:gd name="T87" fmla="*/ 29 h 181"/>
                    <a:gd name="T88" fmla="*/ 12 w 28"/>
                    <a:gd name="T89" fmla="*/ 26 h 181"/>
                    <a:gd name="T90" fmla="*/ 12 w 28"/>
                    <a:gd name="T91" fmla="*/ 24 h 181"/>
                    <a:gd name="T92" fmla="*/ 16 w 28"/>
                    <a:gd name="T93" fmla="*/ 23 h 181"/>
                    <a:gd name="T94" fmla="*/ 16 w 28"/>
                    <a:gd name="T95" fmla="*/ 22 h 181"/>
                    <a:gd name="T96" fmla="*/ 17 w 28"/>
                    <a:gd name="T97" fmla="*/ 21 h 181"/>
                    <a:gd name="T98" fmla="*/ 17 w 28"/>
                    <a:gd name="T99" fmla="*/ 19 h 181"/>
                    <a:gd name="T100" fmla="*/ 17 w 28"/>
                    <a:gd name="T101" fmla="*/ 18 h 181"/>
                    <a:gd name="T102" fmla="*/ 17 w 28"/>
                    <a:gd name="T103" fmla="*/ 17 h 181"/>
                    <a:gd name="T104" fmla="*/ 16 w 28"/>
                    <a:gd name="T105" fmla="*/ 13 h 181"/>
                    <a:gd name="T106" fmla="*/ 17 w 28"/>
                    <a:gd name="T107" fmla="*/ 10 h 181"/>
                    <a:gd name="T108" fmla="*/ 16 w 28"/>
                    <a:gd name="T109" fmla="*/ 8 h 181"/>
                    <a:gd name="T110" fmla="*/ 17 w 28"/>
                    <a:gd name="T111" fmla="*/ 6 h 181"/>
                    <a:gd name="T112" fmla="*/ 17 w 28"/>
                    <a:gd name="T113" fmla="*/ 2 h 181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28"/>
                    <a:gd name="T172" fmla="*/ 0 h 181"/>
                    <a:gd name="T173" fmla="*/ 28 w 28"/>
                    <a:gd name="T174" fmla="*/ 181 h 181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28" h="181">
                      <a:moveTo>
                        <a:pt x="17" y="2"/>
                      </a:moveTo>
                      <a:lnTo>
                        <a:pt x="11" y="0"/>
                      </a:lnTo>
                      <a:lnTo>
                        <a:pt x="6" y="0"/>
                      </a:lnTo>
                      <a:lnTo>
                        <a:pt x="2" y="1"/>
                      </a:lnTo>
                      <a:lnTo>
                        <a:pt x="0" y="7"/>
                      </a:lnTo>
                      <a:lnTo>
                        <a:pt x="0" y="13"/>
                      </a:lnTo>
                      <a:lnTo>
                        <a:pt x="3" y="19"/>
                      </a:lnTo>
                      <a:lnTo>
                        <a:pt x="5" y="19"/>
                      </a:lnTo>
                      <a:lnTo>
                        <a:pt x="2" y="26"/>
                      </a:lnTo>
                      <a:lnTo>
                        <a:pt x="0" y="39"/>
                      </a:lnTo>
                      <a:lnTo>
                        <a:pt x="0" y="49"/>
                      </a:lnTo>
                      <a:lnTo>
                        <a:pt x="0" y="62"/>
                      </a:lnTo>
                      <a:lnTo>
                        <a:pt x="2" y="75"/>
                      </a:lnTo>
                      <a:lnTo>
                        <a:pt x="5" y="75"/>
                      </a:lnTo>
                      <a:lnTo>
                        <a:pt x="5" y="79"/>
                      </a:lnTo>
                      <a:lnTo>
                        <a:pt x="7" y="81"/>
                      </a:lnTo>
                      <a:lnTo>
                        <a:pt x="7" y="94"/>
                      </a:lnTo>
                      <a:lnTo>
                        <a:pt x="9" y="97"/>
                      </a:lnTo>
                      <a:lnTo>
                        <a:pt x="9" y="121"/>
                      </a:lnTo>
                      <a:lnTo>
                        <a:pt x="9" y="136"/>
                      </a:lnTo>
                      <a:lnTo>
                        <a:pt x="6" y="154"/>
                      </a:lnTo>
                      <a:lnTo>
                        <a:pt x="5" y="175"/>
                      </a:lnTo>
                      <a:lnTo>
                        <a:pt x="8" y="177"/>
                      </a:lnTo>
                      <a:lnTo>
                        <a:pt x="8" y="179"/>
                      </a:lnTo>
                      <a:lnTo>
                        <a:pt x="13" y="179"/>
                      </a:lnTo>
                      <a:lnTo>
                        <a:pt x="15" y="179"/>
                      </a:lnTo>
                      <a:lnTo>
                        <a:pt x="15" y="180"/>
                      </a:lnTo>
                      <a:lnTo>
                        <a:pt x="19" y="179"/>
                      </a:lnTo>
                      <a:lnTo>
                        <a:pt x="26" y="179"/>
                      </a:lnTo>
                      <a:lnTo>
                        <a:pt x="26" y="177"/>
                      </a:lnTo>
                      <a:lnTo>
                        <a:pt x="19" y="174"/>
                      </a:lnTo>
                      <a:lnTo>
                        <a:pt x="19" y="171"/>
                      </a:lnTo>
                      <a:lnTo>
                        <a:pt x="25" y="169"/>
                      </a:lnTo>
                      <a:lnTo>
                        <a:pt x="25" y="167"/>
                      </a:lnTo>
                      <a:lnTo>
                        <a:pt x="21" y="163"/>
                      </a:lnTo>
                      <a:lnTo>
                        <a:pt x="21" y="139"/>
                      </a:lnTo>
                      <a:lnTo>
                        <a:pt x="22" y="116"/>
                      </a:lnTo>
                      <a:lnTo>
                        <a:pt x="22" y="94"/>
                      </a:lnTo>
                      <a:lnTo>
                        <a:pt x="22" y="81"/>
                      </a:lnTo>
                      <a:lnTo>
                        <a:pt x="22" y="77"/>
                      </a:lnTo>
                      <a:lnTo>
                        <a:pt x="22" y="60"/>
                      </a:lnTo>
                      <a:lnTo>
                        <a:pt x="27" y="55"/>
                      </a:lnTo>
                      <a:lnTo>
                        <a:pt x="27" y="53"/>
                      </a:lnTo>
                      <a:lnTo>
                        <a:pt x="17" y="29"/>
                      </a:lnTo>
                      <a:lnTo>
                        <a:pt x="12" y="26"/>
                      </a:lnTo>
                      <a:lnTo>
                        <a:pt x="12" y="24"/>
                      </a:lnTo>
                      <a:lnTo>
                        <a:pt x="16" y="23"/>
                      </a:lnTo>
                      <a:lnTo>
                        <a:pt x="16" y="22"/>
                      </a:lnTo>
                      <a:lnTo>
                        <a:pt x="17" y="21"/>
                      </a:lnTo>
                      <a:lnTo>
                        <a:pt x="17" y="19"/>
                      </a:lnTo>
                      <a:lnTo>
                        <a:pt x="17" y="18"/>
                      </a:lnTo>
                      <a:lnTo>
                        <a:pt x="17" y="17"/>
                      </a:lnTo>
                      <a:lnTo>
                        <a:pt x="16" y="13"/>
                      </a:lnTo>
                      <a:lnTo>
                        <a:pt x="17" y="10"/>
                      </a:lnTo>
                      <a:lnTo>
                        <a:pt x="16" y="8"/>
                      </a:lnTo>
                      <a:lnTo>
                        <a:pt x="17" y="6"/>
                      </a:lnTo>
                      <a:lnTo>
                        <a:pt x="17" y="2"/>
                      </a:lnTo>
                    </a:path>
                  </a:pathLst>
                </a:custGeom>
                <a:solidFill>
                  <a:srgbClr val="000080"/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55512" name="Freeform 8"/>
                <p:cNvSpPr>
                  <a:spLocks/>
                </p:cNvSpPr>
                <p:nvPr/>
              </p:nvSpPr>
              <p:spPr bwMode="auto">
                <a:xfrm>
                  <a:off x="624" y="3223"/>
                  <a:ext cx="48" cy="206"/>
                </a:xfrm>
                <a:custGeom>
                  <a:avLst/>
                  <a:gdLst>
                    <a:gd name="T0" fmla="*/ 29 w 48"/>
                    <a:gd name="T1" fmla="*/ 2 h 206"/>
                    <a:gd name="T2" fmla="*/ 38 w 48"/>
                    <a:gd name="T3" fmla="*/ 0 h 206"/>
                    <a:gd name="T4" fmla="*/ 42 w 48"/>
                    <a:gd name="T5" fmla="*/ 5 h 206"/>
                    <a:gd name="T6" fmla="*/ 43 w 48"/>
                    <a:gd name="T7" fmla="*/ 3 h 206"/>
                    <a:gd name="T8" fmla="*/ 46 w 48"/>
                    <a:gd name="T9" fmla="*/ 12 h 206"/>
                    <a:gd name="T10" fmla="*/ 40 w 48"/>
                    <a:gd name="T11" fmla="*/ 18 h 206"/>
                    <a:gd name="T12" fmla="*/ 40 w 48"/>
                    <a:gd name="T13" fmla="*/ 22 h 206"/>
                    <a:gd name="T14" fmla="*/ 39 w 48"/>
                    <a:gd name="T15" fmla="*/ 23 h 206"/>
                    <a:gd name="T16" fmla="*/ 38 w 48"/>
                    <a:gd name="T17" fmla="*/ 28 h 206"/>
                    <a:gd name="T18" fmla="*/ 34 w 48"/>
                    <a:gd name="T19" fmla="*/ 29 h 206"/>
                    <a:gd name="T20" fmla="*/ 34 w 48"/>
                    <a:gd name="T21" fmla="*/ 31 h 206"/>
                    <a:gd name="T22" fmla="*/ 40 w 48"/>
                    <a:gd name="T23" fmla="*/ 36 h 206"/>
                    <a:gd name="T24" fmla="*/ 46 w 48"/>
                    <a:gd name="T25" fmla="*/ 66 h 206"/>
                    <a:gd name="T26" fmla="*/ 42 w 48"/>
                    <a:gd name="T27" fmla="*/ 74 h 206"/>
                    <a:gd name="T28" fmla="*/ 42 w 48"/>
                    <a:gd name="T29" fmla="*/ 127 h 206"/>
                    <a:gd name="T30" fmla="*/ 36 w 48"/>
                    <a:gd name="T31" fmla="*/ 130 h 206"/>
                    <a:gd name="T32" fmla="*/ 36 w 48"/>
                    <a:gd name="T33" fmla="*/ 138 h 206"/>
                    <a:gd name="T34" fmla="*/ 34 w 48"/>
                    <a:gd name="T35" fmla="*/ 161 h 206"/>
                    <a:gd name="T36" fmla="*/ 34 w 48"/>
                    <a:gd name="T37" fmla="*/ 173 h 206"/>
                    <a:gd name="T38" fmla="*/ 42 w 48"/>
                    <a:gd name="T39" fmla="*/ 181 h 206"/>
                    <a:gd name="T40" fmla="*/ 47 w 48"/>
                    <a:gd name="T41" fmla="*/ 185 h 206"/>
                    <a:gd name="T42" fmla="*/ 47 w 48"/>
                    <a:gd name="T43" fmla="*/ 187 h 206"/>
                    <a:gd name="T44" fmla="*/ 35 w 48"/>
                    <a:gd name="T45" fmla="*/ 184 h 206"/>
                    <a:gd name="T46" fmla="*/ 34 w 48"/>
                    <a:gd name="T47" fmla="*/ 181 h 206"/>
                    <a:gd name="T48" fmla="*/ 33 w 48"/>
                    <a:gd name="T49" fmla="*/ 184 h 206"/>
                    <a:gd name="T50" fmla="*/ 31 w 48"/>
                    <a:gd name="T51" fmla="*/ 184 h 206"/>
                    <a:gd name="T52" fmla="*/ 30 w 48"/>
                    <a:gd name="T53" fmla="*/ 175 h 206"/>
                    <a:gd name="T54" fmla="*/ 29 w 48"/>
                    <a:gd name="T55" fmla="*/ 136 h 206"/>
                    <a:gd name="T56" fmla="*/ 26 w 48"/>
                    <a:gd name="T57" fmla="*/ 136 h 206"/>
                    <a:gd name="T58" fmla="*/ 19 w 48"/>
                    <a:gd name="T59" fmla="*/ 170 h 206"/>
                    <a:gd name="T60" fmla="*/ 19 w 48"/>
                    <a:gd name="T61" fmla="*/ 192 h 206"/>
                    <a:gd name="T62" fmla="*/ 17 w 48"/>
                    <a:gd name="T63" fmla="*/ 203 h 206"/>
                    <a:gd name="T64" fmla="*/ 14 w 48"/>
                    <a:gd name="T65" fmla="*/ 205 h 206"/>
                    <a:gd name="T66" fmla="*/ 13 w 48"/>
                    <a:gd name="T67" fmla="*/ 199 h 206"/>
                    <a:gd name="T68" fmla="*/ 14 w 48"/>
                    <a:gd name="T69" fmla="*/ 193 h 206"/>
                    <a:gd name="T70" fmla="*/ 17 w 48"/>
                    <a:gd name="T71" fmla="*/ 180 h 206"/>
                    <a:gd name="T72" fmla="*/ 17 w 48"/>
                    <a:gd name="T73" fmla="*/ 130 h 206"/>
                    <a:gd name="T74" fmla="*/ 19 w 48"/>
                    <a:gd name="T75" fmla="*/ 82 h 206"/>
                    <a:gd name="T76" fmla="*/ 15 w 48"/>
                    <a:gd name="T77" fmla="*/ 78 h 206"/>
                    <a:gd name="T78" fmla="*/ 15 w 48"/>
                    <a:gd name="T79" fmla="*/ 71 h 206"/>
                    <a:gd name="T80" fmla="*/ 15 w 48"/>
                    <a:gd name="T81" fmla="*/ 58 h 206"/>
                    <a:gd name="T82" fmla="*/ 10 w 48"/>
                    <a:gd name="T83" fmla="*/ 62 h 206"/>
                    <a:gd name="T84" fmla="*/ 14 w 48"/>
                    <a:gd name="T85" fmla="*/ 70 h 206"/>
                    <a:gd name="T86" fmla="*/ 14 w 48"/>
                    <a:gd name="T87" fmla="*/ 77 h 206"/>
                    <a:gd name="T88" fmla="*/ 10 w 48"/>
                    <a:gd name="T89" fmla="*/ 73 h 206"/>
                    <a:gd name="T90" fmla="*/ 7 w 48"/>
                    <a:gd name="T91" fmla="*/ 68 h 206"/>
                    <a:gd name="T92" fmla="*/ 5 w 48"/>
                    <a:gd name="T93" fmla="*/ 69 h 206"/>
                    <a:gd name="T94" fmla="*/ 0 w 48"/>
                    <a:gd name="T95" fmla="*/ 61 h 206"/>
                    <a:gd name="T96" fmla="*/ 0 w 48"/>
                    <a:gd name="T97" fmla="*/ 58 h 206"/>
                    <a:gd name="T98" fmla="*/ 2 w 48"/>
                    <a:gd name="T99" fmla="*/ 57 h 206"/>
                    <a:gd name="T100" fmla="*/ 8 w 48"/>
                    <a:gd name="T101" fmla="*/ 48 h 206"/>
                    <a:gd name="T102" fmla="*/ 14 w 48"/>
                    <a:gd name="T103" fmla="*/ 40 h 206"/>
                    <a:gd name="T104" fmla="*/ 23 w 48"/>
                    <a:gd name="T105" fmla="*/ 31 h 206"/>
                    <a:gd name="T106" fmla="*/ 29 w 48"/>
                    <a:gd name="T107" fmla="*/ 28 h 206"/>
                    <a:gd name="T108" fmla="*/ 29 w 48"/>
                    <a:gd name="T109" fmla="*/ 21 h 206"/>
                    <a:gd name="T110" fmla="*/ 26 w 48"/>
                    <a:gd name="T111" fmla="*/ 18 h 206"/>
                    <a:gd name="T112" fmla="*/ 26 w 48"/>
                    <a:gd name="T113" fmla="*/ 10 h 206"/>
                    <a:gd name="T114" fmla="*/ 25 w 48"/>
                    <a:gd name="T115" fmla="*/ 8 h 206"/>
                    <a:gd name="T116" fmla="*/ 29 w 48"/>
                    <a:gd name="T117" fmla="*/ 2 h 20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48"/>
                    <a:gd name="T178" fmla="*/ 0 h 206"/>
                    <a:gd name="T179" fmla="*/ 48 w 48"/>
                    <a:gd name="T180" fmla="*/ 206 h 20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48" h="206">
                      <a:moveTo>
                        <a:pt x="29" y="2"/>
                      </a:moveTo>
                      <a:lnTo>
                        <a:pt x="38" y="0"/>
                      </a:lnTo>
                      <a:lnTo>
                        <a:pt x="42" y="5"/>
                      </a:lnTo>
                      <a:lnTo>
                        <a:pt x="43" y="3"/>
                      </a:lnTo>
                      <a:lnTo>
                        <a:pt x="46" y="12"/>
                      </a:lnTo>
                      <a:lnTo>
                        <a:pt x="40" y="18"/>
                      </a:lnTo>
                      <a:lnTo>
                        <a:pt x="40" y="22"/>
                      </a:lnTo>
                      <a:lnTo>
                        <a:pt x="39" y="23"/>
                      </a:lnTo>
                      <a:lnTo>
                        <a:pt x="38" y="28"/>
                      </a:lnTo>
                      <a:lnTo>
                        <a:pt x="34" y="29"/>
                      </a:lnTo>
                      <a:lnTo>
                        <a:pt x="34" y="31"/>
                      </a:lnTo>
                      <a:lnTo>
                        <a:pt x="40" y="36"/>
                      </a:lnTo>
                      <a:lnTo>
                        <a:pt x="46" y="66"/>
                      </a:lnTo>
                      <a:lnTo>
                        <a:pt x="42" y="74"/>
                      </a:lnTo>
                      <a:lnTo>
                        <a:pt x="42" y="127"/>
                      </a:lnTo>
                      <a:lnTo>
                        <a:pt x="36" y="130"/>
                      </a:lnTo>
                      <a:lnTo>
                        <a:pt x="36" y="138"/>
                      </a:lnTo>
                      <a:lnTo>
                        <a:pt x="34" y="161"/>
                      </a:lnTo>
                      <a:lnTo>
                        <a:pt x="34" y="173"/>
                      </a:lnTo>
                      <a:lnTo>
                        <a:pt x="42" y="181"/>
                      </a:lnTo>
                      <a:lnTo>
                        <a:pt x="47" y="185"/>
                      </a:lnTo>
                      <a:lnTo>
                        <a:pt x="47" y="187"/>
                      </a:lnTo>
                      <a:lnTo>
                        <a:pt x="35" y="184"/>
                      </a:lnTo>
                      <a:lnTo>
                        <a:pt x="34" y="181"/>
                      </a:lnTo>
                      <a:lnTo>
                        <a:pt x="33" y="184"/>
                      </a:lnTo>
                      <a:lnTo>
                        <a:pt x="31" y="184"/>
                      </a:lnTo>
                      <a:lnTo>
                        <a:pt x="30" y="175"/>
                      </a:lnTo>
                      <a:lnTo>
                        <a:pt x="29" y="136"/>
                      </a:lnTo>
                      <a:lnTo>
                        <a:pt x="26" y="136"/>
                      </a:lnTo>
                      <a:lnTo>
                        <a:pt x="19" y="170"/>
                      </a:lnTo>
                      <a:lnTo>
                        <a:pt x="19" y="192"/>
                      </a:lnTo>
                      <a:lnTo>
                        <a:pt x="17" y="203"/>
                      </a:lnTo>
                      <a:lnTo>
                        <a:pt x="14" y="205"/>
                      </a:lnTo>
                      <a:lnTo>
                        <a:pt x="13" y="199"/>
                      </a:lnTo>
                      <a:lnTo>
                        <a:pt x="14" y="193"/>
                      </a:lnTo>
                      <a:lnTo>
                        <a:pt x="17" y="180"/>
                      </a:lnTo>
                      <a:lnTo>
                        <a:pt x="17" y="130"/>
                      </a:lnTo>
                      <a:lnTo>
                        <a:pt x="19" y="82"/>
                      </a:lnTo>
                      <a:lnTo>
                        <a:pt x="15" y="78"/>
                      </a:lnTo>
                      <a:lnTo>
                        <a:pt x="15" y="71"/>
                      </a:lnTo>
                      <a:lnTo>
                        <a:pt x="15" y="58"/>
                      </a:lnTo>
                      <a:lnTo>
                        <a:pt x="10" y="62"/>
                      </a:lnTo>
                      <a:lnTo>
                        <a:pt x="14" y="70"/>
                      </a:lnTo>
                      <a:lnTo>
                        <a:pt x="14" y="77"/>
                      </a:lnTo>
                      <a:lnTo>
                        <a:pt x="10" y="73"/>
                      </a:lnTo>
                      <a:lnTo>
                        <a:pt x="7" y="68"/>
                      </a:lnTo>
                      <a:lnTo>
                        <a:pt x="5" y="69"/>
                      </a:lnTo>
                      <a:lnTo>
                        <a:pt x="0" y="61"/>
                      </a:lnTo>
                      <a:lnTo>
                        <a:pt x="0" y="58"/>
                      </a:lnTo>
                      <a:lnTo>
                        <a:pt x="2" y="57"/>
                      </a:lnTo>
                      <a:lnTo>
                        <a:pt x="8" y="48"/>
                      </a:lnTo>
                      <a:lnTo>
                        <a:pt x="14" y="40"/>
                      </a:lnTo>
                      <a:lnTo>
                        <a:pt x="23" y="31"/>
                      </a:lnTo>
                      <a:lnTo>
                        <a:pt x="29" y="28"/>
                      </a:lnTo>
                      <a:lnTo>
                        <a:pt x="29" y="21"/>
                      </a:lnTo>
                      <a:lnTo>
                        <a:pt x="26" y="18"/>
                      </a:lnTo>
                      <a:lnTo>
                        <a:pt x="26" y="10"/>
                      </a:lnTo>
                      <a:lnTo>
                        <a:pt x="25" y="8"/>
                      </a:lnTo>
                      <a:lnTo>
                        <a:pt x="29" y="2"/>
                      </a:lnTo>
                    </a:path>
                  </a:pathLst>
                </a:custGeom>
                <a:solidFill>
                  <a:srgbClr val="000080"/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55513" name="Freeform 9"/>
                <p:cNvSpPr>
                  <a:spLocks/>
                </p:cNvSpPr>
                <p:nvPr/>
              </p:nvSpPr>
              <p:spPr bwMode="auto">
                <a:xfrm>
                  <a:off x="827" y="3230"/>
                  <a:ext cx="33" cy="149"/>
                </a:xfrm>
                <a:custGeom>
                  <a:avLst/>
                  <a:gdLst>
                    <a:gd name="T0" fmla="*/ 19 w 33"/>
                    <a:gd name="T1" fmla="*/ 1 h 149"/>
                    <a:gd name="T2" fmla="*/ 26 w 33"/>
                    <a:gd name="T3" fmla="*/ 0 h 149"/>
                    <a:gd name="T4" fmla="*/ 29 w 33"/>
                    <a:gd name="T5" fmla="*/ 3 h 149"/>
                    <a:gd name="T6" fmla="*/ 29 w 33"/>
                    <a:gd name="T7" fmla="*/ 2 h 149"/>
                    <a:gd name="T8" fmla="*/ 31 w 33"/>
                    <a:gd name="T9" fmla="*/ 9 h 149"/>
                    <a:gd name="T10" fmla="*/ 28 w 33"/>
                    <a:gd name="T11" fmla="*/ 13 h 149"/>
                    <a:gd name="T12" fmla="*/ 27 w 33"/>
                    <a:gd name="T13" fmla="*/ 16 h 149"/>
                    <a:gd name="T14" fmla="*/ 27 w 33"/>
                    <a:gd name="T15" fmla="*/ 17 h 149"/>
                    <a:gd name="T16" fmla="*/ 26 w 33"/>
                    <a:gd name="T17" fmla="*/ 20 h 149"/>
                    <a:gd name="T18" fmla="*/ 24 w 33"/>
                    <a:gd name="T19" fmla="*/ 21 h 149"/>
                    <a:gd name="T20" fmla="*/ 24 w 33"/>
                    <a:gd name="T21" fmla="*/ 22 h 149"/>
                    <a:gd name="T22" fmla="*/ 28 w 33"/>
                    <a:gd name="T23" fmla="*/ 26 h 149"/>
                    <a:gd name="T24" fmla="*/ 31 w 33"/>
                    <a:gd name="T25" fmla="*/ 47 h 149"/>
                    <a:gd name="T26" fmla="*/ 29 w 33"/>
                    <a:gd name="T27" fmla="*/ 53 h 149"/>
                    <a:gd name="T28" fmla="*/ 29 w 33"/>
                    <a:gd name="T29" fmla="*/ 92 h 149"/>
                    <a:gd name="T30" fmla="*/ 25 w 33"/>
                    <a:gd name="T31" fmla="*/ 94 h 149"/>
                    <a:gd name="T32" fmla="*/ 24 w 33"/>
                    <a:gd name="T33" fmla="*/ 100 h 149"/>
                    <a:gd name="T34" fmla="*/ 23 w 33"/>
                    <a:gd name="T35" fmla="*/ 117 h 149"/>
                    <a:gd name="T36" fmla="*/ 23 w 33"/>
                    <a:gd name="T37" fmla="*/ 125 h 149"/>
                    <a:gd name="T38" fmla="*/ 29 w 33"/>
                    <a:gd name="T39" fmla="*/ 131 h 149"/>
                    <a:gd name="T40" fmla="*/ 32 w 33"/>
                    <a:gd name="T41" fmla="*/ 134 h 149"/>
                    <a:gd name="T42" fmla="*/ 32 w 33"/>
                    <a:gd name="T43" fmla="*/ 135 h 149"/>
                    <a:gd name="T44" fmla="*/ 24 w 33"/>
                    <a:gd name="T45" fmla="*/ 133 h 149"/>
                    <a:gd name="T46" fmla="*/ 23 w 33"/>
                    <a:gd name="T47" fmla="*/ 131 h 149"/>
                    <a:gd name="T48" fmla="*/ 22 w 33"/>
                    <a:gd name="T49" fmla="*/ 133 h 149"/>
                    <a:gd name="T50" fmla="*/ 21 w 33"/>
                    <a:gd name="T51" fmla="*/ 133 h 149"/>
                    <a:gd name="T52" fmla="*/ 20 w 33"/>
                    <a:gd name="T53" fmla="*/ 126 h 149"/>
                    <a:gd name="T54" fmla="*/ 19 w 33"/>
                    <a:gd name="T55" fmla="*/ 98 h 149"/>
                    <a:gd name="T56" fmla="*/ 18 w 33"/>
                    <a:gd name="T57" fmla="*/ 98 h 149"/>
                    <a:gd name="T58" fmla="*/ 13 w 33"/>
                    <a:gd name="T59" fmla="*/ 123 h 149"/>
                    <a:gd name="T60" fmla="*/ 13 w 33"/>
                    <a:gd name="T61" fmla="*/ 139 h 149"/>
                    <a:gd name="T62" fmla="*/ 11 w 33"/>
                    <a:gd name="T63" fmla="*/ 147 h 149"/>
                    <a:gd name="T64" fmla="*/ 10 w 33"/>
                    <a:gd name="T65" fmla="*/ 148 h 149"/>
                    <a:gd name="T66" fmla="*/ 8 w 33"/>
                    <a:gd name="T67" fmla="*/ 144 h 149"/>
                    <a:gd name="T68" fmla="*/ 10 w 33"/>
                    <a:gd name="T69" fmla="*/ 140 h 149"/>
                    <a:gd name="T70" fmla="*/ 11 w 33"/>
                    <a:gd name="T71" fmla="*/ 130 h 149"/>
                    <a:gd name="T72" fmla="*/ 12 w 33"/>
                    <a:gd name="T73" fmla="*/ 94 h 149"/>
                    <a:gd name="T74" fmla="*/ 13 w 33"/>
                    <a:gd name="T75" fmla="*/ 59 h 149"/>
                    <a:gd name="T76" fmla="*/ 11 w 33"/>
                    <a:gd name="T77" fmla="*/ 57 h 149"/>
                    <a:gd name="T78" fmla="*/ 11 w 33"/>
                    <a:gd name="T79" fmla="*/ 51 h 149"/>
                    <a:gd name="T80" fmla="*/ 11 w 33"/>
                    <a:gd name="T81" fmla="*/ 42 h 149"/>
                    <a:gd name="T82" fmla="*/ 7 w 33"/>
                    <a:gd name="T83" fmla="*/ 45 h 149"/>
                    <a:gd name="T84" fmla="*/ 10 w 33"/>
                    <a:gd name="T85" fmla="*/ 50 h 149"/>
                    <a:gd name="T86" fmla="*/ 10 w 33"/>
                    <a:gd name="T87" fmla="*/ 55 h 149"/>
                    <a:gd name="T88" fmla="*/ 7 w 33"/>
                    <a:gd name="T89" fmla="*/ 53 h 149"/>
                    <a:gd name="T90" fmla="*/ 5 w 33"/>
                    <a:gd name="T91" fmla="*/ 49 h 149"/>
                    <a:gd name="T92" fmla="*/ 3 w 33"/>
                    <a:gd name="T93" fmla="*/ 50 h 149"/>
                    <a:gd name="T94" fmla="*/ 0 w 33"/>
                    <a:gd name="T95" fmla="*/ 44 h 149"/>
                    <a:gd name="T96" fmla="*/ 0 w 33"/>
                    <a:gd name="T97" fmla="*/ 42 h 149"/>
                    <a:gd name="T98" fmla="*/ 1 w 33"/>
                    <a:gd name="T99" fmla="*/ 41 h 149"/>
                    <a:gd name="T100" fmla="*/ 5 w 33"/>
                    <a:gd name="T101" fmla="*/ 34 h 149"/>
                    <a:gd name="T102" fmla="*/ 10 w 33"/>
                    <a:gd name="T103" fmla="*/ 29 h 149"/>
                    <a:gd name="T104" fmla="*/ 16 w 33"/>
                    <a:gd name="T105" fmla="*/ 22 h 149"/>
                    <a:gd name="T106" fmla="*/ 19 w 33"/>
                    <a:gd name="T107" fmla="*/ 20 h 149"/>
                    <a:gd name="T108" fmla="*/ 19 w 33"/>
                    <a:gd name="T109" fmla="*/ 15 h 149"/>
                    <a:gd name="T110" fmla="*/ 18 w 33"/>
                    <a:gd name="T111" fmla="*/ 13 h 149"/>
                    <a:gd name="T112" fmla="*/ 18 w 33"/>
                    <a:gd name="T113" fmla="*/ 7 h 149"/>
                    <a:gd name="T114" fmla="*/ 17 w 33"/>
                    <a:gd name="T115" fmla="*/ 6 h 149"/>
                    <a:gd name="T116" fmla="*/ 19 w 33"/>
                    <a:gd name="T117" fmla="*/ 1 h 149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33"/>
                    <a:gd name="T178" fmla="*/ 0 h 149"/>
                    <a:gd name="T179" fmla="*/ 33 w 33"/>
                    <a:gd name="T180" fmla="*/ 149 h 149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33" h="149">
                      <a:moveTo>
                        <a:pt x="19" y="1"/>
                      </a:moveTo>
                      <a:lnTo>
                        <a:pt x="26" y="0"/>
                      </a:lnTo>
                      <a:lnTo>
                        <a:pt x="29" y="3"/>
                      </a:lnTo>
                      <a:lnTo>
                        <a:pt x="29" y="2"/>
                      </a:lnTo>
                      <a:lnTo>
                        <a:pt x="31" y="9"/>
                      </a:lnTo>
                      <a:lnTo>
                        <a:pt x="28" y="13"/>
                      </a:lnTo>
                      <a:lnTo>
                        <a:pt x="27" y="16"/>
                      </a:lnTo>
                      <a:lnTo>
                        <a:pt x="27" y="17"/>
                      </a:lnTo>
                      <a:lnTo>
                        <a:pt x="26" y="20"/>
                      </a:lnTo>
                      <a:lnTo>
                        <a:pt x="24" y="21"/>
                      </a:lnTo>
                      <a:lnTo>
                        <a:pt x="24" y="22"/>
                      </a:lnTo>
                      <a:lnTo>
                        <a:pt x="28" y="26"/>
                      </a:lnTo>
                      <a:lnTo>
                        <a:pt x="31" y="47"/>
                      </a:lnTo>
                      <a:lnTo>
                        <a:pt x="29" y="53"/>
                      </a:lnTo>
                      <a:lnTo>
                        <a:pt x="29" y="92"/>
                      </a:lnTo>
                      <a:lnTo>
                        <a:pt x="25" y="94"/>
                      </a:lnTo>
                      <a:lnTo>
                        <a:pt x="24" y="100"/>
                      </a:lnTo>
                      <a:lnTo>
                        <a:pt x="23" y="117"/>
                      </a:lnTo>
                      <a:lnTo>
                        <a:pt x="23" y="125"/>
                      </a:lnTo>
                      <a:lnTo>
                        <a:pt x="29" y="131"/>
                      </a:lnTo>
                      <a:lnTo>
                        <a:pt x="32" y="134"/>
                      </a:lnTo>
                      <a:lnTo>
                        <a:pt x="32" y="135"/>
                      </a:lnTo>
                      <a:lnTo>
                        <a:pt x="24" y="133"/>
                      </a:lnTo>
                      <a:lnTo>
                        <a:pt x="23" y="131"/>
                      </a:lnTo>
                      <a:lnTo>
                        <a:pt x="22" y="133"/>
                      </a:lnTo>
                      <a:lnTo>
                        <a:pt x="21" y="133"/>
                      </a:lnTo>
                      <a:lnTo>
                        <a:pt x="20" y="126"/>
                      </a:lnTo>
                      <a:lnTo>
                        <a:pt x="19" y="98"/>
                      </a:lnTo>
                      <a:lnTo>
                        <a:pt x="18" y="98"/>
                      </a:lnTo>
                      <a:lnTo>
                        <a:pt x="13" y="123"/>
                      </a:lnTo>
                      <a:lnTo>
                        <a:pt x="13" y="139"/>
                      </a:lnTo>
                      <a:lnTo>
                        <a:pt x="11" y="147"/>
                      </a:lnTo>
                      <a:lnTo>
                        <a:pt x="10" y="148"/>
                      </a:lnTo>
                      <a:lnTo>
                        <a:pt x="8" y="144"/>
                      </a:lnTo>
                      <a:lnTo>
                        <a:pt x="10" y="140"/>
                      </a:lnTo>
                      <a:lnTo>
                        <a:pt x="11" y="130"/>
                      </a:lnTo>
                      <a:lnTo>
                        <a:pt x="12" y="94"/>
                      </a:lnTo>
                      <a:lnTo>
                        <a:pt x="13" y="59"/>
                      </a:lnTo>
                      <a:lnTo>
                        <a:pt x="11" y="57"/>
                      </a:lnTo>
                      <a:lnTo>
                        <a:pt x="11" y="51"/>
                      </a:lnTo>
                      <a:lnTo>
                        <a:pt x="11" y="42"/>
                      </a:lnTo>
                      <a:lnTo>
                        <a:pt x="7" y="45"/>
                      </a:lnTo>
                      <a:lnTo>
                        <a:pt x="10" y="50"/>
                      </a:lnTo>
                      <a:lnTo>
                        <a:pt x="10" y="55"/>
                      </a:lnTo>
                      <a:lnTo>
                        <a:pt x="7" y="53"/>
                      </a:lnTo>
                      <a:lnTo>
                        <a:pt x="5" y="49"/>
                      </a:lnTo>
                      <a:lnTo>
                        <a:pt x="3" y="50"/>
                      </a:lnTo>
                      <a:lnTo>
                        <a:pt x="0" y="44"/>
                      </a:lnTo>
                      <a:lnTo>
                        <a:pt x="0" y="42"/>
                      </a:lnTo>
                      <a:lnTo>
                        <a:pt x="1" y="41"/>
                      </a:lnTo>
                      <a:lnTo>
                        <a:pt x="5" y="34"/>
                      </a:lnTo>
                      <a:lnTo>
                        <a:pt x="10" y="29"/>
                      </a:lnTo>
                      <a:lnTo>
                        <a:pt x="16" y="22"/>
                      </a:lnTo>
                      <a:lnTo>
                        <a:pt x="19" y="20"/>
                      </a:lnTo>
                      <a:lnTo>
                        <a:pt x="19" y="15"/>
                      </a:lnTo>
                      <a:lnTo>
                        <a:pt x="18" y="13"/>
                      </a:lnTo>
                      <a:lnTo>
                        <a:pt x="18" y="7"/>
                      </a:lnTo>
                      <a:lnTo>
                        <a:pt x="17" y="6"/>
                      </a:lnTo>
                      <a:lnTo>
                        <a:pt x="19" y="1"/>
                      </a:lnTo>
                    </a:path>
                  </a:pathLst>
                </a:custGeom>
                <a:solidFill>
                  <a:srgbClr val="000080"/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55514" name="Freeform 10"/>
                <p:cNvSpPr>
                  <a:spLocks/>
                </p:cNvSpPr>
                <p:nvPr/>
              </p:nvSpPr>
              <p:spPr bwMode="auto">
                <a:xfrm>
                  <a:off x="888" y="3217"/>
                  <a:ext cx="29" cy="183"/>
                </a:xfrm>
                <a:custGeom>
                  <a:avLst/>
                  <a:gdLst>
                    <a:gd name="T0" fmla="*/ 19 w 29"/>
                    <a:gd name="T1" fmla="*/ 2 h 183"/>
                    <a:gd name="T2" fmla="*/ 12 w 29"/>
                    <a:gd name="T3" fmla="*/ 0 h 183"/>
                    <a:gd name="T4" fmla="*/ 6 w 29"/>
                    <a:gd name="T5" fmla="*/ 0 h 183"/>
                    <a:gd name="T6" fmla="*/ 2 w 29"/>
                    <a:gd name="T7" fmla="*/ 1 h 183"/>
                    <a:gd name="T8" fmla="*/ 0 w 29"/>
                    <a:gd name="T9" fmla="*/ 7 h 183"/>
                    <a:gd name="T10" fmla="*/ 0 w 29"/>
                    <a:gd name="T11" fmla="*/ 13 h 183"/>
                    <a:gd name="T12" fmla="*/ 3 w 29"/>
                    <a:gd name="T13" fmla="*/ 19 h 183"/>
                    <a:gd name="T14" fmla="*/ 5 w 29"/>
                    <a:gd name="T15" fmla="*/ 19 h 183"/>
                    <a:gd name="T16" fmla="*/ 2 w 29"/>
                    <a:gd name="T17" fmla="*/ 26 h 183"/>
                    <a:gd name="T18" fmla="*/ 0 w 29"/>
                    <a:gd name="T19" fmla="*/ 39 h 183"/>
                    <a:gd name="T20" fmla="*/ 0 w 29"/>
                    <a:gd name="T21" fmla="*/ 49 h 183"/>
                    <a:gd name="T22" fmla="*/ 0 w 29"/>
                    <a:gd name="T23" fmla="*/ 63 h 183"/>
                    <a:gd name="T24" fmla="*/ 2 w 29"/>
                    <a:gd name="T25" fmla="*/ 75 h 183"/>
                    <a:gd name="T26" fmla="*/ 6 w 29"/>
                    <a:gd name="T27" fmla="*/ 76 h 183"/>
                    <a:gd name="T28" fmla="*/ 6 w 29"/>
                    <a:gd name="T29" fmla="*/ 80 h 183"/>
                    <a:gd name="T30" fmla="*/ 7 w 29"/>
                    <a:gd name="T31" fmla="*/ 82 h 183"/>
                    <a:gd name="T32" fmla="*/ 7 w 29"/>
                    <a:gd name="T33" fmla="*/ 95 h 183"/>
                    <a:gd name="T34" fmla="*/ 9 w 29"/>
                    <a:gd name="T35" fmla="*/ 98 h 183"/>
                    <a:gd name="T36" fmla="*/ 9 w 29"/>
                    <a:gd name="T37" fmla="*/ 122 h 183"/>
                    <a:gd name="T38" fmla="*/ 9 w 29"/>
                    <a:gd name="T39" fmla="*/ 138 h 183"/>
                    <a:gd name="T40" fmla="*/ 6 w 29"/>
                    <a:gd name="T41" fmla="*/ 155 h 183"/>
                    <a:gd name="T42" fmla="*/ 6 w 29"/>
                    <a:gd name="T43" fmla="*/ 177 h 183"/>
                    <a:gd name="T44" fmla="*/ 8 w 29"/>
                    <a:gd name="T45" fmla="*/ 179 h 183"/>
                    <a:gd name="T46" fmla="*/ 8 w 29"/>
                    <a:gd name="T47" fmla="*/ 182 h 183"/>
                    <a:gd name="T48" fmla="*/ 13 w 29"/>
                    <a:gd name="T49" fmla="*/ 182 h 183"/>
                    <a:gd name="T50" fmla="*/ 14 w 29"/>
                    <a:gd name="T51" fmla="*/ 181 h 183"/>
                    <a:gd name="T52" fmla="*/ 16 w 29"/>
                    <a:gd name="T53" fmla="*/ 181 h 183"/>
                    <a:gd name="T54" fmla="*/ 16 w 29"/>
                    <a:gd name="T55" fmla="*/ 182 h 183"/>
                    <a:gd name="T56" fmla="*/ 19 w 29"/>
                    <a:gd name="T57" fmla="*/ 182 h 183"/>
                    <a:gd name="T58" fmla="*/ 27 w 29"/>
                    <a:gd name="T59" fmla="*/ 181 h 183"/>
                    <a:gd name="T60" fmla="*/ 27 w 29"/>
                    <a:gd name="T61" fmla="*/ 179 h 183"/>
                    <a:gd name="T62" fmla="*/ 20 w 29"/>
                    <a:gd name="T63" fmla="*/ 176 h 183"/>
                    <a:gd name="T64" fmla="*/ 20 w 29"/>
                    <a:gd name="T65" fmla="*/ 173 h 183"/>
                    <a:gd name="T66" fmla="*/ 26 w 29"/>
                    <a:gd name="T67" fmla="*/ 171 h 183"/>
                    <a:gd name="T68" fmla="*/ 26 w 29"/>
                    <a:gd name="T69" fmla="*/ 169 h 183"/>
                    <a:gd name="T70" fmla="*/ 22 w 29"/>
                    <a:gd name="T71" fmla="*/ 165 h 183"/>
                    <a:gd name="T72" fmla="*/ 22 w 29"/>
                    <a:gd name="T73" fmla="*/ 140 h 183"/>
                    <a:gd name="T74" fmla="*/ 23 w 29"/>
                    <a:gd name="T75" fmla="*/ 117 h 183"/>
                    <a:gd name="T76" fmla="*/ 23 w 29"/>
                    <a:gd name="T77" fmla="*/ 95 h 183"/>
                    <a:gd name="T78" fmla="*/ 22 w 29"/>
                    <a:gd name="T79" fmla="*/ 82 h 183"/>
                    <a:gd name="T80" fmla="*/ 23 w 29"/>
                    <a:gd name="T81" fmla="*/ 78 h 183"/>
                    <a:gd name="T82" fmla="*/ 23 w 29"/>
                    <a:gd name="T83" fmla="*/ 60 h 183"/>
                    <a:gd name="T84" fmla="*/ 28 w 29"/>
                    <a:gd name="T85" fmla="*/ 56 h 183"/>
                    <a:gd name="T86" fmla="*/ 28 w 29"/>
                    <a:gd name="T87" fmla="*/ 54 h 183"/>
                    <a:gd name="T88" fmla="*/ 17 w 29"/>
                    <a:gd name="T89" fmla="*/ 29 h 183"/>
                    <a:gd name="T90" fmla="*/ 12 w 29"/>
                    <a:gd name="T91" fmla="*/ 26 h 183"/>
                    <a:gd name="T92" fmla="*/ 13 w 29"/>
                    <a:gd name="T93" fmla="*/ 24 h 183"/>
                    <a:gd name="T94" fmla="*/ 17 w 29"/>
                    <a:gd name="T95" fmla="*/ 23 h 183"/>
                    <a:gd name="T96" fmla="*/ 17 w 29"/>
                    <a:gd name="T97" fmla="*/ 22 h 183"/>
                    <a:gd name="T98" fmla="*/ 17 w 29"/>
                    <a:gd name="T99" fmla="*/ 21 h 183"/>
                    <a:gd name="T100" fmla="*/ 17 w 29"/>
                    <a:gd name="T101" fmla="*/ 19 h 183"/>
                    <a:gd name="T102" fmla="*/ 19 w 29"/>
                    <a:gd name="T103" fmla="*/ 18 h 183"/>
                    <a:gd name="T104" fmla="*/ 17 w 29"/>
                    <a:gd name="T105" fmla="*/ 18 h 183"/>
                    <a:gd name="T106" fmla="*/ 18 w 29"/>
                    <a:gd name="T107" fmla="*/ 17 h 183"/>
                    <a:gd name="T108" fmla="*/ 17 w 29"/>
                    <a:gd name="T109" fmla="*/ 13 h 183"/>
                    <a:gd name="T110" fmla="*/ 17 w 29"/>
                    <a:gd name="T111" fmla="*/ 10 h 183"/>
                    <a:gd name="T112" fmla="*/ 17 w 29"/>
                    <a:gd name="T113" fmla="*/ 8 h 183"/>
                    <a:gd name="T114" fmla="*/ 18 w 29"/>
                    <a:gd name="T115" fmla="*/ 6 h 183"/>
                    <a:gd name="T116" fmla="*/ 19 w 29"/>
                    <a:gd name="T117" fmla="*/ 2 h 183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29"/>
                    <a:gd name="T178" fmla="*/ 0 h 183"/>
                    <a:gd name="T179" fmla="*/ 29 w 29"/>
                    <a:gd name="T180" fmla="*/ 183 h 183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29" h="183">
                      <a:moveTo>
                        <a:pt x="19" y="2"/>
                      </a:moveTo>
                      <a:lnTo>
                        <a:pt x="12" y="0"/>
                      </a:lnTo>
                      <a:lnTo>
                        <a:pt x="6" y="0"/>
                      </a:lnTo>
                      <a:lnTo>
                        <a:pt x="2" y="1"/>
                      </a:lnTo>
                      <a:lnTo>
                        <a:pt x="0" y="7"/>
                      </a:lnTo>
                      <a:lnTo>
                        <a:pt x="0" y="13"/>
                      </a:lnTo>
                      <a:lnTo>
                        <a:pt x="3" y="19"/>
                      </a:lnTo>
                      <a:lnTo>
                        <a:pt x="5" y="19"/>
                      </a:lnTo>
                      <a:lnTo>
                        <a:pt x="2" y="26"/>
                      </a:lnTo>
                      <a:lnTo>
                        <a:pt x="0" y="39"/>
                      </a:lnTo>
                      <a:lnTo>
                        <a:pt x="0" y="49"/>
                      </a:lnTo>
                      <a:lnTo>
                        <a:pt x="0" y="63"/>
                      </a:lnTo>
                      <a:lnTo>
                        <a:pt x="2" y="75"/>
                      </a:lnTo>
                      <a:lnTo>
                        <a:pt x="6" y="76"/>
                      </a:lnTo>
                      <a:lnTo>
                        <a:pt x="6" y="80"/>
                      </a:lnTo>
                      <a:lnTo>
                        <a:pt x="7" y="82"/>
                      </a:lnTo>
                      <a:lnTo>
                        <a:pt x="7" y="95"/>
                      </a:lnTo>
                      <a:lnTo>
                        <a:pt x="9" y="98"/>
                      </a:lnTo>
                      <a:lnTo>
                        <a:pt x="9" y="122"/>
                      </a:lnTo>
                      <a:lnTo>
                        <a:pt x="9" y="138"/>
                      </a:lnTo>
                      <a:lnTo>
                        <a:pt x="6" y="155"/>
                      </a:lnTo>
                      <a:lnTo>
                        <a:pt x="6" y="177"/>
                      </a:lnTo>
                      <a:lnTo>
                        <a:pt x="8" y="179"/>
                      </a:lnTo>
                      <a:lnTo>
                        <a:pt x="8" y="182"/>
                      </a:lnTo>
                      <a:lnTo>
                        <a:pt x="13" y="182"/>
                      </a:lnTo>
                      <a:lnTo>
                        <a:pt x="14" y="181"/>
                      </a:lnTo>
                      <a:lnTo>
                        <a:pt x="16" y="181"/>
                      </a:lnTo>
                      <a:lnTo>
                        <a:pt x="16" y="182"/>
                      </a:lnTo>
                      <a:lnTo>
                        <a:pt x="19" y="182"/>
                      </a:lnTo>
                      <a:lnTo>
                        <a:pt x="27" y="181"/>
                      </a:lnTo>
                      <a:lnTo>
                        <a:pt x="27" y="179"/>
                      </a:lnTo>
                      <a:lnTo>
                        <a:pt x="20" y="176"/>
                      </a:lnTo>
                      <a:lnTo>
                        <a:pt x="20" y="173"/>
                      </a:lnTo>
                      <a:lnTo>
                        <a:pt x="26" y="171"/>
                      </a:lnTo>
                      <a:lnTo>
                        <a:pt x="26" y="169"/>
                      </a:lnTo>
                      <a:lnTo>
                        <a:pt x="22" y="165"/>
                      </a:lnTo>
                      <a:lnTo>
                        <a:pt x="22" y="140"/>
                      </a:lnTo>
                      <a:lnTo>
                        <a:pt x="23" y="117"/>
                      </a:lnTo>
                      <a:lnTo>
                        <a:pt x="23" y="95"/>
                      </a:lnTo>
                      <a:lnTo>
                        <a:pt x="22" y="82"/>
                      </a:lnTo>
                      <a:lnTo>
                        <a:pt x="23" y="78"/>
                      </a:lnTo>
                      <a:lnTo>
                        <a:pt x="23" y="60"/>
                      </a:lnTo>
                      <a:lnTo>
                        <a:pt x="28" y="56"/>
                      </a:lnTo>
                      <a:lnTo>
                        <a:pt x="28" y="54"/>
                      </a:lnTo>
                      <a:lnTo>
                        <a:pt x="17" y="29"/>
                      </a:lnTo>
                      <a:lnTo>
                        <a:pt x="12" y="26"/>
                      </a:lnTo>
                      <a:lnTo>
                        <a:pt x="13" y="24"/>
                      </a:lnTo>
                      <a:lnTo>
                        <a:pt x="17" y="23"/>
                      </a:lnTo>
                      <a:lnTo>
                        <a:pt x="17" y="22"/>
                      </a:lnTo>
                      <a:lnTo>
                        <a:pt x="17" y="21"/>
                      </a:lnTo>
                      <a:lnTo>
                        <a:pt x="17" y="19"/>
                      </a:lnTo>
                      <a:lnTo>
                        <a:pt x="19" y="18"/>
                      </a:lnTo>
                      <a:lnTo>
                        <a:pt x="17" y="18"/>
                      </a:lnTo>
                      <a:lnTo>
                        <a:pt x="18" y="17"/>
                      </a:lnTo>
                      <a:lnTo>
                        <a:pt x="17" y="13"/>
                      </a:lnTo>
                      <a:lnTo>
                        <a:pt x="17" y="10"/>
                      </a:lnTo>
                      <a:lnTo>
                        <a:pt x="17" y="8"/>
                      </a:lnTo>
                      <a:lnTo>
                        <a:pt x="18" y="6"/>
                      </a:lnTo>
                      <a:lnTo>
                        <a:pt x="19" y="2"/>
                      </a:lnTo>
                    </a:path>
                  </a:pathLst>
                </a:custGeom>
                <a:solidFill>
                  <a:srgbClr val="000080"/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grpSp>
              <p:nvGrpSpPr>
                <p:cNvPr id="5" name="Group 11"/>
                <p:cNvGrpSpPr>
                  <a:grpSpLocks/>
                </p:cNvGrpSpPr>
                <p:nvPr/>
              </p:nvGrpSpPr>
              <p:grpSpPr bwMode="auto">
                <a:xfrm>
                  <a:off x="1428" y="3192"/>
                  <a:ext cx="87" cy="235"/>
                  <a:chOff x="1428" y="3192"/>
                  <a:chExt cx="87" cy="235"/>
                </a:xfrm>
              </p:grpSpPr>
              <p:sp>
                <p:nvSpPr>
                  <p:cNvPr id="55521" name="Freeform 12"/>
                  <p:cNvSpPr>
                    <a:spLocks/>
                  </p:cNvSpPr>
                  <p:nvPr/>
                </p:nvSpPr>
                <p:spPr bwMode="auto">
                  <a:xfrm>
                    <a:off x="1460" y="3192"/>
                    <a:ext cx="55" cy="235"/>
                  </a:xfrm>
                  <a:custGeom>
                    <a:avLst/>
                    <a:gdLst>
                      <a:gd name="T0" fmla="*/ 21 w 55"/>
                      <a:gd name="T1" fmla="*/ 3 h 235"/>
                      <a:gd name="T2" fmla="*/ 11 w 55"/>
                      <a:gd name="T3" fmla="*/ 0 h 235"/>
                      <a:gd name="T4" fmla="*/ 7 w 55"/>
                      <a:gd name="T5" fmla="*/ 6 h 235"/>
                      <a:gd name="T6" fmla="*/ 5 w 55"/>
                      <a:gd name="T7" fmla="*/ 3 h 235"/>
                      <a:gd name="T8" fmla="*/ 2 w 55"/>
                      <a:gd name="T9" fmla="*/ 14 h 235"/>
                      <a:gd name="T10" fmla="*/ 8 w 55"/>
                      <a:gd name="T11" fmla="*/ 21 h 235"/>
                      <a:gd name="T12" fmla="*/ 8 w 55"/>
                      <a:gd name="T13" fmla="*/ 26 h 235"/>
                      <a:gd name="T14" fmla="*/ 9 w 55"/>
                      <a:gd name="T15" fmla="*/ 27 h 235"/>
                      <a:gd name="T16" fmla="*/ 11 w 55"/>
                      <a:gd name="T17" fmla="*/ 32 h 235"/>
                      <a:gd name="T18" fmla="*/ 15 w 55"/>
                      <a:gd name="T19" fmla="*/ 33 h 235"/>
                      <a:gd name="T20" fmla="*/ 15 w 55"/>
                      <a:gd name="T21" fmla="*/ 35 h 235"/>
                      <a:gd name="T22" fmla="*/ 8 w 55"/>
                      <a:gd name="T23" fmla="*/ 42 h 235"/>
                      <a:gd name="T24" fmla="*/ 2 w 55"/>
                      <a:gd name="T25" fmla="*/ 76 h 235"/>
                      <a:gd name="T26" fmla="*/ 7 w 55"/>
                      <a:gd name="T27" fmla="*/ 84 h 235"/>
                      <a:gd name="T28" fmla="*/ 7 w 55"/>
                      <a:gd name="T29" fmla="*/ 146 h 235"/>
                      <a:gd name="T30" fmla="*/ 12 w 55"/>
                      <a:gd name="T31" fmla="*/ 148 h 235"/>
                      <a:gd name="T32" fmla="*/ 13 w 55"/>
                      <a:gd name="T33" fmla="*/ 158 h 235"/>
                      <a:gd name="T34" fmla="*/ 16 w 55"/>
                      <a:gd name="T35" fmla="*/ 184 h 235"/>
                      <a:gd name="T36" fmla="*/ 16 w 55"/>
                      <a:gd name="T37" fmla="*/ 198 h 235"/>
                      <a:gd name="T38" fmla="*/ 7 w 55"/>
                      <a:gd name="T39" fmla="*/ 207 h 235"/>
                      <a:gd name="T40" fmla="*/ 0 w 55"/>
                      <a:gd name="T41" fmla="*/ 211 h 235"/>
                      <a:gd name="T42" fmla="*/ 0 w 55"/>
                      <a:gd name="T43" fmla="*/ 214 h 235"/>
                      <a:gd name="T44" fmla="*/ 14 w 55"/>
                      <a:gd name="T45" fmla="*/ 210 h 235"/>
                      <a:gd name="T46" fmla="*/ 16 w 55"/>
                      <a:gd name="T47" fmla="*/ 207 h 235"/>
                      <a:gd name="T48" fmla="*/ 17 w 55"/>
                      <a:gd name="T49" fmla="*/ 210 h 235"/>
                      <a:gd name="T50" fmla="*/ 18 w 55"/>
                      <a:gd name="T51" fmla="*/ 210 h 235"/>
                      <a:gd name="T52" fmla="*/ 20 w 55"/>
                      <a:gd name="T53" fmla="*/ 200 h 235"/>
                      <a:gd name="T54" fmla="*/ 21 w 55"/>
                      <a:gd name="T55" fmla="*/ 155 h 235"/>
                      <a:gd name="T56" fmla="*/ 24 w 55"/>
                      <a:gd name="T57" fmla="*/ 155 h 235"/>
                      <a:gd name="T58" fmla="*/ 32 w 55"/>
                      <a:gd name="T59" fmla="*/ 195 h 235"/>
                      <a:gd name="T60" fmla="*/ 32 w 55"/>
                      <a:gd name="T61" fmla="*/ 219 h 235"/>
                      <a:gd name="T62" fmla="*/ 35 w 55"/>
                      <a:gd name="T63" fmla="*/ 232 h 235"/>
                      <a:gd name="T64" fmla="*/ 38 w 55"/>
                      <a:gd name="T65" fmla="*/ 234 h 235"/>
                      <a:gd name="T66" fmla="*/ 39 w 55"/>
                      <a:gd name="T67" fmla="*/ 228 h 235"/>
                      <a:gd name="T68" fmla="*/ 37 w 55"/>
                      <a:gd name="T69" fmla="*/ 221 h 235"/>
                      <a:gd name="T70" fmla="*/ 35 w 55"/>
                      <a:gd name="T71" fmla="*/ 205 h 235"/>
                      <a:gd name="T72" fmla="*/ 34 w 55"/>
                      <a:gd name="T73" fmla="*/ 149 h 235"/>
                      <a:gd name="T74" fmla="*/ 32 w 55"/>
                      <a:gd name="T75" fmla="*/ 94 h 235"/>
                      <a:gd name="T76" fmla="*/ 37 w 55"/>
                      <a:gd name="T77" fmla="*/ 89 h 235"/>
                      <a:gd name="T78" fmla="*/ 37 w 55"/>
                      <a:gd name="T79" fmla="*/ 81 h 235"/>
                      <a:gd name="T80" fmla="*/ 37 w 55"/>
                      <a:gd name="T81" fmla="*/ 66 h 235"/>
                      <a:gd name="T82" fmla="*/ 42 w 55"/>
                      <a:gd name="T83" fmla="*/ 70 h 235"/>
                      <a:gd name="T84" fmla="*/ 37 w 55"/>
                      <a:gd name="T85" fmla="*/ 80 h 235"/>
                      <a:gd name="T86" fmla="*/ 37 w 55"/>
                      <a:gd name="T87" fmla="*/ 88 h 235"/>
                      <a:gd name="T88" fmla="*/ 43 w 55"/>
                      <a:gd name="T89" fmla="*/ 83 h 235"/>
                      <a:gd name="T90" fmla="*/ 46 w 55"/>
                      <a:gd name="T91" fmla="*/ 77 h 235"/>
                      <a:gd name="T92" fmla="*/ 49 w 55"/>
                      <a:gd name="T93" fmla="*/ 79 h 235"/>
                      <a:gd name="T94" fmla="*/ 54 w 55"/>
                      <a:gd name="T95" fmla="*/ 69 h 235"/>
                      <a:gd name="T96" fmla="*/ 54 w 55"/>
                      <a:gd name="T97" fmla="*/ 66 h 235"/>
                      <a:gd name="T98" fmla="*/ 51 w 55"/>
                      <a:gd name="T99" fmla="*/ 65 h 235"/>
                      <a:gd name="T100" fmla="*/ 45 w 55"/>
                      <a:gd name="T101" fmla="*/ 55 h 235"/>
                      <a:gd name="T102" fmla="*/ 37 w 55"/>
                      <a:gd name="T103" fmla="*/ 46 h 235"/>
                      <a:gd name="T104" fmla="*/ 28 w 55"/>
                      <a:gd name="T105" fmla="*/ 35 h 235"/>
                      <a:gd name="T106" fmla="*/ 21 w 55"/>
                      <a:gd name="T107" fmla="*/ 32 h 235"/>
                      <a:gd name="T108" fmla="*/ 21 w 55"/>
                      <a:gd name="T109" fmla="*/ 25 h 235"/>
                      <a:gd name="T110" fmla="*/ 24 w 55"/>
                      <a:gd name="T111" fmla="*/ 21 h 235"/>
                      <a:gd name="T112" fmla="*/ 24 w 55"/>
                      <a:gd name="T113" fmla="*/ 12 h 235"/>
                      <a:gd name="T114" fmla="*/ 26 w 55"/>
                      <a:gd name="T115" fmla="*/ 10 h 235"/>
                      <a:gd name="T116" fmla="*/ 21 w 55"/>
                      <a:gd name="T117" fmla="*/ 3 h 235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w 55"/>
                      <a:gd name="T178" fmla="*/ 0 h 235"/>
                      <a:gd name="T179" fmla="*/ 55 w 55"/>
                      <a:gd name="T180" fmla="*/ 235 h 235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T177" t="T178" r="T179" b="T180"/>
                    <a:pathLst>
                      <a:path w="55" h="235">
                        <a:moveTo>
                          <a:pt x="21" y="3"/>
                        </a:moveTo>
                        <a:lnTo>
                          <a:pt x="11" y="0"/>
                        </a:lnTo>
                        <a:lnTo>
                          <a:pt x="7" y="6"/>
                        </a:lnTo>
                        <a:lnTo>
                          <a:pt x="5" y="3"/>
                        </a:lnTo>
                        <a:lnTo>
                          <a:pt x="2" y="14"/>
                        </a:lnTo>
                        <a:lnTo>
                          <a:pt x="8" y="21"/>
                        </a:lnTo>
                        <a:lnTo>
                          <a:pt x="8" y="26"/>
                        </a:lnTo>
                        <a:lnTo>
                          <a:pt x="9" y="27"/>
                        </a:lnTo>
                        <a:lnTo>
                          <a:pt x="11" y="32"/>
                        </a:lnTo>
                        <a:lnTo>
                          <a:pt x="15" y="33"/>
                        </a:lnTo>
                        <a:lnTo>
                          <a:pt x="15" y="35"/>
                        </a:lnTo>
                        <a:lnTo>
                          <a:pt x="8" y="42"/>
                        </a:lnTo>
                        <a:lnTo>
                          <a:pt x="2" y="76"/>
                        </a:lnTo>
                        <a:lnTo>
                          <a:pt x="7" y="84"/>
                        </a:lnTo>
                        <a:lnTo>
                          <a:pt x="7" y="146"/>
                        </a:lnTo>
                        <a:lnTo>
                          <a:pt x="12" y="148"/>
                        </a:lnTo>
                        <a:lnTo>
                          <a:pt x="13" y="158"/>
                        </a:lnTo>
                        <a:lnTo>
                          <a:pt x="16" y="184"/>
                        </a:lnTo>
                        <a:lnTo>
                          <a:pt x="16" y="198"/>
                        </a:lnTo>
                        <a:lnTo>
                          <a:pt x="7" y="207"/>
                        </a:lnTo>
                        <a:lnTo>
                          <a:pt x="0" y="211"/>
                        </a:lnTo>
                        <a:lnTo>
                          <a:pt x="0" y="214"/>
                        </a:lnTo>
                        <a:lnTo>
                          <a:pt x="14" y="210"/>
                        </a:lnTo>
                        <a:lnTo>
                          <a:pt x="16" y="207"/>
                        </a:lnTo>
                        <a:lnTo>
                          <a:pt x="17" y="210"/>
                        </a:lnTo>
                        <a:lnTo>
                          <a:pt x="18" y="210"/>
                        </a:lnTo>
                        <a:lnTo>
                          <a:pt x="20" y="200"/>
                        </a:lnTo>
                        <a:lnTo>
                          <a:pt x="21" y="155"/>
                        </a:lnTo>
                        <a:lnTo>
                          <a:pt x="24" y="155"/>
                        </a:lnTo>
                        <a:lnTo>
                          <a:pt x="32" y="195"/>
                        </a:lnTo>
                        <a:lnTo>
                          <a:pt x="32" y="219"/>
                        </a:lnTo>
                        <a:lnTo>
                          <a:pt x="35" y="232"/>
                        </a:lnTo>
                        <a:lnTo>
                          <a:pt x="38" y="234"/>
                        </a:lnTo>
                        <a:lnTo>
                          <a:pt x="39" y="228"/>
                        </a:lnTo>
                        <a:lnTo>
                          <a:pt x="37" y="221"/>
                        </a:lnTo>
                        <a:lnTo>
                          <a:pt x="35" y="205"/>
                        </a:lnTo>
                        <a:lnTo>
                          <a:pt x="34" y="149"/>
                        </a:lnTo>
                        <a:lnTo>
                          <a:pt x="32" y="94"/>
                        </a:lnTo>
                        <a:lnTo>
                          <a:pt x="37" y="89"/>
                        </a:lnTo>
                        <a:lnTo>
                          <a:pt x="37" y="81"/>
                        </a:lnTo>
                        <a:lnTo>
                          <a:pt x="37" y="66"/>
                        </a:lnTo>
                        <a:lnTo>
                          <a:pt x="42" y="70"/>
                        </a:lnTo>
                        <a:lnTo>
                          <a:pt x="37" y="80"/>
                        </a:lnTo>
                        <a:lnTo>
                          <a:pt x="37" y="88"/>
                        </a:lnTo>
                        <a:lnTo>
                          <a:pt x="43" y="83"/>
                        </a:lnTo>
                        <a:lnTo>
                          <a:pt x="46" y="77"/>
                        </a:lnTo>
                        <a:lnTo>
                          <a:pt x="49" y="79"/>
                        </a:lnTo>
                        <a:lnTo>
                          <a:pt x="54" y="69"/>
                        </a:lnTo>
                        <a:lnTo>
                          <a:pt x="54" y="66"/>
                        </a:lnTo>
                        <a:lnTo>
                          <a:pt x="51" y="65"/>
                        </a:lnTo>
                        <a:lnTo>
                          <a:pt x="45" y="55"/>
                        </a:lnTo>
                        <a:lnTo>
                          <a:pt x="37" y="46"/>
                        </a:lnTo>
                        <a:lnTo>
                          <a:pt x="28" y="35"/>
                        </a:lnTo>
                        <a:lnTo>
                          <a:pt x="21" y="32"/>
                        </a:lnTo>
                        <a:lnTo>
                          <a:pt x="21" y="25"/>
                        </a:lnTo>
                        <a:lnTo>
                          <a:pt x="24" y="21"/>
                        </a:lnTo>
                        <a:lnTo>
                          <a:pt x="24" y="12"/>
                        </a:lnTo>
                        <a:lnTo>
                          <a:pt x="26" y="10"/>
                        </a:lnTo>
                        <a:lnTo>
                          <a:pt x="21" y="3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55522" name="Freeform 13"/>
                  <p:cNvSpPr>
                    <a:spLocks/>
                  </p:cNvSpPr>
                  <p:nvPr/>
                </p:nvSpPr>
                <p:spPr bwMode="auto">
                  <a:xfrm>
                    <a:off x="1428" y="3193"/>
                    <a:ext cx="40" cy="226"/>
                  </a:xfrm>
                  <a:custGeom>
                    <a:avLst/>
                    <a:gdLst>
                      <a:gd name="T0" fmla="*/ 30 w 40"/>
                      <a:gd name="T1" fmla="*/ 4 h 226"/>
                      <a:gd name="T2" fmla="*/ 30 w 40"/>
                      <a:gd name="T3" fmla="*/ 10 h 226"/>
                      <a:gd name="T4" fmla="*/ 29 w 40"/>
                      <a:gd name="T5" fmla="*/ 12 h 226"/>
                      <a:gd name="T6" fmla="*/ 31 w 40"/>
                      <a:gd name="T7" fmla="*/ 16 h 226"/>
                      <a:gd name="T8" fmla="*/ 30 w 40"/>
                      <a:gd name="T9" fmla="*/ 17 h 226"/>
                      <a:gd name="T10" fmla="*/ 30 w 40"/>
                      <a:gd name="T11" fmla="*/ 19 h 226"/>
                      <a:gd name="T12" fmla="*/ 29 w 40"/>
                      <a:gd name="T13" fmla="*/ 25 h 226"/>
                      <a:gd name="T14" fmla="*/ 29 w 40"/>
                      <a:gd name="T15" fmla="*/ 26 h 226"/>
                      <a:gd name="T16" fmla="*/ 36 w 40"/>
                      <a:gd name="T17" fmla="*/ 32 h 226"/>
                      <a:gd name="T18" fmla="*/ 39 w 40"/>
                      <a:gd name="T19" fmla="*/ 79 h 226"/>
                      <a:gd name="T20" fmla="*/ 35 w 40"/>
                      <a:gd name="T21" fmla="*/ 87 h 226"/>
                      <a:gd name="T22" fmla="*/ 37 w 40"/>
                      <a:gd name="T23" fmla="*/ 112 h 226"/>
                      <a:gd name="T24" fmla="*/ 34 w 40"/>
                      <a:gd name="T25" fmla="*/ 115 h 226"/>
                      <a:gd name="T26" fmla="*/ 33 w 40"/>
                      <a:gd name="T27" fmla="*/ 154 h 226"/>
                      <a:gd name="T28" fmla="*/ 31 w 40"/>
                      <a:gd name="T29" fmla="*/ 195 h 226"/>
                      <a:gd name="T30" fmla="*/ 31 w 40"/>
                      <a:gd name="T31" fmla="*/ 197 h 226"/>
                      <a:gd name="T32" fmla="*/ 39 w 40"/>
                      <a:gd name="T33" fmla="*/ 204 h 226"/>
                      <a:gd name="T34" fmla="*/ 38 w 40"/>
                      <a:gd name="T35" fmla="*/ 206 h 226"/>
                      <a:gd name="T36" fmla="*/ 35 w 40"/>
                      <a:gd name="T37" fmla="*/ 207 h 226"/>
                      <a:gd name="T38" fmla="*/ 31 w 40"/>
                      <a:gd name="T39" fmla="*/ 206 h 226"/>
                      <a:gd name="T40" fmla="*/ 27 w 40"/>
                      <a:gd name="T41" fmla="*/ 203 h 226"/>
                      <a:gd name="T42" fmla="*/ 23 w 40"/>
                      <a:gd name="T43" fmla="*/ 201 h 226"/>
                      <a:gd name="T44" fmla="*/ 23 w 40"/>
                      <a:gd name="T45" fmla="*/ 208 h 226"/>
                      <a:gd name="T46" fmla="*/ 22 w 40"/>
                      <a:gd name="T47" fmla="*/ 208 h 226"/>
                      <a:gd name="T48" fmla="*/ 25 w 40"/>
                      <a:gd name="T49" fmla="*/ 215 h 226"/>
                      <a:gd name="T50" fmla="*/ 23 w 40"/>
                      <a:gd name="T51" fmla="*/ 224 h 226"/>
                      <a:gd name="T52" fmla="*/ 21 w 40"/>
                      <a:gd name="T53" fmla="*/ 225 h 226"/>
                      <a:gd name="T54" fmla="*/ 17 w 40"/>
                      <a:gd name="T55" fmla="*/ 217 h 226"/>
                      <a:gd name="T56" fmla="*/ 17 w 40"/>
                      <a:gd name="T57" fmla="*/ 212 h 226"/>
                      <a:gd name="T58" fmla="*/ 16 w 40"/>
                      <a:gd name="T59" fmla="*/ 211 h 226"/>
                      <a:gd name="T60" fmla="*/ 14 w 40"/>
                      <a:gd name="T61" fmla="*/ 160 h 226"/>
                      <a:gd name="T62" fmla="*/ 16 w 40"/>
                      <a:gd name="T63" fmla="*/ 154 h 226"/>
                      <a:gd name="T64" fmla="*/ 11 w 40"/>
                      <a:gd name="T65" fmla="*/ 120 h 226"/>
                      <a:gd name="T66" fmla="*/ 8 w 40"/>
                      <a:gd name="T67" fmla="*/ 119 h 226"/>
                      <a:gd name="T68" fmla="*/ 7 w 40"/>
                      <a:gd name="T69" fmla="*/ 83 h 226"/>
                      <a:gd name="T70" fmla="*/ 0 w 40"/>
                      <a:gd name="T71" fmla="*/ 79 h 226"/>
                      <a:gd name="T72" fmla="*/ 3 w 40"/>
                      <a:gd name="T73" fmla="*/ 40 h 226"/>
                      <a:gd name="T74" fmla="*/ 14 w 40"/>
                      <a:gd name="T75" fmla="*/ 29 h 226"/>
                      <a:gd name="T76" fmla="*/ 17 w 40"/>
                      <a:gd name="T77" fmla="*/ 26 h 226"/>
                      <a:gd name="T78" fmla="*/ 17 w 40"/>
                      <a:gd name="T79" fmla="*/ 23 h 226"/>
                      <a:gd name="T80" fmla="*/ 16 w 40"/>
                      <a:gd name="T81" fmla="*/ 20 h 226"/>
                      <a:gd name="T82" fmla="*/ 15 w 40"/>
                      <a:gd name="T83" fmla="*/ 18 h 226"/>
                      <a:gd name="T84" fmla="*/ 13 w 40"/>
                      <a:gd name="T85" fmla="*/ 15 h 226"/>
                      <a:gd name="T86" fmla="*/ 13 w 40"/>
                      <a:gd name="T87" fmla="*/ 12 h 226"/>
                      <a:gd name="T88" fmla="*/ 13 w 40"/>
                      <a:gd name="T89" fmla="*/ 10 h 226"/>
                      <a:gd name="T90" fmla="*/ 13 w 40"/>
                      <a:gd name="T91" fmla="*/ 6 h 226"/>
                      <a:gd name="T92" fmla="*/ 15 w 40"/>
                      <a:gd name="T93" fmla="*/ 3 h 226"/>
                      <a:gd name="T94" fmla="*/ 17 w 40"/>
                      <a:gd name="T95" fmla="*/ 1 h 226"/>
                      <a:gd name="T96" fmla="*/ 20 w 40"/>
                      <a:gd name="T97" fmla="*/ 0 h 226"/>
                      <a:gd name="T98" fmla="*/ 22 w 40"/>
                      <a:gd name="T99" fmla="*/ 0 h 226"/>
                      <a:gd name="T100" fmla="*/ 25 w 40"/>
                      <a:gd name="T101" fmla="*/ 0 h 226"/>
                      <a:gd name="T102" fmla="*/ 27 w 40"/>
                      <a:gd name="T103" fmla="*/ 1 h 226"/>
                      <a:gd name="T104" fmla="*/ 30 w 40"/>
                      <a:gd name="T105" fmla="*/ 4 h 22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40"/>
                      <a:gd name="T160" fmla="*/ 0 h 226"/>
                      <a:gd name="T161" fmla="*/ 40 w 40"/>
                      <a:gd name="T162" fmla="*/ 226 h 226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40" h="226">
                        <a:moveTo>
                          <a:pt x="30" y="4"/>
                        </a:moveTo>
                        <a:lnTo>
                          <a:pt x="30" y="10"/>
                        </a:lnTo>
                        <a:lnTo>
                          <a:pt x="29" y="12"/>
                        </a:lnTo>
                        <a:lnTo>
                          <a:pt x="31" y="16"/>
                        </a:lnTo>
                        <a:lnTo>
                          <a:pt x="30" y="17"/>
                        </a:lnTo>
                        <a:lnTo>
                          <a:pt x="30" y="19"/>
                        </a:lnTo>
                        <a:lnTo>
                          <a:pt x="29" y="25"/>
                        </a:lnTo>
                        <a:lnTo>
                          <a:pt x="29" y="26"/>
                        </a:lnTo>
                        <a:lnTo>
                          <a:pt x="36" y="32"/>
                        </a:lnTo>
                        <a:lnTo>
                          <a:pt x="39" y="79"/>
                        </a:lnTo>
                        <a:lnTo>
                          <a:pt x="35" y="87"/>
                        </a:lnTo>
                        <a:lnTo>
                          <a:pt x="37" y="112"/>
                        </a:lnTo>
                        <a:lnTo>
                          <a:pt x="34" y="115"/>
                        </a:lnTo>
                        <a:lnTo>
                          <a:pt x="33" y="154"/>
                        </a:lnTo>
                        <a:lnTo>
                          <a:pt x="31" y="195"/>
                        </a:lnTo>
                        <a:lnTo>
                          <a:pt x="31" y="197"/>
                        </a:lnTo>
                        <a:lnTo>
                          <a:pt x="39" y="204"/>
                        </a:lnTo>
                        <a:lnTo>
                          <a:pt x="38" y="206"/>
                        </a:lnTo>
                        <a:lnTo>
                          <a:pt x="35" y="207"/>
                        </a:lnTo>
                        <a:lnTo>
                          <a:pt x="31" y="206"/>
                        </a:lnTo>
                        <a:lnTo>
                          <a:pt x="27" y="203"/>
                        </a:lnTo>
                        <a:lnTo>
                          <a:pt x="23" y="201"/>
                        </a:lnTo>
                        <a:lnTo>
                          <a:pt x="23" y="208"/>
                        </a:lnTo>
                        <a:lnTo>
                          <a:pt x="22" y="208"/>
                        </a:lnTo>
                        <a:lnTo>
                          <a:pt x="25" y="215"/>
                        </a:lnTo>
                        <a:lnTo>
                          <a:pt x="23" y="224"/>
                        </a:lnTo>
                        <a:lnTo>
                          <a:pt x="21" y="225"/>
                        </a:lnTo>
                        <a:lnTo>
                          <a:pt x="17" y="217"/>
                        </a:lnTo>
                        <a:lnTo>
                          <a:pt x="17" y="212"/>
                        </a:lnTo>
                        <a:lnTo>
                          <a:pt x="16" y="211"/>
                        </a:lnTo>
                        <a:lnTo>
                          <a:pt x="14" y="160"/>
                        </a:lnTo>
                        <a:lnTo>
                          <a:pt x="16" y="154"/>
                        </a:lnTo>
                        <a:lnTo>
                          <a:pt x="11" y="120"/>
                        </a:lnTo>
                        <a:lnTo>
                          <a:pt x="8" y="119"/>
                        </a:lnTo>
                        <a:lnTo>
                          <a:pt x="7" y="83"/>
                        </a:lnTo>
                        <a:lnTo>
                          <a:pt x="0" y="79"/>
                        </a:lnTo>
                        <a:lnTo>
                          <a:pt x="3" y="40"/>
                        </a:lnTo>
                        <a:lnTo>
                          <a:pt x="14" y="29"/>
                        </a:lnTo>
                        <a:lnTo>
                          <a:pt x="17" y="26"/>
                        </a:lnTo>
                        <a:lnTo>
                          <a:pt x="17" y="23"/>
                        </a:lnTo>
                        <a:lnTo>
                          <a:pt x="16" y="20"/>
                        </a:lnTo>
                        <a:lnTo>
                          <a:pt x="15" y="18"/>
                        </a:lnTo>
                        <a:lnTo>
                          <a:pt x="13" y="15"/>
                        </a:lnTo>
                        <a:lnTo>
                          <a:pt x="13" y="12"/>
                        </a:lnTo>
                        <a:lnTo>
                          <a:pt x="13" y="10"/>
                        </a:lnTo>
                        <a:lnTo>
                          <a:pt x="13" y="6"/>
                        </a:lnTo>
                        <a:lnTo>
                          <a:pt x="15" y="3"/>
                        </a:lnTo>
                        <a:lnTo>
                          <a:pt x="17" y="1"/>
                        </a:lnTo>
                        <a:lnTo>
                          <a:pt x="20" y="0"/>
                        </a:lnTo>
                        <a:lnTo>
                          <a:pt x="22" y="0"/>
                        </a:lnTo>
                        <a:lnTo>
                          <a:pt x="25" y="0"/>
                        </a:lnTo>
                        <a:lnTo>
                          <a:pt x="27" y="1"/>
                        </a:lnTo>
                        <a:lnTo>
                          <a:pt x="30" y="4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CA"/>
                  </a:p>
                </p:txBody>
              </p:sp>
            </p:grpSp>
            <p:sp>
              <p:nvSpPr>
                <p:cNvPr id="55516" name="Freeform 14"/>
                <p:cNvSpPr>
                  <a:spLocks/>
                </p:cNvSpPr>
                <p:nvPr/>
              </p:nvSpPr>
              <p:spPr bwMode="auto">
                <a:xfrm>
                  <a:off x="1814" y="3208"/>
                  <a:ext cx="48" cy="206"/>
                </a:xfrm>
                <a:custGeom>
                  <a:avLst/>
                  <a:gdLst>
                    <a:gd name="T0" fmla="*/ 29 w 48"/>
                    <a:gd name="T1" fmla="*/ 2 h 206"/>
                    <a:gd name="T2" fmla="*/ 38 w 48"/>
                    <a:gd name="T3" fmla="*/ 0 h 206"/>
                    <a:gd name="T4" fmla="*/ 42 w 48"/>
                    <a:gd name="T5" fmla="*/ 5 h 206"/>
                    <a:gd name="T6" fmla="*/ 43 w 48"/>
                    <a:gd name="T7" fmla="*/ 3 h 206"/>
                    <a:gd name="T8" fmla="*/ 46 w 48"/>
                    <a:gd name="T9" fmla="*/ 12 h 206"/>
                    <a:gd name="T10" fmla="*/ 40 w 48"/>
                    <a:gd name="T11" fmla="*/ 18 h 206"/>
                    <a:gd name="T12" fmla="*/ 40 w 48"/>
                    <a:gd name="T13" fmla="*/ 22 h 206"/>
                    <a:gd name="T14" fmla="*/ 39 w 48"/>
                    <a:gd name="T15" fmla="*/ 23 h 206"/>
                    <a:gd name="T16" fmla="*/ 38 w 48"/>
                    <a:gd name="T17" fmla="*/ 28 h 206"/>
                    <a:gd name="T18" fmla="*/ 34 w 48"/>
                    <a:gd name="T19" fmla="*/ 29 h 206"/>
                    <a:gd name="T20" fmla="*/ 34 w 48"/>
                    <a:gd name="T21" fmla="*/ 31 h 206"/>
                    <a:gd name="T22" fmla="*/ 40 w 48"/>
                    <a:gd name="T23" fmla="*/ 36 h 206"/>
                    <a:gd name="T24" fmla="*/ 46 w 48"/>
                    <a:gd name="T25" fmla="*/ 66 h 206"/>
                    <a:gd name="T26" fmla="*/ 42 w 48"/>
                    <a:gd name="T27" fmla="*/ 74 h 206"/>
                    <a:gd name="T28" fmla="*/ 42 w 48"/>
                    <a:gd name="T29" fmla="*/ 127 h 206"/>
                    <a:gd name="T30" fmla="*/ 36 w 48"/>
                    <a:gd name="T31" fmla="*/ 130 h 206"/>
                    <a:gd name="T32" fmla="*/ 36 w 48"/>
                    <a:gd name="T33" fmla="*/ 138 h 206"/>
                    <a:gd name="T34" fmla="*/ 34 w 48"/>
                    <a:gd name="T35" fmla="*/ 161 h 206"/>
                    <a:gd name="T36" fmla="*/ 34 w 48"/>
                    <a:gd name="T37" fmla="*/ 173 h 206"/>
                    <a:gd name="T38" fmla="*/ 42 w 48"/>
                    <a:gd name="T39" fmla="*/ 181 h 206"/>
                    <a:gd name="T40" fmla="*/ 47 w 48"/>
                    <a:gd name="T41" fmla="*/ 185 h 206"/>
                    <a:gd name="T42" fmla="*/ 47 w 48"/>
                    <a:gd name="T43" fmla="*/ 187 h 206"/>
                    <a:gd name="T44" fmla="*/ 35 w 48"/>
                    <a:gd name="T45" fmla="*/ 184 h 206"/>
                    <a:gd name="T46" fmla="*/ 34 w 48"/>
                    <a:gd name="T47" fmla="*/ 181 h 206"/>
                    <a:gd name="T48" fmla="*/ 33 w 48"/>
                    <a:gd name="T49" fmla="*/ 184 h 206"/>
                    <a:gd name="T50" fmla="*/ 31 w 48"/>
                    <a:gd name="T51" fmla="*/ 184 h 206"/>
                    <a:gd name="T52" fmla="*/ 30 w 48"/>
                    <a:gd name="T53" fmla="*/ 175 h 206"/>
                    <a:gd name="T54" fmla="*/ 29 w 48"/>
                    <a:gd name="T55" fmla="*/ 136 h 206"/>
                    <a:gd name="T56" fmla="*/ 26 w 48"/>
                    <a:gd name="T57" fmla="*/ 136 h 206"/>
                    <a:gd name="T58" fmla="*/ 19 w 48"/>
                    <a:gd name="T59" fmla="*/ 170 h 206"/>
                    <a:gd name="T60" fmla="*/ 19 w 48"/>
                    <a:gd name="T61" fmla="*/ 192 h 206"/>
                    <a:gd name="T62" fmla="*/ 17 w 48"/>
                    <a:gd name="T63" fmla="*/ 203 h 206"/>
                    <a:gd name="T64" fmla="*/ 14 w 48"/>
                    <a:gd name="T65" fmla="*/ 205 h 206"/>
                    <a:gd name="T66" fmla="*/ 13 w 48"/>
                    <a:gd name="T67" fmla="*/ 199 h 206"/>
                    <a:gd name="T68" fmla="*/ 14 w 48"/>
                    <a:gd name="T69" fmla="*/ 193 h 206"/>
                    <a:gd name="T70" fmla="*/ 17 w 48"/>
                    <a:gd name="T71" fmla="*/ 180 h 206"/>
                    <a:gd name="T72" fmla="*/ 17 w 48"/>
                    <a:gd name="T73" fmla="*/ 130 h 206"/>
                    <a:gd name="T74" fmla="*/ 19 w 48"/>
                    <a:gd name="T75" fmla="*/ 82 h 206"/>
                    <a:gd name="T76" fmla="*/ 15 w 48"/>
                    <a:gd name="T77" fmla="*/ 78 h 206"/>
                    <a:gd name="T78" fmla="*/ 15 w 48"/>
                    <a:gd name="T79" fmla="*/ 71 h 206"/>
                    <a:gd name="T80" fmla="*/ 15 w 48"/>
                    <a:gd name="T81" fmla="*/ 58 h 206"/>
                    <a:gd name="T82" fmla="*/ 10 w 48"/>
                    <a:gd name="T83" fmla="*/ 62 h 206"/>
                    <a:gd name="T84" fmla="*/ 14 w 48"/>
                    <a:gd name="T85" fmla="*/ 70 h 206"/>
                    <a:gd name="T86" fmla="*/ 14 w 48"/>
                    <a:gd name="T87" fmla="*/ 77 h 206"/>
                    <a:gd name="T88" fmla="*/ 10 w 48"/>
                    <a:gd name="T89" fmla="*/ 73 h 206"/>
                    <a:gd name="T90" fmla="*/ 7 w 48"/>
                    <a:gd name="T91" fmla="*/ 68 h 206"/>
                    <a:gd name="T92" fmla="*/ 5 w 48"/>
                    <a:gd name="T93" fmla="*/ 69 h 206"/>
                    <a:gd name="T94" fmla="*/ 0 w 48"/>
                    <a:gd name="T95" fmla="*/ 61 h 206"/>
                    <a:gd name="T96" fmla="*/ 0 w 48"/>
                    <a:gd name="T97" fmla="*/ 58 h 206"/>
                    <a:gd name="T98" fmla="*/ 2 w 48"/>
                    <a:gd name="T99" fmla="*/ 57 h 206"/>
                    <a:gd name="T100" fmla="*/ 8 w 48"/>
                    <a:gd name="T101" fmla="*/ 48 h 206"/>
                    <a:gd name="T102" fmla="*/ 14 w 48"/>
                    <a:gd name="T103" fmla="*/ 40 h 206"/>
                    <a:gd name="T104" fmla="*/ 23 w 48"/>
                    <a:gd name="T105" fmla="*/ 31 h 206"/>
                    <a:gd name="T106" fmla="*/ 29 w 48"/>
                    <a:gd name="T107" fmla="*/ 28 h 206"/>
                    <a:gd name="T108" fmla="*/ 29 w 48"/>
                    <a:gd name="T109" fmla="*/ 21 h 206"/>
                    <a:gd name="T110" fmla="*/ 26 w 48"/>
                    <a:gd name="T111" fmla="*/ 18 h 206"/>
                    <a:gd name="T112" fmla="*/ 26 w 48"/>
                    <a:gd name="T113" fmla="*/ 10 h 206"/>
                    <a:gd name="T114" fmla="*/ 25 w 48"/>
                    <a:gd name="T115" fmla="*/ 8 h 206"/>
                    <a:gd name="T116" fmla="*/ 29 w 48"/>
                    <a:gd name="T117" fmla="*/ 2 h 20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48"/>
                    <a:gd name="T178" fmla="*/ 0 h 206"/>
                    <a:gd name="T179" fmla="*/ 48 w 48"/>
                    <a:gd name="T180" fmla="*/ 206 h 20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48" h="206">
                      <a:moveTo>
                        <a:pt x="29" y="2"/>
                      </a:moveTo>
                      <a:lnTo>
                        <a:pt x="38" y="0"/>
                      </a:lnTo>
                      <a:lnTo>
                        <a:pt x="42" y="5"/>
                      </a:lnTo>
                      <a:lnTo>
                        <a:pt x="43" y="3"/>
                      </a:lnTo>
                      <a:lnTo>
                        <a:pt x="46" y="12"/>
                      </a:lnTo>
                      <a:lnTo>
                        <a:pt x="40" y="18"/>
                      </a:lnTo>
                      <a:lnTo>
                        <a:pt x="40" y="22"/>
                      </a:lnTo>
                      <a:lnTo>
                        <a:pt x="39" y="23"/>
                      </a:lnTo>
                      <a:lnTo>
                        <a:pt x="38" y="28"/>
                      </a:lnTo>
                      <a:lnTo>
                        <a:pt x="34" y="29"/>
                      </a:lnTo>
                      <a:lnTo>
                        <a:pt x="34" y="31"/>
                      </a:lnTo>
                      <a:lnTo>
                        <a:pt x="40" y="36"/>
                      </a:lnTo>
                      <a:lnTo>
                        <a:pt x="46" y="66"/>
                      </a:lnTo>
                      <a:lnTo>
                        <a:pt x="42" y="74"/>
                      </a:lnTo>
                      <a:lnTo>
                        <a:pt x="42" y="127"/>
                      </a:lnTo>
                      <a:lnTo>
                        <a:pt x="36" y="130"/>
                      </a:lnTo>
                      <a:lnTo>
                        <a:pt x="36" y="138"/>
                      </a:lnTo>
                      <a:lnTo>
                        <a:pt x="34" y="161"/>
                      </a:lnTo>
                      <a:lnTo>
                        <a:pt x="34" y="173"/>
                      </a:lnTo>
                      <a:lnTo>
                        <a:pt x="42" y="181"/>
                      </a:lnTo>
                      <a:lnTo>
                        <a:pt x="47" y="185"/>
                      </a:lnTo>
                      <a:lnTo>
                        <a:pt x="47" y="187"/>
                      </a:lnTo>
                      <a:lnTo>
                        <a:pt x="35" y="184"/>
                      </a:lnTo>
                      <a:lnTo>
                        <a:pt x="34" y="181"/>
                      </a:lnTo>
                      <a:lnTo>
                        <a:pt x="33" y="184"/>
                      </a:lnTo>
                      <a:lnTo>
                        <a:pt x="31" y="184"/>
                      </a:lnTo>
                      <a:lnTo>
                        <a:pt x="30" y="175"/>
                      </a:lnTo>
                      <a:lnTo>
                        <a:pt x="29" y="136"/>
                      </a:lnTo>
                      <a:lnTo>
                        <a:pt x="26" y="136"/>
                      </a:lnTo>
                      <a:lnTo>
                        <a:pt x="19" y="170"/>
                      </a:lnTo>
                      <a:lnTo>
                        <a:pt x="19" y="192"/>
                      </a:lnTo>
                      <a:lnTo>
                        <a:pt x="17" y="203"/>
                      </a:lnTo>
                      <a:lnTo>
                        <a:pt x="14" y="205"/>
                      </a:lnTo>
                      <a:lnTo>
                        <a:pt x="13" y="199"/>
                      </a:lnTo>
                      <a:lnTo>
                        <a:pt x="14" y="193"/>
                      </a:lnTo>
                      <a:lnTo>
                        <a:pt x="17" y="180"/>
                      </a:lnTo>
                      <a:lnTo>
                        <a:pt x="17" y="130"/>
                      </a:lnTo>
                      <a:lnTo>
                        <a:pt x="19" y="82"/>
                      </a:lnTo>
                      <a:lnTo>
                        <a:pt x="15" y="78"/>
                      </a:lnTo>
                      <a:lnTo>
                        <a:pt x="15" y="71"/>
                      </a:lnTo>
                      <a:lnTo>
                        <a:pt x="15" y="58"/>
                      </a:lnTo>
                      <a:lnTo>
                        <a:pt x="10" y="62"/>
                      </a:lnTo>
                      <a:lnTo>
                        <a:pt x="14" y="70"/>
                      </a:lnTo>
                      <a:lnTo>
                        <a:pt x="14" y="77"/>
                      </a:lnTo>
                      <a:lnTo>
                        <a:pt x="10" y="73"/>
                      </a:lnTo>
                      <a:lnTo>
                        <a:pt x="7" y="68"/>
                      </a:lnTo>
                      <a:lnTo>
                        <a:pt x="5" y="69"/>
                      </a:lnTo>
                      <a:lnTo>
                        <a:pt x="0" y="61"/>
                      </a:lnTo>
                      <a:lnTo>
                        <a:pt x="0" y="58"/>
                      </a:lnTo>
                      <a:lnTo>
                        <a:pt x="2" y="57"/>
                      </a:lnTo>
                      <a:lnTo>
                        <a:pt x="8" y="48"/>
                      </a:lnTo>
                      <a:lnTo>
                        <a:pt x="14" y="40"/>
                      </a:lnTo>
                      <a:lnTo>
                        <a:pt x="23" y="31"/>
                      </a:lnTo>
                      <a:lnTo>
                        <a:pt x="29" y="28"/>
                      </a:lnTo>
                      <a:lnTo>
                        <a:pt x="29" y="21"/>
                      </a:lnTo>
                      <a:lnTo>
                        <a:pt x="26" y="18"/>
                      </a:lnTo>
                      <a:lnTo>
                        <a:pt x="26" y="10"/>
                      </a:lnTo>
                      <a:lnTo>
                        <a:pt x="25" y="8"/>
                      </a:lnTo>
                      <a:lnTo>
                        <a:pt x="29" y="2"/>
                      </a:lnTo>
                    </a:path>
                  </a:pathLst>
                </a:custGeom>
                <a:solidFill>
                  <a:srgbClr val="000080"/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55517" name="Freeform 15"/>
                <p:cNvSpPr>
                  <a:spLocks/>
                </p:cNvSpPr>
                <p:nvPr/>
              </p:nvSpPr>
              <p:spPr bwMode="auto">
                <a:xfrm>
                  <a:off x="1948" y="3161"/>
                  <a:ext cx="28" cy="180"/>
                </a:xfrm>
                <a:custGeom>
                  <a:avLst/>
                  <a:gdLst>
                    <a:gd name="T0" fmla="*/ 17 w 28"/>
                    <a:gd name="T1" fmla="*/ 2 h 180"/>
                    <a:gd name="T2" fmla="*/ 11 w 28"/>
                    <a:gd name="T3" fmla="*/ 0 h 180"/>
                    <a:gd name="T4" fmla="*/ 6 w 28"/>
                    <a:gd name="T5" fmla="*/ 0 h 180"/>
                    <a:gd name="T6" fmla="*/ 2 w 28"/>
                    <a:gd name="T7" fmla="*/ 1 h 180"/>
                    <a:gd name="T8" fmla="*/ 0 w 28"/>
                    <a:gd name="T9" fmla="*/ 7 h 180"/>
                    <a:gd name="T10" fmla="*/ 0 w 28"/>
                    <a:gd name="T11" fmla="*/ 13 h 180"/>
                    <a:gd name="T12" fmla="*/ 3 w 28"/>
                    <a:gd name="T13" fmla="*/ 19 h 180"/>
                    <a:gd name="T14" fmla="*/ 5 w 28"/>
                    <a:gd name="T15" fmla="*/ 19 h 180"/>
                    <a:gd name="T16" fmla="*/ 2 w 28"/>
                    <a:gd name="T17" fmla="*/ 26 h 180"/>
                    <a:gd name="T18" fmla="*/ 0 w 28"/>
                    <a:gd name="T19" fmla="*/ 38 h 180"/>
                    <a:gd name="T20" fmla="*/ 0 w 28"/>
                    <a:gd name="T21" fmla="*/ 49 h 180"/>
                    <a:gd name="T22" fmla="*/ 0 w 28"/>
                    <a:gd name="T23" fmla="*/ 62 h 180"/>
                    <a:gd name="T24" fmla="*/ 2 w 28"/>
                    <a:gd name="T25" fmla="*/ 74 h 180"/>
                    <a:gd name="T26" fmla="*/ 5 w 28"/>
                    <a:gd name="T27" fmla="*/ 75 h 180"/>
                    <a:gd name="T28" fmla="*/ 5 w 28"/>
                    <a:gd name="T29" fmla="*/ 79 h 180"/>
                    <a:gd name="T30" fmla="*/ 7 w 28"/>
                    <a:gd name="T31" fmla="*/ 81 h 180"/>
                    <a:gd name="T32" fmla="*/ 7 w 28"/>
                    <a:gd name="T33" fmla="*/ 94 h 180"/>
                    <a:gd name="T34" fmla="*/ 9 w 28"/>
                    <a:gd name="T35" fmla="*/ 96 h 180"/>
                    <a:gd name="T36" fmla="*/ 9 w 28"/>
                    <a:gd name="T37" fmla="*/ 120 h 180"/>
                    <a:gd name="T38" fmla="*/ 9 w 28"/>
                    <a:gd name="T39" fmla="*/ 136 h 180"/>
                    <a:gd name="T40" fmla="*/ 6 w 28"/>
                    <a:gd name="T41" fmla="*/ 153 h 180"/>
                    <a:gd name="T42" fmla="*/ 5 w 28"/>
                    <a:gd name="T43" fmla="*/ 174 h 180"/>
                    <a:gd name="T44" fmla="*/ 8 w 28"/>
                    <a:gd name="T45" fmla="*/ 176 h 180"/>
                    <a:gd name="T46" fmla="*/ 8 w 28"/>
                    <a:gd name="T47" fmla="*/ 178 h 180"/>
                    <a:gd name="T48" fmla="*/ 13 w 28"/>
                    <a:gd name="T49" fmla="*/ 178 h 180"/>
                    <a:gd name="T50" fmla="*/ 15 w 28"/>
                    <a:gd name="T51" fmla="*/ 178 h 180"/>
                    <a:gd name="T52" fmla="*/ 15 w 28"/>
                    <a:gd name="T53" fmla="*/ 179 h 180"/>
                    <a:gd name="T54" fmla="*/ 19 w 28"/>
                    <a:gd name="T55" fmla="*/ 178 h 180"/>
                    <a:gd name="T56" fmla="*/ 26 w 28"/>
                    <a:gd name="T57" fmla="*/ 178 h 180"/>
                    <a:gd name="T58" fmla="*/ 26 w 28"/>
                    <a:gd name="T59" fmla="*/ 176 h 180"/>
                    <a:gd name="T60" fmla="*/ 19 w 28"/>
                    <a:gd name="T61" fmla="*/ 173 h 180"/>
                    <a:gd name="T62" fmla="*/ 19 w 28"/>
                    <a:gd name="T63" fmla="*/ 170 h 180"/>
                    <a:gd name="T64" fmla="*/ 25 w 28"/>
                    <a:gd name="T65" fmla="*/ 168 h 180"/>
                    <a:gd name="T66" fmla="*/ 25 w 28"/>
                    <a:gd name="T67" fmla="*/ 166 h 180"/>
                    <a:gd name="T68" fmla="*/ 21 w 28"/>
                    <a:gd name="T69" fmla="*/ 162 h 180"/>
                    <a:gd name="T70" fmla="*/ 21 w 28"/>
                    <a:gd name="T71" fmla="*/ 138 h 180"/>
                    <a:gd name="T72" fmla="*/ 22 w 28"/>
                    <a:gd name="T73" fmla="*/ 116 h 180"/>
                    <a:gd name="T74" fmla="*/ 22 w 28"/>
                    <a:gd name="T75" fmla="*/ 93 h 180"/>
                    <a:gd name="T76" fmla="*/ 22 w 28"/>
                    <a:gd name="T77" fmla="*/ 81 h 180"/>
                    <a:gd name="T78" fmla="*/ 22 w 28"/>
                    <a:gd name="T79" fmla="*/ 77 h 180"/>
                    <a:gd name="T80" fmla="*/ 22 w 28"/>
                    <a:gd name="T81" fmla="*/ 59 h 180"/>
                    <a:gd name="T82" fmla="*/ 27 w 28"/>
                    <a:gd name="T83" fmla="*/ 55 h 180"/>
                    <a:gd name="T84" fmla="*/ 27 w 28"/>
                    <a:gd name="T85" fmla="*/ 53 h 180"/>
                    <a:gd name="T86" fmla="*/ 17 w 28"/>
                    <a:gd name="T87" fmla="*/ 29 h 180"/>
                    <a:gd name="T88" fmla="*/ 12 w 28"/>
                    <a:gd name="T89" fmla="*/ 26 h 180"/>
                    <a:gd name="T90" fmla="*/ 12 w 28"/>
                    <a:gd name="T91" fmla="*/ 24 h 180"/>
                    <a:gd name="T92" fmla="*/ 16 w 28"/>
                    <a:gd name="T93" fmla="*/ 23 h 180"/>
                    <a:gd name="T94" fmla="*/ 16 w 28"/>
                    <a:gd name="T95" fmla="*/ 22 h 180"/>
                    <a:gd name="T96" fmla="*/ 17 w 28"/>
                    <a:gd name="T97" fmla="*/ 21 h 180"/>
                    <a:gd name="T98" fmla="*/ 17 w 28"/>
                    <a:gd name="T99" fmla="*/ 19 h 180"/>
                    <a:gd name="T100" fmla="*/ 17 w 28"/>
                    <a:gd name="T101" fmla="*/ 18 h 180"/>
                    <a:gd name="T102" fmla="*/ 17 w 28"/>
                    <a:gd name="T103" fmla="*/ 17 h 180"/>
                    <a:gd name="T104" fmla="*/ 16 w 28"/>
                    <a:gd name="T105" fmla="*/ 13 h 180"/>
                    <a:gd name="T106" fmla="*/ 17 w 28"/>
                    <a:gd name="T107" fmla="*/ 10 h 180"/>
                    <a:gd name="T108" fmla="*/ 16 w 28"/>
                    <a:gd name="T109" fmla="*/ 8 h 180"/>
                    <a:gd name="T110" fmla="*/ 17 w 28"/>
                    <a:gd name="T111" fmla="*/ 6 h 180"/>
                    <a:gd name="T112" fmla="*/ 17 w 28"/>
                    <a:gd name="T113" fmla="*/ 2 h 18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28"/>
                    <a:gd name="T172" fmla="*/ 0 h 180"/>
                    <a:gd name="T173" fmla="*/ 28 w 28"/>
                    <a:gd name="T174" fmla="*/ 180 h 18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28" h="180">
                      <a:moveTo>
                        <a:pt x="17" y="2"/>
                      </a:moveTo>
                      <a:lnTo>
                        <a:pt x="11" y="0"/>
                      </a:lnTo>
                      <a:lnTo>
                        <a:pt x="6" y="0"/>
                      </a:lnTo>
                      <a:lnTo>
                        <a:pt x="2" y="1"/>
                      </a:lnTo>
                      <a:lnTo>
                        <a:pt x="0" y="7"/>
                      </a:lnTo>
                      <a:lnTo>
                        <a:pt x="0" y="13"/>
                      </a:lnTo>
                      <a:lnTo>
                        <a:pt x="3" y="19"/>
                      </a:lnTo>
                      <a:lnTo>
                        <a:pt x="5" y="19"/>
                      </a:lnTo>
                      <a:lnTo>
                        <a:pt x="2" y="26"/>
                      </a:lnTo>
                      <a:lnTo>
                        <a:pt x="0" y="38"/>
                      </a:lnTo>
                      <a:lnTo>
                        <a:pt x="0" y="49"/>
                      </a:lnTo>
                      <a:lnTo>
                        <a:pt x="0" y="62"/>
                      </a:lnTo>
                      <a:lnTo>
                        <a:pt x="2" y="74"/>
                      </a:lnTo>
                      <a:lnTo>
                        <a:pt x="5" y="75"/>
                      </a:lnTo>
                      <a:lnTo>
                        <a:pt x="5" y="79"/>
                      </a:lnTo>
                      <a:lnTo>
                        <a:pt x="7" y="81"/>
                      </a:lnTo>
                      <a:lnTo>
                        <a:pt x="7" y="94"/>
                      </a:lnTo>
                      <a:lnTo>
                        <a:pt x="9" y="96"/>
                      </a:lnTo>
                      <a:lnTo>
                        <a:pt x="9" y="120"/>
                      </a:lnTo>
                      <a:lnTo>
                        <a:pt x="9" y="136"/>
                      </a:lnTo>
                      <a:lnTo>
                        <a:pt x="6" y="153"/>
                      </a:lnTo>
                      <a:lnTo>
                        <a:pt x="5" y="174"/>
                      </a:lnTo>
                      <a:lnTo>
                        <a:pt x="8" y="176"/>
                      </a:lnTo>
                      <a:lnTo>
                        <a:pt x="8" y="178"/>
                      </a:lnTo>
                      <a:lnTo>
                        <a:pt x="13" y="178"/>
                      </a:lnTo>
                      <a:lnTo>
                        <a:pt x="15" y="178"/>
                      </a:lnTo>
                      <a:lnTo>
                        <a:pt x="15" y="179"/>
                      </a:lnTo>
                      <a:lnTo>
                        <a:pt x="19" y="178"/>
                      </a:lnTo>
                      <a:lnTo>
                        <a:pt x="26" y="178"/>
                      </a:lnTo>
                      <a:lnTo>
                        <a:pt x="26" y="176"/>
                      </a:lnTo>
                      <a:lnTo>
                        <a:pt x="19" y="173"/>
                      </a:lnTo>
                      <a:lnTo>
                        <a:pt x="19" y="170"/>
                      </a:lnTo>
                      <a:lnTo>
                        <a:pt x="25" y="168"/>
                      </a:lnTo>
                      <a:lnTo>
                        <a:pt x="25" y="166"/>
                      </a:lnTo>
                      <a:lnTo>
                        <a:pt x="21" y="162"/>
                      </a:lnTo>
                      <a:lnTo>
                        <a:pt x="21" y="138"/>
                      </a:lnTo>
                      <a:lnTo>
                        <a:pt x="22" y="116"/>
                      </a:lnTo>
                      <a:lnTo>
                        <a:pt x="22" y="93"/>
                      </a:lnTo>
                      <a:lnTo>
                        <a:pt x="22" y="81"/>
                      </a:lnTo>
                      <a:lnTo>
                        <a:pt x="22" y="77"/>
                      </a:lnTo>
                      <a:lnTo>
                        <a:pt x="22" y="59"/>
                      </a:lnTo>
                      <a:lnTo>
                        <a:pt x="27" y="55"/>
                      </a:lnTo>
                      <a:lnTo>
                        <a:pt x="27" y="53"/>
                      </a:lnTo>
                      <a:lnTo>
                        <a:pt x="17" y="29"/>
                      </a:lnTo>
                      <a:lnTo>
                        <a:pt x="12" y="26"/>
                      </a:lnTo>
                      <a:lnTo>
                        <a:pt x="12" y="24"/>
                      </a:lnTo>
                      <a:lnTo>
                        <a:pt x="16" y="23"/>
                      </a:lnTo>
                      <a:lnTo>
                        <a:pt x="16" y="22"/>
                      </a:lnTo>
                      <a:lnTo>
                        <a:pt x="17" y="21"/>
                      </a:lnTo>
                      <a:lnTo>
                        <a:pt x="17" y="19"/>
                      </a:lnTo>
                      <a:lnTo>
                        <a:pt x="17" y="18"/>
                      </a:lnTo>
                      <a:lnTo>
                        <a:pt x="17" y="17"/>
                      </a:lnTo>
                      <a:lnTo>
                        <a:pt x="16" y="13"/>
                      </a:lnTo>
                      <a:lnTo>
                        <a:pt x="17" y="10"/>
                      </a:lnTo>
                      <a:lnTo>
                        <a:pt x="16" y="8"/>
                      </a:lnTo>
                      <a:lnTo>
                        <a:pt x="17" y="6"/>
                      </a:lnTo>
                      <a:lnTo>
                        <a:pt x="17" y="2"/>
                      </a:lnTo>
                    </a:path>
                  </a:pathLst>
                </a:custGeom>
                <a:solidFill>
                  <a:srgbClr val="000080"/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55518" name="Freeform 16"/>
                <p:cNvSpPr>
                  <a:spLocks/>
                </p:cNvSpPr>
                <p:nvPr/>
              </p:nvSpPr>
              <p:spPr bwMode="auto">
                <a:xfrm>
                  <a:off x="1178" y="3159"/>
                  <a:ext cx="37" cy="163"/>
                </a:xfrm>
                <a:custGeom>
                  <a:avLst/>
                  <a:gdLst>
                    <a:gd name="T0" fmla="*/ 22 w 37"/>
                    <a:gd name="T1" fmla="*/ 2 h 163"/>
                    <a:gd name="T2" fmla="*/ 29 w 37"/>
                    <a:gd name="T3" fmla="*/ 0 h 163"/>
                    <a:gd name="T4" fmla="*/ 32 w 37"/>
                    <a:gd name="T5" fmla="*/ 3 h 163"/>
                    <a:gd name="T6" fmla="*/ 33 w 37"/>
                    <a:gd name="T7" fmla="*/ 2 h 163"/>
                    <a:gd name="T8" fmla="*/ 35 w 37"/>
                    <a:gd name="T9" fmla="*/ 9 h 163"/>
                    <a:gd name="T10" fmla="*/ 31 w 37"/>
                    <a:gd name="T11" fmla="*/ 14 h 163"/>
                    <a:gd name="T12" fmla="*/ 31 w 37"/>
                    <a:gd name="T13" fmla="*/ 18 h 163"/>
                    <a:gd name="T14" fmla="*/ 30 w 37"/>
                    <a:gd name="T15" fmla="*/ 18 h 163"/>
                    <a:gd name="T16" fmla="*/ 29 w 37"/>
                    <a:gd name="T17" fmla="*/ 22 h 163"/>
                    <a:gd name="T18" fmla="*/ 26 w 37"/>
                    <a:gd name="T19" fmla="*/ 22 h 163"/>
                    <a:gd name="T20" fmla="*/ 26 w 37"/>
                    <a:gd name="T21" fmla="*/ 24 h 163"/>
                    <a:gd name="T22" fmla="*/ 31 w 37"/>
                    <a:gd name="T23" fmla="*/ 29 h 163"/>
                    <a:gd name="T24" fmla="*/ 35 w 37"/>
                    <a:gd name="T25" fmla="*/ 52 h 163"/>
                    <a:gd name="T26" fmla="*/ 32 w 37"/>
                    <a:gd name="T27" fmla="*/ 58 h 163"/>
                    <a:gd name="T28" fmla="*/ 32 w 37"/>
                    <a:gd name="T29" fmla="*/ 101 h 163"/>
                    <a:gd name="T30" fmla="*/ 28 w 37"/>
                    <a:gd name="T31" fmla="*/ 102 h 163"/>
                    <a:gd name="T32" fmla="*/ 27 w 37"/>
                    <a:gd name="T33" fmla="*/ 109 h 163"/>
                    <a:gd name="T34" fmla="*/ 26 w 37"/>
                    <a:gd name="T35" fmla="*/ 128 h 163"/>
                    <a:gd name="T36" fmla="*/ 26 w 37"/>
                    <a:gd name="T37" fmla="*/ 137 h 163"/>
                    <a:gd name="T38" fmla="*/ 32 w 37"/>
                    <a:gd name="T39" fmla="*/ 143 h 163"/>
                    <a:gd name="T40" fmla="*/ 36 w 37"/>
                    <a:gd name="T41" fmla="*/ 147 h 163"/>
                    <a:gd name="T42" fmla="*/ 36 w 37"/>
                    <a:gd name="T43" fmla="*/ 148 h 163"/>
                    <a:gd name="T44" fmla="*/ 27 w 37"/>
                    <a:gd name="T45" fmla="*/ 145 h 163"/>
                    <a:gd name="T46" fmla="*/ 26 w 37"/>
                    <a:gd name="T47" fmla="*/ 144 h 163"/>
                    <a:gd name="T48" fmla="*/ 25 w 37"/>
                    <a:gd name="T49" fmla="*/ 145 h 163"/>
                    <a:gd name="T50" fmla="*/ 24 w 37"/>
                    <a:gd name="T51" fmla="*/ 145 h 163"/>
                    <a:gd name="T52" fmla="*/ 23 w 37"/>
                    <a:gd name="T53" fmla="*/ 139 h 163"/>
                    <a:gd name="T54" fmla="*/ 22 w 37"/>
                    <a:gd name="T55" fmla="*/ 108 h 163"/>
                    <a:gd name="T56" fmla="*/ 20 w 37"/>
                    <a:gd name="T57" fmla="*/ 108 h 163"/>
                    <a:gd name="T58" fmla="*/ 15 w 37"/>
                    <a:gd name="T59" fmla="*/ 135 h 163"/>
                    <a:gd name="T60" fmla="*/ 15 w 37"/>
                    <a:gd name="T61" fmla="*/ 152 h 163"/>
                    <a:gd name="T62" fmla="*/ 13 w 37"/>
                    <a:gd name="T63" fmla="*/ 160 h 163"/>
                    <a:gd name="T64" fmla="*/ 11 w 37"/>
                    <a:gd name="T65" fmla="*/ 162 h 163"/>
                    <a:gd name="T66" fmla="*/ 10 w 37"/>
                    <a:gd name="T67" fmla="*/ 158 h 163"/>
                    <a:gd name="T68" fmla="*/ 11 w 37"/>
                    <a:gd name="T69" fmla="*/ 153 h 163"/>
                    <a:gd name="T70" fmla="*/ 13 w 37"/>
                    <a:gd name="T71" fmla="*/ 142 h 163"/>
                    <a:gd name="T72" fmla="*/ 13 w 37"/>
                    <a:gd name="T73" fmla="*/ 103 h 163"/>
                    <a:gd name="T74" fmla="*/ 15 w 37"/>
                    <a:gd name="T75" fmla="*/ 65 h 163"/>
                    <a:gd name="T76" fmla="*/ 12 w 37"/>
                    <a:gd name="T77" fmla="*/ 62 h 163"/>
                    <a:gd name="T78" fmla="*/ 12 w 37"/>
                    <a:gd name="T79" fmla="*/ 56 h 163"/>
                    <a:gd name="T80" fmla="*/ 12 w 37"/>
                    <a:gd name="T81" fmla="*/ 46 h 163"/>
                    <a:gd name="T82" fmla="*/ 8 w 37"/>
                    <a:gd name="T83" fmla="*/ 49 h 163"/>
                    <a:gd name="T84" fmla="*/ 11 w 37"/>
                    <a:gd name="T85" fmla="*/ 55 h 163"/>
                    <a:gd name="T86" fmla="*/ 11 w 37"/>
                    <a:gd name="T87" fmla="*/ 61 h 163"/>
                    <a:gd name="T88" fmla="*/ 8 w 37"/>
                    <a:gd name="T89" fmla="*/ 57 h 163"/>
                    <a:gd name="T90" fmla="*/ 6 w 37"/>
                    <a:gd name="T91" fmla="*/ 54 h 163"/>
                    <a:gd name="T92" fmla="*/ 3 w 37"/>
                    <a:gd name="T93" fmla="*/ 54 h 163"/>
                    <a:gd name="T94" fmla="*/ 0 w 37"/>
                    <a:gd name="T95" fmla="*/ 48 h 163"/>
                    <a:gd name="T96" fmla="*/ 0 w 37"/>
                    <a:gd name="T97" fmla="*/ 46 h 163"/>
                    <a:gd name="T98" fmla="*/ 1 w 37"/>
                    <a:gd name="T99" fmla="*/ 45 h 163"/>
                    <a:gd name="T100" fmla="*/ 6 w 37"/>
                    <a:gd name="T101" fmla="*/ 38 h 163"/>
                    <a:gd name="T102" fmla="*/ 11 w 37"/>
                    <a:gd name="T103" fmla="*/ 31 h 163"/>
                    <a:gd name="T104" fmla="*/ 18 w 37"/>
                    <a:gd name="T105" fmla="*/ 25 h 163"/>
                    <a:gd name="T106" fmla="*/ 22 w 37"/>
                    <a:gd name="T107" fmla="*/ 22 h 163"/>
                    <a:gd name="T108" fmla="*/ 22 w 37"/>
                    <a:gd name="T109" fmla="*/ 17 h 163"/>
                    <a:gd name="T110" fmla="*/ 20 w 37"/>
                    <a:gd name="T111" fmla="*/ 14 h 163"/>
                    <a:gd name="T112" fmla="*/ 20 w 37"/>
                    <a:gd name="T113" fmla="*/ 7 h 163"/>
                    <a:gd name="T114" fmla="*/ 19 w 37"/>
                    <a:gd name="T115" fmla="*/ 6 h 163"/>
                    <a:gd name="T116" fmla="*/ 22 w 37"/>
                    <a:gd name="T117" fmla="*/ 2 h 163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37"/>
                    <a:gd name="T178" fmla="*/ 0 h 163"/>
                    <a:gd name="T179" fmla="*/ 37 w 37"/>
                    <a:gd name="T180" fmla="*/ 163 h 163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37" h="163">
                      <a:moveTo>
                        <a:pt x="22" y="2"/>
                      </a:moveTo>
                      <a:lnTo>
                        <a:pt x="29" y="0"/>
                      </a:lnTo>
                      <a:lnTo>
                        <a:pt x="32" y="3"/>
                      </a:lnTo>
                      <a:lnTo>
                        <a:pt x="33" y="2"/>
                      </a:lnTo>
                      <a:lnTo>
                        <a:pt x="35" y="9"/>
                      </a:lnTo>
                      <a:lnTo>
                        <a:pt x="31" y="14"/>
                      </a:lnTo>
                      <a:lnTo>
                        <a:pt x="31" y="18"/>
                      </a:lnTo>
                      <a:lnTo>
                        <a:pt x="30" y="18"/>
                      </a:lnTo>
                      <a:lnTo>
                        <a:pt x="29" y="22"/>
                      </a:lnTo>
                      <a:lnTo>
                        <a:pt x="26" y="22"/>
                      </a:lnTo>
                      <a:lnTo>
                        <a:pt x="26" y="24"/>
                      </a:lnTo>
                      <a:lnTo>
                        <a:pt x="31" y="29"/>
                      </a:lnTo>
                      <a:lnTo>
                        <a:pt x="35" y="52"/>
                      </a:lnTo>
                      <a:lnTo>
                        <a:pt x="32" y="58"/>
                      </a:lnTo>
                      <a:lnTo>
                        <a:pt x="32" y="101"/>
                      </a:lnTo>
                      <a:lnTo>
                        <a:pt x="28" y="102"/>
                      </a:lnTo>
                      <a:lnTo>
                        <a:pt x="27" y="109"/>
                      </a:lnTo>
                      <a:lnTo>
                        <a:pt x="26" y="128"/>
                      </a:lnTo>
                      <a:lnTo>
                        <a:pt x="26" y="137"/>
                      </a:lnTo>
                      <a:lnTo>
                        <a:pt x="32" y="143"/>
                      </a:lnTo>
                      <a:lnTo>
                        <a:pt x="36" y="147"/>
                      </a:lnTo>
                      <a:lnTo>
                        <a:pt x="36" y="148"/>
                      </a:lnTo>
                      <a:lnTo>
                        <a:pt x="27" y="145"/>
                      </a:lnTo>
                      <a:lnTo>
                        <a:pt x="26" y="144"/>
                      </a:lnTo>
                      <a:lnTo>
                        <a:pt x="25" y="145"/>
                      </a:lnTo>
                      <a:lnTo>
                        <a:pt x="24" y="145"/>
                      </a:lnTo>
                      <a:lnTo>
                        <a:pt x="23" y="139"/>
                      </a:lnTo>
                      <a:lnTo>
                        <a:pt x="22" y="108"/>
                      </a:lnTo>
                      <a:lnTo>
                        <a:pt x="20" y="108"/>
                      </a:lnTo>
                      <a:lnTo>
                        <a:pt x="15" y="135"/>
                      </a:lnTo>
                      <a:lnTo>
                        <a:pt x="15" y="152"/>
                      </a:lnTo>
                      <a:lnTo>
                        <a:pt x="13" y="160"/>
                      </a:lnTo>
                      <a:lnTo>
                        <a:pt x="11" y="162"/>
                      </a:lnTo>
                      <a:lnTo>
                        <a:pt x="10" y="158"/>
                      </a:lnTo>
                      <a:lnTo>
                        <a:pt x="11" y="153"/>
                      </a:lnTo>
                      <a:lnTo>
                        <a:pt x="13" y="142"/>
                      </a:lnTo>
                      <a:lnTo>
                        <a:pt x="13" y="103"/>
                      </a:lnTo>
                      <a:lnTo>
                        <a:pt x="15" y="65"/>
                      </a:lnTo>
                      <a:lnTo>
                        <a:pt x="12" y="62"/>
                      </a:lnTo>
                      <a:lnTo>
                        <a:pt x="12" y="56"/>
                      </a:lnTo>
                      <a:lnTo>
                        <a:pt x="12" y="46"/>
                      </a:lnTo>
                      <a:lnTo>
                        <a:pt x="8" y="49"/>
                      </a:lnTo>
                      <a:lnTo>
                        <a:pt x="11" y="55"/>
                      </a:lnTo>
                      <a:lnTo>
                        <a:pt x="11" y="61"/>
                      </a:lnTo>
                      <a:lnTo>
                        <a:pt x="8" y="57"/>
                      </a:lnTo>
                      <a:lnTo>
                        <a:pt x="6" y="54"/>
                      </a:lnTo>
                      <a:lnTo>
                        <a:pt x="3" y="54"/>
                      </a:lnTo>
                      <a:lnTo>
                        <a:pt x="0" y="48"/>
                      </a:lnTo>
                      <a:lnTo>
                        <a:pt x="0" y="46"/>
                      </a:lnTo>
                      <a:lnTo>
                        <a:pt x="1" y="45"/>
                      </a:lnTo>
                      <a:lnTo>
                        <a:pt x="6" y="38"/>
                      </a:lnTo>
                      <a:lnTo>
                        <a:pt x="11" y="31"/>
                      </a:lnTo>
                      <a:lnTo>
                        <a:pt x="18" y="25"/>
                      </a:lnTo>
                      <a:lnTo>
                        <a:pt x="22" y="22"/>
                      </a:lnTo>
                      <a:lnTo>
                        <a:pt x="22" y="17"/>
                      </a:lnTo>
                      <a:lnTo>
                        <a:pt x="20" y="14"/>
                      </a:lnTo>
                      <a:lnTo>
                        <a:pt x="20" y="7"/>
                      </a:lnTo>
                      <a:lnTo>
                        <a:pt x="19" y="6"/>
                      </a:lnTo>
                      <a:lnTo>
                        <a:pt x="22" y="2"/>
                      </a:lnTo>
                    </a:path>
                  </a:pathLst>
                </a:custGeom>
                <a:solidFill>
                  <a:srgbClr val="000080"/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55519" name="Freeform 17"/>
                <p:cNvSpPr>
                  <a:spLocks/>
                </p:cNvSpPr>
                <p:nvPr/>
              </p:nvSpPr>
              <p:spPr bwMode="auto">
                <a:xfrm>
                  <a:off x="1064" y="3204"/>
                  <a:ext cx="19" cy="116"/>
                </a:xfrm>
                <a:custGeom>
                  <a:avLst/>
                  <a:gdLst>
                    <a:gd name="T0" fmla="*/ 14 w 19"/>
                    <a:gd name="T1" fmla="*/ 2 h 116"/>
                    <a:gd name="T2" fmla="*/ 14 w 19"/>
                    <a:gd name="T3" fmla="*/ 5 h 116"/>
                    <a:gd name="T4" fmla="*/ 14 w 19"/>
                    <a:gd name="T5" fmla="*/ 6 h 116"/>
                    <a:gd name="T6" fmla="*/ 14 w 19"/>
                    <a:gd name="T7" fmla="*/ 8 h 116"/>
                    <a:gd name="T8" fmla="*/ 14 w 19"/>
                    <a:gd name="T9" fmla="*/ 10 h 116"/>
                    <a:gd name="T10" fmla="*/ 13 w 19"/>
                    <a:gd name="T11" fmla="*/ 12 h 116"/>
                    <a:gd name="T12" fmla="*/ 13 w 19"/>
                    <a:gd name="T13" fmla="*/ 14 h 116"/>
                    <a:gd name="T14" fmla="*/ 16 w 19"/>
                    <a:gd name="T15" fmla="*/ 16 h 116"/>
                    <a:gd name="T16" fmla="*/ 18 w 19"/>
                    <a:gd name="T17" fmla="*/ 40 h 116"/>
                    <a:gd name="T18" fmla="*/ 16 w 19"/>
                    <a:gd name="T19" fmla="*/ 44 h 116"/>
                    <a:gd name="T20" fmla="*/ 17 w 19"/>
                    <a:gd name="T21" fmla="*/ 57 h 116"/>
                    <a:gd name="T22" fmla="*/ 16 w 19"/>
                    <a:gd name="T23" fmla="*/ 59 h 116"/>
                    <a:gd name="T24" fmla="*/ 15 w 19"/>
                    <a:gd name="T25" fmla="*/ 79 h 116"/>
                    <a:gd name="T26" fmla="*/ 14 w 19"/>
                    <a:gd name="T27" fmla="*/ 100 h 116"/>
                    <a:gd name="T28" fmla="*/ 14 w 19"/>
                    <a:gd name="T29" fmla="*/ 101 h 116"/>
                    <a:gd name="T30" fmla="*/ 18 w 19"/>
                    <a:gd name="T31" fmla="*/ 105 h 116"/>
                    <a:gd name="T32" fmla="*/ 17 w 19"/>
                    <a:gd name="T33" fmla="*/ 105 h 116"/>
                    <a:gd name="T34" fmla="*/ 16 w 19"/>
                    <a:gd name="T35" fmla="*/ 106 h 116"/>
                    <a:gd name="T36" fmla="*/ 14 w 19"/>
                    <a:gd name="T37" fmla="*/ 105 h 116"/>
                    <a:gd name="T38" fmla="*/ 13 w 19"/>
                    <a:gd name="T39" fmla="*/ 104 h 116"/>
                    <a:gd name="T40" fmla="*/ 11 w 19"/>
                    <a:gd name="T41" fmla="*/ 103 h 116"/>
                    <a:gd name="T42" fmla="*/ 11 w 19"/>
                    <a:gd name="T43" fmla="*/ 107 h 116"/>
                    <a:gd name="T44" fmla="*/ 10 w 19"/>
                    <a:gd name="T45" fmla="*/ 107 h 116"/>
                    <a:gd name="T46" fmla="*/ 11 w 19"/>
                    <a:gd name="T47" fmla="*/ 110 h 116"/>
                    <a:gd name="T48" fmla="*/ 11 w 19"/>
                    <a:gd name="T49" fmla="*/ 114 h 116"/>
                    <a:gd name="T50" fmla="*/ 10 w 19"/>
                    <a:gd name="T51" fmla="*/ 115 h 116"/>
                    <a:gd name="T52" fmla="*/ 8 w 19"/>
                    <a:gd name="T53" fmla="*/ 111 h 116"/>
                    <a:gd name="T54" fmla="*/ 8 w 19"/>
                    <a:gd name="T55" fmla="*/ 108 h 116"/>
                    <a:gd name="T56" fmla="*/ 7 w 19"/>
                    <a:gd name="T57" fmla="*/ 108 h 116"/>
                    <a:gd name="T58" fmla="*/ 6 w 19"/>
                    <a:gd name="T59" fmla="*/ 82 h 116"/>
                    <a:gd name="T60" fmla="*/ 7 w 19"/>
                    <a:gd name="T61" fmla="*/ 79 h 116"/>
                    <a:gd name="T62" fmla="*/ 5 w 19"/>
                    <a:gd name="T63" fmla="*/ 61 h 116"/>
                    <a:gd name="T64" fmla="*/ 4 w 19"/>
                    <a:gd name="T65" fmla="*/ 61 h 116"/>
                    <a:gd name="T66" fmla="*/ 3 w 19"/>
                    <a:gd name="T67" fmla="*/ 42 h 116"/>
                    <a:gd name="T68" fmla="*/ 0 w 19"/>
                    <a:gd name="T69" fmla="*/ 40 h 116"/>
                    <a:gd name="T70" fmla="*/ 1 w 19"/>
                    <a:gd name="T71" fmla="*/ 20 h 116"/>
                    <a:gd name="T72" fmla="*/ 7 w 19"/>
                    <a:gd name="T73" fmla="*/ 15 h 116"/>
                    <a:gd name="T74" fmla="*/ 8 w 19"/>
                    <a:gd name="T75" fmla="*/ 14 h 116"/>
                    <a:gd name="T76" fmla="*/ 8 w 19"/>
                    <a:gd name="T77" fmla="*/ 11 h 116"/>
                    <a:gd name="T78" fmla="*/ 7 w 19"/>
                    <a:gd name="T79" fmla="*/ 10 h 116"/>
                    <a:gd name="T80" fmla="*/ 7 w 19"/>
                    <a:gd name="T81" fmla="*/ 9 h 116"/>
                    <a:gd name="T82" fmla="*/ 6 w 19"/>
                    <a:gd name="T83" fmla="*/ 7 h 116"/>
                    <a:gd name="T84" fmla="*/ 6 w 19"/>
                    <a:gd name="T85" fmla="*/ 6 h 116"/>
                    <a:gd name="T86" fmla="*/ 6 w 19"/>
                    <a:gd name="T87" fmla="*/ 5 h 116"/>
                    <a:gd name="T88" fmla="*/ 6 w 19"/>
                    <a:gd name="T89" fmla="*/ 3 h 116"/>
                    <a:gd name="T90" fmla="*/ 7 w 19"/>
                    <a:gd name="T91" fmla="*/ 2 h 116"/>
                    <a:gd name="T92" fmla="*/ 8 w 19"/>
                    <a:gd name="T93" fmla="*/ 1 h 116"/>
                    <a:gd name="T94" fmla="*/ 9 w 19"/>
                    <a:gd name="T95" fmla="*/ 0 h 116"/>
                    <a:gd name="T96" fmla="*/ 10 w 19"/>
                    <a:gd name="T97" fmla="*/ 0 h 116"/>
                    <a:gd name="T98" fmla="*/ 11 w 19"/>
                    <a:gd name="T99" fmla="*/ 0 h 116"/>
                    <a:gd name="T100" fmla="*/ 13 w 19"/>
                    <a:gd name="T101" fmla="*/ 1 h 116"/>
                    <a:gd name="T102" fmla="*/ 14 w 19"/>
                    <a:gd name="T103" fmla="*/ 2 h 11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9"/>
                    <a:gd name="T157" fmla="*/ 0 h 116"/>
                    <a:gd name="T158" fmla="*/ 19 w 19"/>
                    <a:gd name="T159" fmla="*/ 116 h 11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9" h="116">
                      <a:moveTo>
                        <a:pt x="14" y="2"/>
                      </a:moveTo>
                      <a:lnTo>
                        <a:pt x="14" y="5"/>
                      </a:lnTo>
                      <a:lnTo>
                        <a:pt x="14" y="6"/>
                      </a:lnTo>
                      <a:lnTo>
                        <a:pt x="14" y="8"/>
                      </a:lnTo>
                      <a:lnTo>
                        <a:pt x="14" y="10"/>
                      </a:lnTo>
                      <a:lnTo>
                        <a:pt x="13" y="12"/>
                      </a:lnTo>
                      <a:lnTo>
                        <a:pt x="13" y="14"/>
                      </a:lnTo>
                      <a:lnTo>
                        <a:pt x="16" y="16"/>
                      </a:lnTo>
                      <a:lnTo>
                        <a:pt x="18" y="40"/>
                      </a:lnTo>
                      <a:lnTo>
                        <a:pt x="16" y="44"/>
                      </a:lnTo>
                      <a:lnTo>
                        <a:pt x="17" y="57"/>
                      </a:lnTo>
                      <a:lnTo>
                        <a:pt x="16" y="59"/>
                      </a:lnTo>
                      <a:lnTo>
                        <a:pt x="15" y="79"/>
                      </a:lnTo>
                      <a:lnTo>
                        <a:pt x="14" y="100"/>
                      </a:lnTo>
                      <a:lnTo>
                        <a:pt x="14" y="101"/>
                      </a:lnTo>
                      <a:lnTo>
                        <a:pt x="18" y="105"/>
                      </a:lnTo>
                      <a:lnTo>
                        <a:pt x="17" y="105"/>
                      </a:lnTo>
                      <a:lnTo>
                        <a:pt x="16" y="106"/>
                      </a:lnTo>
                      <a:lnTo>
                        <a:pt x="14" y="105"/>
                      </a:lnTo>
                      <a:lnTo>
                        <a:pt x="13" y="104"/>
                      </a:lnTo>
                      <a:lnTo>
                        <a:pt x="11" y="103"/>
                      </a:lnTo>
                      <a:lnTo>
                        <a:pt x="11" y="107"/>
                      </a:lnTo>
                      <a:lnTo>
                        <a:pt x="10" y="107"/>
                      </a:lnTo>
                      <a:lnTo>
                        <a:pt x="11" y="110"/>
                      </a:lnTo>
                      <a:lnTo>
                        <a:pt x="11" y="114"/>
                      </a:lnTo>
                      <a:lnTo>
                        <a:pt x="10" y="115"/>
                      </a:lnTo>
                      <a:lnTo>
                        <a:pt x="8" y="111"/>
                      </a:lnTo>
                      <a:lnTo>
                        <a:pt x="8" y="108"/>
                      </a:lnTo>
                      <a:lnTo>
                        <a:pt x="7" y="108"/>
                      </a:lnTo>
                      <a:lnTo>
                        <a:pt x="6" y="82"/>
                      </a:lnTo>
                      <a:lnTo>
                        <a:pt x="7" y="79"/>
                      </a:lnTo>
                      <a:lnTo>
                        <a:pt x="5" y="61"/>
                      </a:lnTo>
                      <a:lnTo>
                        <a:pt x="4" y="61"/>
                      </a:lnTo>
                      <a:lnTo>
                        <a:pt x="3" y="42"/>
                      </a:lnTo>
                      <a:lnTo>
                        <a:pt x="0" y="40"/>
                      </a:lnTo>
                      <a:lnTo>
                        <a:pt x="1" y="20"/>
                      </a:lnTo>
                      <a:lnTo>
                        <a:pt x="7" y="15"/>
                      </a:lnTo>
                      <a:lnTo>
                        <a:pt x="8" y="14"/>
                      </a:lnTo>
                      <a:lnTo>
                        <a:pt x="8" y="11"/>
                      </a:lnTo>
                      <a:lnTo>
                        <a:pt x="7" y="10"/>
                      </a:lnTo>
                      <a:lnTo>
                        <a:pt x="7" y="9"/>
                      </a:lnTo>
                      <a:lnTo>
                        <a:pt x="6" y="7"/>
                      </a:lnTo>
                      <a:lnTo>
                        <a:pt x="6" y="6"/>
                      </a:lnTo>
                      <a:lnTo>
                        <a:pt x="6" y="5"/>
                      </a:lnTo>
                      <a:lnTo>
                        <a:pt x="6" y="3"/>
                      </a:lnTo>
                      <a:lnTo>
                        <a:pt x="7" y="2"/>
                      </a:lnTo>
                      <a:lnTo>
                        <a:pt x="8" y="1"/>
                      </a:lnTo>
                      <a:lnTo>
                        <a:pt x="9" y="0"/>
                      </a:lnTo>
                      <a:lnTo>
                        <a:pt x="10" y="0"/>
                      </a:lnTo>
                      <a:lnTo>
                        <a:pt x="11" y="0"/>
                      </a:lnTo>
                      <a:lnTo>
                        <a:pt x="13" y="1"/>
                      </a:lnTo>
                      <a:lnTo>
                        <a:pt x="14" y="2"/>
                      </a:lnTo>
                    </a:path>
                  </a:pathLst>
                </a:custGeom>
                <a:solidFill>
                  <a:srgbClr val="000080"/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55520" name="Freeform 18"/>
                <p:cNvSpPr>
                  <a:spLocks/>
                </p:cNvSpPr>
                <p:nvPr/>
              </p:nvSpPr>
              <p:spPr bwMode="auto">
                <a:xfrm>
                  <a:off x="1002" y="3221"/>
                  <a:ext cx="38" cy="217"/>
                </a:xfrm>
                <a:custGeom>
                  <a:avLst/>
                  <a:gdLst>
                    <a:gd name="T0" fmla="*/ 28 w 38"/>
                    <a:gd name="T1" fmla="*/ 4 h 217"/>
                    <a:gd name="T2" fmla="*/ 28 w 38"/>
                    <a:gd name="T3" fmla="*/ 9 h 217"/>
                    <a:gd name="T4" fmla="*/ 28 w 38"/>
                    <a:gd name="T5" fmla="*/ 11 h 217"/>
                    <a:gd name="T6" fmla="*/ 29 w 38"/>
                    <a:gd name="T7" fmla="*/ 16 h 217"/>
                    <a:gd name="T8" fmla="*/ 28 w 38"/>
                    <a:gd name="T9" fmla="*/ 17 h 217"/>
                    <a:gd name="T10" fmla="*/ 29 w 38"/>
                    <a:gd name="T11" fmla="*/ 18 h 217"/>
                    <a:gd name="T12" fmla="*/ 28 w 38"/>
                    <a:gd name="T13" fmla="*/ 24 h 217"/>
                    <a:gd name="T14" fmla="*/ 28 w 38"/>
                    <a:gd name="T15" fmla="*/ 25 h 217"/>
                    <a:gd name="T16" fmla="*/ 34 w 38"/>
                    <a:gd name="T17" fmla="*/ 31 h 217"/>
                    <a:gd name="T18" fmla="*/ 37 w 38"/>
                    <a:gd name="T19" fmla="*/ 76 h 217"/>
                    <a:gd name="T20" fmla="*/ 33 w 38"/>
                    <a:gd name="T21" fmla="*/ 84 h 217"/>
                    <a:gd name="T22" fmla="*/ 35 w 38"/>
                    <a:gd name="T23" fmla="*/ 108 h 217"/>
                    <a:gd name="T24" fmla="*/ 32 w 38"/>
                    <a:gd name="T25" fmla="*/ 110 h 217"/>
                    <a:gd name="T26" fmla="*/ 31 w 38"/>
                    <a:gd name="T27" fmla="*/ 148 h 217"/>
                    <a:gd name="T28" fmla="*/ 29 w 38"/>
                    <a:gd name="T29" fmla="*/ 187 h 217"/>
                    <a:gd name="T30" fmla="*/ 30 w 38"/>
                    <a:gd name="T31" fmla="*/ 189 h 217"/>
                    <a:gd name="T32" fmla="*/ 37 w 38"/>
                    <a:gd name="T33" fmla="*/ 196 h 217"/>
                    <a:gd name="T34" fmla="*/ 36 w 38"/>
                    <a:gd name="T35" fmla="*/ 198 h 217"/>
                    <a:gd name="T36" fmla="*/ 33 w 38"/>
                    <a:gd name="T37" fmla="*/ 199 h 217"/>
                    <a:gd name="T38" fmla="*/ 29 w 38"/>
                    <a:gd name="T39" fmla="*/ 198 h 217"/>
                    <a:gd name="T40" fmla="*/ 25 w 38"/>
                    <a:gd name="T41" fmla="*/ 195 h 217"/>
                    <a:gd name="T42" fmla="*/ 22 w 38"/>
                    <a:gd name="T43" fmla="*/ 193 h 217"/>
                    <a:gd name="T44" fmla="*/ 22 w 38"/>
                    <a:gd name="T45" fmla="*/ 200 h 217"/>
                    <a:gd name="T46" fmla="*/ 21 w 38"/>
                    <a:gd name="T47" fmla="*/ 200 h 217"/>
                    <a:gd name="T48" fmla="*/ 23 w 38"/>
                    <a:gd name="T49" fmla="*/ 206 h 217"/>
                    <a:gd name="T50" fmla="*/ 22 w 38"/>
                    <a:gd name="T51" fmla="*/ 215 h 217"/>
                    <a:gd name="T52" fmla="*/ 20 w 38"/>
                    <a:gd name="T53" fmla="*/ 216 h 217"/>
                    <a:gd name="T54" fmla="*/ 16 w 38"/>
                    <a:gd name="T55" fmla="*/ 208 h 217"/>
                    <a:gd name="T56" fmla="*/ 16 w 38"/>
                    <a:gd name="T57" fmla="*/ 203 h 217"/>
                    <a:gd name="T58" fmla="*/ 15 w 38"/>
                    <a:gd name="T59" fmla="*/ 202 h 217"/>
                    <a:gd name="T60" fmla="*/ 13 w 38"/>
                    <a:gd name="T61" fmla="*/ 153 h 217"/>
                    <a:gd name="T62" fmla="*/ 15 w 38"/>
                    <a:gd name="T63" fmla="*/ 148 h 217"/>
                    <a:gd name="T64" fmla="*/ 10 w 38"/>
                    <a:gd name="T65" fmla="*/ 115 h 217"/>
                    <a:gd name="T66" fmla="*/ 8 w 38"/>
                    <a:gd name="T67" fmla="*/ 114 h 217"/>
                    <a:gd name="T68" fmla="*/ 6 w 38"/>
                    <a:gd name="T69" fmla="*/ 80 h 217"/>
                    <a:gd name="T70" fmla="*/ 0 w 38"/>
                    <a:gd name="T71" fmla="*/ 76 h 217"/>
                    <a:gd name="T72" fmla="*/ 3 w 38"/>
                    <a:gd name="T73" fmla="*/ 39 h 217"/>
                    <a:gd name="T74" fmla="*/ 13 w 38"/>
                    <a:gd name="T75" fmla="*/ 28 h 217"/>
                    <a:gd name="T76" fmla="*/ 16 w 38"/>
                    <a:gd name="T77" fmla="*/ 25 h 217"/>
                    <a:gd name="T78" fmla="*/ 16 w 38"/>
                    <a:gd name="T79" fmla="*/ 21 h 217"/>
                    <a:gd name="T80" fmla="*/ 15 w 38"/>
                    <a:gd name="T81" fmla="*/ 19 h 217"/>
                    <a:gd name="T82" fmla="*/ 14 w 38"/>
                    <a:gd name="T83" fmla="*/ 17 h 217"/>
                    <a:gd name="T84" fmla="*/ 13 w 38"/>
                    <a:gd name="T85" fmla="*/ 14 h 217"/>
                    <a:gd name="T86" fmla="*/ 12 w 38"/>
                    <a:gd name="T87" fmla="*/ 12 h 217"/>
                    <a:gd name="T88" fmla="*/ 12 w 38"/>
                    <a:gd name="T89" fmla="*/ 9 h 217"/>
                    <a:gd name="T90" fmla="*/ 13 w 38"/>
                    <a:gd name="T91" fmla="*/ 6 h 217"/>
                    <a:gd name="T92" fmla="*/ 14 w 38"/>
                    <a:gd name="T93" fmla="*/ 3 h 217"/>
                    <a:gd name="T94" fmla="*/ 16 w 38"/>
                    <a:gd name="T95" fmla="*/ 1 h 217"/>
                    <a:gd name="T96" fmla="*/ 19 w 38"/>
                    <a:gd name="T97" fmla="*/ 0 h 217"/>
                    <a:gd name="T98" fmla="*/ 21 w 38"/>
                    <a:gd name="T99" fmla="*/ 0 h 217"/>
                    <a:gd name="T100" fmla="*/ 23 w 38"/>
                    <a:gd name="T101" fmla="*/ 1 h 217"/>
                    <a:gd name="T102" fmla="*/ 25 w 38"/>
                    <a:gd name="T103" fmla="*/ 1 h 217"/>
                    <a:gd name="T104" fmla="*/ 28 w 38"/>
                    <a:gd name="T105" fmla="*/ 4 h 217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38"/>
                    <a:gd name="T160" fmla="*/ 0 h 217"/>
                    <a:gd name="T161" fmla="*/ 38 w 38"/>
                    <a:gd name="T162" fmla="*/ 217 h 217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38" h="217">
                      <a:moveTo>
                        <a:pt x="28" y="4"/>
                      </a:moveTo>
                      <a:lnTo>
                        <a:pt x="28" y="9"/>
                      </a:lnTo>
                      <a:lnTo>
                        <a:pt x="28" y="11"/>
                      </a:lnTo>
                      <a:lnTo>
                        <a:pt x="29" y="16"/>
                      </a:lnTo>
                      <a:lnTo>
                        <a:pt x="28" y="17"/>
                      </a:lnTo>
                      <a:lnTo>
                        <a:pt x="29" y="18"/>
                      </a:lnTo>
                      <a:lnTo>
                        <a:pt x="28" y="24"/>
                      </a:lnTo>
                      <a:lnTo>
                        <a:pt x="28" y="25"/>
                      </a:lnTo>
                      <a:lnTo>
                        <a:pt x="34" y="31"/>
                      </a:lnTo>
                      <a:lnTo>
                        <a:pt x="37" y="76"/>
                      </a:lnTo>
                      <a:lnTo>
                        <a:pt x="33" y="84"/>
                      </a:lnTo>
                      <a:lnTo>
                        <a:pt x="35" y="108"/>
                      </a:lnTo>
                      <a:lnTo>
                        <a:pt x="32" y="110"/>
                      </a:lnTo>
                      <a:lnTo>
                        <a:pt x="31" y="148"/>
                      </a:lnTo>
                      <a:lnTo>
                        <a:pt x="29" y="187"/>
                      </a:lnTo>
                      <a:lnTo>
                        <a:pt x="30" y="189"/>
                      </a:lnTo>
                      <a:lnTo>
                        <a:pt x="37" y="196"/>
                      </a:lnTo>
                      <a:lnTo>
                        <a:pt x="36" y="198"/>
                      </a:lnTo>
                      <a:lnTo>
                        <a:pt x="33" y="199"/>
                      </a:lnTo>
                      <a:lnTo>
                        <a:pt x="29" y="198"/>
                      </a:lnTo>
                      <a:lnTo>
                        <a:pt x="25" y="195"/>
                      </a:lnTo>
                      <a:lnTo>
                        <a:pt x="22" y="193"/>
                      </a:lnTo>
                      <a:lnTo>
                        <a:pt x="22" y="200"/>
                      </a:lnTo>
                      <a:lnTo>
                        <a:pt x="21" y="200"/>
                      </a:lnTo>
                      <a:lnTo>
                        <a:pt x="23" y="206"/>
                      </a:lnTo>
                      <a:lnTo>
                        <a:pt x="22" y="215"/>
                      </a:lnTo>
                      <a:lnTo>
                        <a:pt x="20" y="216"/>
                      </a:lnTo>
                      <a:lnTo>
                        <a:pt x="16" y="208"/>
                      </a:lnTo>
                      <a:lnTo>
                        <a:pt x="16" y="203"/>
                      </a:lnTo>
                      <a:lnTo>
                        <a:pt x="15" y="202"/>
                      </a:lnTo>
                      <a:lnTo>
                        <a:pt x="13" y="153"/>
                      </a:lnTo>
                      <a:lnTo>
                        <a:pt x="15" y="148"/>
                      </a:lnTo>
                      <a:lnTo>
                        <a:pt x="10" y="115"/>
                      </a:lnTo>
                      <a:lnTo>
                        <a:pt x="8" y="114"/>
                      </a:lnTo>
                      <a:lnTo>
                        <a:pt x="6" y="80"/>
                      </a:lnTo>
                      <a:lnTo>
                        <a:pt x="0" y="76"/>
                      </a:lnTo>
                      <a:lnTo>
                        <a:pt x="3" y="39"/>
                      </a:lnTo>
                      <a:lnTo>
                        <a:pt x="13" y="28"/>
                      </a:lnTo>
                      <a:lnTo>
                        <a:pt x="16" y="25"/>
                      </a:lnTo>
                      <a:lnTo>
                        <a:pt x="16" y="21"/>
                      </a:lnTo>
                      <a:lnTo>
                        <a:pt x="15" y="19"/>
                      </a:lnTo>
                      <a:lnTo>
                        <a:pt x="14" y="17"/>
                      </a:lnTo>
                      <a:lnTo>
                        <a:pt x="13" y="14"/>
                      </a:lnTo>
                      <a:lnTo>
                        <a:pt x="12" y="12"/>
                      </a:lnTo>
                      <a:lnTo>
                        <a:pt x="12" y="9"/>
                      </a:lnTo>
                      <a:lnTo>
                        <a:pt x="13" y="6"/>
                      </a:lnTo>
                      <a:lnTo>
                        <a:pt x="14" y="3"/>
                      </a:lnTo>
                      <a:lnTo>
                        <a:pt x="16" y="1"/>
                      </a:lnTo>
                      <a:lnTo>
                        <a:pt x="19" y="0"/>
                      </a:lnTo>
                      <a:lnTo>
                        <a:pt x="21" y="0"/>
                      </a:lnTo>
                      <a:lnTo>
                        <a:pt x="23" y="1"/>
                      </a:lnTo>
                      <a:lnTo>
                        <a:pt x="25" y="1"/>
                      </a:lnTo>
                      <a:lnTo>
                        <a:pt x="28" y="4"/>
                      </a:lnTo>
                    </a:path>
                  </a:pathLst>
                </a:custGeom>
                <a:solidFill>
                  <a:srgbClr val="000080"/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</p:grpSp>
          <p:grpSp>
            <p:nvGrpSpPr>
              <p:cNvPr id="6" name="Group 19"/>
              <p:cNvGrpSpPr>
                <a:grpSpLocks/>
              </p:cNvGrpSpPr>
              <p:nvPr/>
            </p:nvGrpSpPr>
            <p:grpSpPr bwMode="auto">
              <a:xfrm>
                <a:off x="1579" y="3151"/>
                <a:ext cx="192" cy="512"/>
                <a:chOff x="1579" y="3151"/>
                <a:chExt cx="192" cy="512"/>
              </a:xfrm>
            </p:grpSpPr>
            <p:sp>
              <p:nvSpPr>
                <p:cNvPr id="55509" name="Freeform 20"/>
                <p:cNvSpPr>
                  <a:spLocks/>
                </p:cNvSpPr>
                <p:nvPr/>
              </p:nvSpPr>
              <p:spPr bwMode="auto">
                <a:xfrm>
                  <a:off x="1579" y="3151"/>
                  <a:ext cx="122" cy="512"/>
                </a:xfrm>
                <a:custGeom>
                  <a:avLst/>
                  <a:gdLst>
                    <a:gd name="T0" fmla="*/ 74 w 122"/>
                    <a:gd name="T1" fmla="*/ 6 h 512"/>
                    <a:gd name="T2" fmla="*/ 97 w 122"/>
                    <a:gd name="T3" fmla="*/ 0 h 512"/>
                    <a:gd name="T4" fmla="*/ 106 w 122"/>
                    <a:gd name="T5" fmla="*/ 13 h 512"/>
                    <a:gd name="T6" fmla="*/ 110 w 122"/>
                    <a:gd name="T7" fmla="*/ 9 h 512"/>
                    <a:gd name="T8" fmla="*/ 117 w 122"/>
                    <a:gd name="T9" fmla="*/ 31 h 512"/>
                    <a:gd name="T10" fmla="*/ 104 w 122"/>
                    <a:gd name="T11" fmla="*/ 46 h 512"/>
                    <a:gd name="T12" fmla="*/ 103 w 122"/>
                    <a:gd name="T13" fmla="*/ 57 h 512"/>
                    <a:gd name="T14" fmla="*/ 100 w 122"/>
                    <a:gd name="T15" fmla="*/ 58 h 512"/>
                    <a:gd name="T16" fmla="*/ 97 w 122"/>
                    <a:gd name="T17" fmla="*/ 69 h 512"/>
                    <a:gd name="T18" fmla="*/ 88 w 122"/>
                    <a:gd name="T19" fmla="*/ 72 h 512"/>
                    <a:gd name="T20" fmla="*/ 88 w 122"/>
                    <a:gd name="T21" fmla="*/ 76 h 512"/>
                    <a:gd name="T22" fmla="*/ 104 w 122"/>
                    <a:gd name="T23" fmla="*/ 92 h 512"/>
                    <a:gd name="T24" fmla="*/ 117 w 122"/>
                    <a:gd name="T25" fmla="*/ 165 h 512"/>
                    <a:gd name="T26" fmla="*/ 106 w 122"/>
                    <a:gd name="T27" fmla="*/ 184 h 512"/>
                    <a:gd name="T28" fmla="*/ 106 w 122"/>
                    <a:gd name="T29" fmla="*/ 318 h 512"/>
                    <a:gd name="T30" fmla="*/ 94 w 122"/>
                    <a:gd name="T31" fmla="*/ 324 h 512"/>
                    <a:gd name="T32" fmla="*/ 92 w 122"/>
                    <a:gd name="T33" fmla="*/ 345 h 512"/>
                    <a:gd name="T34" fmla="*/ 86 w 122"/>
                    <a:gd name="T35" fmla="*/ 401 h 512"/>
                    <a:gd name="T36" fmla="*/ 86 w 122"/>
                    <a:gd name="T37" fmla="*/ 432 h 512"/>
                    <a:gd name="T38" fmla="*/ 106 w 122"/>
                    <a:gd name="T39" fmla="*/ 451 h 512"/>
                    <a:gd name="T40" fmla="*/ 121 w 122"/>
                    <a:gd name="T41" fmla="*/ 460 h 512"/>
                    <a:gd name="T42" fmla="*/ 121 w 122"/>
                    <a:gd name="T43" fmla="*/ 467 h 512"/>
                    <a:gd name="T44" fmla="*/ 90 w 122"/>
                    <a:gd name="T45" fmla="*/ 457 h 512"/>
                    <a:gd name="T46" fmla="*/ 86 w 122"/>
                    <a:gd name="T47" fmla="*/ 452 h 512"/>
                    <a:gd name="T48" fmla="*/ 84 w 122"/>
                    <a:gd name="T49" fmla="*/ 457 h 512"/>
                    <a:gd name="T50" fmla="*/ 80 w 122"/>
                    <a:gd name="T51" fmla="*/ 457 h 512"/>
                    <a:gd name="T52" fmla="*/ 77 w 122"/>
                    <a:gd name="T53" fmla="*/ 436 h 512"/>
                    <a:gd name="T54" fmla="*/ 74 w 122"/>
                    <a:gd name="T55" fmla="*/ 339 h 512"/>
                    <a:gd name="T56" fmla="*/ 67 w 122"/>
                    <a:gd name="T57" fmla="*/ 339 h 512"/>
                    <a:gd name="T58" fmla="*/ 50 w 122"/>
                    <a:gd name="T59" fmla="*/ 425 h 512"/>
                    <a:gd name="T60" fmla="*/ 50 w 122"/>
                    <a:gd name="T61" fmla="*/ 478 h 512"/>
                    <a:gd name="T62" fmla="*/ 43 w 122"/>
                    <a:gd name="T63" fmla="*/ 505 h 512"/>
                    <a:gd name="T64" fmla="*/ 37 w 122"/>
                    <a:gd name="T65" fmla="*/ 511 h 512"/>
                    <a:gd name="T66" fmla="*/ 33 w 122"/>
                    <a:gd name="T67" fmla="*/ 497 h 512"/>
                    <a:gd name="T68" fmla="*/ 38 w 122"/>
                    <a:gd name="T69" fmla="*/ 482 h 512"/>
                    <a:gd name="T70" fmla="*/ 43 w 122"/>
                    <a:gd name="T71" fmla="*/ 448 h 512"/>
                    <a:gd name="T72" fmla="*/ 44 w 122"/>
                    <a:gd name="T73" fmla="*/ 326 h 512"/>
                    <a:gd name="T74" fmla="*/ 50 w 122"/>
                    <a:gd name="T75" fmla="*/ 205 h 512"/>
                    <a:gd name="T76" fmla="*/ 40 w 122"/>
                    <a:gd name="T77" fmla="*/ 195 h 512"/>
                    <a:gd name="T78" fmla="*/ 40 w 122"/>
                    <a:gd name="T79" fmla="*/ 178 h 512"/>
                    <a:gd name="T80" fmla="*/ 40 w 122"/>
                    <a:gd name="T81" fmla="*/ 145 h 512"/>
                    <a:gd name="T82" fmla="*/ 26 w 122"/>
                    <a:gd name="T83" fmla="*/ 153 h 512"/>
                    <a:gd name="T84" fmla="*/ 38 w 122"/>
                    <a:gd name="T85" fmla="*/ 174 h 512"/>
                    <a:gd name="T86" fmla="*/ 38 w 122"/>
                    <a:gd name="T87" fmla="*/ 193 h 512"/>
                    <a:gd name="T88" fmla="*/ 26 w 122"/>
                    <a:gd name="T89" fmla="*/ 181 h 512"/>
                    <a:gd name="T90" fmla="*/ 19 w 122"/>
                    <a:gd name="T91" fmla="*/ 169 h 512"/>
                    <a:gd name="T92" fmla="*/ 13 w 122"/>
                    <a:gd name="T93" fmla="*/ 172 h 512"/>
                    <a:gd name="T94" fmla="*/ 0 w 122"/>
                    <a:gd name="T95" fmla="*/ 152 h 512"/>
                    <a:gd name="T96" fmla="*/ 0 w 122"/>
                    <a:gd name="T97" fmla="*/ 145 h 512"/>
                    <a:gd name="T98" fmla="*/ 6 w 122"/>
                    <a:gd name="T99" fmla="*/ 142 h 512"/>
                    <a:gd name="T100" fmla="*/ 22 w 122"/>
                    <a:gd name="T101" fmla="*/ 120 h 512"/>
                    <a:gd name="T102" fmla="*/ 38 w 122"/>
                    <a:gd name="T103" fmla="*/ 101 h 512"/>
                    <a:gd name="T104" fmla="*/ 58 w 122"/>
                    <a:gd name="T105" fmla="*/ 78 h 512"/>
                    <a:gd name="T106" fmla="*/ 74 w 122"/>
                    <a:gd name="T107" fmla="*/ 70 h 512"/>
                    <a:gd name="T108" fmla="*/ 74 w 122"/>
                    <a:gd name="T109" fmla="*/ 54 h 512"/>
                    <a:gd name="T110" fmla="*/ 67 w 122"/>
                    <a:gd name="T111" fmla="*/ 46 h 512"/>
                    <a:gd name="T112" fmla="*/ 67 w 122"/>
                    <a:gd name="T113" fmla="*/ 25 h 512"/>
                    <a:gd name="T114" fmla="*/ 63 w 122"/>
                    <a:gd name="T115" fmla="*/ 22 h 512"/>
                    <a:gd name="T116" fmla="*/ 74 w 122"/>
                    <a:gd name="T117" fmla="*/ 6 h 512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122"/>
                    <a:gd name="T178" fmla="*/ 0 h 512"/>
                    <a:gd name="T179" fmla="*/ 122 w 122"/>
                    <a:gd name="T180" fmla="*/ 512 h 512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122" h="512">
                      <a:moveTo>
                        <a:pt x="74" y="6"/>
                      </a:moveTo>
                      <a:lnTo>
                        <a:pt x="97" y="0"/>
                      </a:lnTo>
                      <a:lnTo>
                        <a:pt x="106" y="13"/>
                      </a:lnTo>
                      <a:lnTo>
                        <a:pt x="110" y="9"/>
                      </a:lnTo>
                      <a:lnTo>
                        <a:pt x="117" y="31"/>
                      </a:lnTo>
                      <a:lnTo>
                        <a:pt x="104" y="46"/>
                      </a:lnTo>
                      <a:lnTo>
                        <a:pt x="103" y="57"/>
                      </a:lnTo>
                      <a:lnTo>
                        <a:pt x="100" y="58"/>
                      </a:lnTo>
                      <a:lnTo>
                        <a:pt x="97" y="69"/>
                      </a:lnTo>
                      <a:lnTo>
                        <a:pt x="88" y="72"/>
                      </a:lnTo>
                      <a:lnTo>
                        <a:pt x="88" y="76"/>
                      </a:lnTo>
                      <a:lnTo>
                        <a:pt x="104" y="92"/>
                      </a:lnTo>
                      <a:lnTo>
                        <a:pt x="117" y="165"/>
                      </a:lnTo>
                      <a:lnTo>
                        <a:pt x="106" y="184"/>
                      </a:lnTo>
                      <a:lnTo>
                        <a:pt x="106" y="318"/>
                      </a:lnTo>
                      <a:lnTo>
                        <a:pt x="94" y="324"/>
                      </a:lnTo>
                      <a:lnTo>
                        <a:pt x="92" y="345"/>
                      </a:lnTo>
                      <a:lnTo>
                        <a:pt x="86" y="401"/>
                      </a:lnTo>
                      <a:lnTo>
                        <a:pt x="86" y="432"/>
                      </a:lnTo>
                      <a:lnTo>
                        <a:pt x="106" y="451"/>
                      </a:lnTo>
                      <a:lnTo>
                        <a:pt x="121" y="460"/>
                      </a:lnTo>
                      <a:lnTo>
                        <a:pt x="121" y="467"/>
                      </a:lnTo>
                      <a:lnTo>
                        <a:pt x="90" y="457"/>
                      </a:lnTo>
                      <a:lnTo>
                        <a:pt x="86" y="452"/>
                      </a:lnTo>
                      <a:lnTo>
                        <a:pt x="84" y="457"/>
                      </a:lnTo>
                      <a:lnTo>
                        <a:pt x="80" y="457"/>
                      </a:lnTo>
                      <a:lnTo>
                        <a:pt x="77" y="436"/>
                      </a:lnTo>
                      <a:lnTo>
                        <a:pt x="74" y="339"/>
                      </a:lnTo>
                      <a:lnTo>
                        <a:pt x="67" y="339"/>
                      </a:lnTo>
                      <a:lnTo>
                        <a:pt x="50" y="425"/>
                      </a:lnTo>
                      <a:lnTo>
                        <a:pt x="50" y="478"/>
                      </a:lnTo>
                      <a:lnTo>
                        <a:pt x="43" y="505"/>
                      </a:lnTo>
                      <a:lnTo>
                        <a:pt x="37" y="511"/>
                      </a:lnTo>
                      <a:lnTo>
                        <a:pt x="33" y="497"/>
                      </a:lnTo>
                      <a:lnTo>
                        <a:pt x="38" y="482"/>
                      </a:lnTo>
                      <a:lnTo>
                        <a:pt x="43" y="448"/>
                      </a:lnTo>
                      <a:lnTo>
                        <a:pt x="44" y="326"/>
                      </a:lnTo>
                      <a:lnTo>
                        <a:pt x="50" y="205"/>
                      </a:lnTo>
                      <a:lnTo>
                        <a:pt x="40" y="195"/>
                      </a:lnTo>
                      <a:lnTo>
                        <a:pt x="40" y="178"/>
                      </a:lnTo>
                      <a:lnTo>
                        <a:pt x="40" y="145"/>
                      </a:lnTo>
                      <a:lnTo>
                        <a:pt x="26" y="153"/>
                      </a:lnTo>
                      <a:lnTo>
                        <a:pt x="38" y="174"/>
                      </a:lnTo>
                      <a:lnTo>
                        <a:pt x="38" y="193"/>
                      </a:lnTo>
                      <a:lnTo>
                        <a:pt x="26" y="181"/>
                      </a:lnTo>
                      <a:lnTo>
                        <a:pt x="19" y="169"/>
                      </a:lnTo>
                      <a:lnTo>
                        <a:pt x="13" y="172"/>
                      </a:lnTo>
                      <a:lnTo>
                        <a:pt x="0" y="152"/>
                      </a:lnTo>
                      <a:lnTo>
                        <a:pt x="0" y="145"/>
                      </a:lnTo>
                      <a:lnTo>
                        <a:pt x="6" y="142"/>
                      </a:lnTo>
                      <a:lnTo>
                        <a:pt x="22" y="120"/>
                      </a:lnTo>
                      <a:lnTo>
                        <a:pt x="38" y="101"/>
                      </a:lnTo>
                      <a:lnTo>
                        <a:pt x="58" y="78"/>
                      </a:lnTo>
                      <a:lnTo>
                        <a:pt x="74" y="70"/>
                      </a:lnTo>
                      <a:lnTo>
                        <a:pt x="74" y="54"/>
                      </a:lnTo>
                      <a:lnTo>
                        <a:pt x="67" y="46"/>
                      </a:lnTo>
                      <a:lnTo>
                        <a:pt x="67" y="25"/>
                      </a:lnTo>
                      <a:lnTo>
                        <a:pt x="63" y="22"/>
                      </a:lnTo>
                      <a:lnTo>
                        <a:pt x="74" y="6"/>
                      </a:lnTo>
                    </a:path>
                  </a:pathLst>
                </a:custGeom>
                <a:solidFill>
                  <a:srgbClr val="001F9F"/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55510" name="Freeform 21"/>
                <p:cNvSpPr>
                  <a:spLocks/>
                </p:cNvSpPr>
                <p:nvPr/>
              </p:nvSpPr>
              <p:spPr bwMode="auto">
                <a:xfrm>
                  <a:off x="1682" y="3154"/>
                  <a:ext cx="89" cy="490"/>
                </a:xfrm>
                <a:custGeom>
                  <a:avLst/>
                  <a:gdLst>
                    <a:gd name="T0" fmla="*/ 21 w 89"/>
                    <a:gd name="T1" fmla="*/ 9 h 490"/>
                    <a:gd name="T2" fmla="*/ 21 w 89"/>
                    <a:gd name="T3" fmla="*/ 22 h 490"/>
                    <a:gd name="T4" fmla="*/ 22 w 89"/>
                    <a:gd name="T5" fmla="*/ 25 h 490"/>
                    <a:gd name="T6" fmla="*/ 18 w 89"/>
                    <a:gd name="T7" fmla="*/ 35 h 490"/>
                    <a:gd name="T8" fmla="*/ 21 w 89"/>
                    <a:gd name="T9" fmla="*/ 38 h 490"/>
                    <a:gd name="T10" fmla="*/ 20 w 89"/>
                    <a:gd name="T11" fmla="*/ 41 h 490"/>
                    <a:gd name="T12" fmla="*/ 22 w 89"/>
                    <a:gd name="T13" fmla="*/ 55 h 490"/>
                    <a:gd name="T14" fmla="*/ 22 w 89"/>
                    <a:gd name="T15" fmla="*/ 57 h 490"/>
                    <a:gd name="T16" fmla="*/ 7 w 89"/>
                    <a:gd name="T17" fmla="*/ 70 h 490"/>
                    <a:gd name="T18" fmla="*/ 0 w 89"/>
                    <a:gd name="T19" fmla="*/ 172 h 490"/>
                    <a:gd name="T20" fmla="*/ 9 w 89"/>
                    <a:gd name="T21" fmla="*/ 189 h 490"/>
                    <a:gd name="T22" fmla="*/ 5 w 89"/>
                    <a:gd name="T23" fmla="*/ 245 h 490"/>
                    <a:gd name="T24" fmla="*/ 11 w 89"/>
                    <a:gd name="T25" fmla="*/ 250 h 490"/>
                    <a:gd name="T26" fmla="*/ 14 w 89"/>
                    <a:gd name="T27" fmla="*/ 336 h 490"/>
                    <a:gd name="T28" fmla="*/ 19 w 89"/>
                    <a:gd name="T29" fmla="*/ 423 h 490"/>
                    <a:gd name="T30" fmla="*/ 17 w 89"/>
                    <a:gd name="T31" fmla="*/ 428 h 490"/>
                    <a:gd name="T32" fmla="*/ 2 w 89"/>
                    <a:gd name="T33" fmla="*/ 444 h 490"/>
                    <a:gd name="T34" fmla="*/ 3 w 89"/>
                    <a:gd name="T35" fmla="*/ 447 h 490"/>
                    <a:gd name="T36" fmla="*/ 9 w 89"/>
                    <a:gd name="T37" fmla="*/ 450 h 490"/>
                    <a:gd name="T38" fmla="*/ 19 w 89"/>
                    <a:gd name="T39" fmla="*/ 447 h 490"/>
                    <a:gd name="T40" fmla="*/ 27 w 89"/>
                    <a:gd name="T41" fmla="*/ 441 h 490"/>
                    <a:gd name="T42" fmla="*/ 35 w 89"/>
                    <a:gd name="T43" fmla="*/ 438 h 490"/>
                    <a:gd name="T44" fmla="*/ 35 w 89"/>
                    <a:gd name="T45" fmla="*/ 452 h 490"/>
                    <a:gd name="T46" fmla="*/ 38 w 89"/>
                    <a:gd name="T47" fmla="*/ 453 h 490"/>
                    <a:gd name="T48" fmla="*/ 32 w 89"/>
                    <a:gd name="T49" fmla="*/ 466 h 490"/>
                    <a:gd name="T50" fmla="*/ 35 w 89"/>
                    <a:gd name="T51" fmla="*/ 486 h 490"/>
                    <a:gd name="T52" fmla="*/ 41 w 89"/>
                    <a:gd name="T53" fmla="*/ 489 h 490"/>
                    <a:gd name="T54" fmla="*/ 50 w 89"/>
                    <a:gd name="T55" fmla="*/ 472 h 490"/>
                    <a:gd name="T56" fmla="*/ 50 w 89"/>
                    <a:gd name="T57" fmla="*/ 460 h 490"/>
                    <a:gd name="T58" fmla="*/ 53 w 89"/>
                    <a:gd name="T59" fmla="*/ 458 h 490"/>
                    <a:gd name="T60" fmla="*/ 57 w 89"/>
                    <a:gd name="T61" fmla="*/ 347 h 490"/>
                    <a:gd name="T62" fmla="*/ 53 w 89"/>
                    <a:gd name="T63" fmla="*/ 336 h 490"/>
                    <a:gd name="T64" fmla="*/ 63 w 89"/>
                    <a:gd name="T65" fmla="*/ 261 h 490"/>
                    <a:gd name="T66" fmla="*/ 69 w 89"/>
                    <a:gd name="T67" fmla="*/ 258 h 490"/>
                    <a:gd name="T68" fmla="*/ 72 w 89"/>
                    <a:gd name="T69" fmla="*/ 180 h 490"/>
                    <a:gd name="T70" fmla="*/ 88 w 89"/>
                    <a:gd name="T71" fmla="*/ 171 h 490"/>
                    <a:gd name="T72" fmla="*/ 81 w 89"/>
                    <a:gd name="T73" fmla="*/ 87 h 490"/>
                    <a:gd name="T74" fmla="*/ 56 w 89"/>
                    <a:gd name="T75" fmla="*/ 65 h 490"/>
                    <a:gd name="T76" fmla="*/ 50 w 89"/>
                    <a:gd name="T77" fmla="*/ 57 h 490"/>
                    <a:gd name="T78" fmla="*/ 50 w 89"/>
                    <a:gd name="T79" fmla="*/ 49 h 490"/>
                    <a:gd name="T80" fmla="*/ 52 w 89"/>
                    <a:gd name="T81" fmla="*/ 43 h 490"/>
                    <a:gd name="T82" fmla="*/ 55 w 89"/>
                    <a:gd name="T83" fmla="*/ 39 h 490"/>
                    <a:gd name="T84" fmla="*/ 57 w 89"/>
                    <a:gd name="T85" fmla="*/ 33 h 490"/>
                    <a:gd name="T86" fmla="*/ 59 w 89"/>
                    <a:gd name="T87" fmla="*/ 27 h 490"/>
                    <a:gd name="T88" fmla="*/ 59 w 89"/>
                    <a:gd name="T89" fmla="*/ 21 h 490"/>
                    <a:gd name="T90" fmla="*/ 57 w 89"/>
                    <a:gd name="T91" fmla="*/ 15 h 490"/>
                    <a:gd name="T92" fmla="*/ 54 w 89"/>
                    <a:gd name="T93" fmla="*/ 8 h 490"/>
                    <a:gd name="T94" fmla="*/ 50 w 89"/>
                    <a:gd name="T95" fmla="*/ 3 h 490"/>
                    <a:gd name="T96" fmla="*/ 44 w 89"/>
                    <a:gd name="T97" fmla="*/ 0 h 490"/>
                    <a:gd name="T98" fmla="*/ 38 w 89"/>
                    <a:gd name="T99" fmla="*/ 0 h 490"/>
                    <a:gd name="T100" fmla="*/ 32 w 89"/>
                    <a:gd name="T101" fmla="*/ 1 h 490"/>
                    <a:gd name="T102" fmla="*/ 27 w 89"/>
                    <a:gd name="T103" fmla="*/ 3 h 490"/>
                    <a:gd name="T104" fmla="*/ 21 w 89"/>
                    <a:gd name="T105" fmla="*/ 9 h 490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89"/>
                    <a:gd name="T160" fmla="*/ 0 h 490"/>
                    <a:gd name="T161" fmla="*/ 89 w 89"/>
                    <a:gd name="T162" fmla="*/ 490 h 490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89" h="490">
                      <a:moveTo>
                        <a:pt x="21" y="9"/>
                      </a:moveTo>
                      <a:lnTo>
                        <a:pt x="21" y="22"/>
                      </a:lnTo>
                      <a:lnTo>
                        <a:pt x="22" y="25"/>
                      </a:lnTo>
                      <a:lnTo>
                        <a:pt x="18" y="35"/>
                      </a:lnTo>
                      <a:lnTo>
                        <a:pt x="21" y="38"/>
                      </a:lnTo>
                      <a:lnTo>
                        <a:pt x="20" y="41"/>
                      </a:lnTo>
                      <a:lnTo>
                        <a:pt x="22" y="55"/>
                      </a:lnTo>
                      <a:lnTo>
                        <a:pt x="22" y="57"/>
                      </a:lnTo>
                      <a:lnTo>
                        <a:pt x="7" y="70"/>
                      </a:lnTo>
                      <a:lnTo>
                        <a:pt x="0" y="172"/>
                      </a:lnTo>
                      <a:lnTo>
                        <a:pt x="9" y="189"/>
                      </a:lnTo>
                      <a:lnTo>
                        <a:pt x="5" y="245"/>
                      </a:lnTo>
                      <a:lnTo>
                        <a:pt x="11" y="250"/>
                      </a:lnTo>
                      <a:lnTo>
                        <a:pt x="14" y="336"/>
                      </a:lnTo>
                      <a:lnTo>
                        <a:pt x="19" y="423"/>
                      </a:lnTo>
                      <a:lnTo>
                        <a:pt x="17" y="428"/>
                      </a:lnTo>
                      <a:lnTo>
                        <a:pt x="2" y="444"/>
                      </a:lnTo>
                      <a:lnTo>
                        <a:pt x="3" y="447"/>
                      </a:lnTo>
                      <a:lnTo>
                        <a:pt x="9" y="450"/>
                      </a:lnTo>
                      <a:lnTo>
                        <a:pt x="19" y="447"/>
                      </a:lnTo>
                      <a:lnTo>
                        <a:pt x="27" y="441"/>
                      </a:lnTo>
                      <a:lnTo>
                        <a:pt x="35" y="438"/>
                      </a:lnTo>
                      <a:lnTo>
                        <a:pt x="35" y="452"/>
                      </a:lnTo>
                      <a:lnTo>
                        <a:pt x="38" y="453"/>
                      </a:lnTo>
                      <a:lnTo>
                        <a:pt x="32" y="466"/>
                      </a:lnTo>
                      <a:lnTo>
                        <a:pt x="35" y="486"/>
                      </a:lnTo>
                      <a:lnTo>
                        <a:pt x="41" y="489"/>
                      </a:lnTo>
                      <a:lnTo>
                        <a:pt x="50" y="472"/>
                      </a:lnTo>
                      <a:lnTo>
                        <a:pt x="50" y="460"/>
                      </a:lnTo>
                      <a:lnTo>
                        <a:pt x="53" y="458"/>
                      </a:lnTo>
                      <a:lnTo>
                        <a:pt x="57" y="347"/>
                      </a:lnTo>
                      <a:lnTo>
                        <a:pt x="53" y="336"/>
                      </a:lnTo>
                      <a:lnTo>
                        <a:pt x="63" y="261"/>
                      </a:lnTo>
                      <a:lnTo>
                        <a:pt x="69" y="258"/>
                      </a:lnTo>
                      <a:lnTo>
                        <a:pt x="72" y="180"/>
                      </a:lnTo>
                      <a:lnTo>
                        <a:pt x="88" y="171"/>
                      </a:lnTo>
                      <a:lnTo>
                        <a:pt x="81" y="87"/>
                      </a:lnTo>
                      <a:lnTo>
                        <a:pt x="56" y="65"/>
                      </a:lnTo>
                      <a:lnTo>
                        <a:pt x="50" y="57"/>
                      </a:lnTo>
                      <a:lnTo>
                        <a:pt x="50" y="49"/>
                      </a:lnTo>
                      <a:lnTo>
                        <a:pt x="52" y="43"/>
                      </a:lnTo>
                      <a:lnTo>
                        <a:pt x="55" y="39"/>
                      </a:lnTo>
                      <a:lnTo>
                        <a:pt x="57" y="33"/>
                      </a:lnTo>
                      <a:lnTo>
                        <a:pt x="59" y="27"/>
                      </a:lnTo>
                      <a:lnTo>
                        <a:pt x="59" y="21"/>
                      </a:lnTo>
                      <a:lnTo>
                        <a:pt x="57" y="15"/>
                      </a:lnTo>
                      <a:lnTo>
                        <a:pt x="54" y="8"/>
                      </a:lnTo>
                      <a:lnTo>
                        <a:pt x="50" y="3"/>
                      </a:lnTo>
                      <a:lnTo>
                        <a:pt x="44" y="0"/>
                      </a:lnTo>
                      <a:lnTo>
                        <a:pt x="38" y="0"/>
                      </a:lnTo>
                      <a:lnTo>
                        <a:pt x="32" y="1"/>
                      </a:lnTo>
                      <a:lnTo>
                        <a:pt x="27" y="3"/>
                      </a:lnTo>
                      <a:lnTo>
                        <a:pt x="21" y="9"/>
                      </a:lnTo>
                    </a:path>
                  </a:pathLst>
                </a:custGeom>
                <a:solidFill>
                  <a:srgbClr val="001F9F"/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</p:grpSp>
          <p:sp>
            <p:nvSpPr>
              <p:cNvPr id="55507" name="Freeform 22"/>
              <p:cNvSpPr>
                <a:spLocks/>
              </p:cNvSpPr>
              <p:nvPr/>
            </p:nvSpPr>
            <p:spPr bwMode="auto">
              <a:xfrm>
                <a:off x="831" y="3326"/>
                <a:ext cx="75" cy="323"/>
              </a:xfrm>
              <a:custGeom>
                <a:avLst/>
                <a:gdLst>
                  <a:gd name="T0" fmla="*/ 29 w 75"/>
                  <a:gd name="T1" fmla="*/ 4 h 323"/>
                  <a:gd name="T2" fmla="*/ 25 w 75"/>
                  <a:gd name="T3" fmla="*/ 22 h 323"/>
                  <a:gd name="T4" fmla="*/ 27 w 75"/>
                  <a:gd name="T5" fmla="*/ 24 h 323"/>
                  <a:gd name="T6" fmla="*/ 30 w 75"/>
                  <a:gd name="T7" fmla="*/ 30 h 323"/>
                  <a:gd name="T8" fmla="*/ 33 w 75"/>
                  <a:gd name="T9" fmla="*/ 41 h 323"/>
                  <a:gd name="T10" fmla="*/ 30 w 75"/>
                  <a:gd name="T11" fmla="*/ 44 h 323"/>
                  <a:gd name="T12" fmla="*/ 13 w 75"/>
                  <a:gd name="T13" fmla="*/ 60 h 323"/>
                  <a:gd name="T14" fmla="*/ 2 w 75"/>
                  <a:gd name="T15" fmla="*/ 158 h 323"/>
                  <a:gd name="T16" fmla="*/ 0 w 75"/>
                  <a:gd name="T17" fmla="*/ 175 h 323"/>
                  <a:gd name="T18" fmla="*/ 5 w 75"/>
                  <a:gd name="T19" fmla="*/ 185 h 323"/>
                  <a:gd name="T20" fmla="*/ 8 w 75"/>
                  <a:gd name="T21" fmla="*/ 187 h 323"/>
                  <a:gd name="T22" fmla="*/ 8 w 75"/>
                  <a:gd name="T23" fmla="*/ 171 h 323"/>
                  <a:gd name="T24" fmla="*/ 8 w 75"/>
                  <a:gd name="T25" fmla="*/ 179 h 323"/>
                  <a:gd name="T26" fmla="*/ 12 w 75"/>
                  <a:gd name="T27" fmla="*/ 174 h 323"/>
                  <a:gd name="T28" fmla="*/ 14 w 75"/>
                  <a:gd name="T29" fmla="*/ 162 h 323"/>
                  <a:gd name="T30" fmla="*/ 24 w 75"/>
                  <a:gd name="T31" fmla="*/ 246 h 323"/>
                  <a:gd name="T32" fmla="*/ 29 w 75"/>
                  <a:gd name="T33" fmla="*/ 297 h 323"/>
                  <a:gd name="T34" fmla="*/ 26 w 75"/>
                  <a:gd name="T35" fmla="*/ 320 h 323"/>
                  <a:gd name="T36" fmla="*/ 38 w 75"/>
                  <a:gd name="T37" fmla="*/ 317 h 323"/>
                  <a:gd name="T38" fmla="*/ 35 w 75"/>
                  <a:gd name="T39" fmla="*/ 288 h 323"/>
                  <a:gd name="T40" fmla="*/ 39 w 75"/>
                  <a:gd name="T41" fmla="*/ 248 h 323"/>
                  <a:gd name="T42" fmla="*/ 41 w 75"/>
                  <a:gd name="T43" fmla="*/ 287 h 323"/>
                  <a:gd name="T44" fmla="*/ 43 w 75"/>
                  <a:gd name="T45" fmla="*/ 314 h 323"/>
                  <a:gd name="T46" fmla="*/ 53 w 75"/>
                  <a:gd name="T47" fmla="*/ 314 h 323"/>
                  <a:gd name="T48" fmla="*/ 56 w 75"/>
                  <a:gd name="T49" fmla="*/ 246 h 323"/>
                  <a:gd name="T50" fmla="*/ 61 w 75"/>
                  <a:gd name="T51" fmla="*/ 239 h 323"/>
                  <a:gd name="T52" fmla="*/ 72 w 75"/>
                  <a:gd name="T53" fmla="*/ 246 h 323"/>
                  <a:gd name="T54" fmla="*/ 66 w 75"/>
                  <a:gd name="T55" fmla="*/ 164 h 323"/>
                  <a:gd name="T56" fmla="*/ 67 w 75"/>
                  <a:gd name="T57" fmla="*/ 149 h 323"/>
                  <a:gd name="T58" fmla="*/ 66 w 75"/>
                  <a:gd name="T59" fmla="*/ 108 h 323"/>
                  <a:gd name="T60" fmla="*/ 49 w 75"/>
                  <a:gd name="T61" fmla="*/ 53 h 323"/>
                  <a:gd name="T62" fmla="*/ 49 w 75"/>
                  <a:gd name="T63" fmla="*/ 35 h 323"/>
                  <a:gd name="T64" fmla="*/ 53 w 75"/>
                  <a:gd name="T65" fmla="*/ 31 h 323"/>
                  <a:gd name="T66" fmla="*/ 56 w 75"/>
                  <a:gd name="T67" fmla="*/ 26 h 323"/>
                  <a:gd name="T68" fmla="*/ 54 w 75"/>
                  <a:gd name="T69" fmla="*/ 4 h 323"/>
                  <a:gd name="T70" fmla="*/ 45 w 75"/>
                  <a:gd name="T71" fmla="*/ 1 h 323"/>
                  <a:gd name="T72" fmla="*/ 37 w 75"/>
                  <a:gd name="T73" fmla="*/ 2 h 32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5"/>
                  <a:gd name="T112" fmla="*/ 0 h 323"/>
                  <a:gd name="T113" fmla="*/ 75 w 75"/>
                  <a:gd name="T114" fmla="*/ 323 h 32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5" h="323">
                    <a:moveTo>
                      <a:pt x="37" y="2"/>
                    </a:moveTo>
                    <a:lnTo>
                      <a:pt x="29" y="4"/>
                    </a:lnTo>
                    <a:lnTo>
                      <a:pt x="25" y="16"/>
                    </a:lnTo>
                    <a:lnTo>
                      <a:pt x="25" y="22"/>
                    </a:lnTo>
                    <a:lnTo>
                      <a:pt x="29" y="22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0" y="30"/>
                    </a:lnTo>
                    <a:lnTo>
                      <a:pt x="31" y="31"/>
                    </a:lnTo>
                    <a:lnTo>
                      <a:pt x="33" y="41"/>
                    </a:lnTo>
                    <a:lnTo>
                      <a:pt x="33" y="44"/>
                    </a:lnTo>
                    <a:lnTo>
                      <a:pt x="30" y="44"/>
                    </a:lnTo>
                    <a:lnTo>
                      <a:pt x="24" y="56"/>
                    </a:lnTo>
                    <a:lnTo>
                      <a:pt x="13" y="60"/>
                    </a:lnTo>
                    <a:lnTo>
                      <a:pt x="8" y="70"/>
                    </a:lnTo>
                    <a:lnTo>
                      <a:pt x="2" y="158"/>
                    </a:lnTo>
                    <a:lnTo>
                      <a:pt x="5" y="159"/>
                    </a:lnTo>
                    <a:lnTo>
                      <a:pt x="0" y="175"/>
                    </a:lnTo>
                    <a:lnTo>
                      <a:pt x="2" y="185"/>
                    </a:lnTo>
                    <a:lnTo>
                      <a:pt x="5" y="185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7" y="177"/>
                    </a:lnTo>
                    <a:lnTo>
                      <a:pt x="8" y="171"/>
                    </a:lnTo>
                    <a:lnTo>
                      <a:pt x="9" y="176"/>
                    </a:lnTo>
                    <a:lnTo>
                      <a:pt x="8" y="179"/>
                    </a:lnTo>
                    <a:lnTo>
                      <a:pt x="9" y="181"/>
                    </a:lnTo>
                    <a:lnTo>
                      <a:pt x="12" y="174"/>
                    </a:lnTo>
                    <a:lnTo>
                      <a:pt x="10" y="161"/>
                    </a:lnTo>
                    <a:lnTo>
                      <a:pt x="14" y="162"/>
                    </a:lnTo>
                    <a:lnTo>
                      <a:pt x="12" y="241"/>
                    </a:lnTo>
                    <a:lnTo>
                      <a:pt x="24" y="246"/>
                    </a:lnTo>
                    <a:lnTo>
                      <a:pt x="30" y="292"/>
                    </a:lnTo>
                    <a:lnTo>
                      <a:pt x="29" y="297"/>
                    </a:lnTo>
                    <a:lnTo>
                      <a:pt x="26" y="317"/>
                    </a:lnTo>
                    <a:lnTo>
                      <a:pt x="26" y="320"/>
                    </a:lnTo>
                    <a:lnTo>
                      <a:pt x="35" y="322"/>
                    </a:lnTo>
                    <a:lnTo>
                      <a:pt x="38" y="317"/>
                    </a:lnTo>
                    <a:lnTo>
                      <a:pt x="36" y="299"/>
                    </a:lnTo>
                    <a:lnTo>
                      <a:pt x="35" y="288"/>
                    </a:lnTo>
                    <a:lnTo>
                      <a:pt x="38" y="248"/>
                    </a:lnTo>
                    <a:lnTo>
                      <a:pt x="39" y="248"/>
                    </a:lnTo>
                    <a:lnTo>
                      <a:pt x="43" y="263"/>
                    </a:lnTo>
                    <a:lnTo>
                      <a:pt x="41" y="287"/>
                    </a:lnTo>
                    <a:lnTo>
                      <a:pt x="38" y="289"/>
                    </a:lnTo>
                    <a:lnTo>
                      <a:pt x="43" y="314"/>
                    </a:lnTo>
                    <a:lnTo>
                      <a:pt x="51" y="317"/>
                    </a:lnTo>
                    <a:lnTo>
                      <a:pt x="53" y="314"/>
                    </a:lnTo>
                    <a:lnTo>
                      <a:pt x="47" y="289"/>
                    </a:lnTo>
                    <a:lnTo>
                      <a:pt x="56" y="246"/>
                    </a:lnTo>
                    <a:lnTo>
                      <a:pt x="61" y="242"/>
                    </a:lnTo>
                    <a:lnTo>
                      <a:pt x="61" y="239"/>
                    </a:lnTo>
                    <a:lnTo>
                      <a:pt x="69" y="240"/>
                    </a:lnTo>
                    <a:lnTo>
                      <a:pt x="72" y="246"/>
                    </a:lnTo>
                    <a:lnTo>
                      <a:pt x="74" y="242"/>
                    </a:lnTo>
                    <a:lnTo>
                      <a:pt x="66" y="164"/>
                    </a:lnTo>
                    <a:lnTo>
                      <a:pt x="67" y="164"/>
                    </a:lnTo>
                    <a:lnTo>
                      <a:pt x="67" y="149"/>
                    </a:lnTo>
                    <a:lnTo>
                      <a:pt x="68" y="146"/>
                    </a:lnTo>
                    <a:lnTo>
                      <a:pt x="66" y="108"/>
                    </a:lnTo>
                    <a:lnTo>
                      <a:pt x="63" y="63"/>
                    </a:lnTo>
                    <a:lnTo>
                      <a:pt x="49" y="53"/>
                    </a:lnTo>
                    <a:lnTo>
                      <a:pt x="45" y="44"/>
                    </a:lnTo>
                    <a:lnTo>
                      <a:pt x="49" y="35"/>
                    </a:lnTo>
                    <a:lnTo>
                      <a:pt x="51" y="35"/>
                    </a:lnTo>
                    <a:lnTo>
                      <a:pt x="53" y="31"/>
                    </a:lnTo>
                    <a:lnTo>
                      <a:pt x="53" y="27"/>
                    </a:lnTo>
                    <a:lnTo>
                      <a:pt x="56" y="26"/>
                    </a:lnTo>
                    <a:lnTo>
                      <a:pt x="58" y="13"/>
                    </a:lnTo>
                    <a:lnTo>
                      <a:pt x="54" y="4"/>
                    </a:lnTo>
                    <a:lnTo>
                      <a:pt x="50" y="1"/>
                    </a:lnTo>
                    <a:lnTo>
                      <a:pt x="45" y="1"/>
                    </a:lnTo>
                    <a:lnTo>
                      <a:pt x="41" y="0"/>
                    </a:lnTo>
                    <a:lnTo>
                      <a:pt x="37" y="2"/>
                    </a:lnTo>
                  </a:path>
                </a:pathLst>
              </a:custGeom>
              <a:solidFill>
                <a:srgbClr val="001F9F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55508" name="Freeform 23"/>
              <p:cNvSpPr>
                <a:spLocks/>
              </p:cNvSpPr>
              <p:nvPr/>
            </p:nvSpPr>
            <p:spPr bwMode="auto">
              <a:xfrm>
                <a:off x="1297" y="3217"/>
                <a:ext cx="70" cy="287"/>
              </a:xfrm>
              <a:custGeom>
                <a:avLst/>
                <a:gdLst>
                  <a:gd name="T0" fmla="*/ 43 w 70"/>
                  <a:gd name="T1" fmla="*/ 3 h 287"/>
                  <a:gd name="T2" fmla="*/ 46 w 70"/>
                  <a:gd name="T3" fmla="*/ 19 h 287"/>
                  <a:gd name="T4" fmla="*/ 43 w 70"/>
                  <a:gd name="T5" fmla="*/ 21 h 287"/>
                  <a:gd name="T6" fmla="*/ 42 w 70"/>
                  <a:gd name="T7" fmla="*/ 27 h 287"/>
                  <a:gd name="T8" fmla="*/ 38 w 70"/>
                  <a:gd name="T9" fmla="*/ 36 h 287"/>
                  <a:gd name="T10" fmla="*/ 42 w 70"/>
                  <a:gd name="T11" fmla="*/ 38 h 287"/>
                  <a:gd name="T12" fmla="*/ 57 w 70"/>
                  <a:gd name="T13" fmla="*/ 53 h 287"/>
                  <a:gd name="T14" fmla="*/ 67 w 70"/>
                  <a:gd name="T15" fmla="*/ 140 h 287"/>
                  <a:gd name="T16" fmla="*/ 69 w 70"/>
                  <a:gd name="T17" fmla="*/ 155 h 287"/>
                  <a:gd name="T18" fmla="*/ 65 w 70"/>
                  <a:gd name="T19" fmla="*/ 163 h 287"/>
                  <a:gd name="T20" fmla="*/ 61 w 70"/>
                  <a:gd name="T21" fmla="*/ 166 h 287"/>
                  <a:gd name="T22" fmla="*/ 61 w 70"/>
                  <a:gd name="T23" fmla="*/ 152 h 287"/>
                  <a:gd name="T24" fmla="*/ 61 w 70"/>
                  <a:gd name="T25" fmla="*/ 159 h 287"/>
                  <a:gd name="T26" fmla="*/ 58 w 70"/>
                  <a:gd name="T27" fmla="*/ 154 h 287"/>
                  <a:gd name="T28" fmla="*/ 56 w 70"/>
                  <a:gd name="T29" fmla="*/ 143 h 287"/>
                  <a:gd name="T30" fmla="*/ 47 w 70"/>
                  <a:gd name="T31" fmla="*/ 218 h 287"/>
                  <a:gd name="T32" fmla="*/ 43 w 70"/>
                  <a:gd name="T33" fmla="*/ 264 h 287"/>
                  <a:gd name="T34" fmla="*/ 45 w 70"/>
                  <a:gd name="T35" fmla="*/ 284 h 287"/>
                  <a:gd name="T36" fmla="*/ 34 w 70"/>
                  <a:gd name="T37" fmla="*/ 281 h 287"/>
                  <a:gd name="T38" fmla="*/ 37 w 70"/>
                  <a:gd name="T39" fmla="*/ 255 h 287"/>
                  <a:gd name="T40" fmla="*/ 32 w 70"/>
                  <a:gd name="T41" fmla="*/ 220 h 287"/>
                  <a:gd name="T42" fmla="*/ 31 w 70"/>
                  <a:gd name="T43" fmla="*/ 254 h 287"/>
                  <a:gd name="T44" fmla="*/ 29 w 70"/>
                  <a:gd name="T45" fmla="*/ 278 h 287"/>
                  <a:gd name="T46" fmla="*/ 20 w 70"/>
                  <a:gd name="T47" fmla="*/ 280 h 287"/>
                  <a:gd name="T48" fmla="*/ 17 w 70"/>
                  <a:gd name="T49" fmla="*/ 218 h 287"/>
                  <a:gd name="T50" fmla="*/ 12 w 70"/>
                  <a:gd name="T51" fmla="*/ 212 h 287"/>
                  <a:gd name="T52" fmla="*/ 2 w 70"/>
                  <a:gd name="T53" fmla="*/ 218 h 287"/>
                  <a:gd name="T54" fmla="*/ 8 w 70"/>
                  <a:gd name="T55" fmla="*/ 145 h 287"/>
                  <a:gd name="T56" fmla="*/ 6 w 70"/>
                  <a:gd name="T57" fmla="*/ 131 h 287"/>
                  <a:gd name="T58" fmla="*/ 8 w 70"/>
                  <a:gd name="T59" fmla="*/ 96 h 287"/>
                  <a:gd name="T60" fmla="*/ 23 w 70"/>
                  <a:gd name="T61" fmla="*/ 47 h 287"/>
                  <a:gd name="T62" fmla="*/ 23 w 70"/>
                  <a:gd name="T63" fmla="*/ 31 h 287"/>
                  <a:gd name="T64" fmla="*/ 20 w 70"/>
                  <a:gd name="T65" fmla="*/ 28 h 287"/>
                  <a:gd name="T66" fmla="*/ 17 w 70"/>
                  <a:gd name="T67" fmla="*/ 23 h 287"/>
                  <a:gd name="T68" fmla="*/ 19 w 70"/>
                  <a:gd name="T69" fmla="*/ 3 h 287"/>
                  <a:gd name="T70" fmla="*/ 27 w 70"/>
                  <a:gd name="T71" fmla="*/ 1 h 287"/>
                  <a:gd name="T72" fmla="*/ 35 w 70"/>
                  <a:gd name="T73" fmla="*/ 2 h 28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0"/>
                  <a:gd name="T112" fmla="*/ 0 h 287"/>
                  <a:gd name="T113" fmla="*/ 70 w 70"/>
                  <a:gd name="T114" fmla="*/ 287 h 28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0" h="287">
                    <a:moveTo>
                      <a:pt x="35" y="2"/>
                    </a:moveTo>
                    <a:lnTo>
                      <a:pt x="43" y="3"/>
                    </a:lnTo>
                    <a:lnTo>
                      <a:pt x="46" y="14"/>
                    </a:lnTo>
                    <a:lnTo>
                      <a:pt x="46" y="19"/>
                    </a:lnTo>
                    <a:lnTo>
                      <a:pt x="42" y="19"/>
                    </a:lnTo>
                    <a:lnTo>
                      <a:pt x="43" y="21"/>
                    </a:lnTo>
                    <a:lnTo>
                      <a:pt x="43" y="22"/>
                    </a:lnTo>
                    <a:lnTo>
                      <a:pt x="42" y="27"/>
                    </a:lnTo>
                    <a:lnTo>
                      <a:pt x="40" y="28"/>
                    </a:lnTo>
                    <a:lnTo>
                      <a:pt x="38" y="36"/>
                    </a:lnTo>
                    <a:lnTo>
                      <a:pt x="38" y="38"/>
                    </a:lnTo>
                    <a:lnTo>
                      <a:pt x="42" y="38"/>
                    </a:lnTo>
                    <a:lnTo>
                      <a:pt x="47" y="49"/>
                    </a:lnTo>
                    <a:lnTo>
                      <a:pt x="57" y="53"/>
                    </a:lnTo>
                    <a:lnTo>
                      <a:pt x="61" y="62"/>
                    </a:lnTo>
                    <a:lnTo>
                      <a:pt x="67" y="140"/>
                    </a:lnTo>
                    <a:lnTo>
                      <a:pt x="65" y="141"/>
                    </a:lnTo>
                    <a:lnTo>
                      <a:pt x="69" y="155"/>
                    </a:lnTo>
                    <a:lnTo>
                      <a:pt x="67" y="163"/>
                    </a:lnTo>
                    <a:lnTo>
                      <a:pt x="65" y="163"/>
                    </a:lnTo>
                    <a:lnTo>
                      <a:pt x="64" y="166"/>
                    </a:lnTo>
                    <a:lnTo>
                      <a:pt x="61" y="166"/>
                    </a:lnTo>
                    <a:lnTo>
                      <a:pt x="62" y="157"/>
                    </a:lnTo>
                    <a:lnTo>
                      <a:pt x="61" y="152"/>
                    </a:lnTo>
                    <a:lnTo>
                      <a:pt x="60" y="156"/>
                    </a:lnTo>
                    <a:lnTo>
                      <a:pt x="61" y="159"/>
                    </a:lnTo>
                    <a:lnTo>
                      <a:pt x="60" y="160"/>
                    </a:lnTo>
                    <a:lnTo>
                      <a:pt x="58" y="154"/>
                    </a:lnTo>
                    <a:lnTo>
                      <a:pt x="59" y="142"/>
                    </a:lnTo>
                    <a:lnTo>
                      <a:pt x="56" y="143"/>
                    </a:lnTo>
                    <a:lnTo>
                      <a:pt x="58" y="214"/>
                    </a:lnTo>
                    <a:lnTo>
                      <a:pt x="47" y="218"/>
                    </a:lnTo>
                    <a:lnTo>
                      <a:pt x="42" y="259"/>
                    </a:lnTo>
                    <a:lnTo>
                      <a:pt x="43" y="264"/>
                    </a:lnTo>
                    <a:lnTo>
                      <a:pt x="45" y="281"/>
                    </a:lnTo>
                    <a:lnTo>
                      <a:pt x="45" y="284"/>
                    </a:lnTo>
                    <a:lnTo>
                      <a:pt x="37" y="286"/>
                    </a:lnTo>
                    <a:lnTo>
                      <a:pt x="34" y="281"/>
                    </a:lnTo>
                    <a:lnTo>
                      <a:pt x="35" y="266"/>
                    </a:lnTo>
                    <a:lnTo>
                      <a:pt x="37" y="255"/>
                    </a:lnTo>
                    <a:lnTo>
                      <a:pt x="34" y="220"/>
                    </a:lnTo>
                    <a:lnTo>
                      <a:pt x="32" y="220"/>
                    </a:lnTo>
                    <a:lnTo>
                      <a:pt x="29" y="233"/>
                    </a:lnTo>
                    <a:lnTo>
                      <a:pt x="31" y="254"/>
                    </a:lnTo>
                    <a:lnTo>
                      <a:pt x="34" y="256"/>
                    </a:lnTo>
                    <a:lnTo>
                      <a:pt x="29" y="278"/>
                    </a:lnTo>
                    <a:lnTo>
                      <a:pt x="21" y="281"/>
                    </a:lnTo>
                    <a:lnTo>
                      <a:pt x="20" y="280"/>
                    </a:lnTo>
                    <a:lnTo>
                      <a:pt x="26" y="257"/>
                    </a:lnTo>
                    <a:lnTo>
                      <a:pt x="17" y="218"/>
                    </a:lnTo>
                    <a:lnTo>
                      <a:pt x="12" y="215"/>
                    </a:lnTo>
                    <a:lnTo>
                      <a:pt x="12" y="212"/>
                    </a:lnTo>
                    <a:lnTo>
                      <a:pt x="4" y="213"/>
                    </a:lnTo>
                    <a:lnTo>
                      <a:pt x="2" y="218"/>
                    </a:lnTo>
                    <a:lnTo>
                      <a:pt x="0" y="215"/>
                    </a:lnTo>
                    <a:lnTo>
                      <a:pt x="8" y="145"/>
                    </a:lnTo>
                    <a:lnTo>
                      <a:pt x="6" y="146"/>
                    </a:lnTo>
                    <a:lnTo>
                      <a:pt x="6" y="131"/>
                    </a:lnTo>
                    <a:lnTo>
                      <a:pt x="5" y="130"/>
                    </a:lnTo>
                    <a:lnTo>
                      <a:pt x="8" y="96"/>
                    </a:lnTo>
                    <a:lnTo>
                      <a:pt x="10" y="56"/>
                    </a:lnTo>
                    <a:lnTo>
                      <a:pt x="23" y="47"/>
                    </a:lnTo>
                    <a:lnTo>
                      <a:pt x="27" y="38"/>
                    </a:lnTo>
                    <a:lnTo>
                      <a:pt x="23" y="31"/>
                    </a:lnTo>
                    <a:lnTo>
                      <a:pt x="21" y="32"/>
                    </a:lnTo>
                    <a:lnTo>
                      <a:pt x="20" y="28"/>
                    </a:lnTo>
                    <a:lnTo>
                      <a:pt x="20" y="24"/>
                    </a:lnTo>
                    <a:lnTo>
                      <a:pt x="17" y="23"/>
                    </a:lnTo>
                    <a:lnTo>
                      <a:pt x="16" y="12"/>
                    </a:lnTo>
                    <a:lnTo>
                      <a:pt x="19" y="3"/>
                    </a:lnTo>
                    <a:lnTo>
                      <a:pt x="22" y="1"/>
                    </a:lnTo>
                    <a:lnTo>
                      <a:pt x="27" y="1"/>
                    </a:lnTo>
                    <a:lnTo>
                      <a:pt x="31" y="0"/>
                    </a:lnTo>
                    <a:lnTo>
                      <a:pt x="35" y="2"/>
                    </a:lnTo>
                  </a:path>
                </a:pathLst>
              </a:custGeom>
              <a:solidFill>
                <a:srgbClr val="001F9F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55504" name="Freeform 24"/>
            <p:cNvSpPr>
              <a:spLocks/>
            </p:cNvSpPr>
            <p:nvPr/>
          </p:nvSpPr>
          <p:spPr bwMode="auto">
            <a:xfrm>
              <a:off x="923" y="3001"/>
              <a:ext cx="46" cy="203"/>
            </a:xfrm>
            <a:custGeom>
              <a:avLst/>
              <a:gdLst>
                <a:gd name="T0" fmla="*/ 17 w 46"/>
                <a:gd name="T1" fmla="*/ 2 h 203"/>
                <a:gd name="T2" fmla="*/ 15 w 46"/>
                <a:gd name="T3" fmla="*/ 13 h 203"/>
                <a:gd name="T4" fmla="*/ 17 w 46"/>
                <a:gd name="T5" fmla="*/ 15 h 203"/>
                <a:gd name="T6" fmla="*/ 18 w 46"/>
                <a:gd name="T7" fmla="*/ 19 h 203"/>
                <a:gd name="T8" fmla="*/ 21 w 46"/>
                <a:gd name="T9" fmla="*/ 26 h 203"/>
                <a:gd name="T10" fmla="*/ 18 w 46"/>
                <a:gd name="T11" fmla="*/ 27 h 203"/>
                <a:gd name="T12" fmla="*/ 8 w 46"/>
                <a:gd name="T13" fmla="*/ 38 h 203"/>
                <a:gd name="T14" fmla="*/ 1 w 46"/>
                <a:gd name="T15" fmla="*/ 99 h 203"/>
                <a:gd name="T16" fmla="*/ 0 w 46"/>
                <a:gd name="T17" fmla="*/ 110 h 203"/>
                <a:gd name="T18" fmla="*/ 3 w 46"/>
                <a:gd name="T19" fmla="*/ 116 h 203"/>
                <a:gd name="T20" fmla="*/ 5 w 46"/>
                <a:gd name="T21" fmla="*/ 117 h 203"/>
                <a:gd name="T22" fmla="*/ 5 w 46"/>
                <a:gd name="T23" fmla="*/ 107 h 203"/>
                <a:gd name="T24" fmla="*/ 5 w 46"/>
                <a:gd name="T25" fmla="*/ 112 h 203"/>
                <a:gd name="T26" fmla="*/ 7 w 46"/>
                <a:gd name="T27" fmla="*/ 109 h 203"/>
                <a:gd name="T28" fmla="*/ 8 w 46"/>
                <a:gd name="T29" fmla="*/ 101 h 203"/>
                <a:gd name="T30" fmla="*/ 15 w 46"/>
                <a:gd name="T31" fmla="*/ 154 h 203"/>
                <a:gd name="T32" fmla="*/ 17 w 46"/>
                <a:gd name="T33" fmla="*/ 186 h 203"/>
                <a:gd name="T34" fmla="*/ 16 w 46"/>
                <a:gd name="T35" fmla="*/ 201 h 203"/>
                <a:gd name="T36" fmla="*/ 23 w 46"/>
                <a:gd name="T37" fmla="*/ 199 h 203"/>
                <a:gd name="T38" fmla="*/ 21 w 46"/>
                <a:gd name="T39" fmla="*/ 181 h 203"/>
                <a:gd name="T40" fmla="*/ 24 w 46"/>
                <a:gd name="T41" fmla="*/ 156 h 203"/>
                <a:gd name="T42" fmla="*/ 25 w 46"/>
                <a:gd name="T43" fmla="*/ 179 h 203"/>
                <a:gd name="T44" fmla="*/ 26 w 46"/>
                <a:gd name="T45" fmla="*/ 197 h 203"/>
                <a:gd name="T46" fmla="*/ 32 w 46"/>
                <a:gd name="T47" fmla="*/ 197 h 203"/>
                <a:gd name="T48" fmla="*/ 35 w 46"/>
                <a:gd name="T49" fmla="*/ 154 h 203"/>
                <a:gd name="T50" fmla="*/ 37 w 46"/>
                <a:gd name="T51" fmla="*/ 150 h 203"/>
                <a:gd name="T52" fmla="*/ 44 w 46"/>
                <a:gd name="T53" fmla="*/ 154 h 203"/>
                <a:gd name="T54" fmla="*/ 40 w 46"/>
                <a:gd name="T55" fmla="*/ 103 h 203"/>
                <a:gd name="T56" fmla="*/ 41 w 46"/>
                <a:gd name="T57" fmla="*/ 93 h 203"/>
                <a:gd name="T58" fmla="*/ 40 w 46"/>
                <a:gd name="T59" fmla="*/ 68 h 203"/>
                <a:gd name="T60" fmla="*/ 30 w 46"/>
                <a:gd name="T61" fmla="*/ 33 h 203"/>
                <a:gd name="T62" fmla="*/ 30 w 46"/>
                <a:gd name="T63" fmla="*/ 22 h 203"/>
                <a:gd name="T64" fmla="*/ 32 w 46"/>
                <a:gd name="T65" fmla="*/ 20 h 203"/>
                <a:gd name="T66" fmla="*/ 35 w 46"/>
                <a:gd name="T67" fmla="*/ 16 h 203"/>
                <a:gd name="T68" fmla="*/ 33 w 46"/>
                <a:gd name="T69" fmla="*/ 2 h 203"/>
                <a:gd name="T70" fmla="*/ 28 w 46"/>
                <a:gd name="T71" fmla="*/ 1 h 203"/>
                <a:gd name="T72" fmla="*/ 23 w 46"/>
                <a:gd name="T73" fmla="*/ 1 h 20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6"/>
                <a:gd name="T112" fmla="*/ 0 h 203"/>
                <a:gd name="T113" fmla="*/ 46 w 46"/>
                <a:gd name="T114" fmla="*/ 203 h 20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6" h="203">
                  <a:moveTo>
                    <a:pt x="23" y="1"/>
                  </a:moveTo>
                  <a:lnTo>
                    <a:pt x="17" y="2"/>
                  </a:lnTo>
                  <a:lnTo>
                    <a:pt x="15" y="10"/>
                  </a:lnTo>
                  <a:lnTo>
                    <a:pt x="15" y="13"/>
                  </a:lnTo>
                  <a:lnTo>
                    <a:pt x="17" y="13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8" y="19"/>
                  </a:lnTo>
                  <a:lnTo>
                    <a:pt x="19" y="20"/>
                  </a:lnTo>
                  <a:lnTo>
                    <a:pt x="21" y="26"/>
                  </a:lnTo>
                  <a:lnTo>
                    <a:pt x="21" y="27"/>
                  </a:lnTo>
                  <a:lnTo>
                    <a:pt x="18" y="27"/>
                  </a:lnTo>
                  <a:lnTo>
                    <a:pt x="15" y="35"/>
                  </a:lnTo>
                  <a:lnTo>
                    <a:pt x="8" y="38"/>
                  </a:lnTo>
                  <a:lnTo>
                    <a:pt x="5" y="44"/>
                  </a:lnTo>
                  <a:lnTo>
                    <a:pt x="1" y="99"/>
                  </a:lnTo>
                  <a:lnTo>
                    <a:pt x="3" y="100"/>
                  </a:lnTo>
                  <a:lnTo>
                    <a:pt x="0" y="110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3" y="117"/>
                  </a:lnTo>
                  <a:lnTo>
                    <a:pt x="5" y="117"/>
                  </a:lnTo>
                  <a:lnTo>
                    <a:pt x="4" y="111"/>
                  </a:lnTo>
                  <a:lnTo>
                    <a:pt x="5" y="107"/>
                  </a:lnTo>
                  <a:lnTo>
                    <a:pt x="5" y="110"/>
                  </a:lnTo>
                  <a:lnTo>
                    <a:pt x="5" y="112"/>
                  </a:lnTo>
                  <a:lnTo>
                    <a:pt x="6" y="114"/>
                  </a:lnTo>
                  <a:lnTo>
                    <a:pt x="7" y="109"/>
                  </a:lnTo>
                  <a:lnTo>
                    <a:pt x="6" y="101"/>
                  </a:lnTo>
                  <a:lnTo>
                    <a:pt x="8" y="101"/>
                  </a:lnTo>
                  <a:lnTo>
                    <a:pt x="7" y="151"/>
                  </a:lnTo>
                  <a:lnTo>
                    <a:pt x="15" y="154"/>
                  </a:lnTo>
                  <a:lnTo>
                    <a:pt x="18" y="184"/>
                  </a:lnTo>
                  <a:lnTo>
                    <a:pt x="17" y="186"/>
                  </a:lnTo>
                  <a:lnTo>
                    <a:pt x="16" y="199"/>
                  </a:lnTo>
                  <a:lnTo>
                    <a:pt x="16" y="201"/>
                  </a:lnTo>
                  <a:lnTo>
                    <a:pt x="21" y="202"/>
                  </a:lnTo>
                  <a:lnTo>
                    <a:pt x="23" y="199"/>
                  </a:lnTo>
                  <a:lnTo>
                    <a:pt x="22" y="188"/>
                  </a:lnTo>
                  <a:lnTo>
                    <a:pt x="21" y="181"/>
                  </a:lnTo>
                  <a:lnTo>
                    <a:pt x="24" y="155"/>
                  </a:lnTo>
                  <a:lnTo>
                    <a:pt x="24" y="156"/>
                  </a:lnTo>
                  <a:lnTo>
                    <a:pt x="26" y="165"/>
                  </a:lnTo>
                  <a:lnTo>
                    <a:pt x="25" y="179"/>
                  </a:lnTo>
                  <a:lnTo>
                    <a:pt x="23" y="181"/>
                  </a:lnTo>
                  <a:lnTo>
                    <a:pt x="26" y="197"/>
                  </a:lnTo>
                  <a:lnTo>
                    <a:pt x="31" y="199"/>
                  </a:lnTo>
                  <a:lnTo>
                    <a:pt x="32" y="197"/>
                  </a:lnTo>
                  <a:lnTo>
                    <a:pt x="28" y="181"/>
                  </a:lnTo>
                  <a:lnTo>
                    <a:pt x="35" y="154"/>
                  </a:lnTo>
                  <a:lnTo>
                    <a:pt x="37" y="152"/>
                  </a:lnTo>
                  <a:lnTo>
                    <a:pt x="37" y="150"/>
                  </a:lnTo>
                  <a:lnTo>
                    <a:pt x="42" y="151"/>
                  </a:lnTo>
                  <a:lnTo>
                    <a:pt x="44" y="154"/>
                  </a:lnTo>
                  <a:lnTo>
                    <a:pt x="45" y="152"/>
                  </a:lnTo>
                  <a:lnTo>
                    <a:pt x="40" y="103"/>
                  </a:lnTo>
                  <a:lnTo>
                    <a:pt x="41" y="103"/>
                  </a:lnTo>
                  <a:lnTo>
                    <a:pt x="41" y="93"/>
                  </a:lnTo>
                  <a:lnTo>
                    <a:pt x="42" y="92"/>
                  </a:lnTo>
                  <a:lnTo>
                    <a:pt x="40" y="68"/>
                  </a:lnTo>
                  <a:lnTo>
                    <a:pt x="39" y="39"/>
                  </a:lnTo>
                  <a:lnTo>
                    <a:pt x="30" y="33"/>
                  </a:lnTo>
                  <a:lnTo>
                    <a:pt x="28" y="27"/>
                  </a:lnTo>
                  <a:lnTo>
                    <a:pt x="30" y="22"/>
                  </a:lnTo>
                  <a:lnTo>
                    <a:pt x="31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6"/>
                  </a:lnTo>
                  <a:lnTo>
                    <a:pt x="35" y="8"/>
                  </a:lnTo>
                  <a:lnTo>
                    <a:pt x="33" y="2"/>
                  </a:lnTo>
                  <a:lnTo>
                    <a:pt x="31" y="1"/>
                  </a:lnTo>
                  <a:lnTo>
                    <a:pt x="28" y="1"/>
                  </a:lnTo>
                  <a:lnTo>
                    <a:pt x="25" y="0"/>
                  </a:lnTo>
                  <a:lnTo>
                    <a:pt x="23" y="1"/>
                  </a:lnTo>
                </a:path>
              </a:pathLst>
            </a:custGeom>
            <a:solidFill>
              <a:srgbClr val="001F9F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</p:grpSp>
      <p:graphicFrame>
        <p:nvGraphicFramePr>
          <p:cNvPr id="55298" name="Object 25">
            <a:hlinkClick r:id="" action="ppaction://ole?verb=0"/>
          </p:cNvPr>
          <p:cNvGraphicFramePr>
            <a:graphicFrameLocks/>
          </p:cNvGraphicFramePr>
          <p:nvPr/>
        </p:nvGraphicFramePr>
        <p:xfrm>
          <a:off x="5486400" y="4475163"/>
          <a:ext cx="2838450" cy="169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5" name="Clip" r:id="rId4" imgW="2838450" imgH="1692275" progId="">
                  <p:embed/>
                </p:oleObj>
              </mc:Choice>
              <mc:Fallback>
                <p:oleObj name="Clip" r:id="rId4" imgW="2838450" imgH="1692275" progId="">
                  <p:embed/>
                  <p:pic>
                    <p:nvPicPr>
                      <p:cNvPr id="0" name="Picture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4475163"/>
                        <a:ext cx="2838450" cy="169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2363788" y="2516188"/>
            <a:ext cx="3276600" cy="2019300"/>
            <a:chOff x="1489" y="1585"/>
            <a:chExt cx="2064" cy="1272"/>
          </a:xfrm>
        </p:grpSpPr>
        <p:sp>
          <p:nvSpPr>
            <p:cNvPr id="55303" name="Rectangle 27"/>
            <p:cNvSpPr>
              <a:spLocks noChangeArrowheads="1"/>
            </p:cNvSpPr>
            <p:nvPr/>
          </p:nvSpPr>
          <p:spPr bwMode="auto">
            <a:xfrm>
              <a:off x="1489" y="1585"/>
              <a:ext cx="187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altLang="en-US" sz="2400">
                  <a:solidFill>
                    <a:schemeClr val="accent2"/>
                  </a:solidFill>
                  <a:latin typeface="Book Antiqua" pitchFamily="18" charset="0"/>
                </a:rPr>
                <a:t>WEIGHTING</a:t>
              </a:r>
            </a:p>
          </p:txBody>
        </p:sp>
        <p:grpSp>
          <p:nvGrpSpPr>
            <p:cNvPr id="8" name="Group 28"/>
            <p:cNvGrpSpPr>
              <a:grpSpLocks/>
            </p:cNvGrpSpPr>
            <p:nvPr/>
          </p:nvGrpSpPr>
          <p:grpSpPr bwMode="auto">
            <a:xfrm>
              <a:off x="1633" y="1824"/>
              <a:ext cx="1920" cy="1033"/>
              <a:chOff x="1633" y="1824"/>
              <a:chExt cx="1920" cy="1033"/>
            </a:xfrm>
          </p:grpSpPr>
          <p:grpSp>
            <p:nvGrpSpPr>
              <p:cNvPr id="9" name="Group 29"/>
              <p:cNvGrpSpPr>
                <a:grpSpLocks/>
              </p:cNvGrpSpPr>
              <p:nvPr/>
            </p:nvGrpSpPr>
            <p:grpSpPr bwMode="auto">
              <a:xfrm>
                <a:off x="1633" y="1857"/>
                <a:ext cx="1879" cy="1000"/>
                <a:chOff x="1633" y="1857"/>
                <a:chExt cx="1879" cy="1000"/>
              </a:xfrm>
            </p:grpSpPr>
            <p:grpSp>
              <p:nvGrpSpPr>
                <p:cNvPr id="10" name="Group 30"/>
                <p:cNvGrpSpPr>
                  <a:grpSpLocks/>
                </p:cNvGrpSpPr>
                <p:nvPr/>
              </p:nvGrpSpPr>
              <p:grpSpPr bwMode="auto">
                <a:xfrm>
                  <a:off x="1633" y="1857"/>
                  <a:ext cx="1879" cy="1000"/>
                  <a:chOff x="1633" y="1857"/>
                  <a:chExt cx="1879" cy="1000"/>
                </a:xfrm>
              </p:grpSpPr>
              <p:grpSp>
                <p:nvGrpSpPr>
                  <p:cNvPr id="11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1633" y="1857"/>
                    <a:ext cx="1879" cy="1000"/>
                    <a:chOff x="1633" y="1857"/>
                    <a:chExt cx="1879" cy="1000"/>
                  </a:xfrm>
                </p:grpSpPr>
                <p:grpSp>
                  <p:nvGrpSpPr>
                    <p:cNvPr id="12" name="Group 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3" y="1857"/>
                      <a:ext cx="1879" cy="1000"/>
                      <a:chOff x="1633" y="1857"/>
                      <a:chExt cx="1879" cy="1000"/>
                    </a:xfrm>
                  </p:grpSpPr>
                  <p:grpSp>
                    <p:nvGrpSpPr>
                      <p:cNvPr id="13" name="Group 3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3" y="1857"/>
                        <a:ext cx="1879" cy="1000"/>
                        <a:chOff x="1633" y="1857"/>
                        <a:chExt cx="1879" cy="1000"/>
                      </a:xfrm>
                    </p:grpSpPr>
                    <p:grpSp>
                      <p:nvGrpSpPr>
                        <p:cNvPr id="14" name="Group 3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17" y="2649"/>
                          <a:ext cx="1795" cy="208"/>
                          <a:chOff x="1717" y="2649"/>
                          <a:chExt cx="1795" cy="208"/>
                        </a:xfrm>
                      </p:grpSpPr>
                      <p:grpSp>
                        <p:nvGrpSpPr>
                          <p:cNvPr id="15" name="Group 35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717" y="2662"/>
                            <a:ext cx="1795" cy="195"/>
                            <a:chOff x="1717" y="2662"/>
                            <a:chExt cx="1795" cy="195"/>
                          </a:xfrm>
                        </p:grpSpPr>
                        <p:sp>
                          <p:nvSpPr>
                            <p:cNvPr id="55488" name="Oval 3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327" y="2733"/>
                              <a:ext cx="185" cy="74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89" name="Oval 3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56" y="2677"/>
                              <a:ext cx="186" cy="74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90" name="Oval 3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137" y="2685"/>
                              <a:ext cx="185" cy="74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91" name="Oval 3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917" y="2730"/>
                              <a:ext cx="195" cy="95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92" name="Oval 4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100" y="2743"/>
                              <a:ext cx="280" cy="114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93" name="Oval 4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753" y="2748"/>
                              <a:ext cx="186" cy="73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94" name="Oval 4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636" y="2741"/>
                              <a:ext cx="153" cy="92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95" name="Oval 4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500" y="2741"/>
                              <a:ext cx="152" cy="99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96" name="Oval 4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380" y="2767"/>
                              <a:ext cx="159" cy="77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97" name="Oval 4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283" y="2719"/>
                              <a:ext cx="103" cy="110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98" name="Oval 4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149" y="2662"/>
                              <a:ext cx="153" cy="130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99" name="Oval 4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016" y="2681"/>
                              <a:ext cx="173" cy="126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500" name="Oval 4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863" y="2704"/>
                              <a:ext cx="189" cy="103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501" name="Oval 4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717" y="2681"/>
                              <a:ext cx="179" cy="114"/>
                            </a:xfrm>
                            <a:prstGeom prst="ellipse">
                              <a:avLst/>
                            </a:prstGeom>
                            <a:solidFill>
                              <a:srgbClr val="FF5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</p:grpSp>
                      <p:sp>
                        <p:nvSpPr>
                          <p:cNvPr id="55487" name="Oval 5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744" y="2649"/>
                            <a:ext cx="131" cy="100"/>
                          </a:xfrm>
                          <a:prstGeom prst="ellipse">
                            <a:avLst/>
                          </a:prstGeom>
                          <a:solidFill>
                            <a:srgbClr val="FFBF7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</p:grpSp>
                    <p:grpSp>
                      <p:nvGrpSpPr>
                        <p:cNvPr id="16" name="Group 5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633" y="1857"/>
                          <a:ext cx="1386" cy="958"/>
                          <a:chOff x="1633" y="1857"/>
                          <a:chExt cx="1386" cy="958"/>
                        </a:xfrm>
                      </p:grpSpPr>
                      <p:sp>
                        <p:nvSpPr>
                          <p:cNvPr id="55472" name="Oval 5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80" y="1885"/>
                            <a:ext cx="188" cy="216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73" name="Oval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64" y="1857"/>
                            <a:ext cx="188" cy="217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74" name="Oval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37" y="2000"/>
                            <a:ext cx="189" cy="217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75" name="Oval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830" y="2198"/>
                            <a:ext cx="189" cy="216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76" name="Oval 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807" y="2615"/>
                            <a:ext cx="145" cy="166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77" name="Oval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861" y="2398"/>
                            <a:ext cx="108" cy="124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78" name="Oval 5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862" y="2482"/>
                            <a:ext cx="122" cy="138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79" name="Oval 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73" y="2651"/>
                            <a:ext cx="324" cy="164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80" name="Oval 6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18" y="1901"/>
                            <a:ext cx="189" cy="218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81" name="Oval 6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764" y="1877"/>
                            <a:ext cx="127" cy="147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82" name="Oval 6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860" y="1935"/>
                            <a:ext cx="92" cy="105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83" name="Oval 6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633" y="1941"/>
                            <a:ext cx="282" cy="324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84" name="Oval 6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671" y="2431"/>
                            <a:ext cx="159" cy="184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485" name="Oval 6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746" y="2492"/>
                            <a:ext cx="214" cy="248"/>
                          </a:xfrm>
                          <a:prstGeom prst="ellipse">
                            <a:avLst/>
                          </a:prstGeom>
                          <a:solidFill>
                            <a:srgbClr val="FF9F1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</p:grpSp>
                  </p:grpSp>
                  <p:grpSp>
                    <p:nvGrpSpPr>
                      <p:cNvPr id="17" name="Group 6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80" y="1890"/>
                        <a:ext cx="170" cy="162"/>
                        <a:chOff x="1780" y="1890"/>
                        <a:chExt cx="170" cy="162"/>
                      </a:xfrm>
                    </p:grpSpPr>
                    <p:sp>
                      <p:nvSpPr>
                        <p:cNvPr id="55468" name="Oval 6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780" y="1890"/>
                          <a:ext cx="109" cy="121"/>
                        </a:xfrm>
                        <a:prstGeom prst="ellipse">
                          <a:avLst/>
                        </a:prstGeom>
                        <a:solidFill>
                          <a:srgbClr val="FF5F0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CA" altLang="en-US"/>
                        </a:p>
                      </p:txBody>
                    </p:sp>
                    <p:sp>
                      <p:nvSpPr>
                        <p:cNvPr id="55469" name="Oval 6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68" y="1952"/>
                          <a:ext cx="82" cy="100"/>
                        </a:xfrm>
                        <a:prstGeom prst="ellipse">
                          <a:avLst/>
                        </a:prstGeom>
                        <a:solidFill>
                          <a:srgbClr val="FF5F0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CA" altLang="en-US"/>
                        </a:p>
                      </p:txBody>
                    </p:sp>
                  </p:grpSp>
                </p:grpSp>
                <p:grpSp>
                  <p:nvGrpSpPr>
                    <p:cNvPr id="18" name="Group 6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54" y="1860"/>
                      <a:ext cx="1349" cy="955"/>
                      <a:chOff x="1654" y="1860"/>
                      <a:chExt cx="1349" cy="955"/>
                    </a:xfrm>
                  </p:grpSpPr>
                  <p:sp>
                    <p:nvSpPr>
                      <p:cNvPr id="55444" name="Oval 7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86" y="1902"/>
                        <a:ext cx="163" cy="181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45" name="Oval 7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860" y="2507"/>
                        <a:ext cx="109" cy="122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46" name="Oval 7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30" y="2333"/>
                        <a:ext cx="108" cy="121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47" name="Oval 7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33" y="1957"/>
                        <a:ext cx="119" cy="136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48" name="Oval 7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27" y="1901"/>
                        <a:ext cx="108" cy="122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49" name="Oval 7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96" y="1960"/>
                        <a:ext cx="110" cy="122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50" name="Oval 7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293" y="2652"/>
                        <a:ext cx="109" cy="122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51" name="Oval 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80" y="1930"/>
                        <a:ext cx="149" cy="152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52" name="Oval 7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13" y="1860"/>
                        <a:ext cx="176" cy="196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53" name="Oval 7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033" y="1919"/>
                        <a:ext cx="175" cy="197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54" name="Oval 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717" y="2024"/>
                        <a:ext cx="192" cy="193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55" name="Oval 8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827" y="2214"/>
                        <a:ext cx="176" cy="195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56" name="Oval 8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87" y="2426"/>
                        <a:ext cx="175" cy="195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57" name="Oval 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06" y="2526"/>
                        <a:ext cx="176" cy="196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58" name="Oval 8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20" y="2615"/>
                        <a:ext cx="189" cy="200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59" name="Oval 8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786" y="2623"/>
                        <a:ext cx="150" cy="166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60" name="Oval 8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70" y="2500"/>
                        <a:ext cx="182" cy="204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61" name="Oval 8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054" y="2477"/>
                        <a:ext cx="255" cy="286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62" name="Oval 8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60" y="2436"/>
                        <a:ext cx="329" cy="353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63" name="Oval 8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863" y="2407"/>
                        <a:ext cx="90" cy="99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64" name="Oval 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27" y="2244"/>
                        <a:ext cx="88" cy="98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  <p:sp>
                    <p:nvSpPr>
                      <p:cNvPr id="55465" name="Oval 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54" y="1949"/>
                        <a:ext cx="288" cy="323"/>
                      </a:xfrm>
                      <a:prstGeom prst="ellipse">
                        <a:avLst/>
                      </a:prstGeom>
                      <a:solidFill>
                        <a:srgbClr val="FFBF7F"/>
                      </a:solidFill>
                      <a:ln w="12700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CA" altLang="en-US"/>
                      </a:p>
                    </p:txBody>
                  </p:sp>
                </p:grpSp>
              </p:grpSp>
              <p:sp>
                <p:nvSpPr>
                  <p:cNvPr id="55441" name="Freeform 92"/>
                  <p:cNvSpPr>
                    <a:spLocks/>
                  </p:cNvSpPr>
                  <p:nvPr/>
                </p:nvSpPr>
                <p:spPr bwMode="auto">
                  <a:xfrm>
                    <a:off x="1757" y="1995"/>
                    <a:ext cx="1149" cy="699"/>
                  </a:xfrm>
                  <a:custGeom>
                    <a:avLst/>
                    <a:gdLst>
                      <a:gd name="T0" fmla="*/ 914 w 1149"/>
                      <a:gd name="T1" fmla="*/ 34 h 699"/>
                      <a:gd name="T2" fmla="*/ 1042 w 1149"/>
                      <a:gd name="T3" fmla="*/ 52 h 699"/>
                      <a:gd name="T4" fmla="*/ 1148 w 1149"/>
                      <a:gd name="T5" fmla="*/ 500 h 699"/>
                      <a:gd name="T6" fmla="*/ 1065 w 1149"/>
                      <a:gd name="T7" fmla="*/ 632 h 699"/>
                      <a:gd name="T8" fmla="*/ 831 w 1149"/>
                      <a:gd name="T9" fmla="*/ 624 h 699"/>
                      <a:gd name="T10" fmla="*/ 582 w 1149"/>
                      <a:gd name="T11" fmla="*/ 698 h 699"/>
                      <a:gd name="T12" fmla="*/ 453 w 1149"/>
                      <a:gd name="T13" fmla="*/ 650 h 699"/>
                      <a:gd name="T14" fmla="*/ 102 w 1149"/>
                      <a:gd name="T15" fmla="*/ 570 h 699"/>
                      <a:gd name="T16" fmla="*/ 46 w 1149"/>
                      <a:gd name="T17" fmla="*/ 511 h 699"/>
                      <a:gd name="T18" fmla="*/ 59 w 1149"/>
                      <a:gd name="T19" fmla="*/ 390 h 699"/>
                      <a:gd name="T20" fmla="*/ 0 w 1149"/>
                      <a:gd name="T21" fmla="*/ 271 h 699"/>
                      <a:gd name="T22" fmla="*/ 159 w 1149"/>
                      <a:gd name="T23" fmla="*/ 121 h 699"/>
                      <a:gd name="T24" fmla="*/ 228 w 1149"/>
                      <a:gd name="T25" fmla="*/ 59 h 699"/>
                      <a:gd name="T26" fmla="*/ 636 w 1149"/>
                      <a:gd name="T27" fmla="*/ 0 h 699"/>
                      <a:gd name="T28" fmla="*/ 914 w 1149"/>
                      <a:gd name="T29" fmla="*/ 34 h 699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1149"/>
                      <a:gd name="T46" fmla="*/ 0 h 699"/>
                      <a:gd name="T47" fmla="*/ 1149 w 1149"/>
                      <a:gd name="T48" fmla="*/ 699 h 699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1149" h="699">
                        <a:moveTo>
                          <a:pt x="914" y="34"/>
                        </a:moveTo>
                        <a:lnTo>
                          <a:pt x="1042" y="52"/>
                        </a:lnTo>
                        <a:lnTo>
                          <a:pt x="1148" y="500"/>
                        </a:lnTo>
                        <a:lnTo>
                          <a:pt x="1065" y="632"/>
                        </a:lnTo>
                        <a:lnTo>
                          <a:pt x="831" y="624"/>
                        </a:lnTo>
                        <a:lnTo>
                          <a:pt x="582" y="698"/>
                        </a:lnTo>
                        <a:lnTo>
                          <a:pt x="453" y="650"/>
                        </a:lnTo>
                        <a:lnTo>
                          <a:pt x="102" y="570"/>
                        </a:lnTo>
                        <a:lnTo>
                          <a:pt x="46" y="511"/>
                        </a:lnTo>
                        <a:lnTo>
                          <a:pt x="59" y="390"/>
                        </a:lnTo>
                        <a:lnTo>
                          <a:pt x="0" y="271"/>
                        </a:lnTo>
                        <a:lnTo>
                          <a:pt x="159" y="121"/>
                        </a:lnTo>
                        <a:lnTo>
                          <a:pt x="228" y="59"/>
                        </a:lnTo>
                        <a:lnTo>
                          <a:pt x="636" y="0"/>
                        </a:lnTo>
                        <a:lnTo>
                          <a:pt x="914" y="34"/>
                        </a:lnTo>
                      </a:path>
                    </a:pathLst>
                  </a:custGeom>
                  <a:solidFill>
                    <a:srgbClr val="FFBF7F"/>
                  </a:solidFill>
                  <a:ln w="12700" cap="rnd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19" name="Group 93"/>
                <p:cNvGrpSpPr>
                  <a:grpSpLocks/>
                </p:cNvGrpSpPr>
                <p:nvPr/>
              </p:nvGrpSpPr>
              <p:grpSpPr bwMode="auto">
                <a:xfrm>
                  <a:off x="1701" y="2025"/>
                  <a:ext cx="1243" cy="706"/>
                  <a:chOff x="1701" y="2025"/>
                  <a:chExt cx="1243" cy="706"/>
                </a:xfrm>
              </p:grpSpPr>
              <p:sp>
                <p:nvSpPr>
                  <p:cNvPr id="55426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2721" y="2512"/>
                    <a:ext cx="177" cy="19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27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2768" y="2167"/>
                    <a:ext cx="176" cy="19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28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1701" y="2025"/>
                    <a:ext cx="177" cy="19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29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1741" y="2316"/>
                    <a:ext cx="143" cy="158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30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2743" y="2193"/>
                    <a:ext cx="186" cy="206"/>
                  </a:xfrm>
                  <a:prstGeom prst="ellipse">
                    <a:avLst/>
                  </a:prstGeom>
                  <a:solidFill>
                    <a:srgbClr val="FFBF7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31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2700" y="2523"/>
                    <a:ext cx="186" cy="208"/>
                  </a:xfrm>
                  <a:prstGeom prst="ellipse">
                    <a:avLst/>
                  </a:prstGeom>
                  <a:solidFill>
                    <a:srgbClr val="FFBF7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32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1713" y="2044"/>
                    <a:ext cx="185" cy="207"/>
                  </a:xfrm>
                  <a:prstGeom prst="ellipse">
                    <a:avLst/>
                  </a:prstGeom>
                  <a:solidFill>
                    <a:srgbClr val="FFBF7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33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1763" y="2304"/>
                    <a:ext cx="159" cy="177"/>
                  </a:xfrm>
                  <a:prstGeom prst="ellipse">
                    <a:avLst/>
                  </a:prstGeom>
                  <a:solidFill>
                    <a:srgbClr val="FFBF7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34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2768" y="2274"/>
                    <a:ext cx="170" cy="17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35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2756" y="2278"/>
                    <a:ext cx="160" cy="177"/>
                  </a:xfrm>
                  <a:prstGeom prst="ellipse">
                    <a:avLst/>
                  </a:prstGeom>
                  <a:solidFill>
                    <a:srgbClr val="FFBF7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36" name="Oval 104"/>
                  <p:cNvSpPr>
                    <a:spLocks noChangeArrowheads="1"/>
                  </p:cNvSpPr>
                  <p:nvPr/>
                </p:nvSpPr>
                <p:spPr bwMode="auto">
                  <a:xfrm>
                    <a:off x="1804" y="2048"/>
                    <a:ext cx="177" cy="19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37" name="Oval 105"/>
                  <p:cNvSpPr>
                    <a:spLocks noChangeArrowheads="1"/>
                  </p:cNvSpPr>
                  <p:nvPr/>
                </p:nvSpPr>
                <p:spPr bwMode="auto">
                  <a:xfrm>
                    <a:off x="1820" y="2066"/>
                    <a:ext cx="159" cy="178"/>
                  </a:xfrm>
                  <a:prstGeom prst="ellipse">
                    <a:avLst/>
                  </a:prstGeom>
                  <a:solidFill>
                    <a:srgbClr val="FFBF7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38" name="Oval 106"/>
                  <p:cNvSpPr>
                    <a:spLocks noChangeArrowheads="1"/>
                  </p:cNvSpPr>
                  <p:nvPr/>
                </p:nvSpPr>
                <p:spPr bwMode="auto">
                  <a:xfrm>
                    <a:off x="1739" y="2441"/>
                    <a:ext cx="114" cy="13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439" name="Oval 107"/>
                  <p:cNvSpPr>
                    <a:spLocks noChangeArrowheads="1"/>
                  </p:cNvSpPr>
                  <p:nvPr/>
                </p:nvSpPr>
                <p:spPr bwMode="auto">
                  <a:xfrm>
                    <a:off x="1757" y="2449"/>
                    <a:ext cx="105" cy="118"/>
                  </a:xfrm>
                  <a:prstGeom prst="ellipse">
                    <a:avLst/>
                  </a:prstGeom>
                  <a:solidFill>
                    <a:srgbClr val="FFBF7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</p:grpSp>
          </p:grpSp>
          <p:grpSp>
            <p:nvGrpSpPr>
              <p:cNvPr id="20" name="Group 108"/>
              <p:cNvGrpSpPr>
                <a:grpSpLocks/>
              </p:cNvGrpSpPr>
              <p:nvPr/>
            </p:nvGrpSpPr>
            <p:grpSpPr bwMode="auto">
              <a:xfrm>
                <a:off x="2744" y="1824"/>
                <a:ext cx="809" cy="983"/>
                <a:chOff x="2744" y="1824"/>
                <a:chExt cx="809" cy="983"/>
              </a:xfrm>
            </p:grpSpPr>
            <p:grpSp>
              <p:nvGrpSpPr>
                <p:cNvPr id="21" name="Group 109"/>
                <p:cNvGrpSpPr>
                  <a:grpSpLocks/>
                </p:cNvGrpSpPr>
                <p:nvPr/>
              </p:nvGrpSpPr>
              <p:grpSpPr bwMode="auto">
                <a:xfrm>
                  <a:off x="2887" y="1824"/>
                  <a:ext cx="666" cy="983"/>
                  <a:chOff x="2887" y="1824"/>
                  <a:chExt cx="666" cy="983"/>
                </a:xfrm>
              </p:grpSpPr>
              <p:grpSp>
                <p:nvGrpSpPr>
                  <p:cNvPr id="22" name="Group 110"/>
                  <p:cNvGrpSpPr>
                    <a:grpSpLocks/>
                  </p:cNvGrpSpPr>
                  <p:nvPr/>
                </p:nvGrpSpPr>
                <p:grpSpPr bwMode="auto">
                  <a:xfrm>
                    <a:off x="3226" y="1824"/>
                    <a:ext cx="205" cy="345"/>
                    <a:chOff x="3226" y="1824"/>
                    <a:chExt cx="205" cy="345"/>
                  </a:xfrm>
                </p:grpSpPr>
                <p:grpSp>
                  <p:nvGrpSpPr>
                    <p:cNvPr id="23" name="Group 1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26" y="1981"/>
                      <a:ext cx="180" cy="188"/>
                      <a:chOff x="3226" y="1981"/>
                      <a:chExt cx="180" cy="188"/>
                    </a:xfrm>
                  </p:grpSpPr>
                  <p:grpSp>
                    <p:nvGrpSpPr>
                      <p:cNvPr id="24" name="Group 11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26" y="1987"/>
                        <a:ext cx="166" cy="182"/>
                        <a:chOff x="3226" y="1987"/>
                        <a:chExt cx="166" cy="182"/>
                      </a:xfrm>
                    </p:grpSpPr>
                    <p:grpSp>
                      <p:nvGrpSpPr>
                        <p:cNvPr id="25" name="Group 11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226" y="1987"/>
                          <a:ext cx="166" cy="182"/>
                          <a:chOff x="3226" y="1987"/>
                          <a:chExt cx="166" cy="182"/>
                        </a:xfrm>
                      </p:grpSpPr>
                      <p:grpSp>
                        <p:nvGrpSpPr>
                          <p:cNvPr id="26" name="Group 114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226" y="1987"/>
                            <a:ext cx="166" cy="182"/>
                            <a:chOff x="3226" y="1987"/>
                            <a:chExt cx="166" cy="182"/>
                          </a:xfrm>
                        </p:grpSpPr>
                        <p:sp>
                          <p:nvSpPr>
                            <p:cNvPr id="55419" name="Freeform 115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3229" y="1987"/>
                              <a:ext cx="148" cy="182"/>
                            </a:xfrm>
                            <a:custGeom>
                              <a:avLst/>
                              <a:gdLst>
                                <a:gd name="T0" fmla="*/ 21 w 148"/>
                                <a:gd name="T1" fmla="*/ 13 h 182"/>
                                <a:gd name="T2" fmla="*/ 24 w 148"/>
                                <a:gd name="T3" fmla="*/ 9 h 182"/>
                                <a:gd name="T4" fmla="*/ 32 w 148"/>
                                <a:gd name="T5" fmla="*/ 0 h 182"/>
                                <a:gd name="T6" fmla="*/ 82 w 148"/>
                                <a:gd name="T7" fmla="*/ 5 h 182"/>
                                <a:gd name="T8" fmla="*/ 127 w 148"/>
                                <a:gd name="T9" fmla="*/ 46 h 182"/>
                                <a:gd name="T10" fmla="*/ 147 w 148"/>
                                <a:gd name="T11" fmla="*/ 104 h 182"/>
                                <a:gd name="T12" fmla="*/ 140 w 148"/>
                                <a:gd name="T13" fmla="*/ 117 h 182"/>
                                <a:gd name="T14" fmla="*/ 118 w 148"/>
                                <a:gd name="T15" fmla="*/ 144 h 182"/>
                                <a:gd name="T16" fmla="*/ 119 w 148"/>
                                <a:gd name="T17" fmla="*/ 148 h 182"/>
                                <a:gd name="T18" fmla="*/ 118 w 148"/>
                                <a:gd name="T19" fmla="*/ 154 h 182"/>
                                <a:gd name="T20" fmla="*/ 115 w 148"/>
                                <a:gd name="T21" fmla="*/ 158 h 182"/>
                                <a:gd name="T22" fmla="*/ 110 w 148"/>
                                <a:gd name="T23" fmla="*/ 161 h 182"/>
                                <a:gd name="T24" fmla="*/ 105 w 148"/>
                                <a:gd name="T25" fmla="*/ 165 h 182"/>
                                <a:gd name="T26" fmla="*/ 101 w 148"/>
                                <a:gd name="T27" fmla="*/ 168 h 182"/>
                                <a:gd name="T28" fmla="*/ 96 w 148"/>
                                <a:gd name="T29" fmla="*/ 170 h 182"/>
                                <a:gd name="T30" fmla="*/ 90 w 148"/>
                                <a:gd name="T31" fmla="*/ 173 h 182"/>
                                <a:gd name="T32" fmla="*/ 85 w 148"/>
                                <a:gd name="T33" fmla="*/ 175 h 182"/>
                                <a:gd name="T34" fmla="*/ 78 w 148"/>
                                <a:gd name="T35" fmla="*/ 178 h 182"/>
                                <a:gd name="T36" fmla="*/ 71 w 148"/>
                                <a:gd name="T37" fmla="*/ 180 h 182"/>
                                <a:gd name="T38" fmla="*/ 65 w 148"/>
                                <a:gd name="T39" fmla="*/ 181 h 182"/>
                                <a:gd name="T40" fmla="*/ 59 w 148"/>
                                <a:gd name="T41" fmla="*/ 179 h 182"/>
                                <a:gd name="T42" fmla="*/ 56 w 148"/>
                                <a:gd name="T43" fmla="*/ 177 h 182"/>
                                <a:gd name="T44" fmla="*/ 52 w 148"/>
                                <a:gd name="T45" fmla="*/ 173 h 182"/>
                                <a:gd name="T46" fmla="*/ 48 w 148"/>
                                <a:gd name="T47" fmla="*/ 170 h 182"/>
                                <a:gd name="T48" fmla="*/ 45 w 148"/>
                                <a:gd name="T49" fmla="*/ 173 h 182"/>
                                <a:gd name="T50" fmla="*/ 40 w 148"/>
                                <a:gd name="T51" fmla="*/ 175 h 182"/>
                                <a:gd name="T52" fmla="*/ 32 w 148"/>
                                <a:gd name="T53" fmla="*/ 177 h 182"/>
                                <a:gd name="T54" fmla="*/ 27 w 148"/>
                                <a:gd name="T55" fmla="*/ 174 h 182"/>
                                <a:gd name="T56" fmla="*/ 23 w 148"/>
                                <a:gd name="T57" fmla="*/ 170 h 182"/>
                                <a:gd name="T58" fmla="*/ 20 w 148"/>
                                <a:gd name="T59" fmla="*/ 166 h 182"/>
                                <a:gd name="T60" fmla="*/ 18 w 148"/>
                                <a:gd name="T61" fmla="*/ 158 h 182"/>
                                <a:gd name="T62" fmla="*/ 0 w 148"/>
                                <a:gd name="T63" fmla="*/ 131 h 182"/>
                                <a:gd name="T64" fmla="*/ 16 w 148"/>
                                <a:gd name="T65" fmla="*/ 94 h 182"/>
                                <a:gd name="T66" fmla="*/ 21 w 148"/>
                                <a:gd name="T67" fmla="*/ 13 h 182"/>
                                <a:gd name="T68" fmla="*/ 0 60000 65536"/>
                                <a:gd name="T69" fmla="*/ 0 60000 65536"/>
                                <a:gd name="T70" fmla="*/ 0 60000 65536"/>
                                <a:gd name="T71" fmla="*/ 0 60000 65536"/>
                                <a:gd name="T72" fmla="*/ 0 60000 65536"/>
                                <a:gd name="T73" fmla="*/ 0 60000 65536"/>
                                <a:gd name="T74" fmla="*/ 0 60000 65536"/>
                                <a:gd name="T75" fmla="*/ 0 60000 65536"/>
                                <a:gd name="T76" fmla="*/ 0 60000 65536"/>
                                <a:gd name="T77" fmla="*/ 0 60000 65536"/>
                                <a:gd name="T78" fmla="*/ 0 60000 65536"/>
                                <a:gd name="T79" fmla="*/ 0 60000 65536"/>
                                <a:gd name="T80" fmla="*/ 0 60000 65536"/>
                                <a:gd name="T81" fmla="*/ 0 60000 65536"/>
                                <a:gd name="T82" fmla="*/ 0 60000 65536"/>
                                <a:gd name="T83" fmla="*/ 0 60000 65536"/>
                                <a:gd name="T84" fmla="*/ 0 60000 65536"/>
                                <a:gd name="T85" fmla="*/ 0 60000 65536"/>
                                <a:gd name="T86" fmla="*/ 0 60000 65536"/>
                                <a:gd name="T87" fmla="*/ 0 60000 65536"/>
                                <a:gd name="T88" fmla="*/ 0 60000 65536"/>
                                <a:gd name="T89" fmla="*/ 0 60000 65536"/>
                                <a:gd name="T90" fmla="*/ 0 60000 65536"/>
                                <a:gd name="T91" fmla="*/ 0 60000 65536"/>
                                <a:gd name="T92" fmla="*/ 0 60000 65536"/>
                                <a:gd name="T93" fmla="*/ 0 60000 65536"/>
                                <a:gd name="T94" fmla="*/ 0 60000 65536"/>
                                <a:gd name="T95" fmla="*/ 0 60000 65536"/>
                                <a:gd name="T96" fmla="*/ 0 60000 65536"/>
                                <a:gd name="T97" fmla="*/ 0 60000 65536"/>
                                <a:gd name="T98" fmla="*/ 0 60000 65536"/>
                                <a:gd name="T99" fmla="*/ 0 60000 65536"/>
                                <a:gd name="T100" fmla="*/ 0 60000 65536"/>
                                <a:gd name="T101" fmla="*/ 0 60000 65536"/>
                                <a:gd name="T102" fmla="*/ 0 w 148"/>
                                <a:gd name="T103" fmla="*/ 0 h 182"/>
                                <a:gd name="T104" fmla="*/ 148 w 148"/>
                                <a:gd name="T105" fmla="*/ 182 h 182"/>
                              </a:gdLst>
                              <a:ahLst/>
                              <a:cxnLst>
                                <a:cxn ang="T68">
                                  <a:pos x="T0" y="T1"/>
                                </a:cxn>
                                <a:cxn ang="T69">
                                  <a:pos x="T2" y="T3"/>
                                </a:cxn>
                                <a:cxn ang="T70">
                                  <a:pos x="T4" y="T5"/>
                                </a:cxn>
                                <a:cxn ang="T71">
                                  <a:pos x="T6" y="T7"/>
                                </a:cxn>
                                <a:cxn ang="T72">
                                  <a:pos x="T8" y="T9"/>
                                </a:cxn>
                                <a:cxn ang="T73">
                                  <a:pos x="T10" y="T11"/>
                                </a:cxn>
                                <a:cxn ang="T74">
                                  <a:pos x="T12" y="T13"/>
                                </a:cxn>
                                <a:cxn ang="T75">
                                  <a:pos x="T14" y="T15"/>
                                </a:cxn>
                                <a:cxn ang="T76">
                                  <a:pos x="T16" y="T17"/>
                                </a:cxn>
                                <a:cxn ang="T77">
                                  <a:pos x="T18" y="T19"/>
                                </a:cxn>
                                <a:cxn ang="T78">
                                  <a:pos x="T20" y="T21"/>
                                </a:cxn>
                                <a:cxn ang="T79">
                                  <a:pos x="T22" y="T23"/>
                                </a:cxn>
                                <a:cxn ang="T80">
                                  <a:pos x="T24" y="T25"/>
                                </a:cxn>
                                <a:cxn ang="T81">
                                  <a:pos x="T26" y="T27"/>
                                </a:cxn>
                                <a:cxn ang="T82">
                                  <a:pos x="T28" y="T29"/>
                                </a:cxn>
                                <a:cxn ang="T83">
                                  <a:pos x="T30" y="T31"/>
                                </a:cxn>
                                <a:cxn ang="T84">
                                  <a:pos x="T32" y="T33"/>
                                </a:cxn>
                                <a:cxn ang="T85">
                                  <a:pos x="T34" y="T35"/>
                                </a:cxn>
                                <a:cxn ang="T86">
                                  <a:pos x="T36" y="T37"/>
                                </a:cxn>
                                <a:cxn ang="T87">
                                  <a:pos x="T38" y="T39"/>
                                </a:cxn>
                                <a:cxn ang="T88">
                                  <a:pos x="T40" y="T41"/>
                                </a:cxn>
                                <a:cxn ang="T89">
                                  <a:pos x="T42" y="T43"/>
                                </a:cxn>
                                <a:cxn ang="T90">
                                  <a:pos x="T44" y="T45"/>
                                </a:cxn>
                                <a:cxn ang="T91">
                                  <a:pos x="T46" y="T47"/>
                                </a:cxn>
                                <a:cxn ang="T92">
                                  <a:pos x="T48" y="T49"/>
                                </a:cxn>
                                <a:cxn ang="T93">
                                  <a:pos x="T50" y="T51"/>
                                </a:cxn>
                                <a:cxn ang="T94">
                                  <a:pos x="T52" y="T53"/>
                                </a:cxn>
                                <a:cxn ang="T95">
                                  <a:pos x="T54" y="T55"/>
                                </a:cxn>
                                <a:cxn ang="T96">
                                  <a:pos x="T56" y="T57"/>
                                </a:cxn>
                                <a:cxn ang="T97">
                                  <a:pos x="T58" y="T59"/>
                                </a:cxn>
                                <a:cxn ang="T98">
                                  <a:pos x="T60" y="T61"/>
                                </a:cxn>
                                <a:cxn ang="T99">
                                  <a:pos x="T62" y="T63"/>
                                </a:cxn>
                                <a:cxn ang="T100">
                                  <a:pos x="T64" y="T65"/>
                                </a:cxn>
                                <a:cxn ang="T101">
                                  <a:pos x="T66" y="T67"/>
                                </a:cxn>
                              </a:cxnLst>
                              <a:rect l="T102" t="T103" r="T104" b="T105"/>
                              <a:pathLst>
                                <a:path w="148" h="182">
                                  <a:moveTo>
                                    <a:pt x="21" y="13"/>
                                  </a:moveTo>
                                  <a:lnTo>
                                    <a:pt x="24" y="9"/>
                                  </a:lnTo>
                                  <a:lnTo>
                                    <a:pt x="32" y="0"/>
                                  </a:lnTo>
                                  <a:lnTo>
                                    <a:pt x="82" y="5"/>
                                  </a:lnTo>
                                  <a:lnTo>
                                    <a:pt x="127" y="46"/>
                                  </a:lnTo>
                                  <a:lnTo>
                                    <a:pt x="147" y="104"/>
                                  </a:lnTo>
                                  <a:lnTo>
                                    <a:pt x="140" y="117"/>
                                  </a:lnTo>
                                  <a:lnTo>
                                    <a:pt x="118" y="144"/>
                                  </a:lnTo>
                                  <a:lnTo>
                                    <a:pt x="119" y="148"/>
                                  </a:lnTo>
                                  <a:lnTo>
                                    <a:pt x="118" y="154"/>
                                  </a:lnTo>
                                  <a:lnTo>
                                    <a:pt x="115" y="158"/>
                                  </a:lnTo>
                                  <a:lnTo>
                                    <a:pt x="110" y="161"/>
                                  </a:lnTo>
                                  <a:lnTo>
                                    <a:pt x="105" y="165"/>
                                  </a:lnTo>
                                  <a:lnTo>
                                    <a:pt x="101" y="168"/>
                                  </a:lnTo>
                                  <a:lnTo>
                                    <a:pt x="96" y="170"/>
                                  </a:lnTo>
                                  <a:lnTo>
                                    <a:pt x="90" y="173"/>
                                  </a:lnTo>
                                  <a:lnTo>
                                    <a:pt x="85" y="175"/>
                                  </a:lnTo>
                                  <a:lnTo>
                                    <a:pt x="78" y="178"/>
                                  </a:lnTo>
                                  <a:lnTo>
                                    <a:pt x="71" y="180"/>
                                  </a:lnTo>
                                  <a:lnTo>
                                    <a:pt x="65" y="181"/>
                                  </a:lnTo>
                                  <a:lnTo>
                                    <a:pt x="59" y="179"/>
                                  </a:lnTo>
                                  <a:lnTo>
                                    <a:pt x="56" y="177"/>
                                  </a:lnTo>
                                  <a:lnTo>
                                    <a:pt x="52" y="173"/>
                                  </a:lnTo>
                                  <a:lnTo>
                                    <a:pt x="48" y="170"/>
                                  </a:lnTo>
                                  <a:lnTo>
                                    <a:pt x="45" y="173"/>
                                  </a:lnTo>
                                  <a:lnTo>
                                    <a:pt x="40" y="175"/>
                                  </a:lnTo>
                                  <a:lnTo>
                                    <a:pt x="32" y="177"/>
                                  </a:lnTo>
                                  <a:lnTo>
                                    <a:pt x="27" y="174"/>
                                  </a:lnTo>
                                  <a:lnTo>
                                    <a:pt x="23" y="170"/>
                                  </a:lnTo>
                                  <a:lnTo>
                                    <a:pt x="20" y="166"/>
                                  </a:lnTo>
                                  <a:lnTo>
                                    <a:pt x="18" y="158"/>
                                  </a:lnTo>
                                  <a:lnTo>
                                    <a:pt x="0" y="131"/>
                                  </a:lnTo>
                                  <a:lnTo>
                                    <a:pt x="16" y="94"/>
                                  </a:lnTo>
                                  <a:lnTo>
                                    <a:pt x="21" y="13"/>
                                  </a:lnTo>
                                </a:path>
                              </a:pathLst>
                            </a:custGeom>
                            <a:solidFill>
                              <a:srgbClr val="FF9F9F"/>
                            </a:solidFill>
                            <a:ln w="12700" cap="rnd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CA"/>
                            </a:p>
                          </p:txBody>
                        </p:sp>
                        <p:sp>
                          <p:nvSpPr>
                            <p:cNvPr id="55420" name="Oval 11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365" y="2072"/>
                              <a:ext cx="27" cy="30"/>
                            </a:xfrm>
                            <a:prstGeom prst="ellipse">
                              <a:avLst/>
                            </a:prstGeom>
                            <a:solidFill>
                              <a:srgbClr val="FF9F9F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21" name="Oval 11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335" y="2093"/>
                              <a:ext cx="32" cy="36"/>
                            </a:xfrm>
                            <a:prstGeom prst="ellipse">
                              <a:avLst/>
                            </a:prstGeom>
                            <a:solidFill>
                              <a:srgbClr val="FF9F9F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22" name="Oval 11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26" y="2094"/>
                              <a:ext cx="44" cy="51"/>
                            </a:xfrm>
                            <a:prstGeom prst="ellipse">
                              <a:avLst/>
                            </a:prstGeom>
                            <a:solidFill>
                              <a:srgbClr val="FF9F9F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23" name="Oval 11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46" y="2125"/>
                              <a:ext cx="35" cy="40"/>
                            </a:xfrm>
                            <a:prstGeom prst="ellipse">
                              <a:avLst/>
                            </a:prstGeom>
                            <a:solidFill>
                              <a:srgbClr val="FF9F9F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</p:grpSp>
                      <p:grpSp>
                        <p:nvGrpSpPr>
                          <p:cNvPr id="27" name="Group 12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232" y="2072"/>
                            <a:ext cx="152" cy="58"/>
                            <a:chOff x="3232" y="2072"/>
                            <a:chExt cx="152" cy="58"/>
                          </a:xfrm>
                        </p:grpSpPr>
                        <p:sp>
                          <p:nvSpPr>
                            <p:cNvPr id="55412" name="Oval 12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71" y="2072"/>
                              <a:ext cx="47" cy="50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13" name="Oval 12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369" y="2081"/>
                              <a:ext cx="15" cy="15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14" name="Oval 12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32" y="2104"/>
                              <a:ext cx="51" cy="26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15" name="Oval 12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32" y="2102"/>
                              <a:ext cx="48" cy="23"/>
                            </a:xfrm>
                            <a:prstGeom prst="ellipse">
                              <a:avLst/>
                            </a:prstGeom>
                            <a:solidFill>
                              <a:srgbClr val="FF9F9F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16" name="Oval 12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369" y="2084"/>
                              <a:ext cx="14" cy="14"/>
                            </a:xfrm>
                            <a:prstGeom prst="ellipse">
                              <a:avLst/>
                            </a:prstGeom>
                            <a:solidFill>
                              <a:srgbClr val="FF7F7F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17" name="Oval 12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75" y="2077"/>
                              <a:ext cx="47" cy="44"/>
                            </a:xfrm>
                            <a:prstGeom prst="ellipse">
                              <a:avLst/>
                            </a:prstGeom>
                            <a:solidFill>
                              <a:srgbClr val="FF7F7F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418" name="Oval 12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70" y="2077"/>
                              <a:ext cx="47" cy="41"/>
                            </a:xfrm>
                            <a:prstGeom prst="ellipse">
                              <a:avLst/>
                            </a:prstGeom>
                            <a:solidFill>
                              <a:srgbClr val="FF7F7F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28" name="Group 12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229" y="1998"/>
                          <a:ext cx="64" cy="103"/>
                          <a:chOff x="3229" y="1998"/>
                          <a:chExt cx="64" cy="103"/>
                        </a:xfrm>
                      </p:grpSpPr>
                      <p:grpSp>
                        <p:nvGrpSpPr>
                          <p:cNvPr id="29" name="Group 129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238" y="1998"/>
                            <a:ext cx="55" cy="73"/>
                            <a:chOff x="3238" y="1998"/>
                            <a:chExt cx="55" cy="73"/>
                          </a:xfrm>
                        </p:grpSpPr>
                        <p:grpSp>
                          <p:nvGrpSpPr>
                            <p:cNvPr id="30" name="Group 13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238" y="1998"/>
                              <a:ext cx="55" cy="73"/>
                              <a:chOff x="3238" y="1998"/>
                              <a:chExt cx="55" cy="73"/>
                            </a:xfrm>
                          </p:grpSpPr>
                          <p:grpSp>
                            <p:nvGrpSpPr>
                              <p:cNvPr id="31" name="Group 131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238" y="2006"/>
                                <a:ext cx="55" cy="65"/>
                                <a:chOff x="3238" y="2006"/>
                                <a:chExt cx="55" cy="65"/>
                              </a:xfrm>
                            </p:grpSpPr>
                            <p:sp>
                              <p:nvSpPr>
                                <p:cNvPr id="55408" name="Oval 132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258" y="2006"/>
                                  <a:ext cx="35" cy="65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000000"/>
                                </a:solidFill>
                                <a:ln w="12700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en-CA" altLang="en-US"/>
                                </a:p>
                              </p:txBody>
                            </p:sp>
                            <p:sp>
                              <p:nvSpPr>
                                <p:cNvPr id="55409" name="Oval 133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238" y="2006"/>
                                  <a:ext cx="22" cy="57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000000"/>
                                </a:solidFill>
                                <a:ln w="12700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en-CA" altLang="en-US"/>
                                </a:p>
                              </p:txBody>
                            </p:sp>
                          </p:grpSp>
                          <p:grpSp>
                            <p:nvGrpSpPr>
                              <p:cNvPr id="55328" name="Group 134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238" y="2009"/>
                                <a:ext cx="51" cy="62"/>
                                <a:chOff x="3238" y="2009"/>
                                <a:chExt cx="51" cy="62"/>
                              </a:xfrm>
                            </p:grpSpPr>
                            <p:sp>
                              <p:nvSpPr>
                                <p:cNvPr id="55406" name="Oval 135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258" y="2010"/>
                                  <a:ext cx="31" cy="61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FFFFFF"/>
                                </a:solidFill>
                                <a:ln w="12700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en-CA" altLang="en-US"/>
                                </a:p>
                              </p:txBody>
                            </p:sp>
                            <p:sp>
                              <p:nvSpPr>
                                <p:cNvPr id="55407" name="Oval 136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238" y="2009"/>
                                  <a:ext cx="23" cy="59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FFFFFF"/>
                                </a:solidFill>
                                <a:ln w="12700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en-CA" altLang="en-US"/>
                                </a:p>
                              </p:txBody>
                            </p:sp>
                          </p:grpSp>
                          <p:grpSp>
                            <p:nvGrpSpPr>
                              <p:cNvPr id="55336" name="Group 137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246" y="1998"/>
                                <a:ext cx="35" cy="18"/>
                                <a:chOff x="3246" y="1998"/>
                                <a:chExt cx="35" cy="18"/>
                              </a:xfrm>
                            </p:grpSpPr>
                            <p:sp>
                              <p:nvSpPr>
                                <p:cNvPr id="55404" name="Freeform 138"/>
                                <p:cNvSpPr>
                                  <a:spLocks/>
                                </p:cNvSpPr>
                                <p:nvPr/>
                              </p:nvSpPr>
                              <p:spPr bwMode="auto">
                                <a:xfrm>
                                  <a:off x="3246" y="1998"/>
                                  <a:ext cx="8" cy="17"/>
                                </a:xfrm>
                                <a:custGeom>
                                  <a:avLst/>
                                  <a:gdLst>
                                    <a:gd name="T0" fmla="*/ 7 w 8"/>
                                    <a:gd name="T1" fmla="*/ 10 h 17"/>
                                    <a:gd name="T2" fmla="*/ 5 w 8"/>
                                    <a:gd name="T3" fmla="*/ 16 h 17"/>
                                    <a:gd name="T4" fmla="*/ 0 w 8"/>
                                    <a:gd name="T5" fmla="*/ 5 h 17"/>
                                    <a:gd name="T6" fmla="*/ 2 w 8"/>
                                    <a:gd name="T7" fmla="*/ 0 h 17"/>
                                    <a:gd name="T8" fmla="*/ 7 w 8"/>
                                    <a:gd name="T9" fmla="*/ 10 h 17"/>
                                    <a:gd name="T10" fmla="*/ 0 60000 65536"/>
                                    <a:gd name="T11" fmla="*/ 0 60000 65536"/>
                                    <a:gd name="T12" fmla="*/ 0 60000 65536"/>
                                    <a:gd name="T13" fmla="*/ 0 60000 65536"/>
                                    <a:gd name="T14" fmla="*/ 0 60000 65536"/>
                                    <a:gd name="T15" fmla="*/ 0 w 8"/>
                                    <a:gd name="T16" fmla="*/ 0 h 17"/>
                                    <a:gd name="T17" fmla="*/ 8 w 8"/>
                                    <a:gd name="T18" fmla="*/ 17 h 17"/>
                                  </a:gdLst>
                                  <a:ahLst/>
                                  <a:cxnLst>
                                    <a:cxn ang="T10">
                                      <a:pos x="T0" y="T1"/>
                                    </a:cxn>
                                    <a:cxn ang="T11">
                                      <a:pos x="T2" y="T3"/>
                                    </a:cxn>
                                    <a:cxn ang="T12">
                                      <a:pos x="T4" y="T5"/>
                                    </a:cxn>
                                    <a:cxn ang="T13">
                                      <a:pos x="T6" y="T7"/>
                                    </a:cxn>
                                    <a:cxn ang="T14">
                                      <a:pos x="T8" y="T9"/>
                                    </a:cxn>
                                  </a:cxnLst>
                                  <a:rect l="T15" t="T16" r="T17" b="T18"/>
                                  <a:pathLst>
                                    <a:path w="8" h="17">
                                      <a:moveTo>
                                        <a:pt x="7" y="10"/>
                                      </a:moveTo>
                                      <a:lnTo>
                                        <a:pt x="5" y="16"/>
                                      </a:lnTo>
                                      <a:lnTo>
                                        <a:pt x="0" y="5"/>
                                      </a:lnTo>
                                      <a:lnTo>
                                        <a:pt x="2" y="0"/>
                                      </a:lnTo>
                                      <a:lnTo>
                                        <a:pt x="7" y="10"/>
                                      </a:lnTo>
                                    </a:path>
                                  </a:pathLst>
                                </a:custGeom>
                                <a:solidFill>
                                  <a:srgbClr val="000000"/>
                                </a:solidFill>
                                <a:ln w="12700" cap="rnd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/>
                                <a:lstStyle/>
                                <a:p>
                                  <a:endParaRPr lang="en-CA"/>
                                </a:p>
                              </p:txBody>
                            </p:sp>
                            <p:sp>
                              <p:nvSpPr>
                                <p:cNvPr id="55405" name="Freeform 139"/>
                                <p:cNvSpPr>
                                  <a:spLocks/>
                                </p:cNvSpPr>
                                <p:nvPr/>
                              </p:nvSpPr>
                              <p:spPr bwMode="auto">
                                <a:xfrm>
                                  <a:off x="3260" y="2000"/>
                                  <a:ext cx="21" cy="16"/>
                                </a:xfrm>
                                <a:custGeom>
                                  <a:avLst/>
                                  <a:gdLst>
                                    <a:gd name="T0" fmla="*/ 17 w 21"/>
                                    <a:gd name="T1" fmla="*/ 0 h 16"/>
                                    <a:gd name="T2" fmla="*/ 0 w 21"/>
                                    <a:gd name="T3" fmla="*/ 10 h 16"/>
                                    <a:gd name="T4" fmla="*/ 1 w 21"/>
                                    <a:gd name="T5" fmla="*/ 15 h 16"/>
                                    <a:gd name="T6" fmla="*/ 20 w 21"/>
                                    <a:gd name="T7" fmla="*/ 6 h 16"/>
                                    <a:gd name="T8" fmla="*/ 17 w 21"/>
                                    <a:gd name="T9" fmla="*/ 0 h 16"/>
                                    <a:gd name="T10" fmla="*/ 0 60000 65536"/>
                                    <a:gd name="T11" fmla="*/ 0 60000 65536"/>
                                    <a:gd name="T12" fmla="*/ 0 60000 65536"/>
                                    <a:gd name="T13" fmla="*/ 0 60000 65536"/>
                                    <a:gd name="T14" fmla="*/ 0 60000 65536"/>
                                    <a:gd name="T15" fmla="*/ 0 w 21"/>
                                    <a:gd name="T16" fmla="*/ 0 h 16"/>
                                    <a:gd name="T17" fmla="*/ 21 w 21"/>
                                    <a:gd name="T18" fmla="*/ 16 h 16"/>
                                  </a:gdLst>
                                  <a:ahLst/>
                                  <a:cxnLst>
                                    <a:cxn ang="T10">
                                      <a:pos x="T0" y="T1"/>
                                    </a:cxn>
                                    <a:cxn ang="T11">
                                      <a:pos x="T2" y="T3"/>
                                    </a:cxn>
                                    <a:cxn ang="T12">
                                      <a:pos x="T4" y="T5"/>
                                    </a:cxn>
                                    <a:cxn ang="T13">
                                      <a:pos x="T6" y="T7"/>
                                    </a:cxn>
                                    <a:cxn ang="T14">
                                      <a:pos x="T8" y="T9"/>
                                    </a:cxn>
                                  </a:cxnLst>
                                  <a:rect l="T15" t="T16" r="T17" b="T18"/>
                                  <a:pathLst>
                                    <a:path w="21" h="16">
                                      <a:moveTo>
                                        <a:pt x="17" y="0"/>
                                      </a:moveTo>
                                      <a:lnTo>
                                        <a:pt x="0" y="10"/>
                                      </a:lnTo>
                                      <a:lnTo>
                                        <a:pt x="1" y="15"/>
                                      </a:lnTo>
                                      <a:lnTo>
                                        <a:pt x="20" y="6"/>
                                      </a:lnTo>
                                      <a:lnTo>
                                        <a:pt x="17" y="0"/>
                                      </a:lnTo>
                                    </a:path>
                                  </a:pathLst>
                                </a:custGeom>
                                <a:solidFill>
                                  <a:srgbClr val="000000"/>
                                </a:solidFill>
                                <a:ln w="12700" cap="rnd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/>
                                <a:lstStyle/>
                                <a:p>
                                  <a:endParaRPr lang="en-CA"/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55346" name="Group 14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238" y="2046"/>
                              <a:ext cx="27" cy="22"/>
                              <a:chOff x="3238" y="2046"/>
                              <a:chExt cx="27" cy="22"/>
                            </a:xfrm>
                          </p:grpSpPr>
                          <p:grpSp>
                            <p:nvGrpSpPr>
                              <p:cNvPr id="55347" name="Group 141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257" y="2046"/>
                                <a:ext cx="8" cy="22"/>
                                <a:chOff x="3257" y="2046"/>
                                <a:chExt cx="8" cy="22"/>
                              </a:xfrm>
                            </p:grpSpPr>
                            <p:sp>
                              <p:nvSpPr>
                                <p:cNvPr id="55399" name="Oval 142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257" y="2046"/>
                                  <a:ext cx="5" cy="22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000000"/>
                                </a:solidFill>
                                <a:ln w="12700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en-CA" altLang="en-US"/>
                                </a:p>
                              </p:txBody>
                            </p:sp>
                            <p:sp>
                              <p:nvSpPr>
                                <p:cNvPr id="55400" name="Freeform 143"/>
                                <p:cNvSpPr>
                                  <a:spLocks/>
                                </p:cNvSpPr>
                                <p:nvPr/>
                              </p:nvSpPr>
                              <p:spPr bwMode="auto">
                                <a:xfrm>
                                  <a:off x="3263" y="2051"/>
                                  <a:ext cx="2" cy="6"/>
                                </a:xfrm>
                                <a:custGeom>
                                  <a:avLst/>
                                  <a:gdLst>
                                    <a:gd name="T0" fmla="*/ 1 w 2"/>
                                    <a:gd name="T1" fmla="*/ 0 h 6"/>
                                    <a:gd name="T2" fmla="*/ 0 w 2"/>
                                    <a:gd name="T3" fmla="*/ 5 h 6"/>
                                    <a:gd name="T4" fmla="*/ 1 w 2"/>
                                    <a:gd name="T5" fmla="*/ 5 h 6"/>
                                    <a:gd name="T6" fmla="*/ 1 w 2"/>
                                    <a:gd name="T7" fmla="*/ 0 h 6"/>
                                    <a:gd name="T8" fmla="*/ 0 60000 65536"/>
                                    <a:gd name="T9" fmla="*/ 0 60000 65536"/>
                                    <a:gd name="T10" fmla="*/ 0 60000 65536"/>
                                    <a:gd name="T11" fmla="*/ 0 60000 65536"/>
                                    <a:gd name="T12" fmla="*/ 0 w 2"/>
                                    <a:gd name="T13" fmla="*/ 0 h 6"/>
                                    <a:gd name="T14" fmla="*/ 2 w 2"/>
                                    <a:gd name="T15" fmla="*/ 6 h 6"/>
                                  </a:gdLst>
                                  <a:ahLst/>
                                  <a:cxnLst>
                                    <a:cxn ang="T8">
                                      <a:pos x="T0" y="T1"/>
                                    </a:cxn>
                                    <a:cxn ang="T9">
                                      <a:pos x="T2" y="T3"/>
                                    </a:cxn>
                                    <a:cxn ang="T10">
                                      <a:pos x="T4" y="T5"/>
                                    </a:cxn>
                                    <a:cxn ang="T11">
                                      <a:pos x="T6" y="T7"/>
                                    </a:cxn>
                                  </a:cxnLst>
                                  <a:rect l="T12" t="T13" r="T14" b="T15"/>
                                  <a:pathLst>
                                    <a:path w="2" h="6">
                                      <a:moveTo>
                                        <a:pt x="1" y="0"/>
                                      </a:moveTo>
                                      <a:lnTo>
                                        <a:pt x="0" y="5"/>
                                      </a:lnTo>
                                      <a:lnTo>
                                        <a:pt x="1" y="5"/>
                                      </a:lnTo>
                                      <a:lnTo>
                                        <a:pt x="1" y="0"/>
                                      </a:lnTo>
                                    </a:path>
                                  </a:pathLst>
                                </a:custGeom>
                                <a:solidFill>
                                  <a:srgbClr val="FFFFFF"/>
                                </a:solidFill>
                                <a:ln w="12700" cap="rnd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/>
                                <a:lstStyle/>
                                <a:p>
                                  <a:endParaRPr lang="en-CA"/>
                                </a:p>
                              </p:txBody>
                            </p:sp>
                          </p:grpSp>
                          <p:grpSp>
                            <p:nvGrpSpPr>
                              <p:cNvPr id="55348" name="Group 144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238" y="2046"/>
                                <a:ext cx="9" cy="22"/>
                                <a:chOff x="3238" y="2046"/>
                                <a:chExt cx="9" cy="22"/>
                              </a:xfrm>
                            </p:grpSpPr>
                            <p:sp>
                              <p:nvSpPr>
                                <p:cNvPr id="55397" name="Oval 145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238" y="2046"/>
                                  <a:ext cx="5" cy="22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000000"/>
                                </a:solidFill>
                                <a:ln w="12700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en-CA" altLang="en-US"/>
                                </a:p>
                              </p:txBody>
                            </p:sp>
                            <p:sp>
                              <p:nvSpPr>
                                <p:cNvPr id="55398" name="Freeform 146"/>
                                <p:cNvSpPr>
                                  <a:spLocks/>
                                </p:cNvSpPr>
                                <p:nvPr/>
                              </p:nvSpPr>
                              <p:spPr bwMode="auto">
                                <a:xfrm>
                                  <a:off x="3245" y="2051"/>
                                  <a:ext cx="2" cy="6"/>
                                </a:xfrm>
                                <a:custGeom>
                                  <a:avLst/>
                                  <a:gdLst>
                                    <a:gd name="T0" fmla="*/ 1 w 2"/>
                                    <a:gd name="T1" fmla="*/ 0 h 6"/>
                                    <a:gd name="T2" fmla="*/ 0 w 2"/>
                                    <a:gd name="T3" fmla="*/ 5 h 6"/>
                                    <a:gd name="T4" fmla="*/ 1 w 2"/>
                                    <a:gd name="T5" fmla="*/ 5 h 6"/>
                                    <a:gd name="T6" fmla="*/ 1 w 2"/>
                                    <a:gd name="T7" fmla="*/ 0 h 6"/>
                                    <a:gd name="T8" fmla="*/ 0 60000 65536"/>
                                    <a:gd name="T9" fmla="*/ 0 60000 65536"/>
                                    <a:gd name="T10" fmla="*/ 0 60000 65536"/>
                                    <a:gd name="T11" fmla="*/ 0 60000 65536"/>
                                    <a:gd name="T12" fmla="*/ 0 w 2"/>
                                    <a:gd name="T13" fmla="*/ 0 h 6"/>
                                    <a:gd name="T14" fmla="*/ 2 w 2"/>
                                    <a:gd name="T15" fmla="*/ 6 h 6"/>
                                  </a:gdLst>
                                  <a:ahLst/>
                                  <a:cxnLst>
                                    <a:cxn ang="T8">
                                      <a:pos x="T0" y="T1"/>
                                    </a:cxn>
                                    <a:cxn ang="T9">
                                      <a:pos x="T2" y="T3"/>
                                    </a:cxn>
                                    <a:cxn ang="T10">
                                      <a:pos x="T4" y="T5"/>
                                    </a:cxn>
                                    <a:cxn ang="T11">
                                      <a:pos x="T6" y="T7"/>
                                    </a:cxn>
                                  </a:cxnLst>
                                  <a:rect l="T12" t="T13" r="T14" b="T15"/>
                                  <a:pathLst>
                                    <a:path w="2" h="6">
                                      <a:moveTo>
                                        <a:pt x="1" y="0"/>
                                      </a:moveTo>
                                      <a:lnTo>
                                        <a:pt x="0" y="5"/>
                                      </a:lnTo>
                                      <a:lnTo>
                                        <a:pt x="1" y="5"/>
                                      </a:lnTo>
                                      <a:lnTo>
                                        <a:pt x="1" y="0"/>
                                      </a:lnTo>
                                    </a:path>
                                  </a:pathLst>
                                </a:custGeom>
                                <a:solidFill>
                                  <a:srgbClr val="FFFFFF"/>
                                </a:solidFill>
                                <a:ln w="12700" cap="rnd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/>
                                <a:lstStyle/>
                                <a:p>
                                  <a:endParaRPr lang="en-CA"/>
                                </a:p>
                              </p:txBody>
                            </p:sp>
                          </p:grpSp>
                        </p:grpSp>
                      </p:grpSp>
                      <p:grpSp>
                        <p:nvGrpSpPr>
                          <p:cNvPr id="55349" name="Group 14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229" y="2068"/>
                            <a:ext cx="34" cy="33"/>
                            <a:chOff x="3229" y="2068"/>
                            <a:chExt cx="34" cy="33"/>
                          </a:xfrm>
                        </p:grpSpPr>
                        <p:sp>
                          <p:nvSpPr>
                            <p:cNvPr id="55391" name="Oval 14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30" y="2072"/>
                              <a:ext cx="33" cy="29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392" name="Oval 14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29" y="2068"/>
                              <a:ext cx="32" cy="30"/>
                            </a:xfrm>
                            <a:prstGeom prst="ellipse">
                              <a:avLst/>
                            </a:prstGeom>
                            <a:solidFill>
                              <a:srgbClr val="FF9F9F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</p:grpSp>
                    </p:grpSp>
                  </p:grpSp>
                  <p:sp>
                    <p:nvSpPr>
                      <p:cNvPr id="55386" name="Freeform 1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95" y="1981"/>
                        <a:ext cx="111" cy="96"/>
                      </a:xfrm>
                      <a:custGeom>
                        <a:avLst/>
                        <a:gdLst>
                          <a:gd name="T0" fmla="*/ 97 w 111"/>
                          <a:gd name="T1" fmla="*/ 17 h 96"/>
                          <a:gd name="T2" fmla="*/ 102 w 111"/>
                          <a:gd name="T3" fmla="*/ 25 h 96"/>
                          <a:gd name="T4" fmla="*/ 106 w 111"/>
                          <a:gd name="T5" fmla="*/ 32 h 96"/>
                          <a:gd name="T6" fmla="*/ 109 w 111"/>
                          <a:gd name="T7" fmla="*/ 42 h 96"/>
                          <a:gd name="T8" fmla="*/ 110 w 111"/>
                          <a:gd name="T9" fmla="*/ 53 h 96"/>
                          <a:gd name="T10" fmla="*/ 109 w 111"/>
                          <a:gd name="T11" fmla="*/ 63 h 96"/>
                          <a:gd name="T12" fmla="*/ 107 w 111"/>
                          <a:gd name="T13" fmla="*/ 72 h 96"/>
                          <a:gd name="T14" fmla="*/ 103 w 111"/>
                          <a:gd name="T15" fmla="*/ 81 h 96"/>
                          <a:gd name="T16" fmla="*/ 99 w 111"/>
                          <a:gd name="T17" fmla="*/ 89 h 96"/>
                          <a:gd name="T18" fmla="*/ 94 w 111"/>
                          <a:gd name="T19" fmla="*/ 95 h 96"/>
                          <a:gd name="T20" fmla="*/ 91 w 111"/>
                          <a:gd name="T21" fmla="*/ 91 h 96"/>
                          <a:gd name="T22" fmla="*/ 87 w 111"/>
                          <a:gd name="T23" fmla="*/ 88 h 96"/>
                          <a:gd name="T24" fmla="*/ 82 w 111"/>
                          <a:gd name="T25" fmla="*/ 86 h 96"/>
                          <a:gd name="T26" fmla="*/ 76 w 111"/>
                          <a:gd name="T27" fmla="*/ 85 h 96"/>
                          <a:gd name="T28" fmla="*/ 70 w 111"/>
                          <a:gd name="T29" fmla="*/ 86 h 96"/>
                          <a:gd name="T30" fmla="*/ 65 w 111"/>
                          <a:gd name="T31" fmla="*/ 88 h 96"/>
                          <a:gd name="T32" fmla="*/ 60 w 111"/>
                          <a:gd name="T33" fmla="*/ 90 h 96"/>
                          <a:gd name="T34" fmla="*/ 57 w 111"/>
                          <a:gd name="T35" fmla="*/ 92 h 96"/>
                          <a:gd name="T36" fmla="*/ 57 w 111"/>
                          <a:gd name="T37" fmla="*/ 79 h 96"/>
                          <a:gd name="T38" fmla="*/ 55 w 111"/>
                          <a:gd name="T39" fmla="*/ 71 h 96"/>
                          <a:gd name="T40" fmla="*/ 53 w 111"/>
                          <a:gd name="T41" fmla="*/ 63 h 96"/>
                          <a:gd name="T42" fmla="*/ 48 w 111"/>
                          <a:gd name="T43" fmla="*/ 55 h 96"/>
                          <a:gd name="T44" fmla="*/ 44 w 111"/>
                          <a:gd name="T45" fmla="*/ 48 h 96"/>
                          <a:gd name="T46" fmla="*/ 39 w 111"/>
                          <a:gd name="T47" fmla="*/ 41 h 96"/>
                          <a:gd name="T48" fmla="*/ 33 w 111"/>
                          <a:gd name="T49" fmla="*/ 32 h 96"/>
                          <a:gd name="T50" fmla="*/ 26 w 111"/>
                          <a:gd name="T51" fmla="*/ 27 h 96"/>
                          <a:gd name="T52" fmla="*/ 18 w 111"/>
                          <a:gd name="T53" fmla="*/ 21 h 96"/>
                          <a:gd name="T54" fmla="*/ 11 w 111"/>
                          <a:gd name="T55" fmla="*/ 16 h 96"/>
                          <a:gd name="T56" fmla="*/ 0 w 111"/>
                          <a:gd name="T57" fmla="*/ 9 h 96"/>
                          <a:gd name="T58" fmla="*/ 47 w 111"/>
                          <a:gd name="T59" fmla="*/ 0 h 96"/>
                          <a:gd name="T60" fmla="*/ 97 w 111"/>
                          <a:gd name="T61" fmla="*/ 17 h 9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w 111"/>
                          <a:gd name="T94" fmla="*/ 0 h 96"/>
                          <a:gd name="T95" fmla="*/ 111 w 111"/>
                          <a:gd name="T96" fmla="*/ 96 h 96"/>
                        </a:gdLst>
                        <a:ahLst/>
                        <a:cxnLst>
                          <a:cxn ang="T62">
                            <a:pos x="T0" y="T1"/>
                          </a:cxn>
                          <a:cxn ang="T63">
                            <a:pos x="T2" y="T3"/>
                          </a:cxn>
                          <a:cxn ang="T64">
                            <a:pos x="T4" y="T5"/>
                          </a:cxn>
                          <a:cxn ang="T65">
                            <a:pos x="T6" y="T7"/>
                          </a:cxn>
                          <a:cxn ang="T66">
                            <a:pos x="T8" y="T9"/>
                          </a:cxn>
                          <a:cxn ang="T67">
                            <a:pos x="T10" y="T11"/>
                          </a:cxn>
                          <a:cxn ang="T68">
                            <a:pos x="T12" y="T13"/>
                          </a:cxn>
                          <a:cxn ang="T69">
                            <a:pos x="T14" y="T15"/>
                          </a:cxn>
                          <a:cxn ang="T70">
                            <a:pos x="T16" y="T17"/>
                          </a:cxn>
                          <a:cxn ang="T71">
                            <a:pos x="T18" y="T19"/>
                          </a:cxn>
                          <a:cxn ang="T72">
                            <a:pos x="T20" y="T21"/>
                          </a:cxn>
                          <a:cxn ang="T73">
                            <a:pos x="T22" y="T23"/>
                          </a:cxn>
                          <a:cxn ang="T74">
                            <a:pos x="T24" y="T25"/>
                          </a:cxn>
                          <a:cxn ang="T75">
                            <a:pos x="T26" y="T27"/>
                          </a:cxn>
                          <a:cxn ang="T76">
                            <a:pos x="T28" y="T29"/>
                          </a:cxn>
                          <a:cxn ang="T77">
                            <a:pos x="T30" y="T31"/>
                          </a:cxn>
                          <a:cxn ang="T78">
                            <a:pos x="T32" y="T33"/>
                          </a:cxn>
                          <a:cxn ang="T79">
                            <a:pos x="T34" y="T35"/>
                          </a:cxn>
                          <a:cxn ang="T80">
                            <a:pos x="T36" y="T37"/>
                          </a:cxn>
                          <a:cxn ang="T81">
                            <a:pos x="T38" y="T39"/>
                          </a:cxn>
                          <a:cxn ang="T82">
                            <a:pos x="T40" y="T41"/>
                          </a:cxn>
                          <a:cxn ang="T83">
                            <a:pos x="T42" y="T43"/>
                          </a:cxn>
                          <a:cxn ang="T84">
                            <a:pos x="T44" y="T45"/>
                          </a:cxn>
                          <a:cxn ang="T85">
                            <a:pos x="T46" y="T47"/>
                          </a:cxn>
                          <a:cxn ang="T86">
                            <a:pos x="T48" y="T49"/>
                          </a:cxn>
                          <a:cxn ang="T87">
                            <a:pos x="T50" y="T51"/>
                          </a:cxn>
                          <a:cxn ang="T88">
                            <a:pos x="T52" y="T53"/>
                          </a:cxn>
                          <a:cxn ang="T89">
                            <a:pos x="T54" y="T55"/>
                          </a:cxn>
                          <a:cxn ang="T90">
                            <a:pos x="T56" y="T57"/>
                          </a:cxn>
                          <a:cxn ang="T91">
                            <a:pos x="T58" y="T59"/>
                          </a:cxn>
                          <a:cxn ang="T92">
                            <a:pos x="T60" y="T61"/>
                          </a:cxn>
                        </a:cxnLst>
                        <a:rect l="T93" t="T94" r="T95" b="T96"/>
                        <a:pathLst>
                          <a:path w="111" h="96">
                            <a:moveTo>
                              <a:pt x="97" y="17"/>
                            </a:moveTo>
                            <a:lnTo>
                              <a:pt x="102" y="25"/>
                            </a:lnTo>
                            <a:lnTo>
                              <a:pt x="106" y="32"/>
                            </a:lnTo>
                            <a:lnTo>
                              <a:pt x="109" y="42"/>
                            </a:lnTo>
                            <a:lnTo>
                              <a:pt x="110" y="53"/>
                            </a:lnTo>
                            <a:lnTo>
                              <a:pt x="109" y="63"/>
                            </a:lnTo>
                            <a:lnTo>
                              <a:pt x="107" y="72"/>
                            </a:lnTo>
                            <a:lnTo>
                              <a:pt x="103" y="81"/>
                            </a:lnTo>
                            <a:lnTo>
                              <a:pt x="99" y="89"/>
                            </a:lnTo>
                            <a:lnTo>
                              <a:pt x="94" y="95"/>
                            </a:lnTo>
                            <a:lnTo>
                              <a:pt x="91" y="91"/>
                            </a:lnTo>
                            <a:lnTo>
                              <a:pt x="87" y="88"/>
                            </a:lnTo>
                            <a:lnTo>
                              <a:pt x="82" y="86"/>
                            </a:lnTo>
                            <a:lnTo>
                              <a:pt x="76" y="85"/>
                            </a:lnTo>
                            <a:lnTo>
                              <a:pt x="70" y="86"/>
                            </a:lnTo>
                            <a:lnTo>
                              <a:pt x="65" y="88"/>
                            </a:lnTo>
                            <a:lnTo>
                              <a:pt x="60" y="90"/>
                            </a:lnTo>
                            <a:lnTo>
                              <a:pt x="57" y="92"/>
                            </a:lnTo>
                            <a:lnTo>
                              <a:pt x="57" y="79"/>
                            </a:lnTo>
                            <a:lnTo>
                              <a:pt x="55" y="71"/>
                            </a:lnTo>
                            <a:lnTo>
                              <a:pt x="53" y="63"/>
                            </a:lnTo>
                            <a:lnTo>
                              <a:pt x="48" y="55"/>
                            </a:lnTo>
                            <a:lnTo>
                              <a:pt x="44" y="48"/>
                            </a:lnTo>
                            <a:lnTo>
                              <a:pt x="39" y="41"/>
                            </a:lnTo>
                            <a:lnTo>
                              <a:pt x="33" y="32"/>
                            </a:lnTo>
                            <a:lnTo>
                              <a:pt x="26" y="27"/>
                            </a:lnTo>
                            <a:lnTo>
                              <a:pt x="18" y="21"/>
                            </a:lnTo>
                            <a:lnTo>
                              <a:pt x="11" y="16"/>
                            </a:lnTo>
                            <a:lnTo>
                              <a:pt x="0" y="9"/>
                            </a:lnTo>
                            <a:lnTo>
                              <a:pt x="47" y="0"/>
                            </a:lnTo>
                            <a:lnTo>
                              <a:pt x="97" y="17"/>
                            </a:lnTo>
                          </a:path>
                        </a:pathLst>
                      </a:custGeom>
                      <a:solidFill>
                        <a:srgbClr val="5F5F5F"/>
                      </a:solidFill>
                      <a:ln w="12700" cap="rnd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CA"/>
                      </a:p>
                    </p:txBody>
                  </p:sp>
                </p:grpSp>
                <p:grpSp>
                  <p:nvGrpSpPr>
                    <p:cNvPr id="55354" name="Group 15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29" y="1824"/>
                      <a:ext cx="202" cy="217"/>
                      <a:chOff x="3229" y="1824"/>
                      <a:chExt cx="202" cy="217"/>
                    </a:xfrm>
                  </p:grpSpPr>
                  <p:grpSp>
                    <p:nvGrpSpPr>
                      <p:cNvPr id="55355" name="Group 15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48" y="1824"/>
                        <a:ext cx="143" cy="96"/>
                        <a:chOff x="3248" y="1824"/>
                        <a:chExt cx="143" cy="96"/>
                      </a:xfrm>
                    </p:grpSpPr>
                    <p:sp>
                      <p:nvSpPr>
                        <p:cNvPr id="55383" name="Freeform 15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249" y="1834"/>
                          <a:ext cx="142" cy="86"/>
                        </a:xfrm>
                        <a:custGeom>
                          <a:avLst/>
                          <a:gdLst>
                            <a:gd name="T0" fmla="*/ 141 w 142"/>
                            <a:gd name="T1" fmla="*/ 0 h 86"/>
                            <a:gd name="T2" fmla="*/ 138 w 142"/>
                            <a:gd name="T3" fmla="*/ 85 h 86"/>
                            <a:gd name="T4" fmla="*/ 4 w 142"/>
                            <a:gd name="T5" fmla="*/ 84 h 86"/>
                            <a:gd name="T6" fmla="*/ 0 w 142"/>
                            <a:gd name="T7" fmla="*/ 0 h 86"/>
                            <a:gd name="T8" fmla="*/ 141 w 142"/>
                            <a:gd name="T9" fmla="*/ 0 h 86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  <a:gd name="T15" fmla="*/ 0 w 142"/>
                            <a:gd name="T16" fmla="*/ 0 h 86"/>
                            <a:gd name="T17" fmla="*/ 142 w 142"/>
                            <a:gd name="T18" fmla="*/ 86 h 8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T15" t="T16" r="T17" b="T18"/>
                          <a:pathLst>
                            <a:path w="142" h="86">
                              <a:moveTo>
                                <a:pt x="141" y="0"/>
                              </a:moveTo>
                              <a:lnTo>
                                <a:pt x="138" y="85"/>
                              </a:lnTo>
                              <a:lnTo>
                                <a:pt x="4" y="84"/>
                              </a:lnTo>
                              <a:lnTo>
                                <a:pt x="0" y="0"/>
                              </a:lnTo>
                              <a:lnTo>
                                <a:pt x="141" y="0"/>
                              </a:lnTo>
                            </a:path>
                          </a:pathLst>
                        </a:custGeom>
                        <a:solidFill>
                          <a:srgbClr val="9F3FDF"/>
                        </a:solidFill>
                        <a:ln w="12700" cap="rnd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CA"/>
                        </a:p>
                      </p:txBody>
                    </p:sp>
                    <p:sp>
                      <p:nvSpPr>
                        <p:cNvPr id="55384" name="Oval 15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248" y="1824"/>
                          <a:ext cx="142" cy="14"/>
                        </a:xfrm>
                        <a:prstGeom prst="ellipse">
                          <a:avLst/>
                        </a:prstGeom>
                        <a:solidFill>
                          <a:srgbClr val="9F3FDF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CA" altLang="en-US"/>
                        </a:p>
                      </p:txBody>
                    </p:sp>
                  </p:grpSp>
                  <p:grpSp>
                    <p:nvGrpSpPr>
                      <p:cNvPr id="55356" name="Group 1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29" y="1888"/>
                        <a:ext cx="202" cy="153"/>
                        <a:chOff x="3229" y="1888"/>
                        <a:chExt cx="202" cy="153"/>
                      </a:xfrm>
                    </p:grpSpPr>
                    <p:grpSp>
                      <p:nvGrpSpPr>
                        <p:cNvPr id="55357" name="Group 15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252" y="1888"/>
                          <a:ext cx="137" cy="96"/>
                          <a:chOff x="3252" y="1888"/>
                          <a:chExt cx="137" cy="96"/>
                        </a:xfrm>
                      </p:grpSpPr>
                      <p:sp>
                        <p:nvSpPr>
                          <p:cNvPr id="55381" name="Freeform 15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253" y="1907"/>
                            <a:ext cx="136" cy="77"/>
                          </a:xfrm>
                          <a:custGeom>
                            <a:avLst/>
                            <a:gdLst>
                              <a:gd name="T0" fmla="*/ 135 w 136"/>
                              <a:gd name="T1" fmla="*/ 0 h 77"/>
                              <a:gd name="T2" fmla="*/ 131 w 136"/>
                              <a:gd name="T3" fmla="*/ 72 h 77"/>
                              <a:gd name="T4" fmla="*/ 3 w 136"/>
                              <a:gd name="T5" fmla="*/ 76 h 77"/>
                              <a:gd name="T6" fmla="*/ 0 w 136"/>
                              <a:gd name="T7" fmla="*/ 0 h 77"/>
                              <a:gd name="T8" fmla="*/ 135 w 136"/>
                              <a:gd name="T9" fmla="*/ 0 h 77"/>
                              <a:gd name="T10" fmla="*/ 0 60000 65536"/>
                              <a:gd name="T11" fmla="*/ 0 60000 65536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w 136"/>
                              <a:gd name="T16" fmla="*/ 0 h 77"/>
                              <a:gd name="T17" fmla="*/ 136 w 136"/>
                              <a:gd name="T18" fmla="*/ 77 h 77"/>
                            </a:gdLst>
                            <a:ahLst/>
                            <a:cxnLst>
                              <a:cxn ang="T10">
                                <a:pos x="T0" y="T1"/>
                              </a:cxn>
                              <a:cxn ang="T11">
                                <a:pos x="T2" y="T3"/>
                              </a:cxn>
                              <a:cxn ang="T12">
                                <a:pos x="T4" y="T5"/>
                              </a:cxn>
                              <a:cxn ang="T13">
                                <a:pos x="T6" y="T7"/>
                              </a:cxn>
                              <a:cxn ang="T14">
                                <a:pos x="T8" y="T9"/>
                              </a:cxn>
                            </a:cxnLst>
                            <a:rect l="T15" t="T16" r="T17" b="T18"/>
                            <a:pathLst>
                              <a:path w="136" h="77">
                                <a:moveTo>
                                  <a:pt x="135" y="0"/>
                                </a:moveTo>
                                <a:lnTo>
                                  <a:pt x="131" y="72"/>
                                </a:lnTo>
                                <a:lnTo>
                                  <a:pt x="3" y="76"/>
                                </a:lnTo>
                                <a:lnTo>
                                  <a:pt x="0" y="0"/>
                                </a:lnTo>
                                <a:lnTo>
                                  <a:pt x="135" y="0"/>
                                </a:lnTo>
                              </a:path>
                            </a:pathLst>
                          </a:custGeom>
                          <a:solidFill>
                            <a:srgbClr val="FF0000"/>
                          </a:solidFill>
                          <a:ln w="12700" cap="rnd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CA"/>
                          </a:p>
                        </p:txBody>
                      </p:sp>
                      <p:sp>
                        <p:nvSpPr>
                          <p:cNvPr id="55382" name="Oval 15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52" y="1888"/>
                            <a:ext cx="135" cy="34"/>
                          </a:xfrm>
                          <a:prstGeom prst="ellipse">
                            <a:avLst/>
                          </a:prstGeom>
                          <a:solidFill>
                            <a:srgbClr val="FF000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</p:grpSp>
                    <p:sp>
                      <p:nvSpPr>
                        <p:cNvPr id="55380" name="Freeform 15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229" y="1975"/>
                          <a:ext cx="202" cy="66"/>
                        </a:xfrm>
                        <a:custGeom>
                          <a:avLst/>
                          <a:gdLst>
                            <a:gd name="T0" fmla="*/ 156 w 202"/>
                            <a:gd name="T1" fmla="*/ 1 h 66"/>
                            <a:gd name="T2" fmla="*/ 145 w 202"/>
                            <a:gd name="T3" fmla="*/ 0 h 66"/>
                            <a:gd name="T4" fmla="*/ 130 w 202"/>
                            <a:gd name="T5" fmla="*/ 0 h 66"/>
                            <a:gd name="T6" fmla="*/ 113 w 202"/>
                            <a:gd name="T7" fmla="*/ 1 h 66"/>
                            <a:gd name="T8" fmla="*/ 97 w 202"/>
                            <a:gd name="T9" fmla="*/ 4 h 66"/>
                            <a:gd name="T10" fmla="*/ 82 w 202"/>
                            <a:gd name="T11" fmla="*/ 7 h 66"/>
                            <a:gd name="T12" fmla="*/ 65 w 202"/>
                            <a:gd name="T13" fmla="*/ 10 h 66"/>
                            <a:gd name="T14" fmla="*/ 53 w 202"/>
                            <a:gd name="T15" fmla="*/ 12 h 66"/>
                            <a:gd name="T16" fmla="*/ 44 w 202"/>
                            <a:gd name="T17" fmla="*/ 12 h 66"/>
                            <a:gd name="T18" fmla="*/ 31 w 202"/>
                            <a:gd name="T19" fmla="*/ 12 h 66"/>
                            <a:gd name="T20" fmla="*/ 19 w 202"/>
                            <a:gd name="T21" fmla="*/ 11 h 66"/>
                            <a:gd name="T22" fmla="*/ 11 w 202"/>
                            <a:gd name="T23" fmla="*/ 10 h 66"/>
                            <a:gd name="T24" fmla="*/ 0 w 202"/>
                            <a:gd name="T25" fmla="*/ 9 h 66"/>
                            <a:gd name="T26" fmla="*/ 0 w 202"/>
                            <a:gd name="T27" fmla="*/ 14 h 66"/>
                            <a:gd name="T28" fmla="*/ 10 w 202"/>
                            <a:gd name="T29" fmla="*/ 16 h 66"/>
                            <a:gd name="T30" fmla="*/ 23 w 202"/>
                            <a:gd name="T31" fmla="*/ 17 h 66"/>
                            <a:gd name="T32" fmla="*/ 39 w 202"/>
                            <a:gd name="T33" fmla="*/ 18 h 66"/>
                            <a:gd name="T34" fmla="*/ 57 w 202"/>
                            <a:gd name="T35" fmla="*/ 17 h 66"/>
                            <a:gd name="T36" fmla="*/ 74 w 202"/>
                            <a:gd name="T37" fmla="*/ 17 h 66"/>
                            <a:gd name="T38" fmla="*/ 91 w 202"/>
                            <a:gd name="T39" fmla="*/ 16 h 66"/>
                            <a:gd name="T40" fmla="*/ 109 w 202"/>
                            <a:gd name="T41" fmla="*/ 16 h 66"/>
                            <a:gd name="T42" fmla="*/ 122 w 202"/>
                            <a:gd name="T43" fmla="*/ 17 h 66"/>
                            <a:gd name="T44" fmla="*/ 134 w 202"/>
                            <a:gd name="T45" fmla="*/ 19 h 66"/>
                            <a:gd name="T46" fmla="*/ 144 w 202"/>
                            <a:gd name="T47" fmla="*/ 22 h 66"/>
                            <a:gd name="T48" fmla="*/ 154 w 202"/>
                            <a:gd name="T49" fmla="*/ 27 h 66"/>
                            <a:gd name="T50" fmla="*/ 161 w 202"/>
                            <a:gd name="T51" fmla="*/ 32 h 66"/>
                            <a:gd name="T52" fmla="*/ 168 w 202"/>
                            <a:gd name="T53" fmla="*/ 38 h 66"/>
                            <a:gd name="T54" fmla="*/ 173 w 202"/>
                            <a:gd name="T55" fmla="*/ 45 h 66"/>
                            <a:gd name="T56" fmla="*/ 176 w 202"/>
                            <a:gd name="T57" fmla="*/ 52 h 66"/>
                            <a:gd name="T58" fmla="*/ 176 w 202"/>
                            <a:gd name="T59" fmla="*/ 58 h 66"/>
                            <a:gd name="T60" fmla="*/ 176 w 202"/>
                            <a:gd name="T61" fmla="*/ 65 h 66"/>
                            <a:gd name="T62" fmla="*/ 183 w 202"/>
                            <a:gd name="T63" fmla="*/ 63 h 66"/>
                            <a:gd name="T64" fmla="*/ 187 w 202"/>
                            <a:gd name="T65" fmla="*/ 61 h 66"/>
                            <a:gd name="T66" fmla="*/ 193 w 202"/>
                            <a:gd name="T67" fmla="*/ 57 h 66"/>
                            <a:gd name="T68" fmla="*/ 198 w 202"/>
                            <a:gd name="T69" fmla="*/ 52 h 66"/>
                            <a:gd name="T70" fmla="*/ 200 w 202"/>
                            <a:gd name="T71" fmla="*/ 45 h 66"/>
                            <a:gd name="T72" fmla="*/ 201 w 202"/>
                            <a:gd name="T73" fmla="*/ 38 h 66"/>
                            <a:gd name="T74" fmla="*/ 200 w 202"/>
                            <a:gd name="T75" fmla="*/ 31 h 66"/>
                            <a:gd name="T76" fmla="*/ 198 w 202"/>
                            <a:gd name="T77" fmla="*/ 25 h 66"/>
                            <a:gd name="T78" fmla="*/ 196 w 202"/>
                            <a:gd name="T79" fmla="*/ 20 h 66"/>
                            <a:gd name="T80" fmla="*/ 192 w 202"/>
                            <a:gd name="T81" fmla="*/ 16 h 66"/>
                            <a:gd name="T82" fmla="*/ 185 w 202"/>
                            <a:gd name="T83" fmla="*/ 12 h 66"/>
                            <a:gd name="T84" fmla="*/ 179 w 202"/>
                            <a:gd name="T85" fmla="*/ 9 h 66"/>
                            <a:gd name="T86" fmla="*/ 172 w 202"/>
                            <a:gd name="T87" fmla="*/ 5 h 66"/>
                            <a:gd name="T88" fmla="*/ 164 w 202"/>
                            <a:gd name="T89" fmla="*/ 4 h 66"/>
                            <a:gd name="T90" fmla="*/ 156 w 202"/>
                            <a:gd name="T91" fmla="*/ 1 h 6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60000 65536"/>
                            <a:gd name="T106" fmla="*/ 0 60000 65536"/>
                            <a:gd name="T107" fmla="*/ 0 60000 65536"/>
                            <a:gd name="T108" fmla="*/ 0 60000 65536"/>
                            <a:gd name="T109" fmla="*/ 0 60000 65536"/>
                            <a:gd name="T110" fmla="*/ 0 60000 65536"/>
                            <a:gd name="T111" fmla="*/ 0 60000 65536"/>
                            <a:gd name="T112" fmla="*/ 0 60000 65536"/>
                            <a:gd name="T113" fmla="*/ 0 60000 65536"/>
                            <a:gd name="T114" fmla="*/ 0 60000 65536"/>
                            <a:gd name="T115" fmla="*/ 0 60000 65536"/>
                            <a:gd name="T116" fmla="*/ 0 60000 65536"/>
                            <a:gd name="T117" fmla="*/ 0 60000 65536"/>
                            <a:gd name="T118" fmla="*/ 0 60000 65536"/>
                            <a:gd name="T119" fmla="*/ 0 60000 65536"/>
                            <a:gd name="T120" fmla="*/ 0 60000 65536"/>
                            <a:gd name="T121" fmla="*/ 0 60000 65536"/>
                            <a:gd name="T122" fmla="*/ 0 60000 65536"/>
                            <a:gd name="T123" fmla="*/ 0 60000 65536"/>
                            <a:gd name="T124" fmla="*/ 0 60000 65536"/>
                            <a:gd name="T125" fmla="*/ 0 60000 65536"/>
                            <a:gd name="T126" fmla="*/ 0 60000 65536"/>
                            <a:gd name="T127" fmla="*/ 0 60000 65536"/>
                            <a:gd name="T128" fmla="*/ 0 60000 65536"/>
                            <a:gd name="T129" fmla="*/ 0 60000 65536"/>
                            <a:gd name="T130" fmla="*/ 0 60000 65536"/>
                            <a:gd name="T131" fmla="*/ 0 60000 65536"/>
                            <a:gd name="T132" fmla="*/ 0 60000 65536"/>
                            <a:gd name="T133" fmla="*/ 0 60000 65536"/>
                            <a:gd name="T134" fmla="*/ 0 60000 65536"/>
                            <a:gd name="T135" fmla="*/ 0 60000 65536"/>
                            <a:gd name="T136" fmla="*/ 0 60000 65536"/>
                            <a:gd name="T137" fmla="*/ 0 60000 65536"/>
                            <a:gd name="T138" fmla="*/ 0 w 202"/>
                            <a:gd name="T139" fmla="*/ 0 h 66"/>
                            <a:gd name="T140" fmla="*/ 202 w 202"/>
                            <a:gd name="T141" fmla="*/ 66 h 66"/>
                          </a:gdLst>
                          <a:ahLst/>
                          <a:cxnLst>
                            <a:cxn ang="T92">
                              <a:pos x="T0" y="T1"/>
                            </a:cxn>
                            <a:cxn ang="T93">
                              <a:pos x="T2" y="T3"/>
                            </a:cxn>
                            <a:cxn ang="T94">
                              <a:pos x="T4" y="T5"/>
                            </a:cxn>
                            <a:cxn ang="T95">
                              <a:pos x="T6" y="T7"/>
                            </a:cxn>
                            <a:cxn ang="T96">
                              <a:pos x="T8" y="T9"/>
                            </a:cxn>
                            <a:cxn ang="T97">
                              <a:pos x="T10" y="T11"/>
                            </a:cxn>
                            <a:cxn ang="T98">
                              <a:pos x="T12" y="T13"/>
                            </a:cxn>
                            <a:cxn ang="T99">
                              <a:pos x="T14" y="T15"/>
                            </a:cxn>
                            <a:cxn ang="T100">
                              <a:pos x="T16" y="T17"/>
                            </a:cxn>
                            <a:cxn ang="T101">
                              <a:pos x="T18" y="T19"/>
                            </a:cxn>
                            <a:cxn ang="T102">
                              <a:pos x="T20" y="T21"/>
                            </a:cxn>
                            <a:cxn ang="T103">
                              <a:pos x="T22" y="T23"/>
                            </a:cxn>
                            <a:cxn ang="T104">
                              <a:pos x="T24" y="T25"/>
                            </a:cxn>
                            <a:cxn ang="T105">
                              <a:pos x="T26" y="T27"/>
                            </a:cxn>
                            <a:cxn ang="T106">
                              <a:pos x="T28" y="T29"/>
                            </a:cxn>
                            <a:cxn ang="T107">
                              <a:pos x="T30" y="T31"/>
                            </a:cxn>
                            <a:cxn ang="T108">
                              <a:pos x="T32" y="T33"/>
                            </a:cxn>
                            <a:cxn ang="T109">
                              <a:pos x="T34" y="T35"/>
                            </a:cxn>
                            <a:cxn ang="T110">
                              <a:pos x="T36" y="T37"/>
                            </a:cxn>
                            <a:cxn ang="T111">
                              <a:pos x="T38" y="T39"/>
                            </a:cxn>
                            <a:cxn ang="T112">
                              <a:pos x="T40" y="T41"/>
                            </a:cxn>
                            <a:cxn ang="T113">
                              <a:pos x="T42" y="T43"/>
                            </a:cxn>
                            <a:cxn ang="T114">
                              <a:pos x="T44" y="T45"/>
                            </a:cxn>
                            <a:cxn ang="T115">
                              <a:pos x="T46" y="T47"/>
                            </a:cxn>
                            <a:cxn ang="T116">
                              <a:pos x="T48" y="T49"/>
                            </a:cxn>
                            <a:cxn ang="T117">
                              <a:pos x="T50" y="T51"/>
                            </a:cxn>
                            <a:cxn ang="T118">
                              <a:pos x="T52" y="T53"/>
                            </a:cxn>
                            <a:cxn ang="T119">
                              <a:pos x="T54" y="T55"/>
                            </a:cxn>
                            <a:cxn ang="T120">
                              <a:pos x="T56" y="T57"/>
                            </a:cxn>
                            <a:cxn ang="T121">
                              <a:pos x="T58" y="T59"/>
                            </a:cxn>
                            <a:cxn ang="T122">
                              <a:pos x="T60" y="T61"/>
                            </a:cxn>
                            <a:cxn ang="T123">
                              <a:pos x="T62" y="T63"/>
                            </a:cxn>
                            <a:cxn ang="T124">
                              <a:pos x="T64" y="T65"/>
                            </a:cxn>
                            <a:cxn ang="T125">
                              <a:pos x="T66" y="T67"/>
                            </a:cxn>
                            <a:cxn ang="T126">
                              <a:pos x="T68" y="T69"/>
                            </a:cxn>
                            <a:cxn ang="T127">
                              <a:pos x="T70" y="T71"/>
                            </a:cxn>
                            <a:cxn ang="T128">
                              <a:pos x="T72" y="T73"/>
                            </a:cxn>
                            <a:cxn ang="T129">
                              <a:pos x="T74" y="T75"/>
                            </a:cxn>
                            <a:cxn ang="T130">
                              <a:pos x="T76" y="T77"/>
                            </a:cxn>
                            <a:cxn ang="T131">
                              <a:pos x="T78" y="T79"/>
                            </a:cxn>
                            <a:cxn ang="T132">
                              <a:pos x="T80" y="T81"/>
                            </a:cxn>
                            <a:cxn ang="T133">
                              <a:pos x="T82" y="T83"/>
                            </a:cxn>
                            <a:cxn ang="T134">
                              <a:pos x="T84" y="T85"/>
                            </a:cxn>
                            <a:cxn ang="T135">
                              <a:pos x="T86" y="T87"/>
                            </a:cxn>
                            <a:cxn ang="T136">
                              <a:pos x="T88" y="T89"/>
                            </a:cxn>
                            <a:cxn ang="T137">
                              <a:pos x="T90" y="T91"/>
                            </a:cxn>
                          </a:cxnLst>
                          <a:rect l="T138" t="T139" r="T140" b="T141"/>
                          <a:pathLst>
                            <a:path w="202" h="66">
                              <a:moveTo>
                                <a:pt x="156" y="1"/>
                              </a:moveTo>
                              <a:lnTo>
                                <a:pt x="145" y="0"/>
                              </a:lnTo>
                              <a:lnTo>
                                <a:pt x="130" y="0"/>
                              </a:lnTo>
                              <a:lnTo>
                                <a:pt x="113" y="1"/>
                              </a:lnTo>
                              <a:lnTo>
                                <a:pt x="97" y="4"/>
                              </a:lnTo>
                              <a:lnTo>
                                <a:pt x="82" y="7"/>
                              </a:lnTo>
                              <a:lnTo>
                                <a:pt x="65" y="10"/>
                              </a:lnTo>
                              <a:lnTo>
                                <a:pt x="53" y="12"/>
                              </a:lnTo>
                              <a:lnTo>
                                <a:pt x="44" y="12"/>
                              </a:lnTo>
                              <a:lnTo>
                                <a:pt x="31" y="12"/>
                              </a:lnTo>
                              <a:lnTo>
                                <a:pt x="19" y="11"/>
                              </a:lnTo>
                              <a:lnTo>
                                <a:pt x="11" y="10"/>
                              </a:lnTo>
                              <a:lnTo>
                                <a:pt x="0" y="9"/>
                              </a:lnTo>
                              <a:lnTo>
                                <a:pt x="0" y="14"/>
                              </a:lnTo>
                              <a:lnTo>
                                <a:pt x="10" y="16"/>
                              </a:lnTo>
                              <a:lnTo>
                                <a:pt x="23" y="17"/>
                              </a:lnTo>
                              <a:lnTo>
                                <a:pt x="39" y="18"/>
                              </a:lnTo>
                              <a:lnTo>
                                <a:pt x="57" y="17"/>
                              </a:lnTo>
                              <a:lnTo>
                                <a:pt x="74" y="17"/>
                              </a:lnTo>
                              <a:lnTo>
                                <a:pt x="91" y="16"/>
                              </a:lnTo>
                              <a:lnTo>
                                <a:pt x="109" y="16"/>
                              </a:lnTo>
                              <a:lnTo>
                                <a:pt x="122" y="17"/>
                              </a:lnTo>
                              <a:lnTo>
                                <a:pt x="134" y="19"/>
                              </a:lnTo>
                              <a:lnTo>
                                <a:pt x="144" y="22"/>
                              </a:lnTo>
                              <a:lnTo>
                                <a:pt x="154" y="27"/>
                              </a:lnTo>
                              <a:lnTo>
                                <a:pt x="161" y="32"/>
                              </a:lnTo>
                              <a:lnTo>
                                <a:pt x="168" y="38"/>
                              </a:lnTo>
                              <a:lnTo>
                                <a:pt x="173" y="45"/>
                              </a:lnTo>
                              <a:lnTo>
                                <a:pt x="176" y="52"/>
                              </a:lnTo>
                              <a:lnTo>
                                <a:pt x="176" y="58"/>
                              </a:lnTo>
                              <a:lnTo>
                                <a:pt x="176" y="65"/>
                              </a:lnTo>
                              <a:lnTo>
                                <a:pt x="183" y="63"/>
                              </a:lnTo>
                              <a:lnTo>
                                <a:pt x="187" y="61"/>
                              </a:lnTo>
                              <a:lnTo>
                                <a:pt x="193" y="57"/>
                              </a:lnTo>
                              <a:lnTo>
                                <a:pt x="198" y="52"/>
                              </a:lnTo>
                              <a:lnTo>
                                <a:pt x="200" y="45"/>
                              </a:lnTo>
                              <a:lnTo>
                                <a:pt x="201" y="38"/>
                              </a:lnTo>
                              <a:lnTo>
                                <a:pt x="200" y="31"/>
                              </a:lnTo>
                              <a:lnTo>
                                <a:pt x="198" y="25"/>
                              </a:lnTo>
                              <a:lnTo>
                                <a:pt x="196" y="20"/>
                              </a:lnTo>
                              <a:lnTo>
                                <a:pt x="192" y="16"/>
                              </a:lnTo>
                              <a:lnTo>
                                <a:pt x="185" y="12"/>
                              </a:lnTo>
                              <a:lnTo>
                                <a:pt x="179" y="9"/>
                              </a:lnTo>
                              <a:lnTo>
                                <a:pt x="172" y="5"/>
                              </a:lnTo>
                              <a:lnTo>
                                <a:pt x="164" y="4"/>
                              </a:lnTo>
                              <a:lnTo>
                                <a:pt x="156" y="1"/>
                              </a:lnTo>
                            </a:path>
                          </a:pathLst>
                        </a:custGeom>
                        <a:solidFill>
                          <a:srgbClr val="9F3FDF"/>
                        </a:solidFill>
                        <a:ln w="12700" cap="rnd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CA"/>
                        </a:p>
                      </p:txBody>
                    </p:sp>
                  </p:grpSp>
                </p:grpSp>
              </p:grpSp>
              <p:grpSp>
                <p:nvGrpSpPr>
                  <p:cNvPr id="55360" name="Group 160"/>
                  <p:cNvGrpSpPr>
                    <a:grpSpLocks/>
                  </p:cNvGrpSpPr>
                  <p:nvPr/>
                </p:nvGrpSpPr>
                <p:grpSpPr bwMode="auto">
                  <a:xfrm>
                    <a:off x="2887" y="1947"/>
                    <a:ext cx="666" cy="860"/>
                    <a:chOff x="2887" y="1947"/>
                    <a:chExt cx="666" cy="860"/>
                  </a:xfrm>
                </p:grpSpPr>
                <p:grpSp>
                  <p:nvGrpSpPr>
                    <p:cNvPr id="55362" name="Group 16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20" y="2647"/>
                      <a:ext cx="420" cy="160"/>
                      <a:chOff x="3020" y="2647"/>
                      <a:chExt cx="420" cy="160"/>
                    </a:xfrm>
                  </p:grpSpPr>
                  <p:sp>
                    <p:nvSpPr>
                      <p:cNvPr id="55373" name="Freeform 1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20" y="2663"/>
                        <a:ext cx="189" cy="110"/>
                      </a:xfrm>
                      <a:custGeom>
                        <a:avLst/>
                        <a:gdLst>
                          <a:gd name="T0" fmla="*/ 164 w 189"/>
                          <a:gd name="T1" fmla="*/ 4 h 110"/>
                          <a:gd name="T2" fmla="*/ 169 w 189"/>
                          <a:gd name="T3" fmla="*/ 7 h 110"/>
                          <a:gd name="T4" fmla="*/ 174 w 189"/>
                          <a:gd name="T5" fmla="*/ 14 h 110"/>
                          <a:gd name="T6" fmla="*/ 179 w 189"/>
                          <a:gd name="T7" fmla="*/ 22 h 110"/>
                          <a:gd name="T8" fmla="*/ 184 w 189"/>
                          <a:gd name="T9" fmla="*/ 31 h 110"/>
                          <a:gd name="T10" fmla="*/ 186 w 189"/>
                          <a:gd name="T11" fmla="*/ 40 h 110"/>
                          <a:gd name="T12" fmla="*/ 188 w 189"/>
                          <a:gd name="T13" fmla="*/ 52 h 110"/>
                          <a:gd name="T14" fmla="*/ 186 w 189"/>
                          <a:gd name="T15" fmla="*/ 62 h 110"/>
                          <a:gd name="T16" fmla="*/ 182 w 189"/>
                          <a:gd name="T17" fmla="*/ 75 h 110"/>
                          <a:gd name="T18" fmla="*/ 178 w 189"/>
                          <a:gd name="T19" fmla="*/ 76 h 110"/>
                          <a:gd name="T20" fmla="*/ 166 w 189"/>
                          <a:gd name="T21" fmla="*/ 76 h 110"/>
                          <a:gd name="T22" fmla="*/ 164 w 189"/>
                          <a:gd name="T23" fmla="*/ 84 h 110"/>
                          <a:gd name="T24" fmla="*/ 160 w 189"/>
                          <a:gd name="T25" fmla="*/ 93 h 110"/>
                          <a:gd name="T26" fmla="*/ 155 w 189"/>
                          <a:gd name="T27" fmla="*/ 97 h 110"/>
                          <a:gd name="T28" fmla="*/ 145 w 189"/>
                          <a:gd name="T29" fmla="*/ 102 h 110"/>
                          <a:gd name="T30" fmla="*/ 135 w 189"/>
                          <a:gd name="T31" fmla="*/ 105 h 110"/>
                          <a:gd name="T32" fmla="*/ 122 w 189"/>
                          <a:gd name="T33" fmla="*/ 108 h 110"/>
                          <a:gd name="T34" fmla="*/ 110 w 189"/>
                          <a:gd name="T35" fmla="*/ 109 h 110"/>
                          <a:gd name="T36" fmla="*/ 97 w 189"/>
                          <a:gd name="T37" fmla="*/ 109 h 110"/>
                          <a:gd name="T38" fmla="*/ 83 w 189"/>
                          <a:gd name="T39" fmla="*/ 107 h 110"/>
                          <a:gd name="T40" fmla="*/ 70 w 189"/>
                          <a:gd name="T41" fmla="*/ 105 h 110"/>
                          <a:gd name="T42" fmla="*/ 55 w 189"/>
                          <a:gd name="T43" fmla="*/ 102 h 110"/>
                          <a:gd name="T44" fmla="*/ 41 w 189"/>
                          <a:gd name="T45" fmla="*/ 97 h 110"/>
                          <a:gd name="T46" fmla="*/ 30 w 189"/>
                          <a:gd name="T47" fmla="*/ 92 h 110"/>
                          <a:gd name="T48" fmla="*/ 21 w 189"/>
                          <a:gd name="T49" fmla="*/ 86 h 110"/>
                          <a:gd name="T50" fmla="*/ 11 w 189"/>
                          <a:gd name="T51" fmla="*/ 78 h 110"/>
                          <a:gd name="T52" fmla="*/ 5 w 189"/>
                          <a:gd name="T53" fmla="*/ 71 h 110"/>
                          <a:gd name="T54" fmla="*/ 2 w 189"/>
                          <a:gd name="T55" fmla="*/ 64 h 110"/>
                          <a:gd name="T56" fmla="*/ 0 w 189"/>
                          <a:gd name="T57" fmla="*/ 58 h 110"/>
                          <a:gd name="T58" fmla="*/ 1 w 189"/>
                          <a:gd name="T59" fmla="*/ 51 h 110"/>
                          <a:gd name="T60" fmla="*/ 4 w 189"/>
                          <a:gd name="T61" fmla="*/ 44 h 110"/>
                          <a:gd name="T62" fmla="*/ 7 w 189"/>
                          <a:gd name="T63" fmla="*/ 39 h 110"/>
                          <a:gd name="T64" fmla="*/ 12 w 189"/>
                          <a:gd name="T65" fmla="*/ 36 h 110"/>
                          <a:gd name="T66" fmla="*/ 18 w 189"/>
                          <a:gd name="T67" fmla="*/ 34 h 110"/>
                          <a:gd name="T68" fmla="*/ 28 w 189"/>
                          <a:gd name="T69" fmla="*/ 30 h 110"/>
                          <a:gd name="T70" fmla="*/ 47 w 189"/>
                          <a:gd name="T71" fmla="*/ 24 h 110"/>
                          <a:gd name="T72" fmla="*/ 65 w 189"/>
                          <a:gd name="T73" fmla="*/ 19 h 110"/>
                          <a:gd name="T74" fmla="*/ 82 w 189"/>
                          <a:gd name="T75" fmla="*/ 14 h 110"/>
                          <a:gd name="T76" fmla="*/ 92 w 189"/>
                          <a:gd name="T77" fmla="*/ 12 h 110"/>
                          <a:gd name="T78" fmla="*/ 97 w 189"/>
                          <a:gd name="T79" fmla="*/ 7 h 110"/>
                          <a:gd name="T80" fmla="*/ 107 w 189"/>
                          <a:gd name="T81" fmla="*/ 0 h 110"/>
                          <a:gd name="T82" fmla="*/ 164 w 189"/>
                          <a:gd name="T83" fmla="*/ 4 h 110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w 189"/>
                          <a:gd name="T127" fmla="*/ 0 h 110"/>
                          <a:gd name="T128" fmla="*/ 189 w 189"/>
                          <a:gd name="T129" fmla="*/ 110 h 110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T126" t="T127" r="T128" b="T129"/>
                        <a:pathLst>
                          <a:path w="189" h="110">
                            <a:moveTo>
                              <a:pt x="164" y="4"/>
                            </a:moveTo>
                            <a:lnTo>
                              <a:pt x="169" y="7"/>
                            </a:lnTo>
                            <a:lnTo>
                              <a:pt x="174" y="14"/>
                            </a:lnTo>
                            <a:lnTo>
                              <a:pt x="179" y="22"/>
                            </a:lnTo>
                            <a:lnTo>
                              <a:pt x="184" y="31"/>
                            </a:lnTo>
                            <a:lnTo>
                              <a:pt x="186" y="40"/>
                            </a:lnTo>
                            <a:lnTo>
                              <a:pt x="188" y="52"/>
                            </a:lnTo>
                            <a:lnTo>
                              <a:pt x="186" y="62"/>
                            </a:lnTo>
                            <a:lnTo>
                              <a:pt x="182" y="75"/>
                            </a:lnTo>
                            <a:lnTo>
                              <a:pt x="178" y="76"/>
                            </a:lnTo>
                            <a:lnTo>
                              <a:pt x="166" y="76"/>
                            </a:lnTo>
                            <a:lnTo>
                              <a:pt x="164" y="84"/>
                            </a:lnTo>
                            <a:lnTo>
                              <a:pt x="160" y="93"/>
                            </a:lnTo>
                            <a:lnTo>
                              <a:pt x="155" y="97"/>
                            </a:lnTo>
                            <a:lnTo>
                              <a:pt x="145" y="102"/>
                            </a:lnTo>
                            <a:lnTo>
                              <a:pt x="135" y="105"/>
                            </a:lnTo>
                            <a:lnTo>
                              <a:pt x="122" y="108"/>
                            </a:lnTo>
                            <a:lnTo>
                              <a:pt x="110" y="109"/>
                            </a:lnTo>
                            <a:lnTo>
                              <a:pt x="97" y="109"/>
                            </a:lnTo>
                            <a:lnTo>
                              <a:pt x="83" y="107"/>
                            </a:lnTo>
                            <a:lnTo>
                              <a:pt x="70" y="105"/>
                            </a:lnTo>
                            <a:lnTo>
                              <a:pt x="55" y="102"/>
                            </a:lnTo>
                            <a:lnTo>
                              <a:pt x="41" y="97"/>
                            </a:lnTo>
                            <a:lnTo>
                              <a:pt x="30" y="92"/>
                            </a:lnTo>
                            <a:lnTo>
                              <a:pt x="21" y="86"/>
                            </a:lnTo>
                            <a:lnTo>
                              <a:pt x="11" y="78"/>
                            </a:lnTo>
                            <a:lnTo>
                              <a:pt x="5" y="71"/>
                            </a:lnTo>
                            <a:lnTo>
                              <a:pt x="2" y="64"/>
                            </a:lnTo>
                            <a:lnTo>
                              <a:pt x="0" y="58"/>
                            </a:lnTo>
                            <a:lnTo>
                              <a:pt x="1" y="51"/>
                            </a:lnTo>
                            <a:lnTo>
                              <a:pt x="4" y="44"/>
                            </a:lnTo>
                            <a:lnTo>
                              <a:pt x="7" y="39"/>
                            </a:lnTo>
                            <a:lnTo>
                              <a:pt x="12" y="36"/>
                            </a:lnTo>
                            <a:lnTo>
                              <a:pt x="18" y="34"/>
                            </a:lnTo>
                            <a:lnTo>
                              <a:pt x="28" y="30"/>
                            </a:lnTo>
                            <a:lnTo>
                              <a:pt x="47" y="24"/>
                            </a:lnTo>
                            <a:lnTo>
                              <a:pt x="65" y="19"/>
                            </a:lnTo>
                            <a:lnTo>
                              <a:pt x="82" y="14"/>
                            </a:lnTo>
                            <a:lnTo>
                              <a:pt x="92" y="12"/>
                            </a:lnTo>
                            <a:lnTo>
                              <a:pt x="97" y="7"/>
                            </a:lnTo>
                            <a:lnTo>
                              <a:pt x="107" y="0"/>
                            </a:lnTo>
                            <a:lnTo>
                              <a:pt x="164" y="4"/>
                            </a:lnTo>
                          </a:path>
                        </a:pathLst>
                      </a:custGeom>
                      <a:solidFill>
                        <a:srgbClr val="000000"/>
                      </a:solidFill>
                      <a:ln w="12700" cap="rnd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CA"/>
                      </a:p>
                    </p:txBody>
                  </p:sp>
                  <p:sp>
                    <p:nvSpPr>
                      <p:cNvPr id="55374" name="Freeform 1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45" y="2647"/>
                        <a:ext cx="195" cy="160"/>
                      </a:xfrm>
                      <a:custGeom>
                        <a:avLst/>
                        <a:gdLst>
                          <a:gd name="T0" fmla="*/ 77 w 195"/>
                          <a:gd name="T1" fmla="*/ 1 h 160"/>
                          <a:gd name="T2" fmla="*/ 86 w 195"/>
                          <a:gd name="T3" fmla="*/ 8 h 160"/>
                          <a:gd name="T4" fmla="*/ 98 w 195"/>
                          <a:gd name="T5" fmla="*/ 15 h 160"/>
                          <a:gd name="T6" fmla="*/ 111 w 195"/>
                          <a:gd name="T7" fmla="*/ 24 h 160"/>
                          <a:gd name="T8" fmla="*/ 119 w 195"/>
                          <a:gd name="T9" fmla="*/ 30 h 160"/>
                          <a:gd name="T10" fmla="*/ 128 w 195"/>
                          <a:gd name="T11" fmla="*/ 37 h 160"/>
                          <a:gd name="T12" fmla="*/ 136 w 195"/>
                          <a:gd name="T13" fmla="*/ 43 h 160"/>
                          <a:gd name="T14" fmla="*/ 146 w 195"/>
                          <a:gd name="T15" fmla="*/ 50 h 160"/>
                          <a:gd name="T16" fmla="*/ 159 w 195"/>
                          <a:gd name="T17" fmla="*/ 59 h 160"/>
                          <a:gd name="T18" fmla="*/ 173 w 195"/>
                          <a:gd name="T19" fmla="*/ 68 h 160"/>
                          <a:gd name="T20" fmla="*/ 177 w 195"/>
                          <a:gd name="T21" fmla="*/ 71 h 160"/>
                          <a:gd name="T22" fmla="*/ 183 w 195"/>
                          <a:gd name="T23" fmla="*/ 79 h 160"/>
                          <a:gd name="T24" fmla="*/ 187 w 195"/>
                          <a:gd name="T25" fmla="*/ 87 h 160"/>
                          <a:gd name="T26" fmla="*/ 191 w 195"/>
                          <a:gd name="T27" fmla="*/ 98 h 160"/>
                          <a:gd name="T28" fmla="*/ 193 w 195"/>
                          <a:gd name="T29" fmla="*/ 108 h 160"/>
                          <a:gd name="T30" fmla="*/ 194 w 195"/>
                          <a:gd name="T31" fmla="*/ 118 h 160"/>
                          <a:gd name="T32" fmla="*/ 194 w 195"/>
                          <a:gd name="T33" fmla="*/ 129 h 160"/>
                          <a:gd name="T34" fmla="*/ 193 w 195"/>
                          <a:gd name="T35" fmla="*/ 139 h 160"/>
                          <a:gd name="T36" fmla="*/ 190 w 195"/>
                          <a:gd name="T37" fmla="*/ 149 h 160"/>
                          <a:gd name="T38" fmla="*/ 188 w 195"/>
                          <a:gd name="T39" fmla="*/ 151 h 160"/>
                          <a:gd name="T40" fmla="*/ 182 w 195"/>
                          <a:gd name="T41" fmla="*/ 155 h 160"/>
                          <a:gd name="T42" fmla="*/ 173 w 195"/>
                          <a:gd name="T43" fmla="*/ 158 h 160"/>
                          <a:gd name="T44" fmla="*/ 161 w 195"/>
                          <a:gd name="T45" fmla="*/ 159 h 160"/>
                          <a:gd name="T46" fmla="*/ 147 w 195"/>
                          <a:gd name="T47" fmla="*/ 158 h 160"/>
                          <a:gd name="T48" fmla="*/ 131 w 195"/>
                          <a:gd name="T49" fmla="*/ 156 h 160"/>
                          <a:gd name="T50" fmla="*/ 118 w 195"/>
                          <a:gd name="T51" fmla="*/ 155 h 160"/>
                          <a:gd name="T52" fmla="*/ 104 w 195"/>
                          <a:gd name="T53" fmla="*/ 151 h 160"/>
                          <a:gd name="T54" fmla="*/ 89 w 195"/>
                          <a:gd name="T55" fmla="*/ 149 h 160"/>
                          <a:gd name="T56" fmla="*/ 76 w 195"/>
                          <a:gd name="T57" fmla="*/ 144 h 160"/>
                          <a:gd name="T58" fmla="*/ 65 w 195"/>
                          <a:gd name="T59" fmla="*/ 136 h 160"/>
                          <a:gd name="T60" fmla="*/ 57 w 195"/>
                          <a:gd name="T61" fmla="*/ 124 h 160"/>
                          <a:gd name="T62" fmla="*/ 50 w 195"/>
                          <a:gd name="T63" fmla="*/ 110 h 160"/>
                          <a:gd name="T64" fmla="*/ 43 w 195"/>
                          <a:gd name="T65" fmla="*/ 98 h 160"/>
                          <a:gd name="T66" fmla="*/ 36 w 195"/>
                          <a:gd name="T67" fmla="*/ 88 h 160"/>
                          <a:gd name="T68" fmla="*/ 30 w 195"/>
                          <a:gd name="T69" fmla="*/ 79 h 160"/>
                          <a:gd name="T70" fmla="*/ 21 w 195"/>
                          <a:gd name="T71" fmla="*/ 74 h 160"/>
                          <a:gd name="T72" fmla="*/ 12 w 195"/>
                          <a:gd name="T73" fmla="*/ 69 h 160"/>
                          <a:gd name="T74" fmla="*/ 4 w 195"/>
                          <a:gd name="T75" fmla="*/ 62 h 160"/>
                          <a:gd name="T76" fmla="*/ 2 w 195"/>
                          <a:gd name="T77" fmla="*/ 52 h 160"/>
                          <a:gd name="T78" fmla="*/ 1 w 195"/>
                          <a:gd name="T79" fmla="*/ 41 h 160"/>
                          <a:gd name="T80" fmla="*/ 0 w 195"/>
                          <a:gd name="T81" fmla="*/ 33 h 160"/>
                          <a:gd name="T82" fmla="*/ 3 w 195"/>
                          <a:gd name="T83" fmla="*/ 25 h 160"/>
                          <a:gd name="T84" fmla="*/ 7 w 195"/>
                          <a:gd name="T85" fmla="*/ 18 h 160"/>
                          <a:gd name="T86" fmla="*/ 11 w 195"/>
                          <a:gd name="T87" fmla="*/ 11 h 160"/>
                          <a:gd name="T88" fmla="*/ 17 w 195"/>
                          <a:gd name="T89" fmla="*/ 7 h 160"/>
                          <a:gd name="T90" fmla="*/ 27 w 195"/>
                          <a:gd name="T91" fmla="*/ 0 h 160"/>
                          <a:gd name="T92" fmla="*/ 77 w 195"/>
                          <a:gd name="T93" fmla="*/ 1 h 160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w 195"/>
                          <a:gd name="T142" fmla="*/ 0 h 160"/>
                          <a:gd name="T143" fmla="*/ 195 w 195"/>
                          <a:gd name="T144" fmla="*/ 160 h 160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T141" t="T142" r="T143" b="T144"/>
                        <a:pathLst>
                          <a:path w="195" h="160">
                            <a:moveTo>
                              <a:pt x="77" y="1"/>
                            </a:moveTo>
                            <a:lnTo>
                              <a:pt x="86" y="8"/>
                            </a:lnTo>
                            <a:lnTo>
                              <a:pt x="98" y="15"/>
                            </a:lnTo>
                            <a:lnTo>
                              <a:pt x="111" y="24"/>
                            </a:lnTo>
                            <a:lnTo>
                              <a:pt x="119" y="30"/>
                            </a:lnTo>
                            <a:lnTo>
                              <a:pt x="128" y="37"/>
                            </a:lnTo>
                            <a:lnTo>
                              <a:pt x="136" y="43"/>
                            </a:lnTo>
                            <a:lnTo>
                              <a:pt x="146" y="50"/>
                            </a:lnTo>
                            <a:lnTo>
                              <a:pt x="159" y="59"/>
                            </a:lnTo>
                            <a:lnTo>
                              <a:pt x="173" y="68"/>
                            </a:lnTo>
                            <a:lnTo>
                              <a:pt x="177" y="71"/>
                            </a:lnTo>
                            <a:lnTo>
                              <a:pt x="183" y="79"/>
                            </a:lnTo>
                            <a:lnTo>
                              <a:pt x="187" y="87"/>
                            </a:lnTo>
                            <a:lnTo>
                              <a:pt x="191" y="98"/>
                            </a:lnTo>
                            <a:lnTo>
                              <a:pt x="193" y="108"/>
                            </a:lnTo>
                            <a:lnTo>
                              <a:pt x="194" y="118"/>
                            </a:lnTo>
                            <a:lnTo>
                              <a:pt x="194" y="129"/>
                            </a:lnTo>
                            <a:lnTo>
                              <a:pt x="193" y="139"/>
                            </a:lnTo>
                            <a:lnTo>
                              <a:pt x="190" y="149"/>
                            </a:lnTo>
                            <a:lnTo>
                              <a:pt x="188" y="151"/>
                            </a:lnTo>
                            <a:lnTo>
                              <a:pt x="182" y="155"/>
                            </a:lnTo>
                            <a:lnTo>
                              <a:pt x="173" y="158"/>
                            </a:lnTo>
                            <a:lnTo>
                              <a:pt x="161" y="159"/>
                            </a:lnTo>
                            <a:lnTo>
                              <a:pt x="147" y="158"/>
                            </a:lnTo>
                            <a:lnTo>
                              <a:pt x="131" y="156"/>
                            </a:lnTo>
                            <a:lnTo>
                              <a:pt x="118" y="155"/>
                            </a:lnTo>
                            <a:lnTo>
                              <a:pt x="104" y="151"/>
                            </a:lnTo>
                            <a:lnTo>
                              <a:pt x="89" y="149"/>
                            </a:lnTo>
                            <a:lnTo>
                              <a:pt x="76" y="144"/>
                            </a:lnTo>
                            <a:lnTo>
                              <a:pt x="65" y="136"/>
                            </a:lnTo>
                            <a:lnTo>
                              <a:pt x="57" y="124"/>
                            </a:lnTo>
                            <a:lnTo>
                              <a:pt x="50" y="110"/>
                            </a:lnTo>
                            <a:lnTo>
                              <a:pt x="43" y="98"/>
                            </a:lnTo>
                            <a:lnTo>
                              <a:pt x="36" y="88"/>
                            </a:lnTo>
                            <a:lnTo>
                              <a:pt x="30" y="79"/>
                            </a:lnTo>
                            <a:lnTo>
                              <a:pt x="21" y="74"/>
                            </a:lnTo>
                            <a:lnTo>
                              <a:pt x="12" y="69"/>
                            </a:lnTo>
                            <a:lnTo>
                              <a:pt x="4" y="62"/>
                            </a:lnTo>
                            <a:lnTo>
                              <a:pt x="2" y="52"/>
                            </a:lnTo>
                            <a:lnTo>
                              <a:pt x="1" y="41"/>
                            </a:lnTo>
                            <a:lnTo>
                              <a:pt x="0" y="33"/>
                            </a:lnTo>
                            <a:lnTo>
                              <a:pt x="3" y="25"/>
                            </a:lnTo>
                            <a:lnTo>
                              <a:pt x="7" y="18"/>
                            </a:lnTo>
                            <a:lnTo>
                              <a:pt x="11" y="11"/>
                            </a:lnTo>
                            <a:lnTo>
                              <a:pt x="17" y="7"/>
                            </a:lnTo>
                            <a:lnTo>
                              <a:pt x="27" y="0"/>
                            </a:lnTo>
                            <a:lnTo>
                              <a:pt x="77" y="1"/>
                            </a:lnTo>
                          </a:path>
                        </a:pathLst>
                      </a:custGeom>
                      <a:solidFill>
                        <a:srgbClr val="000000"/>
                      </a:solidFill>
                      <a:ln w="12700" cap="rnd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CA"/>
                      </a:p>
                    </p:txBody>
                  </p:sp>
                </p:grpSp>
                <p:grpSp>
                  <p:nvGrpSpPr>
                    <p:cNvPr id="55375" name="Group 1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7" y="1947"/>
                      <a:ext cx="666" cy="728"/>
                      <a:chOff x="2887" y="1947"/>
                      <a:chExt cx="666" cy="728"/>
                    </a:xfrm>
                  </p:grpSpPr>
                  <p:grpSp>
                    <p:nvGrpSpPr>
                      <p:cNvPr id="55376" name="Group 16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7" y="1947"/>
                        <a:ext cx="666" cy="728"/>
                        <a:chOff x="2887" y="1947"/>
                        <a:chExt cx="666" cy="728"/>
                      </a:xfrm>
                    </p:grpSpPr>
                    <p:grpSp>
                      <p:nvGrpSpPr>
                        <p:cNvPr id="55377" name="Group 16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87" y="1947"/>
                          <a:ext cx="163" cy="155"/>
                          <a:chOff x="2887" y="1947"/>
                          <a:chExt cx="163" cy="155"/>
                        </a:xfrm>
                      </p:grpSpPr>
                      <p:sp>
                        <p:nvSpPr>
                          <p:cNvPr id="55370" name="Freeform 16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887" y="1947"/>
                            <a:ext cx="163" cy="155"/>
                          </a:xfrm>
                          <a:custGeom>
                            <a:avLst/>
                            <a:gdLst>
                              <a:gd name="T0" fmla="*/ 155 w 163"/>
                              <a:gd name="T1" fmla="*/ 93 h 155"/>
                              <a:gd name="T2" fmla="*/ 135 w 163"/>
                              <a:gd name="T3" fmla="*/ 84 h 155"/>
                              <a:gd name="T4" fmla="*/ 131 w 163"/>
                              <a:gd name="T5" fmla="*/ 64 h 155"/>
                              <a:gd name="T6" fmla="*/ 124 w 163"/>
                              <a:gd name="T7" fmla="*/ 46 h 155"/>
                              <a:gd name="T8" fmla="*/ 115 w 163"/>
                              <a:gd name="T9" fmla="*/ 32 h 155"/>
                              <a:gd name="T10" fmla="*/ 103 w 163"/>
                              <a:gd name="T11" fmla="*/ 24 h 155"/>
                              <a:gd name="T12" fmla="*/ 85 w 163"/>
                              <a:gd name="T13" fmla="*/ 21 h 155"/>
                              <a:gd name="T14" fmla="*/ 72 w 163"/>
                              <a:gd name="T15" fmla="*/ 14 h 155"/>
                              <a:gd name="T16" fmla="*/ 62 w 163"/>
                              <a:gd name="T17" fmla="*/ 3 h 155"/>
                              <a:gd name="T18" fmla="*/ 43 w 163"/>
                              <a:gd name="T19" fmla="*/ 0 h 155"/>
                              <a:gd name="T20" fmla="*/ 36 w 163"/>
                              <a:gd name="T21" fmla="*/ 3 h 155"/>
                              <a:gd name="T22" fmla="*/ 32 w 163"/>
                              <a:gd name="T23" fmla="*/ 9 h 155"/>
                              <a:gd name="T24" fmla="*/ 34 w 163"/>
                              <a:gd name="T25" fmla="*/ 19 h 155"/>
                              <a:gd name="T26" fmla="*/ 41 w 163"/>
                              <a:gd name="T27" fmla="*/ 26 h 155"/>
                              <a:gd name="T28" fmla="*/ 52 w 163"/>
                              <a:gd name="T29" fmla="*/ 32 h 155"/>
                              <a:gd name="T30" fmla="*/ 47 w 163"/>
                              <a:gd name="T31" fmla="*/ 39 h 155"/>
                              <a:gd name="T32" fmla="*/ 34 w 163"/>
                              <a:gd name="T33" fmla="*/ 43 h 155"/>
                              <a:gd name="T34" fmla="*/ 25 w 163"/>
                              <a:gd name="T35" fmla="*/ 52 h 155"/>
                              <a:gd name="T36" fmla="*/ 25 w 163"/>
                              <a:gd name="T37" fmla="*/ 68 h 155"/>
                              <a:gd name="T38" fmla="*/ 8 w 163"/>
                              <a:gd name="T39" fmla="*/ 71 h 155"/>
                              <a:gd name="T40" fmla="*/ 2 w 163"/>
                              <a:gd name="T41" fmla="*/ 89 h 155"/>
                              <a:gd name="T42" fmla="*/ 1 w 163"/>
                              <a:gd name="T43" fmla="*/ 111 h 155"/>
                              <a:gd name="T44" fmla="*/ 6 w 163"/>
                              <a:gd name="T45" fmla="*/ 133 h 155"/>
                              <a:gd name="T46" fmla="*/ 13 w 163"/>
                              <a:gd name="T47" fmla="*/ 151 h 155"/>
                              <a:gd name="T48" fmla="*/ 31 w 163"/>
                              <a:gd name="T49" fmla="*/ 154 h 155"/>
                              <a:gd name="T50" fmla="*/ 47 w 163"/>
                              <a:gd name="T51" fmla="*/ 149 h 155"/>
                              <a:gd name="T52" fmla="*/ 63 w 163"/>
                              <a:gd name="T53" fmla="*/ 148 h 155"/>
                              <a:gd name="T54" fmla="*/ 80 w 163"/>
                              <a:gd name="T55" fmla="*/ 151 h 155"/>
                              <a:gd name="T56" fmla="*/ 97 w 163"/>
                              <a:gd name="T57" fmla="*/ 147 h 155"/>
                              <a:gd name="T58" fmla="*/ 112 w 163"/>
                              <a:gd name="T59" fmla="*/ 139 h 155"/>
                              <a:gd name="T60" fmla="*/ 124 w 163"/>
                              <a:gd name="T61" fmla="*/ 139 h 155"/>
                              <a:gd name="T62" fmla="*/ 136 w 163"/>
                              <a:gd name="T63" fmla="*/ 146 h 155"/>
                              <a:gd name="T64" fmla="*/ 0 60000 65536"/>
                              <a:gd name="T65" fmla="*/ 0 60000 65536"/>
                              <a:gd name="T66" fmla="*/ 0 60000 65536"/>
                              <a:gd name="T67" fmla="*/ 0 60000 65536"/>
                              <a:gd name="T68" fmla="*/ 0 60000 65536"/>
                              <a:gd name="T69" fmla="*/ 0 60000 65536"/>
                              <a:gd name="T70" fmla="*/ 0 60000 65536"/>
                              <a:gd name="T71" fmla="*/ 0 60000 65536"/>
                              <a:gd name="T72" fmla="*/ 0 60000 65536"/>
                              <a:gd name="T73" fmla="*/ 0 60000 65536"/>
                              <a:gd name="T74" fmla="*/ 0 60000 65536"/>
                              <a:gd name="T75" fmla="*/ 0 60000 65536"/>
                              <a:gd name="T76" fmla="*/ 0 60000 65536"/>
                              <a:gd name="T77" fmla="*/ 0 60000 65536"/>
                              <a:gd name="T78" fmla="*/ 0 60000 65536"/>
                              <a:gd name="T79" fmla="*/ 0 60000 65536"/>
                              <a:gd name="T80" fmla="*/ 0 60000 65536"/>
                              <a:gd name="T81" fmla="*/ 0 60000 65536"/>
                              <a:gd name="T82" fmla="*/ 0 60000 65536"/>
                              <a:gd name="T83" fmla="*/ 0 60000 65536"/>
                              <a:gd name="T84" fmla="*/ 0 60000 65536"/>
                              <a:gd name="T85" fmla="*/ 0 60000 65536"/>
                              <a:gd name="T86" fmla="*/ 0 60000 65536"/>
                              <a:gd name="T87" fmla="*/ 0 60000 65536"/>
                              <a:gd name="T88" fmla="*/ 0 60000 65536"/>
                              <a:gd name="T89" fmla="*/ 0 60000 65536"/>
                              <a:gd name="T90" fmla="*/ 0 60000 65536"/>
                              <a:gd name="T91" fmla="*/ 0 60000 65536"/>
                              <a:gd name="T92" fmla="*/ 0 60000 65536"/>
                              <a:gd name="T93" fmla="*/ 0 60000 65536"/>
                              <a:gd name="T94" fmla="*/ 0 60000 65536"/>
                              <a:gd name="T95" fmla="*/ 0 60000 65536"/>
                              <a:gd name="T96" fmla="*/ 0 w 163"/>
                              <a:gd name="T97" fmla="*/ 0 h 155"/>
                              <a:gd name="T98" fmla="*/ 163 w 163"/>
                              <a:gd name="T99" fmla="*/ 155 h 155"/>
                            </a:gdLst>
                            <a:ahLst/>
                            <a:cxnLst>
                              <a:cxn ang="T64">
                                <a:pos x="T0" y="T1"/>
                              </a:cxn>
                              <a:cxn ang="T65">
                                <a:pos x="T2" y="T3"/>
                              </a:cxn>
                              <a:cxn ang="T66">
                                <a:pos x="T4" y="T5"/>
                              </a:cxn>
                              <a:cxn ang="T67">
                                <a:pos x="T6" y="T7"/>
                              </a:cxn>
                              <a:cxn ang="T68">
                                <a:pos x="T8" y="T9"/>
                              </a:cxn>
                              <a:cxn ang="T69">
                                <a:pos x="T10" y="T11"/>
                              </a:cxn>
                              <a:cxn ang="T70">
                                <a:pos x="T12" y="T13"/>
                              </a:cxn>
                              <a:cxn ang="T71">
                                <a:pos x="T14" y="T15"/>
                              </a:cxn>
                              <a:cxn ang="T72">
                                <a:pos x="T16" y="T17"/>
                              </a:cxn>
                              <a:cxn ang="T73">
                                <a:pos x="T18" y="T19"/>
                              </a:cxn>
                              <a:cxn ang="T74">
                                <a:pos x="T20" y="T21"/>
                              </a:cxn>
                              <a:cxn ang="T75">
                                <a:pos x="T22" y="T23"/>
                              </a:cxn>
                              <a:cxn ang="T76">
                                <a:pos x="T24" y="T25"/>
                              </a:cxn>
                              <a:cxn ang="T77">
                                <a:pos x="T26" y="T27"/>
                              </a:cxn>
                              <a:cxn ang="T78">
                                <a:pos x="T28" y="T29"/>
                              </a:cxn>
                              <a:cxn ang="T79">
                                <a:pos x="T30" y="T31"/>
                              </a:cxn>
                              <a:cxn ang="T80">
                                <a:pos x="T32" y="T33"/>
                              </a:cxn>
                              <a:cxn ang="T81">
                                <a:pos x="T34" y="T35"/>
                              </a:cxn>
                              <a:cxn ang="T82">
                                <a:pos x="T36" y="T37"/>
                              </a:cxn>
                              <a:cxn ang="T83">
                                <a:pos x="T38" y="T39"/>
                              </a:cxn>
                              <a:cxn ang="T84">
                                <a:pos x="T40" y="T41"/>
                              </a:cxn>
                              <a:cxn ang="T85">
                                <a:pos x="T42" y="T43"/>
                              </a:cxn>
                              <a:cxn ang="T86">
                                <a:pos x="T44" y="T45"/>
                              </a:cxn>
                              <a:cxn ang="T87">
                                <a:pos x="T46" y="T47"/>
                              </a:cxn>
                              <a:cxn ang="T88">
                                <a:pos x="T48" y="T49"/>
                              </a:cxn>
                              <a:cxn ang="T89">
                                <a:pos x="T50" y="T51"/>
                              </a:cxn>
                              <a:cxn ang="T90">
                                <a:pos x="T52" y="T53"/>
                              </a:cxn>
                              <a:cxn ang="T91">
                                <a:pos x="T54" y="T55"/>
                              </a:cxn>
                              <a:cxn ang="T92">
                                <a:pos x="T56" y="T57"/>
                              </a:cxn>
                              <a:cxn ang="T93">
                                <a:pos x="T58" y="T59"/>
                              </a:cxn>
                              <a:cxn ang="T94">
                                <a:pos x="T60" y="T61"/>
                              </a:cxn>
                              <a:cxn ang="T95">
                                <a:pos x="T62" y="T63"/>
                              </a:cxn>
                            </a:cxnLst>
                            <a:rect l="T96" t="T97" r="T98" b="T99"/>
                            <a:pathLst>
                              <a:path w="163" h="155">
                                <a:moveTo>
                                  <a:pt x="162" y="98"/>
                                </a:moveTo>
                                <a:lnTo>
                                  <a:pt x="155" y="93"/>
                                </a:lnTo>
                                <a:lnTo>
                                  <a:pt x="145" y="89"/>
                                </a:lnTo>
                                <a:lnTo>
                                  <a:pt x="135" y="84"/>
                                </a:lnTo>
                                <a:lnTo>
                                  <a:pt x="133" y="74"/>
                                </a:lnTo>
                                <a:lnTo>
                                  <a:pt x="131" y="64"/>
                                </a:lnTo>
                                <a:lnTo>
                                  <a:pt x="129" y="55"/>
                                </a:lnTo>
                                <a:lnTo>
                                  <a:pt x="124" y="46"/>
                                </a:lnTo>
                                <a:lnTo>
                                  <a:pt x="119" y="37"/>
                                </a:lnTo>
                                <a:lnTo>
                                  <a:pt x="115" y="32"/>
                                </a:lnTo>
                                <a:lnTo>
                                  <a:pt x="109" y="28"/>
                                </a:lnTo>
                                <a:lnTo>
                                  <a:pt x="103" y="24"/>
                                </a:lnTo>
                                <a:lnTo>
                                  <a:pt x="95" y="22"/>
                                </a:lnTo>
                                <a:lnTo>
                                  <a:pt x="85" y="21"/>
                                </a:lnTo>
                                <a:lnTo>
                                  <a:pt x="73" y="22"/>
                                </a:lnTo>
                                <a:lnTo>
                                  <a:pt x="72" y="14"/>
                                </a:lnTo>
                                <a:lnTo>
                                  <a:pt x="69" y="6"/>
                                </a:lnTo>
                                <a:lnTo>
                                  <a:pt x="62" y="3"/>
                                </a:lnTo>
                                <a:lnTo>
                                  <a:pt x="54" y="1"/>
                                </a:lnTo>
                                <a:lnTo>
                                  <a:pt x="43" y="0"/>
                                </a:lnTo>
                                <a:lnTo>
                                  <a:pt x="39" y="1"/>
                                </a:lnTo>
                                <a:lnTo>
                                  <a:pt x="36" y="3"/>
                                </a:lnTo>
                                <a:lnTo>
                                  <a:pt x="33" y="5"/>
                                </a:lnTo>
                                <a:lnTo>
                                  <a:pt x="32" y="9"/>
                                </a:lnTo>
                                <a:lnTo>
                                  <a:pt x="33" y="14"/>
                                </a:lnTo>
                                <a:lnTo>
                                  <a:pt x="34" y="19"/>
                                </a:lnTo>
                                <a:lnTo>
                                  <a:pt x="38" y="23"/>
                                </a:lnTo>
                                <a:lnTo>
                                  <a:pt x="41" y="26"/>
                                </a:lnTo>
                                <a:lnTo>
                                  <a:pt x="47" y="29"/>
                                </a:lnTo>
                                <a:lnTo>
                                  <a:pt x="52" y="32"/>
                                </a:lnTo>
                                <a:lnTo>
                                  <a:pt x="52" y="38"/>
                                </a:lnTo>
                                <a:lnTo>
                                  <a:pt x="47" y="39"/>
                                </a:lnTo>
                                <a:lnTo>
                                  <a:pt x="40" y="41"/>
                                </a:lnTo>
                                <a:lnTo>
                                  <a:pt x="34" y="43"/>
                                </a:lnTo>
                                <a:lnTo>
                                  <a:pt x="30" y="47"/>
                                </a:lnTo>
                                <a:lnTo>
                                  <a:pt x="25" y="52"/>
                                </a:lnTo>
                                <a:lnTo>
                                  <a:pt x="24" y="60"/>
                                </a:lnTo>
                                <a:lnTo>
                                  <a:pt x="25" y="68"/>
                                </a:lnTo>
                                <a:lnTo>
                                  <a:pt x="17" y="69"/>
                                </a:lnTo>
                                <a:lnTo>
                                  <a:pt x="8" y="71"/>
                                </a:lnTo>
                                <a:lnTo>
                                  <a:pt x="4" y="77"/>
                                </a:lnTo>
                                <a:lnTo>
                                  <a:pt x="2" y="89"/>
                                </a:lnTo>
                                <a:lnTo>
                                  <a:pt x="0" y="100"/>
                                </a:lnTo>
                                <a:lnTo>
                                  <a:pt x="1" y="111"/>
                                </a:lnTo>
                                <a:lnTo>
                                  <a:pt x="3" y="121"/>
                                </a:lnTo>
                                <a:lnTo>
                                  <a:pt x="6" y="133"/>
                                </a:lnTo>
                                <a:lnTo>
                                  <a:pt x="9" y="142"/>
                                </a:lnTo>
                                <a:lnTo>
                                  <a:pt x="13" y="151"/>
                                </a:lnTo>
                                <a:lnTo>
                                  <a:pt x="22" y="153"/>
                                </a:lnTo>
                                <a:lnTo>
                                  <a:pt x="31" y="154"/>
                                </a:lnTo>
                                <a:lnTo>
                                  <a:pt x="38" y="152"/>
                                </a:lnTo>
                                <a:lnTo>
                                  <a:pt x="47" y="149"/>
                                </a:lnTo>
                                <a:lnTo>
                                  <a:pt x="54" y="147"/>
                                </a:lnTo>
                                <a:lnTo>
                                  <a:pt x="63" y="148"/>
                                </a:lnTo>
                                <a:lnTo>
                                  <a:pt x="70" y="150"/>
                                </a:lnTo>
                                <a:lnTo>
                                  <a:pt x="80" y="151"/>
                                </a:lnTo>
                                <a:lnTo>
                                  <a:pt x="89" y="150"/>
                                </a:lnTo>
                                <a:lnTo>
                                  <a:pt x="97" y="147"/>
                                </a:lnTo>
                                <a:lnTo>
                                  <a:pt x="106" y="143"/>
                                </a:lnTo>
                                <a:lnTo>
                                  <a:pt x="112" y="139"/>
                                </a:lnTo>
                                <a:lnTo>
                                  <a:pt x="118" y="135"/>
                                </a:lnTo>
                                <a:lnTo>
                                  <a:pt x="124" y="139"/>
                                </a:lnTo>
                                <a:lnTo>
                                  <a:pt x="129" y="143"/>
                                </a:lnTo>
                                <a:lnTo>
                                  <a:pt x="136" y="146"/>
                                </a:lnTo>
                                <a:lnTo>
                                  <a:pt x="162" y="98"/>
                                </a:lnTo>
                              </a:path>
                            </a:pathLst>
                          </a:custGeom>
                          <a:solidFill>
                            <a:srgbClr val="FFFFFF"/>
                          </a:solidFill>
                          <a:ln w="12700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CA"/>
                          </a:p>
                        </p:txBody>
                      </p:sp>
                      <p:sp>
                        <p:nvSpPr>
                          <p:cNvPr id="55371" name="Freeform 16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974" y="2001"/>
                            <a:ext cx="27" cy="39"/>
                          </a:xfrm>
                          <a:custGeom>
                            <a:avLst/>
                            <a:gdLst>
                              <a:gd name="T0" fmla="*/ 26 w 27"/>
                              <a:gd name="T1" fmla="*/ 38 h 39"/>
                              <a:gd name="T2" fmla="*/ 15 w 27"/>
                              <a:gd name="T3" fmla="*/ 11 h 39"/>
                              <a:gd name="T4" fmla="*/ 0 w 27"/>
                              <a:gd name="T5" fmla="*/ 0 h 39"/>
                              <a:gd name="T6" fmla="*/ 0 60000 65536"/>
                              <a:gd name="T7" fmla="*/ 0 60000 65536"/>
                              <a:gd name="T8" fmla="*/ 0 60000 65536"/>
                              <a:gd name="T9" fmla="*/ 0 w 27"/>
                              <a:gd name="T10" fmla="*/ 0 h 39"/>
                              <a:gd name="T11" fmla="*/ 27 w 27"/>
                              <a:gd name="T12" fmla="*/ 39 h 39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27" h="39">
                                <a:moveTo>
                                  <a:pt x="26" y="38"/>
                                </a:moveTo>
                                <a:lnTo>
                                  <a:pt x="15" y="11"/>
                                </a:lnTo>
                                <a:lnTo>
                                  <a:pt x="0" y="0"/>
                                </a:lnTo>
                              </a:path>
                            </a:pathLst>
                          </a:custGeom>
                          <a:noFill/>
                          <a:ln w="12700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CA"/>
                          </a:p>
                        </p:txBody>
                      </p:sp>
                      <p:sp>
                        <p:nvSpPr>
                          <p:cNvPr id="55372" name="Freeform 16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955" y="2014"/>
                            <a:ext cx="35" cy="34"/>
                          </a:xfrm>
                          <a:custGeom>
                            <a:avLst/>
                            <a:gdLst>
                              <a:gd name="T0" fmla="*/ 34 w 35"/>
                              <a:gd name="T1" fmla="*/ 33 h 34"/>
                              <a:gd name="T2" fmla="*/ 21 w 35"/>
                              <a:gd name="T3" fmla="*/ 9 h 34"/>
                              <a:gd name="T4" fmla="*/ 0 w 35"/>
                              <a:gd name="T5" fmla="*/ 0 h 34"/>
                              <a:gd name="T6" fmla="*/ 0 60000 65536"/>
                              <a:gd name="T7" fmla="*/ 0 60000 65536"/>
                              <a:gd name="T8" fmla="*/ 0 60000 65536"/>
                              <a:gd name="T9" fmla="*/ 0 w 35"/>
                              <a:gd name="T10" fmla="*/ 0 h 34"/>
                              <a:gd name="T11" fmla="*/ 35 w 35"/>
                              <a:gd name="T12" fmla="*/ 34 h 34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35" h="34">
                                <a:moveTo>
                                  <a:pt x="34" y="33"/>
                                </a:moveTo>
                                <a:lnTo>
                                  <a:pt x="21" y="9"/>
                                </a:lnTo>
                                <a:lnTo>
                                  <a:pt x="0" y="0"/>
                                </a:lnTo>
                              </a:path>
                            </a:pathLst>
                          </a:custGeom>
                          <a:noFill/>
                          <a:ln w="12700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CA"/>
                          </a:p>
                        </p:txBody>
                      </p:sp>
                    </p:grpSp>
                    <p:grpSp>
                      <p:nvGrpSpPr>
                        <p:cNvPr id="55378" name="Group 17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25" y="2041"/>
                          <a:ext cx="528" cy="634"/>
                          <a:chOff x="3025" y="2041"/>
                          <a:chExt cx="528" cy="634"/>
                        </a:xfrm>
                      </p:grpSpPr>
                      <p:grpSp>
                        <p:nvGrpSpPr>
                          <p:cNvPr id="55379" name="Group 171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025" y="2041"/>
                            <a:ext cx="528" cy="634"/>
                            <a:chOff x="3025" y="2041"/>
                            <a:chExt cx="528" cy="634"/>
                          </a:xfrm>
                        </p:grpSpPr>
                        <p:grpSp>
                          <p:nvGrpSpPr>
                            <p:cNvPr id="55385" name="Group 17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258" y="2157"/>
                              <a:ext cx="295" cy="251"/>
                              <a:chOff x="3258" y="2157"/>
                              <a:chExt cx="295" cy="251"/>
                            </a:xfrm>
                          </p:grpSpPr>
                          <p:sp>
                            <p:nvSpPr>
                              <p:cNvPr id="55367" name="Freeform 173"/>
                              <p:cNvSpPr>
                                <a:spLocks/>
                              </p:cNvSpPr>
                              <p:nvPr/>
                            </p:nvSpPr>
                            <p:spPr bwMode="auto">
                              <a:xfrm>
                                <a:off x="3258" y="2226"/>
                                <a:ext cx="194" cy="182"/>
                              </a:xfrm>
                              <a:custGeom>
                                <a:avLst/>
                                <a:gdLst>
                                  <a:gd name="T0" fmla="*/ 193 w 194"/>
                                  <a:gd name="T1" fmla="*/ 98 h 182"/>
                                  <a:gd name="T2" fmla="*/ 185 w 194"/>
                                  <a:gd name="T3" fmla="*/ 101 h 182"/>
                                  <a:gd name="T4" fmla="*/ 180 w 194"/>
                                  <a:gd name="T5" fmla="*/ 105 h 182"/>
                                  <a:gd name="T6" fmla="*/ 174 w 194"/>
                                  <a:gd name="T7" fmla="*/ 111 h 182"/>
                                  <a:gd name="T8" fmla="*/ 171 w 194"/>
                                  <a:gd name="T9" fmla="*/ 116 h 182"/>
                                  <a:gd name="T10" fmla="*/ 166 w 194"/>
                                  <a:gd name="T11" fmla="*/ 123 h 182"/>
                                  <a:gd name="T12" fmla="*/ 162 w 194"/>
                                  <a:gd name="T13" fmla="*/ 131 h 182"/>
                                  <a:gd name="T14" fmla="*/ 158 w 194"/>
                                  <a:gd name="T15" fmla="*/ 141 h 182"/>
                                  <a:gd name="T16" fmla="*/ 153 w 194"/>
                                  <a:gd name="T17" fmla="*/ 148 h 182"/>
                                  <a:gd name="T18" fmla="*/ 149 w 194"/>
                                  <a:gd name="T19" fmla="*/ 155 h 182"/>
                                  <a:gd name="T20" fmla="*/ 145 w 194"/>
                                  <a:gd name="T21" fmla="*/ 162 h 182"/>
                                  <a:gd name="T22" fmla="*/ 138 w 194"/>
                                  <a:gd name="T23" fmla="*/ 169 h 182"/>
                                  <a:gd name="T24" fmla="*/ 132 w 194"/>
                                  <a:gd name="T25" fmla="*/ 173 h 182"/>
                                  <a:gd name="T26" fmla="*/ 123 w 194"/>
                                  <a:gd name="T27" fmla="*/ 177 h 182"/>
                                  <a:gd name="T28" fmla="*/ 115 w 194"/>
                                  <a:gd name="T29" fmla="*/ 180 h 182"/>
                                  <a:gd name="T30" fmla="*/ 105 w 194"/>
                                  <a:gd name="T31" fmla="*/ 181 h 182"/>
                                  <a:gd name="T32" fmla="*/ 96 w 194"/>
                                  <a:gd name="T33" fmla="*/ 180 h 182"/>
                                  <a:gd name="T34" fmla="*/ 85 w 194"/>
                                  <a:gd name="T35" fmla="*/ 177 h 182"/>
                                  <a:gd name="T36" fmla="*/ 34 w 194"/>
                                  <a:gd name="T37" fmla="*/ 154 h 182"/>
                                  <a:gd name="T38" fmla="*/ 0 w 194"/>
                                  <a:gd name="T39" fmla="*/ 88 h 182"/>
                                  <a:gd name="T40" fmla="*/ 0 w 194"/>
                                  <a:gd name="T41" fmla="*/ 20 h 182"/>
                                  <a:gd name="T42" fmla="*/ 32 w 194"/>
                                  <a:gd name="T43" fmla="*/ 0 h 182"/>
                                  <a:gd name="T44" fmla="*/ 62 w 194"/>
                                  <a:gd name="T45" fmla="*/ 38 h 182"/>
                                  <a:gd name="T46" fmla="*/ 193 w 194"/>
                                  <a:gd name="T47" fmla="*/ 98 h 182"/>
                                  <a:gd name="T48" fmla="*/ 0 60000 65536"/>
                                  <a:gd name="T49" fmla="*/ 0 60000 65536"/>
                                  <a:gd name="T50" fmla="*/ 0 60000 65536"/>
                                  <a:gd name="T51" fmla="*/ 0 60000 65536"/>
                                  <a:gd name="T52" fmla="*/ 0 60000 65536"/>
                                  <a:gd name="T53" fmla="*/ 0 60000 65536"/>
                                  <a:gd name="T54" fmla="*/ 0 60000 65536"/>
                                  <a:gd name="T55" fmla="*/ 0 60000 65536"/>
                                  <a:gd name="T56" fmla="*/ 0 60000 65536"/>
                                  <a:gd name="T57" fmla="*/ 0 60000 65536"/>
                                  <a:gd name="T58" fmla="*/ 0 60000 65536"/>
                                  <a:gd name="T59" fmla="*/ 0 60000 65536"/>
                                  <a:gd name="T60" fmla="*/ 0 60000 65536"/>
                                  <a:gd name="T61" fmla="*/ 0 60000 65536"/>
                                  <a:gd name="T62" fmla="*/ 0 60000 65536"/>
                                  <a:gd name="T63" fmla="*/ 0 60000 65536"/>
                                  <a:gd name="T64" fmla="*/ 0 60000 65536"/>
                                  <a:gd name="T65" fmla="*/ 0 60000 65536"/>
                                  <a:gd name="T66" fmla="*/ 0 60000 65536"/>
                                  <a:gd name="T67" fmla="*/ 0 60000 65536"/>
                                  <a:gd name="T68" fmla="*/ 0 60000 65536"/>
                                  <a:gd name="T69" fmla="*/ 0 60000 65536"/>
                                  <a:gd name="T70" fmla="*/ 0 60000 65536"/>
                                  <a:gd name="T71" fmla="*/ 0 60000 65536"/>
                                  <a:gd name="T72" fmla="*/ 0 w 194"/>
                                  <a:gd name="T73" fmla="*/ 0 h 182"/>
                                  <a:gd name="T74" fmla="*/ 194 w 194"/>
                                  <a:gd name="T75" fmla="*/ 182 h 182"/>
                                </a:gdLst>
                                <a:ahLst/>
                                <a:cxnLst>
                                  <a:cxn ang="T48">
                                    <a:pos x="T0" y="T1"/>
                                  </a:cxn>
                                  <a:cxn ang="T49">
                                    <a:pos x="T2" y="T3"/>
                                  </a:cxn>
                                  <a:cxn ang="T50">
                                    <a:pos x="T4" y="T5"/>
                                  </a:cxn>
                                  <a:cxn ang="T51">
                                    <a:pos x="T6" y="T7"/>
                                  </a:cxn>
                                  <a:cxn ang="T52">
                                    <a:pos x="T8" y="T9"/>
                                  </a:cxn>
                                  <a:cxn ang="T53">
                                    <a:pos x="T10" y="T11"/>
                                  </a:cxn>
                                  <a:cxn ang="T54">
                                    <a:pos x="T12" y="T13"/>
                                  </a:cxn>
                                  <a:cxn ang="T55">
                                    <a:pos x="T14" y="T15"/>
                                  </a:cxn>
                                  <a:cxn ang="T56">
                                    <a:pos x="T16" y="T17"/>
                                  </a:cxn>
                                  <a:cxn ang="T57">
                                    <a:pos x="T18" y="T19"/>
                                  </a:cxn>
                                  <a:cxn ang="T58">
                                    <a:pos x="T20" y="T21"/>
                                  </a:cxn>
                                  <a:cxn ang="T59">
                                    <a:pos x="T22" y="T23"/>
                                  </a:cxn>
                                  <a:cxn ang="T60">
                                    <a:pos x="T24" y="T25"/>
                                  </a:cxn>
                                  <a:cxn ang="T61">
                                    <a:pos x="T26" y="T27"/>
                                  </a:cxn>
                                  <a:cxn ang="T62">
                                    <a:pos x="T28" y="T29"/>
                                  </a:cxn>
                                  <a:cxn ang="T63">
                                    <a:pos x="T30" y="T31"/>
                                  </a:cxn>
                                  <a:cxn ang="T64">
                                    <a:pos x="T32" y="T33"/>
                                  </a:cxn>
                                  <a:cxn ang="T65">
                                    <a:pos x="T34" y="T35"/>
                                  </a:cxn>
                                  <a:cxn ang="T66">
                                    <a:pos x="T36" y="T37"/>
                                  </a:cxn>
                                  <a:cxn ang="T67">
                                    <a:pos x="T38" y="T39"/>
                                  </a:cxn>
                                  <a:cxn ang="T68">
                                    <a:pos x="T40" y="T41"/>
                                  </a:cxn>
                                  <a:cxn ang="T69">
                                    <a:pos x="T42" y="T43"/>
                                  </a:cxn>
                                  <a:cxn ang="T70">
                                    <a:pos x="T44" y="T45"/>
                                  </a:cxn>
                                  <a:cxn ang="T71">
                                    <a:pos x="T46" y="T47"/>
                                  </a:cxn>
                                </a:cxnLst>
                                <a:rect l="T72" t="T73" r="T74" b="T75"/>
                                <a:pathLst>
                                  <a:path w="194" h="182">
                                    <a:moveTo>
                                      <a:pt x="193" y="98"/>
                                    </a:moveTo>
                                    <a:lnTo>
                                      <a:pt x="185" y="101"/>
                                    </a:lnTo>
                                    <a:lnTo>
                                      <a:pt x="180" y="105"/>
                                    </a:lnTo>
                                    <a:lnTo>
                                      <a:pt x="174" y="111"/>
                                    </a:lnTo>
                                    <a:lnTo>
                                      <a:pt x="171" y="116"/>
                                    </a:lnTo>
                                    <a:lnTo>
                                      <a:pt x="166" y="123"/>
                                    </a:lnTo>
                                    <a:lnTo>
                                      <a:pt x="162" y="131"/>
                                    </a:lnTo>
                                    <a:lnTo>
                                      <a:pt x="158" y="141"/>
                                    </a:lnTo>
                                    <a:lnTo>
                                      <a:pt x="153" y="148"/>
                                    </a:lnTo>
                                    <a:lnTo>
                                      <a:pt x="149" y="155"/>
                                    </a:lnTo>
                                    <a:lnTo>
                                      <a:pt x="145" y="162"/>
                                    </a:lnTo>
                                    <a:lnTo>
                                      <a:pt x="138" y="169"/>
                                    </a:lnTo>
                                    <a:lnTo>
                                      <a:pt x="132" y="173"/>
                                    </a:lnTo>
                                    <a:lnTo>
                                      <a:pt x="123" y="177"/>
                                    </a:lnTo>
                                    <a:lnTo>
                                      <a:pt x="115" y="180"/>
                                    </a:lnTo>
                                    <a:lnTo>
                                      <a:pt x="105" y="181"/>
                                    </a:lnTo>
                                    <a:lnTo>
                                      <a:pt x="96" y="180"/>
                                    </a:lnTo>
                                    <a:lnTo>
                                      <a:pt x="85" y="177"/>
                                    </a:lnTo>
                                    <a:lnTo>
                                      <a:pt x="34" y="154"/>
                                    </a:lnTo>
                                    <a:lnTo>
                                      <a:pt x="0" y="88"/>
                                    </a:lnTo>
                                    <a:lnTo>
                                      <a:pt x="0" y="20"/>
                                    </a:lnTo>
                                    <a:lnTo>
                                      <a:pt x="32" y="0"/>
                                    </a:lnTo>
                                    <a:lnTo>
                                      <a:pt x="62" y="38"/>
                                    </a:lnTo>
                                    <a:lnTo>
                                      <a:pt x="193" y="98"/>
                                    </a:lnTo>
                                  </a:path>
                                </a:pathLst>
                              </a:custGeom>
                              <a:solidFill>
                                <a:srgbClr val="800000"/>
                              </a:solidFill>
                              <a:ln w="12700" cap="rnd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CA"/>
                              </a:p>
                            </p:txBody>
                          </p:sp>
                          <p:sp>
                            <p:nvSpPr>
                              <p:cNvPr id="55368" name="Freeform 174"/>
                              <p:cNvSpPr>
                                <a:spLocks/>
                              </p:cNvSpPr>
                              <p:nvPr/>
                            </p:nvSpPr>
                            <p:spPr bwMode="auto">
                              <a:xfrm>
                                <a:off x="3288" y="2157"/>
                                <a:ext cx="237" cy="92"/>
                              </a:xfrm>
                              <a:custGeom>
                                <a:avLst/>
                                <a:gdLst>
                                  <a:gd name="T0" fmla="*/ 163 w 237"/>
                                  <a:gd name="T1" fmla="*/ 86 h 92"/>
                                  <a:gd name="T2" fmla="*/ 229 w 237"/>
                                  <a:gd name="T3" fmla="*/ 91 h 92"/>
                                  <a:gd name="T4" fmla="*/ 236 w 237"/>
                                  <a:gd name="T5" fmla="*/ 76 h 92"/>
                                  <a:gd name="T6" fmla="*/ 224 w 237"/>
                                  <a:gd name="T7" fmla="*/ 79 h 92"/>
                                  <a:gd name="T8" fmla="*/ 216 w 237"/>
                                  <a:gd name="T9" fmla="*/ 78 h 92"/>
                                  <a:gd name="T10" fmla="*/ 207 w 237"/>
                                  <a:gd name="T11" fmla="*/ 77 h 92"/>
                                  <a:gd name="T12" fmla="*/ 196 w 237"/>
                                  <a:gd name="T13" fmla="*/ 75 h 92"/>
                                  <a:gd name="T14" fmla="*/ 187 w 237"/>
                                  <a:gd name="T15" fmla="*/ 72 h 92"/>
                                  <a:gd name="T16" fmla="*/ 177 w 237"/>
                                  <a:gd name="T17" fmla="*/ 68 h 92"/>
                                  <a:gd name="T18" fmla="*/ 168 w 237"/>
                                  <a:gd name="T19" fmla="*/ 63 h 92"/>
                                  <a:gd name="T20" fmla="*/ 161 w 237"/>
                                  <a:gd name="T21" fmla="*/ 58 h 92"/>
                                  <a:gd name="T22" fmla="*/ 154 w 237"/>
                                  <a:gd name="T23" fmla="*/ 51 h 92"/>
                                  <a:gd name="T24" fmla="*/ 148 w 237"/>
                                  <a:gd name="T25" fmla="*/ 45 h 92"/>
                                  <a:gd name="T26" fmla="*/ 142 w 237"/>
                                  <a:gd name="T27" fmla="*/ 37 h 92"/>
                                  <a:gd name="T28" fmla="*/ 137 w 237"/>
                                  <a:gd name="T29" fmla="*/ 29 h 92"/>
                                  <a:gd name="T30" fmla="*/ 132 w 237"/>
                                  <a:gd name="T31" fmla="*/ 23 h 92"/>
                                  <a:gd name="T32" fmla="*/ 127 w 237"/>
                                  <a:gd name="T33" fmla="*/ 17 h 92"/>
                                  <a:gd name="T34" fmla="*/ 121 w 237"/>
                                  <a:gd name="T35" fmla="*/ 10 h 92"/>
                                  <a:gd name="T36" fmla="*/ 114 w 237"/>
                                  <a:gd name="T37" fmla="*/ 6 h 92"/>
                                  <a:gd name="T38" fmla="*/ 105 w 237"/>
                                  <a:gd name="T39" fmla="*/ 3 h 92"/>
                                  <a:gd name="T40" fmla="*/ 97 w 237"/>
                                  <a:gd name="T41" fmla="*/ 1 h 92"/>
                                  <a:gd name="T42" fmla="*/ 88 w 237"/>
                                  <a:gd name="T43" fmla="*/ 0 h 92"/>
                                  <a:gd name="T44" fmla="*/ 78 w 237"/>
                                  <a:gd name="T45" fmla="*/ 0 h 92"/>
                                  <a:gd name="T46" fmla="*/ 68 w 237"/>
                                  <a:gd name="T47" fmla="*/ 0 h 92"/>
                                  <a:gd name="T48" fmla="*/ 58 w 237"/>
                                  <a:gd name="T49" fmla="*/ 1 h 92"/>
                                  <a:gd name="T50" fmla="*/ 48 w 237"/>
                                  <a:gd name="T51" fmla="*/ 3 h 92"/>
                                  <a:gd name="T52" fmla="*/ 37 w 237"/>
                                  <a:gd name="T53" fmla="*/ 5 h 92"/>
                                  <a:gd name="T54" fmla="*/ 28 w 237"/>
                                  <a:gd name="T55" fmla="*/ 6 h 92"/>
                                  <a:gd name="T56" fmla="*/ 17 w 237"/>
                                  <a:gd name="T57" fmla="*/ 7 h 92"/>
                                  <a:gd name="T58" fmla="*/ 6 w 237"/>
                                  <a:gd name="T59" fmla="*/ 9 h 92"/>
                                  <a:gd name="T60" fmla="*/ 0 w 237"/>
                                  <a:gd name="T61" fmla="*/ 30 h 92"/>
                                  <a:gd name="T62" fmla="*/ 89 w 237"/>
                                  <a:gd name="T63" fmla="*/ 45 h 92"/>
                                  <a:gd name="T64" fmla="*/ 163 w 237"/>
                                  <a:gd name="T65" fmla="*/ 86 h 92"/>
                                  <a:gd name="T66" fmla="*/ 0 60000 65536"/>
                                  <a:gd name="T67" fmla="*/ 0 60000 65536"/>
                                  <a:gd name="T68" fmla="*/ 0 60000 65536"/>
                                  <a:gd name="T69" fmla="*/ 0 60000 65536"/>
                                  <a:gd name="T70" fmla="*/ 0 60000 65536"/>
                                  <a:gd name="T71" fmla="*/ 0 60000 65536"/>
                                  <a:gd name="T72" fmla="*/ 0 60000 65536"/>
                                  <a:gd name="T73" fmla="*/ 0 60000 65536"/>
                                  <a:gd name="T74" fmla="*/ 0 60000 65536"/>
                                  <a:gd name="T75" fmla="*/ 0 60000 65536"/>
                                  <a:gd name="T76" fmla="*/ 0 60000 65536"/>
                                  <a:gd name="T77" fmla="*/ 0 60000 65536"/>
                                  <a:gd name="T78" fmla="*/ 0 60000 65536"/>
                                  <a:gd name="T79" fmla="*/ 0 60000 65536"/>
                                  <a:gd name="T80" fmla="*/ 0 60000 65536"/>
                                  <a:gd name="T81" fmla="*/ 0 60000 65536"/>
                                  <a:gd name="T82" fmla="*/ 0 60000 65536"/>
                                  <a:gd name="T83" fmla="*/ 0 60000 65536"/>
                                  <a:gd name="T84" fmla="*/ 0 60000 65536"/>
                                  <a:gd name="T85" fmla="*/ 0 60000 65536"/>
                                  <a:gd name="T86" fmla="*/ 0 60000 65536"/>
                                  <a:gd name="T87" fmla="*/ 0 60000 65536"/>
                                  <a:gd name="T88" fmla="*/ 0 60000 65536"/>
                                  <a:gd name="T89" fmla="*/ 0 60000 65536"/>
                                  <a:gd name="T90" fmla="*/ 0 60000 65536"/>
                                  <a:gd name="T91" fmla="*/ 0 60000 65536"/>
                                  <a:gd name="T92" fmla="*/ 0 60000 65536"/>
                                  <a:gd name="T93" fmla="*/ 0 60000 65536"/>
                                  <a:gd name="T94" fmla="*/ 0 60000 65536"/>
                                  <a:gd name="T95" fmla="*/ 0 60000 65536"/>
                                  <a:gd name="T96" fmla="*/ 0 60000 65536"/>
                                  <a:gd name="T97" fmla="*/ 0 60000 65536"/>
                                  <a:gd name="T98" fmla="*/ 0 60000 65536"/>
                                  <a:gd name="T99" fmla="*/ 0 w 237"/>
                                  <a:gd name="T100" fmla="*/ 0 h 92"/>
                                  <a:gd name="T101" fmla="*/ 237 w 237"/>
                                  <a:gd name="T102" fmla="*/ 92 h 92"/>
                                </a:gdLst>
                                <a:ahLst/>
                                <a:cxnLst>
                                  <a:cxn ang="T66">
                                    <a:pos x="T0" y="T1"/>
                                  </a:cxn>
                                  <a:cxn ang="T67">
                                    <a:pos x="T2" y="T3"/>
                                  </a:cxn>
                                  <a:cxn ang="T68">
                                    <a:pos x="T4" y="T5"/>
                                  </a:cxn>
                                  <a:cxn ang="T69">
                                    <a:pos x="T6" y="T7"/>
                                  </a:cxn>
                                  <a:cxn ang="T70">
                                    <a:pos x="T8" y="T9"/>
                                  </a:cxn>
                                  <a:cxn ang="T71">
                                    <a:pos x="T10" y="T11"/>
                                  </a:cxn>
                                  <a:cxn ang="T72">
                                    <a:pos x="T12" y="T13"/>
                                  </a:cxn>
                                  <a:cxn ang="T73">
                                    <a:pos x="T14" y="T15"/>
                                  </a:cxn>
                                  <a:cxn ang="T74">
                                    <a:pos x="T16" y="T17"/>
                                  </a:cxn>
                                  <a:cxn ang="T75">
                                    <a:pos x="T18" y="T19"/>
                                  </a:cxn>
                                  <a:cxn ang="T76">
                                    <a:pos x="T20" y="T21"/>
                                  </a:cxn>
                                  <a:cxn ang="T77">
                                    <a:pos x="T22" y="T23"/>
                                  </a:cxn>
                                  <a:cxn ang="T78">
                                    <a:pos x="T24" y="T25"/>
                                  </a:cxn>
                                  <a:cxn ang="T79">
                                    <a:pos x="T26" y="T27"/>
                                  </a:cxn>
                                  <a:cxn ang="T80">
                                    <a:pos x="T28" y="T29"/>
                                  </a:cxn>
                                  <a:cxn ang="T81">
                                    <a:pos x="T30" y="T31"/>
                                  </a:cxn>
                                  <a:cxn ang="T82">
                                    <a:pos x="T32" y="T33"/>
                                  </a:cxn>
                                  <a:cxn ang="T83">
                                    <a:pos x="T34" y="T35"/>
                                  </a:cxn>
                                  <a:cxn ang="T84">
                                    <a:pos x="T36" y="T37"/>
                                  </a:cxn>
                                  <a:cxn ang="T85">
                                    <a:pos x="T38" y="T39"/>
                                  </a:cxn>
                                  <a:cxn ang="T86">
                                    <a:pos x="T40" y="T41"/>
                                  </a:cxn>
                                  <a:cxn ang="T87">
                                    <a:pos x="T42" y="T43"/>
                                  </a:cxn>
                                  <a:cxn ang="T88">
                                    <a:pos x="T44" y="T45"/>
                                  </a:cxn>
                                  <a:cxn ang="T89">
                                    <a:pos x="T46" y="T47"/>
                                  </a:cxn>
                                  <a:cxn ang="T90">
                                    <a:pos x="T48" y="T49"/>
                                  </a:cxn>
                                  <a:cxn ang="T91">
                                    <a:pos x="T50" y="T51"/>
                                  </a:cxn>
                                  <a:cxn ang="T92">
                                    <a:pos x="T52" y="T53"/>
                                  </a:cxn>
                                  <a:cxn ang="T93">
                                    <a:pos x="T54" y="T55"/>
                                  </a:cxn>
                                  <a:cxn ang="T94">
                                    <a:pos x="T56" y="T57"/>
                                  </a:cxn>
                                  <a:cxn ang="T95">
                                    <a:pos x="T58" y="T59"/>
                                  </a:cxn>
                                  <a:cxn ang="T96">
                                    <a:pos x="T60" y="T61"/>
                                  </a:cxn>
                                  <a:cxn ang="T97">
                                    <a:pos x="T62" y="T63"/>
                                  </a:cxn>
                                  <a:cxn ang="T98">
                                    <a:pos x="T64" y="T65"/>
                                  </a:cxn>
                                </a:cxnLst>
                                <a:rect l="T99" t="T100" r="T101" b="T102"/>
                                <a:pathLst>
                                  <a:path w="237" h="92">
                                    <a:moveTo>
                                      <a:pt x="163" y="86"/>
                                    </a:moveTo>
                                    <a:lnTo>
                                      <a:pt x="229" y="91"/>
                                    </a:lnTo>
                                    <a:lnTo>
                                      <a:pt x="236" y="76"/>
                                    </a:lnTo>
                                    <a:lnTo>
                                      <a:pt x="224" y="79"/>
                                    </a:lnTo>
                                    <a:lnTo>
                                      <a:pt x="216" y="78"/>
                                    </a:lnTo>
                                    <a:lnTo>
                                      <a:pt x="207" y="77"/>
                                    </a:lnTo>
                                    <a:lnTo>
                                      <a:pt x="196" y="75"/>
                                    </a:lnTo>
                                    <a:lnTo>
                                      <a:pt x="187" y="72"/>
                                    </a:lnTo>
                                    <a:lnTo>
                                      <a:pt x="177" y="68"/>
                                    </a:lnTo>
                                    <a:lnTo>
                                      <a:pt x="168" y="63"/>
                                    </a:lnTo>
                                    <a:lnTo>
                                      <a:pt x="161" y="58"/>
                                    </a:lnTo>
                                    <a:lnTo>
                                      <a:pt x="154" y="51"/>
                                    </a:lnTo>
                                    <a:lnTo>
                                      <a:pt x="148" y="45"/>
                                    </a:lnTo>
                                    <a:lnTo>
                                      <a:pt x="142" y="37"/>
                                    </a:lnTo>
                                    <a:lnTo>
                                      <a:pt x="137" y="29"/>
                                    </a:lnTo>
                                    <a:lnTo>
                                      <a:pt x="132" y="23"/>
                                    </a:lnTo>
                                    <a:lnTo>
                                      <a:pt x="127" y="17"/>
                                    </a:lnTo>
                                    <a:lnTo>
                                      <a:pt x="121" y="10"/>
                                    </a:lnTo>
                                    <a:lnTo>
                                      <a:pt x="114" y="6"/>
                                    </a:lnTo>
                                    <a:lnTo>
                                      <a:pt x="105" y="3"/>
                                    </a:lnTo>
                                    <a:lnTo>
                                      <a:pt x="97" y="1"/>
                                    </a:lnTo>
                                    <a:lnTo>
                                      <a:pt x="88" y="0"/>
                                    </a:lnTo>
                                    <a:lnTo>
                                      <a:pt x="78" y="0"/>
                                    </a:lnTo>
                                    <a:lnTo>
                                      <a:pt x="68" y="0"/>
                                    </a:lnTo>
                                    <a:lnTo>
                                      <a:pt x="58" y="1"/>
                                    </a:lnTo>
                                    <a:lnTo>
                                      <a:pt x="48" y="3"/>
                                    </a:lnTo>
                                    <a:lnTo>
                                      <a:pt x="37" y="5"/>
                                    </a:lnTo>
                                    <a:lnTo>
                                      <a:pt x="28" y="6"/>
                                    </a:lnTo>
                                    <a:lnTo>
                                      <a:pt x="17" y="7"/>
                                    </a:lnTo>
                                    <a:lnTo>
                                      <a:pt x="6" y="9"/>
                                    </a:lnTo>
                                    <a:lnTo>
                                      <a:pt x="0" y="30"/>
                                    </a:lnTo>
                                    <a:lnTo>
                                      <a:pt x="89" y="45"/>
                                    </a:lnTo>
                                    <a:lnTo>
                                      <a:pt x="163" y="86"/>
                                    </a:lnTo>
                                  </a:path>
                                </a:pathLst>
                              </a:custGeom>
                              <a:solidFill>
                                <a:srgbClr val="FF1F3F"/>
                              </a:solidFill>
                              <a:ln w="12700" cap="rnd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CA"/>
                              </a:p>
                            </p:txBody>
                          </p:sp>
                          <p:sp>
                            <p:nvSpPr>
                              <p:cNvPr id="55369" name="Freeform 175"/>
                              <p:cNvSpPr>
                                <a:spLocks/>
                              </p:cNvSpPr>
                              <p:nvPr/>
                            </p:nvSpPr>
                            <p:spPr bwMode="auto">
                              <a:xfrm>
                                <a:off x="3288" y="2181"/>
                                <a:ext cx="265" cy="146"/>
                              </a:xfrm>
                              <a:custGeom>
                                <a:avLst/>
                                <a:gdLst>
                                  <a:gd name="T0" fmla="*/ 22 w 265"/>
                                  <a:gd name="T1" fmla="*/ 1 h 146"/>
                                  <a:gd name="T2" fmla="*/ 42 w 265"/>
                                  <a:gd name="T3" fmla="*/ 0 h 146"/>
                                  <a:gd name="T4" fmla="*/ 68 w 265"/>
                                  <a:gd name="T5" fmla="*/ 3 h 146"/>
                                  <a:gd name="T6" fmla="*/ 92 w 265"/>
                                  <a:gd name="T7" fmla="*/ 9 h 146"/>
                                  <a:gd name="T8" fmla="*/ 109 w 265"/>
                                  <a:gd name="T9" fmla="*/ 18 h 146"/>
                                  <a:gd name="T10" fmla="*/ 123 w 265"/>
                                  <a:gd name="T11" fmla="*/ 30 h 146"/>
                                  <a:gd name="T12" fmla="*/ 134 w 265"/>
                                  <a:gd name="T13" fmla="*/ 40 h 146"/>
                                  <a:gd name="T14" fmla="*/ 152 w 265"/>
                                  <a:gd name="T15" fmla="*/ 51 h 146"/>
                                  <a:gd name="T16" fmla="*/ 169 w 265"/>
                                  <a:gd name="T17" fmla="*/ 59 h 146"/>
                                  <a:gd name="T18" fmla="*/ 189 w 265"/>
                                  <a:gd name="T19" fmla="*/ 63 h 146"/>
                                  <a:gd name="T20" fmla="*/ 208 w 265"/>
                                  <a:gd name="T21" fmla="*/ 63 h 146"/>
                                  <a:gd name="T22" fmla="*/ 228 w 265"/>
                                  <a:gd name="T23" fmla="*/ 60 h 146"/>
                                  <a:gd name="T24" fmla="*/ 247 w 265"/>
                                  <a:gd name="T25" fmla="*/ 54 h 146"/>
                                  <a:gd name="T26" fmla="*/ 262 w 265"/>
                                  <a:gd name="T27" fmla="*/ 43 h 146"/>
                                  <a:gd name="T28" fmla="*/ 264 w 265"/>
                                  <a:gd name="T29" fmla="*/ 57 h 146"/>
                                  <a:gd name="T30" fmla="*/ 263 w 265"/>
                                  <a:gd name="T31" fmla="*/ 72 h 146"/>
                                  <a:gd name="T32" fmla="*/ 259 w 265"/>
                                  <a:gd name="T33" fmla="*/ 88 h 146"/>
                                  <a:gd name="T34" fmla="*/ 251 w 265"/>
                                  <a:gd name="T35" fmla="*/ 102 h 146"/>
                                  <a:gd name="T36" fmla="*/ 240 w 265"/>
                                  <a:gd name="T37" fmla="*/ 114 h 146"/>
                                  <a:gd name="T38" fmla="*/ 229 w 265"/>
                                  <a:gd name="T39" fmla="*/ 123 h 146"/>
                                  <a:gd name="T40" fmla="*/ 214 w 265"/>
                                  <a:gd name="T41" fmla="*/ 132 h 146"/>
                                  <a:gd name="T42" fmla="*/ 198 w 265"/>
                                  <a:gd name="T43" fmla="*/ 138 h 146"/>
                                  <a:gd name="T44" fmla="*/ 179 w 265"/>
                                  <a:gd name="T45" fmla="*/ 143 h 146"/>
                                  <a:gd name="T46" fmla="*/ 155 w 265"/>
                                  <a:gd name="T47" fmla="*/ 145 h 146"/>
                                  <a:gd name="T48" fmla="*/ 136 w 265"/>
                                  <a:gd name="T49" fmla="*/ 143 h 146"/>
                                  <a:gd name="T50" fmla="*/ 112 w 265"/>
                                  <a:gd name="T51" fmla="*/ 138 h 146"/>
                                  <a:gd name="T52" fmla="*/ 92 w 265"/>
                                  <a:gd name="T53" fmla="*/ 132 h 146"/>
                                  <a:gd name="T54" fmla="*/ 74 w 265"/>
                                  <a:gd name="T55" fmla="*/ 123 h 146"/>
                                  <a:gd name="T56" fmla="*/ 51 w 265"/>
                                  <a:gd name="T57" fmla="*/ 111 h 146"/>
                                  <a:gd name="T58" fmla="*/ 32 w 265"/>
                                  <a:gd name="T59" fmla="*/ 98 h 146"/>
                                  <a:gd name="T60" fmla="*/ 3 w 265"/>
                                  <a:gd name="T61" fmla="*/ 44 h 146"/>
                                  <a:gd name="T62" fmla="*/ 12 w 265"/>
                                  <a:gd name="T63" fmla="*/ 3 h 146"/>
                                  <a:gd name="T64" fmla="*/ 0 60000 65536"/>
                                  <a:gd name="T65" fmla="*/ 0 60000 65536"/>
                                  <a:gd name="T66" fmla="*/ 0 60000 65536"/>
                                  <a:gd name="T67" fmla="*/ 0 60000 65536"/>
                                  <a:gd name="T68" fmla="*/ 0 60000 65536"/>
                                  <a:gd name="T69" fmla="*/ 0 60000 65536"/>
                                  <a:gd name="T70" fmla="*/ 0 60000 65536"/>
                                  <a:gd name="T71" fmla="*/ 0 60000 65536"/>
                                  <a:gd name="T72" fmla="*/ 0 60000 65536"/>
                                  <a:gd name="T73" fmla="*/ 0 60000 65536"/>
                                  <a:gd name="T74" fmla="*/ 0 60000 65536"/>
                                  <a:gd name="T75" fmla="*/ 0 60000 65536"/>
                                  <a:gd name="T76" fmla="*/ 0 60000 65536"/>
                                  <a:gd name="T77" fmla="*/ 0 60000 65536"/>
                                  <a:gd name="T78" fmla="*/ 0 60000 65536"/>
                                  <a:gd name="T79" fmla="*/ 0 60000 65536"/>
                                  <a:gd name="T80" fmla="*/ 0 60000 65536"/>
                                  <a:gd name="T81" fmla="*/ 0 60000 65536"/>
                                  <a:gd name="T82" fmla="*/ 0 60000 65536"/>
                                  <a:gd name="T83" fmla="*/ 0 60000 65536"/>
                                  <a:gd name="T84" fmla="*/ 0 60000 65536"/>
                                  <a:gd name="T85" fmla="*/ 0 60000 65536"/>
                                  <a:gd name="T86" fmla="*/ 0 60000 65536"/>
                                  <a:gd name="T87" fmla="*/ 0 60000 65536"/>
                                  <a:gd name="T88" fmla="*/ 0 60000 65536"/>
                                  <a:gd name="T89" fmla="*/ 0 60000 65536"/>
                                  <a:gd name="T90" fmla="*/ 0 60000 65536"/>
                                  <a:gd name="T91" fmla="*/ 0 60000 65536"/>
                                  <a:gd name="T92" fmla="*/ 0 60000 65536"/>
                                  <a:gd name="T93" fmla="*/ 0 60000 65536"/>
                                  <a:gd name="T94" fmla="*/ 0 60000 65536"/>
                                  <a:gd name="T95" fmla="*/ 0 60000 65536"/>
                                  <a:gd name="T96" fmla="*/ 0 w 265"/>
                                  <a:gd name="T97" fmla="*/ 0 h 146"/>
                                  <a:gd name="T98" fmla="*/ 265 w 265"/>
                                  <a:gd name="T99" fmla="*/ 146 h 146"/>
                                </a:gdLst>
                                <a:ahLst/>
                                <a:cxnLst>
                                  <a:cxn ang="T64">
                                    <a:pos x="T0" y="T1"/>
                                  </a:cxn>
                                  <a:cxn ang="T65">
                                    <a:pos x="T2" y="T3"/>
                                  </a:cxn>
                                  <a:cxn ang="T66">
                                    <a:pos x="T4" y="T5"/>
                                  </a:cxn>
                                  <a:cxn ang="T67">
                                    <a:pos x="T6" y="T7"/>
                                  </a:cxn>
                                  <a:cxn ang="T68">
                                    <a:pos x="T8" y="T9"/>
                                  </a:cxn>
                                  <a:cxn ang="T69">
                                    <a:pos x="T10" y="T11"/>
                                  </a:cxn>
                                  <a:cxn ang="T70">
                                    <a:pos x="T12" y="T13"/>
                                  </a:cxn>
                                  <a:cxn ang="T71">
                                    <a:pos x="T14" y="T15"/>
                                  </a:cxn>
                                  <a:cxn ang="T72">
                                    <a:pos x="T16" y="T17"/>
                                  </a:cxn>
                                  <a:cxn ang="T73">
                                    <a:pos x="T18" y="T19"/>
                                  </a:cxn>
                                  <a:cxn ang="T74">
                                    <a:pos x="T20" y="T21"/>
                                  </a:cxn>
                                  <a:cxn ang="T75">
                                    <a:pos x="T22" y="T23"/>
                                  </a:cxn>
                                  <a:cxn ang="T76">
                                    <a:pos x="T24" y="T25"/>
                                  </a:cxn>
                                  <a:cxn ang="T77">
                                    <a:pos x="T26" y="T27"/>
                                  </a:cxn>
                                  <a:cxn ang="T78">
                                    <a:pos x="T28" y="T29"/>
                                  </a:cxn>
                                  <a:cxn ang="T79">
                                    <a:pos x="T30" y="T31"/>
                                  </a:cxn>
                                  <a:cxn ang="T80">
                                    <a:pos x="T32" y="T33"/>
                                  </a:cxn>
                                  <a:cxn ang="T81">
                                    <a:pos x="T34" y="T35"/>
                                  </a:cxn>
                                  <a:cxn ang="T82">
                                    <a:pos x="T36" y="T37"/>
                                  </a:cxn>
                                  <a:cxn ang="T83">
                                    <a:pos x="T38" y="T39"/>
                                  </a:cxn>
                                  <a:cxn ang="T84">
                                    <a:pos x="T40" y="T41"/>
                                  </a:cxn>
                                  <a:cxn ang="T85">
                                    <a:pos x="T42" y="T43"/>
                                  </a:cxn>
                                  <a:cxn ang="T86">
                                    <a:pos x="T44" y="T45"/>
                                  </a:cxn>
                                  <a:cxn ang="T87">
                                    <a:pos x="T46" y="T47"/>
                                  </a:cxn>
                                  <a:cxn ang="T88">
                                    <a:pos x="T48" y="T49"/>
                                  </a:cxn>
                                  <a:cxn ang="T89">
                                    <a:pos x="T50" y="T51"/>
                                  </a:cxn>
                                  <a:cxn ang="T90">
                                    <a:pos x="T52" y="T53"/>
                                  </a:cxn>
                                  <a:cxn ang="T91">
                                    <a:pos x="T54" y="T55"/>
                                  </a:cxn>
                                  <a:cxn ang="T92">
                                    <a:pos x="T56" y="T57"/>
                                  </a:cxn>
                                  <a:cxn ang="T93">
                                    <a:pos x="T58" y="T59"/>
                                  </a:cxn>
                                  <a:cxn ang="T94">
                                    <a:pos x="T60" y="T61"/>
                                  </a:cxn>
                                  <a:cxn ang="T95">
                                    <a:pos x="T62" y="T63"/>
                                  </a:cxn>
                                </a:cxnLst>
                                <a:rect l="T96" t="T97" r="T98" b="T99"/>
                                <a:pathLst>
                                  <a:path w="265" h="146">
                                    <a:moveTo>
                                      <a:pt x="12" y="3"/>
                                    </a:moveTo>
                                    <a:lnTo>
                                      <a:pt x="22" y="1"/>
                                    </a:lnTo>
                                    <a:lnTo>
                                      <a:pt x="32" y="1"/>
                                    </a:lnTo>
                                    <a:lnTo>
                                      <a:pt x="42" y="0"/>
                                    </a:lnTo>
                                    <a:lnTo>
                                      <a:pt x="56" y="1"/>
                                    </a:lnTo>
                                    <a:lnTo>
                                      <a:pt x="68" y="3"/>
                                    </a:lnTo>
                                    <a:lnTo>
                                      <a:pt x="81" y="6"/>
                                    </a:lnTo>
                                    <a:lnTo>
                                      <a:pt x="92" y="9"/>
                                    </a:lnTo>
                                    <a:lnTo>
                                      <a:pt x="103" y="12"/>
                                    </a:lnTo>
                                    <a:lnTo>
                                      <a:pt x="109" y="18"/>
                                    </a:lnTo>
                                    <a:lnTo>
                                      <a:pt x="116" y="24"/>
                                    </a:lnTo>
                                    <a:lnTo>
                                      <a:pt x="123" y="30"/>
                                    </a:lnTo>
                                    <a:lnTo>
                                      <a:pt x="128" y="35"/>
                                    </a:lnTo>
                                    <a:lnTo>
                                      <a:pt x="134" y="40"/>
                                    </a:lnTo>
                                    <a:lnTo>
                                      <a:pt x="142" y="45"/>
                                    </a:lnTo>
                                    <a:lnTo>
                                      <a:pt x="152" y="51"/>
                                    </a:lnTo>
                                    <a:lnTo>
                                      <a:pt x="159" y="55"/>
                                    </a:lnTo>
                                    <a:lnTo>
                                      <a:pt x="169" y="59"/>
                                    </a:lnTo>
                                    <a:lnTo>
                                      <a:pt x="179" y="61"/>
                                    </a:lnTo>
                                    <a:lnTo>
                                      <a:pt x="189" y="63"/>
                                    </a:lnTo>
                                    <a:lnTo>
                                      <a:pt x="199" y="63"/>
                                    </a:lnTo>
                                    <a:lnTo>
                                      <a:pt x="208" y="63"/>
                                    </a:lnTo>
                                    <a:lnTo>
                                      <a:pt x="218" y="62"/>
                                    </a:lnTo>
                                    <a:lnTo>
                                      <a:pt x="228" y="60"/>
                                    </a:lnTo>
                                    <a:lnTo>
                                      <a:pt x="238" y="58"/>
                                    </a:lnTo>
                                    <a:lnTo>
                                      <a:pt x="247" y="54"/>
                                    </a:lnTo>
                                    <a:lnTo>
                                      <a:pt x="256" y="48"/>
                                    </a:lnTo>
                                    <a:lnTo>
                                      <a:pt x="262" y="43"/>
                                    </a:lnTo>
                                    <a:lnTo>
                                      <a:pt x="264" y="49"/>
                                    </a:lnTo>
                                    <a:lnTo>
                                      <a:pt x="264" y="57"/>
                                    </a:lnTo>
                                    <a:lnTo>
                                      <a:pt x="264" y="64"/>
                                    </a:lnTo>
                                    <a:lnTo>
                                      <a:pt x="263" y="72"/>
                                    </a:lnTo>
                                    <a:lnTo>
                                      <a:pt x="261" y="80"/>
                                    </a:lnTo>
                                    <a:lnTo>
                                      <a:pt x="259" y="88"/>
                                    </a:lnTo>
                                    <a:lnTo>
                                      <a:pt x="255" y="95"/>
                                    </a:lnTo>
                                    <a:lnTo>
                                      <a:pt x="251" y="102"/>
                                    </a:lnTo>
                                    <a:lnTo>
                                      <a:pt x="247" y="108"/>
                                    </a:lnTo>
                                    <a:lnTo>
                                      <a:pt x="240" y="114"/>
                                    </a:lnTo>
                                    <a:lnTo>
                                      <a:pt x="235" y="118"/>
                                    </a:lnTo>
                                    <a:lnTo>
                                      <a:pt x="229" y="123"/>
                                    </a:lnTo>
                                    <a:lnTo>
                                      <a:pt x="222" y="128"/>
                                    </a:lnTo>
                                    <a:lnTo>
                                      <a:pt x="214" y="132"/>
                                    </a:lnTo>
                                    <a:lnTo>
                                      <a:pt x="206" y="136"/>
                                    </a:lnTo>
                                    <a:lnTo>
                                      <a:pt x="198" y="138"/>
                                    </a:lnTo>
                                    <a:lnTo>
                                      <a:pt x="189" y="141"/>
                                    </a:lnTo>
                                    <a:lnTo>
                                      <a:pt x="179" y="143"/>
                                    </a:lnTo>
                                    <a:lnTo>
                                      <a:pt x="166" y="145"/>
                                    </a:lnTo>
                                    <a:lnTo>
                                      <a:pt x="155" y="145"/>
                                    </a:lnTo>
                                    <a:lnTo>
                                      <a:pt x="147" y="145"/>
                                    </a:lnTo>
                                    <a:lnTo>
                                      <a:pt x="136" y="143"/>
                                    </a:lnTo>
                                    <a:lnTo>
                                      <a:pt x="125" y="142"/>
                                    </a:lnTo>
                                    <a:lnTo>
                                      <a:pt x="112" y="138"/>
                                    </a:lnTo>
                                    <a:lnTo>
                                      <a:pt x="103" y="136"/>
                                    </a:lnTo>
                                    <a:lnTo>
                                      <a:pt x="92" y="132"/>
                                    </a:lnTo>
                                    <a:lnTo>
                                      <a:pt x="84" y="128"/>
                                    </a:lnTo>
                                    <a:lnTo>
                                      <a:pt x="74" y="123"/>
                                    </a:lnTo>
                                    <a:lnTo>
                                      <a:pt x="62" y="117"/>
                                    </a:lnTo>
                                    <a:lnTo>
                                      <a:pt x="51" y="111"/>
                                    </a:lnTo>
                                    <a:lnTo>
                                      <a:pt x="42" y="104"/>
                                    </a:lnTo>
                                    <a:lnTo>
                                      <a:pt x="32" y="98"/>
                                    </a:lnTo>
                                    <a:lnTo>
                                      <a:pt x="22" y="89"/>
                                    </a:lnTo>
                                    <a:lnTo>
                                      <a:pt x="3" y="44"/>
                                    </a:lnTo>
                                    <a:lnTo>
                                      <a:pt x="0" y="26"/>
                                    </a:lnTo>
                                    <a:lnTo>
                                      <a:pt x="12" y="3"/>
                                    </a:lnTo>
                                  </a:path>
                                </a:pathLst>
                              </a:custGeom>
                              <a:solidFill>
                                <a:srgbClr val="FF0000"/>
                              </a:solidFill>
                              <a:ln w="12700" cap="rnd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CA"/>
                              </a:p>
                            </p:txBody>
                          </p:sp>
                        </p:grpSp>
                        <p:grpSp>
                          <p:nvGrpSpPr>
                            <p:cNvPr id="55387" name="Group 17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025" y="2041"/>
                              <a:ext cx="351" cy="634"/>
                              <a:chOff x="3025" y="2041"/>
                              <a:chExt cx="351" cy="634"/>
                            </a:xfrm>
                          </p:grpSpPr>
                          <p:grpSp>
                            <p:nvGrpSpPr>
                              <p:cNvPr id="55388" name="Group 177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025" y="2041"/>
                                <a:ext cx="351" cy="634"/>
                                <a:chOff x="3025" y="2041"/>
                                <a:chExt cx="351" cy="634"/>
                              </a:xfrm>
                            </p:grpSpPr>
                            <p:grpSp>
                              <p:nvGrpSpPr>
                                <p:cNvPr id="55389" name="Group 178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3025" y="2041"/>
                                  <a:ext cx="300" cy="634"/>
                                  <a:chOff x="3025" y="2041"/>
                                  <a:chExt cx="300" cy="634"/>
                                </a:xfrm>
                              </p:grpSpPr>
                              <p:grpSp>
                                <p:nvGrpSpPr>
                                  <p:cNvPr id="55390" name="Group 179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>
                                    <a:off x="3025" y="2041"/>
                                    <a:ext cx="221" cy="504"/>
                                    <a:chOff x="3025" y="2041"/>
                                    <a:chExt cx="221" cy="504"/>
                                  </a:xfrm>
                                </p:grpSpPr>
                                <p:sp>
                                  <p:nvSpPr>
                                    <p:cNvPr id="55364" name="Freeform 180"/>
                                    <p:cNvSpPr>
                                      <a:spLocks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3025" y="2041"/>
                                      <a:ext cx="190" cy="155"/>
                                    </a:xfrm>
                                    <a:custGeom>
                                      <a:avLst/>
                                      <a:gdLst>
                                        <a:gd name="T0" fmla="*/ 189 w 190"/>
                                        <a:gd name="T1" fmla="*/ 107 h 155"/>
                                        <a:gd name="T2" fmla="*/ 180 w 190"/>
                                        <a:gd name="T3" fmla="*/ 104 h 155"/>
                                        <a:gd name="T4" fmla="*/ 163 w 190"/>
                                        <a:gd name="T5" fmla="*/ 95 h 155"/>
                                        <a:gd name="T6" fmla="*/ 148 w 190"/>
                                        <a:gd name="T7" fmla="*/ 87 h 155"/>
                                        <a:gd name="T8" fmla="*/ 133 w 190"/>
                                        <a:gd name="T9" fmla="*/ 82 h 155"/>
                                        <a:gd name="T10" fmla="*/ 121 w 190"/>
                                        <a:gd name="T11" fmla="*/ 76 h 155"/>
                                        <a:gd name="T12" fmla="*/ 110 w 190"/>
                                        <a:gd name="T13" fmla="*/ 71 h 155"/>
                                        <a:gd name="T14" fmla="*/ 101 w 190"/>
                                        <a:gd name="T15" fmla="*/ 63 h 155"/>
                                        <a:gd name="T16" fmla="*/ 88 w 190"/>
                                        <a:gd name="T17" fmla="*/ 52 h 155"/>
                                        <a:gd name="T18" fmla="*/ 76 w 190"/>
                                        <a:gd name="T19" fmla="*/ 42 h 155"/>
                                        <a:gd name="T20" fmla="*/ 64 w 190"/>
                                        <a:gd name="T21" fmla="*/ 33 h 155"/>
                                        <a:gd name="T22" fmla="*/ 55 w 190"/>
                                        <a:gd name="T23" fmla="*/ 24 h 155"/>
                                        <a:gd name="T24" fmla="*/ 45 w 190"/>
                                        <a:gd name="T25" fmla="*/ 12 h 155"/>
                                        <a:gd name="T26" fmla="*/ 33 w 190"/>
                                        <a:gd name="T27" fmla="*/ 0 h 155"/>
                                        <a:gd name="T28" fmla="*/ 25 w 190"/>
                                        <a:gd name="T29" fmla="*/ 9 h 155"/>
                                        <a:gd name="T30" fmla="*/ 18 w 190"/>
                                        <a:gd name="T31" fmla="*/ 19 h 155"/>
                                        <a:gd name="T32" fmla="*/ 9 w 190"/>
                                        <a:gd name="T33" fmla="*/ 33 h 155"/>
                                        <a:gd name="T34" fmla="*/ 4 w 190"/>
                                        <a:gd name="T35" fmla="*/ 42 h 155"/>
                                        <a:gd name="T36" fmla="*/ 0 w 190"/>
                                        <a:gd name="T37" fmla="*/ 50 h 155"/>
                                        <a:gd name="T38" fmla="*/ 9 w 190"/>
                                        <a:gd name="T39" fmla="*/ 58 h 155"/>
                                        <a:gd name="T40" fmla="*/ 18 w 190"/>
                                        <a:gd name="T41" fmla="*/ 67 h 155"/>
                                        <a:gd name="T42" fmla="*/ 27 w 190"/>
                                        <a:gd name="T43" fmla="*/ 75 h 155"/>
                                        <a:gd name="T44" fmla="*/ 35 w 190"/>
                                        <a:gd name="T45" fmla="*/ 84 h 155"/>
                                        <a:gd name="T46" fmla="*/ 45 w 190"/>
                                        <a:gd name="T47" fmla="*/ 90 h 155"/>
                                        <a:gd name="T48" fmla="*/ 54 w 190"/>
                                        <a:gd name="T49" fmla="*/ 98 h 155"/>
                                        <a:gd name="T50" fmla="*/ 65 w 190"/>
                                        <a:gd name="T51" fmla="*/ 106 h 155"/>
                                        <a:gd name="T52" fmla="*/ 73 w 190"/>
                                        <a:gd name="T53" fmla="*/ 110 h 155"/>
                                        <a:gd name="T54" fmla="*/ 83 w 190"/>
                                        <a:gd name="T55" fmla="*/ 116 h 155"/>
                                        <a:gd name="T56" fmla="*/ 94 w 190"/>
                                        <a:gd name="T57" fmla="*/ 123 h 155"/>
                                        <a:gd name="T58" fmla="*/ 101 w 190"/>
                                        <a:gd name="T59" fmla="*/ 126 h 155"/>
                                        <a:gd name="T60" fmla="*/ 109 w 190"/>
                                        <a:gd name="T61" fmla="*/ 132 h 155"/>
                                        <a:gd name="T62" fmla="*/ 118 w 190"/>
                                        <a:gd name="T63" fmla="*/ 139 h 155"/>
                                        <a:gd name="T64" fmla="*/ 125 w 190"/>
                                        <a:gd name="T65" fmla="*/ 144 h 155"/>
                                        <a:gd name="T66" fmla="*/ 137 w 190"/>
                                        <a:gd name="T67" fmla="*/ 154 h 155"/>
                                        <a:gd name="T68" fmla="*/ 166 w 190"/>
                                        <a:gd name="T69" fmla="*/ 144 h 155"/>
                                        <a:gd name="T70" fmla="*/ 189 w 190"/>
                                        <a:gd name="T71" fmla="*/ 107 h 155"/>
                                        <a:gd name="T72" fmla="*/ 0 60000 65536"/>
                                        <a:gd name="T73" fmla="*/ 0 60000 65536"/>
                                        <a:gd name="T74" fmla="*/ 0 60000 65536"/>
                                        <a:gd name="T75" fmla="*/ 0 60000 65536"/>
                                        <a:gd name="T76" fmla="*/ 0 60000 65536"/>
                                        <a:gd name="T77" fmla="*/ 0 60000 65536"/>
                                        <a:gd name="T78" fmla="*/ 0 60000 65536"/>
                                        <a:gd name="T79" fmla="*/ 0 60000 65536"/>
                                        <a:gd name="T80" fmla="*/ 0 60000 65536"/>
                                        <a:gd name="T81" fmla="*/ 0 60000 65536"/>
                                        <a:gd name="T82" fmla="*/ 0 60000 65536"/>
                                        <a:gd name="T83" fmla="*/ 0 60000 65536"/>
                                        <a:gd name="T84" fmla="*/ 0 60000 65536"/>
                                        <a:gd name="T85" fmla="*/ 0 60000 65536"/>
                                        <a:gd name="T86" fmla="*/ 0 60000 65536"/>
                                        <a:gd name="T87" fmla="*/ 0 60000 65536"/>
                                        <a:gd name="T88" fmla="*/ 0 60000 65536"/>
                                        <a:gd name="T89" fmla="*/ 0 60000 65536"/>
                                        <a:gd name="T90" fmla="*/ 0 60000 65536"/>
                                        <a:gd name="T91" fmla="*/ 0 60000 65536"/>
                                        <a:gd name="T92" fmla="*/ 0 60000 65536"/>
                                        <a:gd name="T93" fmla="*/ 0 60000 65536"/>
                                        <a:gd name="T94" fmla="*/ 0 60000 65536"/>
                                        <a:gd name="T95" fmla="*/ 0 60000 65536"/>
                                        <a:gd name="T96" fmla="*/ 0 60000 65536"/>
                                        <a:gd name="T97" fmla="*/ 0 60000 65536"/>
                                        <a:gd name="T98" fmla="*/ 0 60000 65536"/>
                                        <a:gd name="T99" fmla="*/ 0 60000 65536"/>
                                        <a:gd name="T100" fmla="*/ 0 60000 65536"/>
                                        <a:gd name="T101" fmla="*/ 0 60000 65536"/>
                                        <a:gd name="T102" fmla="*/ 0 60000 65536"/>
                                        <a:gd name="T103" fmla="*/ 0 60000 65536"/>
                                        <a:gd name="T104" fmla="*/ 0 60000 65536"/>
                                        <a:gd name="T105" fmla="*/ 0 60000 65536"/>
                                        <a:gd name="T106" fmla="*/ 0 60000 65536"/>
                                        <a:gd name="T107" fmla="*/ 0 60000 65536"/>
                                        <a:gd name="T108" fmla="*/ 0 w 190"/>
                                        <a:gd name="T109" fmla="*/ 0 h 155"/>
                                        <a:gd name="T110" fmla="*/ 190 w 190"/>
                                        <a:gd name="T111" fmla="*/ 155 h 155"/>
                                      </a:gdLst>
                                      <a:ahLst/>
                                      <a:cxnLst>
                                        <a:cxn ang="T72">
                                          <a:pos x="T0" y="T1"/>
                                        </a:cxn>
                                        <a:cxn ang="T73">
                                          <a:pos x="T2" y="T3"/>
                                        </a:cxn>
                                        <a:cxn ang="T74">
                                          <a:pos x="T4" y="T5"/>
                                        </a:cxn>
                                        <a:cxn ang="T75">
                                          <a:pos x="T6" y="T7"/>
                                        </a:cxn>
                                        <a:cxn ang="T76">
                                          <a:pos x="T8" y="T9"/>
                                        </a:cxn>
                                        <a:cxn ang="T77">
                                          <a:pos x="T10" y="T11"/>
                                        </a:cxn>
                                        <a:cxn ang="T78">
                                          <a:pos x="T12" y="T13"/>
                                        </a:cxn>
                                        <a:cxn ang="T79">
                                          <a:pos x="T14" y="T15"/>
                                        </a:cxn>
                                        <a:cxn ang="T80">
                                          <a:pos x="T16" y="T17"/>
                                        </a:cxn>
                                        <a:cxn ang="T81">
                                          <a:pos x="T18" y="T19"/>
                                        </a:cxn>
                                        <a:cxn ang="T82">
                                          <a:pos x="T20" y="T21"/>
                                        </a:cxn>
                                        <a:cxn ang="T83">
                                          <a:pos x="T22" y="T23"/>
                                        </a:cxn>
                                        <a:cxn ang="T84">
                                          <a:pos x="T24" y="T25"/>
                                        </a:cxn>
                                        <a:cxn ang="T85">
                                          <a:pos x="T26" y="T27"/>
                                        </a:cxn>
                                        <a:cxn ang="T86">
                                          <a:pos x="T28" y="T29"/>
                                        </a:cxn>
                                        <a:cxn ang="T87">
                                          <a:pos x="T30" y="T31"/>
                                        </a:cxn>
                                        <a:cxn ang="T88">
                                          <a:pos x="T32" y="T33"/>
                                        </a:cxn>
                                        <a:cxn ang="T89">
                                          <a:pos x="T34" y="T35"/>
                                        </a:cxn>
                                        <a:cxn ang="T90">
                                          <a:pos x="T36" y="T37"/>
                                        </a:cxn>
                                        <a:cxn ang="T91">
                                          <a:pos x="T38" y="T39"/>
                                        </a:cxn>
                                        <a:cxn ang="T92">
                                          <a:pos x="T40" y="T41"/>
                                        </a:cxn>
                                        <a:cxn ang="T93">
                                          <a:pos x="T42" y="T43"/>
                                        </a:cxn>
                                        <a:cxn ang="T94">
                                          <a:pos x="T44" y="T45"/>
                                        </a:cxn>
                                        <a:cxn ang="T95">
                                          <a:pos x="T46" y="T47"/>
                                        </a:cxn>
                                        <a:cxn ang="T96">
                                          <a:pos x="T48" y="T49"/>
                                        </a:cxn>
                                        <a:cxn ang="T97">
                                          <a:pos x="T50" y="T51"/>
                                        </a:cxn>
                                        <a:cxn ang="T98">
                                          <a:pos x="T52" y="T53"/>
                                        </a:cxn>
                                        <a:cxn ang="T99">
                                          <a:pos x="T54" y="T55"/>
                                        </a:cxn>
                                        <a:cxn ang="T100">
                                          <a:pos x="T56" y="T57"/>
                                        </a:cxn>
                                        <a:cxn ang="T101">
                                          <a:pos x="T58" y="T59"/>
                                        </a:cxn>
                                        <a:cxn ang="T102">
                                          <a:pos x="T60" y="T61"/>
                                        </a:cxn>
                                        <a:cxn ang="T103">
                                          <a:pos x="T62" y="T63"/>
                                        </a:cxn>
                                        <a:cxn ang="T104">
                                          <a:pos x="T64" y="T65"/>
                                        </a:cxn>
                                        <a:cxn ang="T105">
                                          <a:pos x="T66" y="T67"/>
                                        </a:cxn>
                                        <a:cxn ang="T106">
                                          <a:pos x="T68" y="T69"/>
                                        </a:cxn>
                                        <a:cxn ang="T107">
                                          <a:pos x="T70" y="T71"/>
                                        </a:cxn>
                                      </a:cxnLst>
                                      <a:rect l="T108" t="T109" r="T110" b="T111"/>
                                      <a:pathLst>
                                        <a:path w="190" h="155">
                                          <a:moveTo>
                                            <a:pt x="189" y="107"/>
                                          </a:moveTo>
                                          <a:lnTo>
                                            <a:pt x="180" y="104"/>
                                          </a:lnTo>
                                          <a:lnTo>
                                            <a:pt x="163" y="95"/>
                                          </a:lnTo>
                                          <a:lnTo>
                                            <a:pt x="148" y="87"/>
                                          </a:lnTo>
                                          <a:lnTo>
                                            <a:pt x="133" y="82"/>
                                          </a:lnTo>
                                          <a:lnTo>
                                            <a:pt x="121" y="76"/>
                                          </a:lnTo>
                                          <a:lnTo>
                                            <a:pt x="110" y="71"/>
                                          </a:lnTo>
                                          <a:lnTo>
                                            <a:pt x="101" y="63"/>
                                          </a:lnTo>
                                          <a:lnTo>
                                            <a:pt x="88" y="52"/>
                                          </a:lnTo>
                                          <a:lnTo>
                                            <a:pt x="76" y="42"/>
                                          </a:lnTo>
                                          <a:lnTo>
                                            <a:pt x="64" y="33"/>
                                          </a:lnTo>
                                          <a:lnTo>
                                            <a:pt x="55" y="24"/>
                                          </a:lnTo>
                                          <a:lnTo>
                                            <a:pt x="45" y="12"/>
                                          </a:lnTo>
                                          <a:lnTo>
                                            <a:pt x="33" y="0"/>
                                          </a:lnTo>
                                          <a:lnTo>
                                            <a:pt x="25" y="9"/>
                                          </a:lnTo>
                                          <a:lnTo>
                                            <a:pt x="18" y="19"/>
                                          </a:lnTo>
                                          <a:lnTo>
                                            <a:pt x="9" y="33"/>
                                          </a:lnTo>
                                          <a:lnTo>
                                            <a:pt x="4" y="42"/>
                                          </a:lnTo>
                                          <a:lnTo>
                                            <a:pt x="0" y="50"/>
                                          </a:lnTo>
                                          <a:lnTo>
                                            <a:pt x="9" y="58"/>
                                          </a:lnTo>
                                          <a:lnTo>
                                            <a:pt x="18" y="67"/>
                                          </a:lnTo>
                                          <a:lnTo>
                                            <a:pt x="27" y="75"/>
                                          </a:lnTo>
                                          <a:lnTo>
                                            <a:pt x="35" y="84"/>
                                          </a:lnTo>
                                          <a:lnTo>
                                            <a:pt x="45" y="90"/>
                                          </a:lnTo>
                                          <a:lnTo>
                                            <a:pt x="54" y="98"/>
                                          </a:lnTo>
                                          <a:lnTo>
                                            <a:pt x="65" y="106"/>
                                          </a:lnTo>
                                          <a:lnTo>
                                            <a:pt x="73" y="110"/>
                                          </a:lnTo>
                                          <a:lnTo>
                                            <a:pt x="83" y="116"/>
                                          </a:lnTo>
                                          <a:lnTo>
                                            <a:pt x="94" y="123"/>
                                          </a:lnTo>
                                          <a:lnTo>
                                            <a:pt x="101" y="126"/>
                                          </a:lnTo>
                                          <a:lnTo>
                                            <a:pt x="109" y="132"/>
                                          </a:lnTo>
                                          <a:lnTo>
                                            <a:pt x="118" y="139"/>
                                          </a:lnTo>
                                          <a:lnTo>
                                            <a:pt x="125" y="144"/>
                                          </a:lnTo>
                                          <a:lnTo>
                                            <a:pt x="137" y="154"/>
                                          </a:lnTo>
                                          <a:lnTo>
                                            <a:pt x="166" y="144"/>
                                          </a:lnTo>
                                          <a:lnTo>
                                            <a:pt x="189" y="107"/>
                                          </a:lnTo>
                                        </a:path>
                                      </a:pathLst>
                                    </a:custGeom>
                                    <a:solidFill>
                                      <a:srgbClr val="9F3FDF"/>
                                    </a:solidFill>
                                    <a:ln w="12700" cap="rnd">
                                      <a:noFill/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/>
                                    <a:lstStyle/>
                                    <a:p>
                                      <a:endParaRPr lang="en-CA"/>
                                    </a:p>
                                  </p:txBody>
                                </p:sp>
                                <p:sp>
                                  <p:nvSpPr>
                                    <p:cNvPr id="55365" name="Freeform 181"/>
                                    <p:cNvSpPr>
                                      <a:spLocks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3146" y="2155"/>
                                      <a:ext cx="80" cy="123"/>
                                    </a:xfrm>
                                    <a:custGeom>
                                      <a:avLst/>
                                      <a:gdLst>
                                        <a:gd name="T0" fmla="*/ 79 w 80"/>
                                        <a:gd name="T1" fmla="*/ 1 h 123"/>
                                        <a:gd name="T2" fmla="*/ 45 w 80"/>
                                        <a:gd name="T3" fmla="*/ 0 h 123"/>
                                        <a:gd name="T4" fmla="*/ 45 w 80"/>
                                        <a:gd name="T5" fmla="*/ 30 h 123"/>
                                        <a:gd name="T6" fmla="*/ 20 w 80"/>
                                        <a:gd name="T7" fmla="*/ 22 h 123"/>
                                        <a:gd name="T8" fmla="*/ 18 w 80"/>
                                        <a:gd name="T9" fmla="*/ 54 h 123"/>
                                        <a:gd name="T10" fmla="*/ 0 w 80"/>
                                        <a:gd name="T11" fmla="*/ 111 h 123"/>
                                        <a:gd name="T12" fmla="*/ 0 w 80"/>
                                        <a:gd name="T13" fmla="*/ 120 h 123"/>
                                        <a:gd name="T14" fmla="*/ 5 w 80"/>
                                        <a:gd name="T15" fmla="*/ 122 h 123"/>
                                        <a:gd name="T16" fmla="*/ 23 w 80"/>
                                        <a:gd name="T17" fmla="*/ 92 h 123"/>
                                        <a:gd name="T18" fmla="*/ 61 w 80"/>
                                        <a:gd name="T19" fmla="*/ 51 h 123"/>
                                        <a:gd name="T20" fmla="*/ 77 w 80"/>
                                        <a:gd name="T21" fmla="*/ 38 h 123"/>
                                        <a:gd name="T22" fmla="*/ 79 w 80"/>
                                        <a:gd name="T23" fmla="*/ 1 h 123"/>
                                        <a:gd name="T24" fmla="*/ 0 60000 65536"/>
                                        <a:gd name="T25" fmla="*/ 0 60000 65536"/>
                                        <a:gd name="T26" fmla="*/ 0 60000 65536"/>
                                        <a:gd name="T27" fmla="*/ 0 60000 65536"/>
                                        <a:gd name="T28" fmla="*/ 0 60000 65536"/>
                                        <a:gd name="T29" fmla="*/ 0 60000 65536"/>
                                        <a:gd name="T30" fmla="*/ 0 60000 65536"/>
                                        <a:gd name="T31" fmla="*/ 0 60000 65536"/>
                                        <a:gd name="T32" fmla="*/ 0 60000 65536"/>
                                        <a:gd name="T33" fmla="*/ 0 60000 65536"/>
                                        <a:gd name="T34" fmla="*/ 0 60000 65536"/>
                                        <a:gd name="T35" fmla="*/ 0 60000 65536"/>
                                        <a:gd name="T36" fmla="*/ 0 w 80"/>
                                        <a:gd name="T37" fmla="*/ 0 h 123"/>
                                        <a:gd name="T38" fmla="*/ 80 w 80"/>
                                        <a:gd name="T39" fmla="*/ 123 h 123"/>
                                      </a:gdLst>
                                      <a:ahLst/>
                                      <a:cxnLst>
                                        <a:cxn ang="T24">
                                          <a:pos x="T0" y="T1"/>
                                        </a:cxn>
                                        <a:cxn ang="T25">
                                          <a:pos x="T2" y="T3"/>
                                        </a:cxn>
                                        <a:cxn ang="T26">
                                          <a:pos x="T4" y="T5"/>
                                        </a:cxn>
                                        <a:cxn ang="T27">
                                          <a:pos x="T6" y="T7"/>
                                        </a:cxn>
                                        <a:cxn ang="T28">
                                          <a:pos x="T8" y="T9"/>
                                        </a:cxn>
                                        <a:cxn ang="T29">
                                          <a:pos x="T10" y="T11"/>
                                        </a:cxn>
                                        <a:cxn ang="T30">
                                          <a:pos x="T12" y="T13"/>
                                        </a:cxn>
                                        <a:cxn ang="T31">
                                          <a:pos x="T14" y="T15"/>
                                        </a:cxn>
                                        <a:cxn ang="T32">
                                          <a:pos x="T16" y="T17"/>
                                        </a:cxn>
                                        <a:cxn ang="T33">
                                          <a:pos x="T18" y="T19"/>
                                        </a:cxn>
                                        <a:cxn ang="T34">
                                          <a:pos x="T20" y="T21"/>
                                        </a:cxn>
                                        <a:cxn ang="T35">
                                          <a:pos x="T22" y="T23"/>
                                        </a:cxn>
                                      </a:cxnLst>
                                      <a:rect l="T36" t="T37" r="T38" b="T39"/>
                                      <a:pathLst>
                                        <a:path w="80" h="123">
                                          <a:moveTo>
                                            <a:pt x="79" y="1"/>
                                          </a:moveTo>
                                          <a:lnTo>
                                            <a:pt x="45" y="0"/>
                                          </a:lnTo>
                                          <a:lnTo>
                                            <a:pt x="45" y="30"/>
                                          </a:lnTo>
                                          <a:lnTo>
                                            <a:pt x="20" y="22"/>
                                          </a:lnTo>
                                          <a:lnTo>
                                            <a:pt x="18" y="54"/>
                                          </a:lnTo>
                                          <a:lnTo>
                                            <a:pt x="0" y="111"/>
                                          </a:lnTo>
                                          <a:lnTo>
                                            <a:pt x="0" y="120"/>
                                          </a:lnTo>
                                          <a:lnTo>
                                            <a:pt x="5" y="122"/>
                                          </a:lnTo>
                                          <a:lnTo>
                                            <a:pt x="23" y="92"/>
                                          </a:lnTo>
                                          <a:lnTo>
                                            <a:pt x="61" y="51"/>
                                          </a:lnTo>
                                          <a:lnTo>
                                            <a:pt x="77" y="38"/>
                                          </a:lnTo>
                                          <a:lnTo>
                                            <a:pt x="79" y="1"/>
                                          </a:lnTo>
                                        </a:path>
                                      </a:pathLst>
                                    </a:custGeom>
                                    <a:solidFill>
                                      <a:srgbClr val="5F009F"/>
                                    </a:solidFill>
                                    <a:ln w="12700" cap="rnd">
                                      <a:noFill/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/>
                                    <a:lstStyle/>
                                    <a:p>
                                      <a:endParaRPr lang="en-CA"/>
                                    </a:p>
                                  </p:txBody>
                                </p:sp>
                                <p:sp>
                                  <p:nvSpPr>
                                    <p:cNvPr id="55366" name="Freeform 182"/>
                                    <p:cNvSpPr>
                                      <a:spLocks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3173" y="2381"/>
                                      <a:ext cx="73" cy="164"/>
                                    </a:xfrm>
                                    <a:custGeom>
                                      <a:avLst/>
                                      <a:gdLst>
                                        <a:gd name="T0" fmla="*/ 0 w 73"/>
                                        <a:gd name="T1" fmla="*/ 17 h 164"/>
                                        <a:gd name="T2" fmla="*/ 2 w 73"/>
                                        <a:gd name="T3" fmla="*/ 22 h 164"/>
                                        <a:gd name="T4" fmla="*/ 3 w 73"/>
                                        <a:gd name="T5" fmla="*/ 28 h 164"/>
                                        <a:gd name="T6" fmla="*/ 6 w 73"/>
                                        <a:gd name="T7" fmla="*/ 31 h 164"/>
                                        <a:gd name="T8" fmla="*/ 10 w 73"/>
                                        <a:gd name="T9" fmla="*/ 36 h 164"/>
                                        <a:gd name="T10" fmla="*/ 14 w 73"/>
                                        <a:gd name="T11" fmla="*/ 39 h 164"/>
                                        <a:gd name="T12" fmla="*/ 18 w 73"/>
                                        <a:gd name="T13" fmla="*/ 43 h 164"/>
                                        <a:gd name="T14" fmla="*/ 22 w 73"/>
                                        <a:gd name="T15" fmla="*/ 46 h 164"/>
                                        <a:gd name="T16" fmla="*/ 28 w 73"/>
                                        <a:gd name="T17" fmla="*/ 50 h 164"/>
                                        <a:gd name="T18" fmla="*/ 34 w 73"/>
                                        <a:gd name="T19" fmla="*/ 55 h 164"/>
                                        <a:gd name="T20" fmla="*/ 38 w 73"/>
                                        <a:gd name="T21" fmla="*/ 60 h 164"/>
                                        <a:gd name="T22" fmla="*/ 42 w 73"/>
                                        <a:gd name="T23" fmla="*/ 64 h 164"/>
                                        <a:gd name="T24" fmla="*/ 45 w 73"/>
                                        <a:gd name="T25" fmla="*/ 70 h 164"/>
                                        <a:gd name="T26" fmla="*/ 48 w 73"/>
                                        <a:gd name="T27" fmla="*/ 75 h 164"/>
                                        <a:gd name="T28" fmla="*/ 51 w 73"/>
                                        <a:gd name="T29" fmla="*/ 83 h 164"/>
                                        <a:gd name="T30" fmla="*/ 52 w 73"/>
                                        <a:gd name="T31" fmla="*/ 90 h 164"/>
                                        <a:gd name="T32" fmla="*/ 53 w 73"/>
                                        <a:gd name="T33" fmla="*/ 97 h 164"/>
                                        <a:gd name="T34" fmla="*/ 54 w 73"/>
                                        <a:gd name="T35" fmla="*/ 106 h 164"/>
                                        <a:gd name="T36" fmla="*/ 53 w 73"/>
                                        <a:gd name="T37" fmla="*/ 114 h 164"/>
                                        <a:gd name="T38" fmla="*/ 53 w 73"/>
                                        <a:gd name="T39" fmla="*/ 123 h 164"/>
                                        <a:gd name="T40" fmla="*/ 51 w 73"/>
                                        <a:gd name="T41" fmla="*/ 131 h 164"/>
                                        <a:gd name="T42" fmla="*/ 48 w 73"/>
                                        <a:gd name="T43" fmla="*/ 138 h 164"/>
                                        <a:gd name="T44" fmla="*/ 44 w 73"/>
                                        <a:gd name="T45" fmla="*/ 144 h 164"/>
                                        <a:gd name="T46" fmla="*/ 39 w 73"/>
                                        <a:gd name="T47" fmla="*/ 152 h 164"/>
                                        <a:gd name="T48" fmla="*/ 34 w 73"/>
                                        <a:gd name="T49" fmla="*/ 156 h 164"/>
                                        <a:gd name="T50" fmla="*/ 28 w 73"/>
                                        <a:gd name="T51" fmla="*/ 163 h 164"/>
                                        <a:gd name="T52" fmla="*/ 36 w 73"/>
                                        <a:gd name="T53" fmla="*/ 161 h 164"/>
                                        <a:gd name="T54" fmla="*/ 41 w 73"/>
                                        <a:gd name="T55" fmla="*/ 157 h 164"/>
                                        <a:gd name="T56" fmla="*/ 46 w 73"/>
                                        <a:gd name="T57" fmla="*/ 154 h 164"/>
                                        <a:gd name="T58" fmla="*/ 51 w 73"/>
                                        <a:gd name="T59" fmla="*/ 150 h 164"/>
                                        <a:gd name="T60" fmla="*/ 55 w 73"/>
                                        <a:gd name="T61" fmla="*/ 145 h 164"/>
                                        <a:gd name="T62" fmla="*/ 59 w 73"/>
                                        <a:gd name="T63" fmla="*/ 140 h 164"/>
                                        <a:gd name="T64" fmla="*/ 62 w 73"/>
                                        <a:gd name="T65" fmla="*/ 135 h 164"/>
                                        <a:gd name="T66" fmla="*/ 65 w 73"/>
                                        <a:gd name="T67" fmla="*/ 130 h 164"/>
                                        <a:gd name="T68" fmla="*/ 70 w 73"/>
                                        <a:gd name="T69" fmla="*/ 123 h 164"/>
                                        <a:gd name="T70" fmla="*/ 72 w 73"/>
                                        <a:gd name="T71" fmla="*/ 114 h 164"/>
                                        <a:gd name="T72" fmla="*/ 40 w 73"/>
                                        <a:gd name="T73" fmla="*/ 15 h 164"/>
                                        <a:gd name="T74" fmla="*/ 26 w 73"/>
                                        <a:gd name="T75" fmla="*/ 0 h 164"/>
                                        <a:gd name="T76" fmla="*/ 8 w 73"/>
                                        <a:gd name="T77" fmla="*/ 3 h 164"/>
                                        <a:gd name="T78" fmla="*/ 2 w 73"/>
                                        <a:gd name="T79" fmla="*/ 10 h 164"/>
                                        <a:gd name="T80" fmla="*/ 0 w 73"/>
                                        <a:gd name="T81" fmla="*/ 17 h 164"/>
                                        <a:gd name="T82" fmla="*/ 0 60000 65536"/>
                                        <a:gd name="T83" fmla="*/ 0 60000 65536"/>
                                        <a:gd name="T84" fmla="*/ 0 60000 65536"/>
                                        <a:gd name="T85" fmla="*/ 0 60000 65536"/>
                                        <a:gd name="T86" fmla="*/ 0 60000 65536"/>
                                        <a:gd name="T87" fmla="*/ 0 60000 65536"/>
                                        <a:gd name="T88" fmla="*/ 0 60000 65536"/>
                                        <a:gd name="T89" fmla="*/ 0 60000 65536"/>
                                        <a:gd name="T90" fmla="*/ 0 60000 65536"/>
                                        <a:gd name="T91" fmla="*/ 0 60000 65536"/>
                                        <a:gd name="T92" fmla="*/ 0 60000 65536"/>
                                        <a:gd name="T93" fmla="*/ 0 60000 65536"/>
                                        <a:gd name="T94" fmla="*/ 0 60000 65536"/>
                                        <a:gd name="T95" fmla="*/ 0 60000 65536"/>
                                        <a:gd name="T96" fmla="*/ 0 60000 65536"/>
                                        <a:gd name="T97" fmla="*/ 0 60000 65536"/>
                                        <a:gd name="T98" fmla="*/ 0 60000 65536"/>
                                        <a:gd name="T99" fmla="*/ 0 60000 65536"/>
                                        <a:gd name="T100" fmla="*/ 0 60000 65536"/>
                                        <a:gd name="T101" fmla="*/ 0 60000 65536"/>
                                        <a:gd name="T102" fmla="*/ 0 60000 65536"/>
                                        <a:gd name="T103" fmla="*/ 0 60000 65536"/>
                                        <a:gd name="T104" fmla="*/ 0 60000 65536"/>
                                        <a:gd name="T105" fmla="*/ 0 60000 65536"/>
                                        <a:gd name="T106" fmla="*/ 0 60000 65536"/>
                                        <a:gd name="T107" fmla="*/ 0 60000 65536"/>
                                        <a:gd name="T108" fmla="*/ 0 60000 65536"/>
                                        <a:gd name="T109" fmla="*/ 0 60000 65536"/>
                                        <a:gd name="T110" fmla="*/ 0 60000 65536"/>
                                        <a:gd name="T111" fmla="*/ 0 60000 65536"/>
                                        <a:gd name="T112" fmla="*/ 0 60000 65536"/>
                                        <a:gd name="T113" fmla="*/ 0 60000 65536"/>
                                        <a:gd name="T114" fmla="*/ 0 60000 65536"/>
                                        <a:gd name="T115" fmla="*/ 0 60000 65536"/>
                                        <a:gd name="T116" fmla="*/ 0 60000 65536"/>
                                        <a:gd name="T117" fmla="*/ 0 60000 65536"/>
                                        <a:gd name="T118" fmla="*/ 0 60000 65536"/>
                                        <a:gd name="T119" fmla="*/ 0 60000 65536"/>
                                        <a:gd name="T120" fmla="*/ 0 60000 65536"/>
                                        <a:gd name="T121" fmla="*/ 0 60000 65536"/>
                                        <a:gd name="T122" fmla="*/ 0 60000 65536"/>
                                        <a:gd name="T123" fmla="*/ 0 w 73"/>
                                        <a:gd name="T124" fmla="*/ 0 h 164"/>
                                        <a:gd name="T125" fmla="*/ 73 w 73"/>
                                        <a:gd name="T126" fmla="*/ 164 h 164"/>
                                      </a:gdLst>
                                      <a:ahLst/>
                                      <a:cxnLst>
                                        <a:cxn ang="T82">
                                          <a:pos x="T0" y="T1"/>
                                        </a:cxn>
                                        <a:cxn ang="T83">
                                          <a:pos x="T2" y="T3"/>
                                        </a:cxn>
                                        <a:cxn ang="T84">
                                          <a:pos x="T4" y="T5"/>
                                        </a:cxn>
                                        <a:cxn ang="T85">
                                          <a:pos x="T6" y="T7"/>
                                        </a:cxn>
                                        <a:cxn ang="T86">
                                          <a:pos x="T8" y="T9"/>
                                        </a:cxn>
                                        <a:cxn ang="T87">
                                          <a:pos x="T10" y="T11"/>
                                        </a:cxn>
                                        <a:cxn ang="T88">
                                          <a:pos x="T12" y="T13"/>
                                        </a:cxn>
                                        <a:cxn ang="T89">
                                          <a:pos x="T14" y="T15"/>
                                        </a:cxn>
                                        <a:cxn ang="T90">
                                          <a:pos x="T16" y="T17"/>
                                        </a:cxn>
                                        <a:cxn ang="T91">
                                          <a:pos x="T18" y="T19"/>
                                        </a:cxn>
                                        <a:cxn ang="T92">
                                          <a:pos x="T20" y="T21"/>
                                        </a:cxn>
                                        <a:cxn ang="T93">
                                          <a:pos x="T22" y="T23"/>
                                        </a:cxn>
                                        <a:cxn ang="T94">
                                          <a:pos x="T24" y="T25"/>
                                        </a:cxn>
                                        <a:cxn ang="T95">
                                          <a:pos x="T26" y="T27"/>
                                        </a:cxn>
                                        <a:cxn ang="T96">
                                          <a:pos x="T28" y="T29"/>
                                        </a:cxn>
                                        <a:cxn ang="T97">
                                          <a:pos x="T30" y="T31"/>
                                        </a:cxn>
                                        <a:cxn ang="T98">
                                          <a:pos x="T32" y="T33"/>
                                        </a:cxn>
                                        <a:cxn ang="T99">
                                          <a:pos x="T34" y="T35"/>
                                        </a:cxn>
                                        <a:cxn ang="T100">
                                          <a:pos x="T36" y="T37"/>
                                        </a:cxn>
                                        <a:cxn ang="T101">
                                          <a:pos x="T38" y="T39"/>
                                        </a:cxn>
                                        <a:cxn ang="T102">
                                          <a:pos x="T40" y="T41"/>
                                        </a:cxn>
                                        <a:cxn ang="T103">
                                          <a:pos x="T42" y="T43"/>
                                        </a:cxn>
                                        <a:cxn ang="T104">
                                          <a:pos x="T44" y="T45"/>
                                        </a:cxn>
                                        <a:cxn ang="T105">
                                          <a:pos x="T46" y="T47"/>
                                        </a:cxn>
                                        <a:cxn ang="T106">
                                          <a:pos x="T48" y="T49"/>
                                        </a:cxn>
                                        <a:cxn ang="T107">
                                          <a:pos x="T50" y="T51"/>
                                        </a:cxn>
                                        <a:cxn ang="T108">
                                          <a:pos x="T52" y="T53"/>
                                        </a:cxn>
                                        <a:cxn ang="T109">
                                          <a:pos x="T54" y="T55"/>
                                        </a:cxn>
                                        <a:cxn ang="T110">
                                          <a:pos x="T56" y="T57"/>
                                        </a:cxn>
                                        <a:cxn ang="T111">
                                          <a:pos x="T58" y="T59"/>
                                        </a:cxn>
                                        <a:cxn ang="T112">
                                          <a:pos x="T60" y="T61"/>
                                        </a:cxn>
                                        <a:cxn ang="T113">
                                          <a:pos x="T62" y="T63"/>
                                        </a:cxn>
                                        <a:cxn ang="T114">
                                          <a:pos x="T64" y="T65"/>
                                        </a:cxn>
                                        <a:cxn ang="T115">
                                          <a:pos x="T66" y="T67"/>
                                        </a:cxn>
                                        <a:cxn ang="T116">
                                          <a:pos x="T68" y="T69"/>
                                        </a:cxn>
                                        <a:cxn ang="T117">
                                          <a:pos x="T70" y="T71"/>
                                        </a:cxn>
                                        <a:cxn ang="T118">
                                          <a:pos x="T72" y="T73"/>
                                        </a:cxn>
                                        <a:cxn ang="T119">
                                          <a:pos x="T74" y="T75"/>
                                        </a:cxn>
                                        <a:cxn ang="T120">
                                          <a:pos x="T76" y="T77"/>
                                        </a:cxn>
                                        <a:cxn ang="T121">
                                          <a:pos x="T78" y="T79"/>
                                        </a:cxn>
                                        <a:cxn ang="T122">
                                          <a:pos x="T80" y="T81"/>
                                        </a:cxn>
                                      </a:cxnLst>
                                      <a:rect l="T123" t="T124" r="T125" b="T126"/>
                                      <a:pathLst>
                                        <a:path w="73" h="164">
                                          <a:moveTo>
                                            <a:pt x="0" y="17"/>
                                          </a:moveTo>
                                          <a:lnTo>
                                            <a:pt x="2" y="22"/>
                                          </a:lnTo>
                                          <a:lnTo>
                                            <a:pt x="3" y="28"/>
                                          </a:lnTo>
                                          <a:lnTo>
                                            <a:pt x="6" y="31"/>
                                          </a:lnTo>
                                          <a:lnTo>
                                            <a:pt x="10" y="36"/>
                                          </a:lnTo>
                                          <a:lnTo>
                                            <a:pt x="14" y="39"/>
                                          </a:lnTo>
                                          <a:lnTo>
                                            <a:pt x="18" y="43"/>
                                          </a:lnTo>
                                          <a:lnTo>
                                            <a:pt x="22" y="46"/>
                                          </a:lnTo>
                                          <a:lnTo>
                                            <a:pt x="28" y="50"/>
                                          </a:lnTo>
                                          <a:lnTo>
                                            <a:pt x="34" y="55"/>
                                          </a:lnTo>
                                          <a:lnTo>
                                            <a:pt x="38" y="60"/>
                                          </a:lnTo>
                                          <a:lnTo>
                                            <a:pt x="42" y="64"/>
                                          </a:lnTo>
                                          <a:lnTo>
                                            <a:pt x="45" y="70"/>
                                          </a:lnTo>
                                          <a:lnTo>
                                            <a:pt x="48" y="75"/>
                                          </a:lnTo>
                                          <a:lnTo>
                                            <a:pt x="51" y="83"/>
                                          </a:lnTo>
                                          <a:lnTo>
                                            <a:pt x="52" y="90"/>
                                          </a:lnTo>
                                          <a:lnTo>
                                            <a:pt x="53" y="97"/>
                                          </a:lnTo>
                                          <a:lnTo>
                                            <a:pt x="54" y="106"/>
                                          </a:lnTo>
                                          <a:lnTo>
                                            <a:pt x="53" y="114"/>
                                          </a:lnTo>
                                          <a:lnTo>
                                            <a:pt x="53" y="123"/>
                                          </a:lnTo>
                                          <a:lnTo>
                                            <a:pt x="51" y="131"/>
                                          </a:lnTo>
                                          <a:lnTo>
                                            <a:pt x="48" y="138"/>
                                          </a:lnTo>
                                          <a:lnTo>
                                            <a:pt x="44" y="144"/>
                                          </a:lnTo>
                                          <a:lnTo>
                                            <a:pt x="39" y="152"/>
                                          </a:lnTo>
                                          <a:lnTo>
                                            <a:pt x="34" y="156"/>
                                          </a:lnTo>
                                          <a:lnTo>
                                            <a:pt x="28" y="163"/>
                                          </a:lnTo>
                                          <a:lnTo>
                                            <a:pt x="36" y="161"/>
                                          </a:lnTo>
                                          <a:lnTo>
                                            <a:pt x="41" y="157"/>
                                          </a:lnTo>
                                          <a:lnTo>
                                            <a:pt x="46" y="154"/>
                                          </a:lnTo>
                                          <a:lnTo>
                                            <a:pt x="51" y="150"/>
                                          </a:lnTo>
                                          <a:lnTo>
                                            <a:pt x="55" y="145"/>
                                          </a:lnTo>
                                          <a:lnTo>
                                            <a:pt x="59" y="140"/>
                                          </a:lnTo>
                                          <a:lnTo>
                                            <a:pt x="62" y="135"/>
                                          </a:lnTo>
                                          <a:lnTo>
                                            <a:pt x="65" y="130"/>
                                          </a:lnTo>
                                          <a:lnTo>
                                            <a:pt x="70" y="123"/>
                                          </a:lnTo>
                                          <a:lnTo>
                                            <a:pt x="72" y="114"/>
                                          </a:lnTo>
                                          <a:lnTo>
                                            <a:pt x="40" y="15"/>
                                          </a:lnTo>
                                          <a:lnTo>
                                            <a:pt x="26" y="0"/>
                                          </a:lnTo>
                                          <a:lnTo>
                                            <a:pt x="8" y="3"/>
                                          </a:lnTo>
                                          <a:lnTo>
                                            <a:pt x="2" y="10"/>
                                          </a:lnTo>
                                          <a:lnTo>
                                            <a:pt x="0" y="17"/>
                                          </a:lnTo>
                                        </a:path>
                                      </a:pathLst>
                                    </a:custGeom>
                                    <a:solidFill>
                                      <a:srgbClr val="5F009F"/>
                                    </a:solidFill>
                                    <a:ln w="12700" cap="rnd">
                                      <a:noFill/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/>
                                    <a:lstStyle/>
                                    <a:p>
                                      <a:endParaRPr lang="en-CA"/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55363" name="Freeform 183"/>
                                  <p:cNvSpPr>
                                    <a:spLocks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122" y="2190"/>
                                    <a:ext cx="203" cy="485"/>
                                  </a:xfrm>
                                  <a:custGeom>
                                    <a:avLst/>
                                    <a:gdLst>
                                      <a:gd name="T0" fmla="*/ 103 w 203"/>
                                      <a:gd name="T1" fmla="*/ 0 h 485"/>
                                      <a:gd name="T2" fmla="*/ 88 w 203"/>
                                      <a:gd name="T3" fmla="*/ 12 h 485"/>
                                      <a:gd name="T4" fmla="*/ 75 w 203"/>
                                      <a:gd name="T5" fmla="*/ 23 h 485"/>
                                      <a:gd name="T6" fmla="*/ 61 w 203"/>
                                      <a:gd name="T7" fmla="*/ 36 h 485"/>
                                      <a:gd name="T8" fmla="*/ 50 w 203"/>
                                      <a:gd name="T9" fmla="*/ 51 h 485"/>
                                      <a:gd name="T10" fmla="*/ 38 w 203"/>
                                      <a:gd name="T11" fmla="*/ 66 h 485"/>
                                      <a:gd name="T12" fmla="*/ 28 w 203"/>
                                      <a:gd name="T13" fmla="*/ 78 h 485"/>
                                      <a:gd name="T14" fmla="*/ 25 w 203"/>
                                      <a:gd name="T15" fmla="*/ 84 h 485"/>
                                      <a:gd name="T16" fmla="*/ 10 w 203"/>
                                      <a:gd name="T17" fmla="*/ 182 h 485"/>
                                      <a:gd name="T18" fmla="*/ 10 w 203"/>
                                      <a:gd name="T19" fmla="*/ 417 h 485"/>
                                      <a:gd name="T20" fmla="*/ 6 w 203"/>
                                      <a:gd name="T21" fmla="*/ 445 h 485"/>
                                      <a:gd name="T22" fmla="*/ 0 w 203"/>
                                      <a:gd name="T23" fmla="*/ 459 h 485"/>
                                      <a:gd name="T24" fmla="*/ 15 w 203"/>
                                      <a:gd name="T25" fmla="*/ 476 h 485"/>
                                      <a:gd name="T26" fmla="*/ 45 w 203"/>
                                      <a:gd name="T27" fmla="*/ 484 h 485"/>
                                      <a:gd name="T28" fmla="*/ 68 w 203"/>
                                      <a:gd name="T29" fmla="*/ 478 h 485"/>
                                      <a:gd name="T30" fmla="*/ 62 w 203"/>
                                      <a:gd name="T31" fmla="*/ 423 h 485"/>
                                      <a:gd name="T32" fmla="*/ 60 w 203"/>
                                      <a:gd name="T33" fmla="*/ 383 h 485"/>
                                      <a:gd name="T34" fmla="*/ 50 w 203"/>
                                      <a:gd name="T35" fmla="*/ 281 h 485"/>
                                      <a:gd name="T36" fmla="*/ 48 w 203"/>
                                      <a:gd name="T37" fmla="*/ 229 h 485"/>
                                      <a:gd name="T38" fmla="*/ 48 w 203"/>
                                      <a:gd name="T39" fmla="*/ 219 h 485"/>
                                      <a:gd name="T40" fmla="*/ 49 w 203"/>
                                      <a:gd name="T41" fmla="*/ 211 h 485"/>
                                      <a:gd name="T42" fmla="*/ 51 w 203"/>
                                      <a:gd name="T43" fmla="*/ 203 h 485"/>
                                      <a:gd name="T44" fmla="*/ 53 w 203"/>
                                      <a:gd name="T45" fmla="*/ 197 h 485"/>
                                      <a:gd name="T46" fmla="*/ 57 w 203"/>
                                      <a:gd name="T47" fmla="*/ 193 h 485"/>
                                      <a:gd name="T48" fmla="*/ 62 w 203"/>
                                      <a:gd name="T49" fmla="*/ 191 h 485"/>
                                      <a:gd name="T50" fmla="*/ 68 w 203"/>
                                      <a:gd name="T51" fmla="*/ 190 h 485"/>
                                      <a:gd name="T52" fmla="*/ 74 w 203"/>
                                      <a:gd name="T53" fmla="*/ 190 h 485"/>
                                      <a:gd name="T54" fmla="*/ 79 w 203"/>
                                      <a:gd name="T55" fmla="*/ 192 h 485"/>
                                      <a:gd name="T56" fmla="*/ 84 w 203"/>
                                      <a:gd name="T57" fmla="*/ 197 h 485"/>
                                      <a:gd name="T58" fmla="*/ 88 w 203"/>
                                      <a:gd name="T59" fmla="*/ 206 h 485"/>
                                      <a:gd name="T60" fmla="*/ 114 w 203"/>
                                      <a:gd name="T61" fmla="*/ 280 h 485"/>
                                      <a:gd name="T62" fmla="*/ 127 w 203"/>
                                      <a:gd name="T63" fmla="*/ 315 h 485"/>
                                      <a:gd name="T64" fmla="*/ 139 w 203"/>
                                      <a:gd name="T65" fmla="*/ 403 h 485"/>
                                      <a:gd name="T66" fmla="*/ 140 w 203"/>
                                      <a:gd name="T67" fmla="*/ 472 h 485"/>
                                      <a:gd name="T68" fmla="*/ 202 w 203"/>
                                      <a:gd name="T69" fmla="*/ 460 h 485"/>
                                      <a:gd name="T70" fmla="*/ 193 w 203"/>
                                      <a:gd name="T71" fmla="*/ 440 h 485"/>
                                      <a:gd name="T72" fmla="*/ 189 w 203"/>
                                      <a:gd name="T73" fmla="*/ 410 h 485"/>
                                      <a:gd name="T74" fmla="*/ 171 w 203"/>
                                      <a:gd name="T75" fmla="*/ 342 h 485"/>
                                      <a:gd name="T76" fmla="*/ 153 w 203"/>
                                      <a:gd name="T77" fmla="*/ 271 h 485"/>
                                      <a:gd name="T78" fmla="*/ 136 w 203"/>
                                      <a:gd name="T79" fmla="*/ 207 h 485"/>
                                      <a:gd name="T80" fmla="*/ 104 w 203"/>
                                      <a:gd name="T81" fmla="*/ 155 h 485"/>
                                      <a:gd name="T82" fmla="*/ 107 w 203"/>
                                      <a:gd name="T83" fmla="*/ 79 h 485"/>
                                      <a:gd name="T84" fmla="*/ 142 w 203"/>
                                      <a:gd name="T85" fmla="*/ 4 h 485"/>
                                      <a:gd name="T86" fmla="*/ 103 w 203"/>
                                      <a:gd name="T87" fmla="*/ 0 h 485"/>
                                      <a:gd name="T88" fmla="*/ 0 60000 65536"/>
                                      <a:gd name="T89" fmla="*/ 0 60000 65536"/>
                                      <a:gd name="T90" fmla="*/ 0 60000 65536"/>
                                      <a:gd name="T91" fmla="*/ 0 60000 65536"/>
                                      <a:gd name="T92" fmla="*/ 0 60000 65536"/>
                                      <a:gd name="T93" fmla="*/ 0 60000 65536"/>
                                      <a:gd name="T94" fmla="*/ 0 60000 65536"/>
                                      <a:gd name="T95" fmla="*/ 0 60000 65536"/>
                                      <a:gd name="T96" fmla="*/ 0 60000 65536"/>
                                      <a:gd name="T97" fmla="*/ 0 60000 65536"/>
                                      <a:gd name="T98" fmla="*/ 0 60000 65536"/>
                                      <a:gd name="T99" fmla="*/ 0 60000 65536"/>
                                      <a:gd name="T100" fmla="*/ 0 60000 65536"/>
                                      <a:gd name="T101" fmla="*/ 0 60000 65536"/>
                                      <a:gd name="T102" fmla="*/ 0 60000 65536"/>
                                      <a:gd name="T103" fmla="*/ 0 60000 65536"/>
                                      <a:gd name="T104" fmla="*/ 0 60000 65536"/>
                                      <a:gd name="T105" fmla="*/ 0 60000 65536"/>
                                      <a:gd name="T106" fmla="*/ 0 60000 65536"/>
                                      <a:gd name="T107" fmla="*/ 0 60000 65536"/>
                                      <a:gd name="T108" fmla="*/ 0 60000 65536"/>
                                      <a:gd name="T109" fmla="*/ 0 60000 65536"/>
                                      <a:gd name="T110" fmla="*/ 0 60000 65536"/>
                                      <a:gd name="T111" fmla="*/ 0 60000 65536"/>
                                      <a:gd name="T112" fmla="*/ 0 60000 65536"/>
                                      <a:gd name="T113" fmla="*/ 0 60000 65536"/>
                                      <a:gd name="T114" fmla="*/ 0 60000 65536"/>
                                      <a:gd name="T115" fmla="*/ 0 60000 65536"/>
                                      <a:gd name="T116" fmla="*/ 0 60000 65536"/>
                                      <a:gd name="T117" fmla="*/ 0 60000 65536"/>
                                      <a:gd name="T118" fmla="*/ 0 60000 65536"/>
                                      <a:gd name="T119" fmla="*/ 0 60000 65536"/>
                                      <a:gd name="T120" fmla="*/ 0 60000 65536"/>
                                      <a:gd name="T121" fmla="*/ 0 60000 65536"/>
                                      <a:gd name="T122" fmla="*/ 0 60000 65536"/>
                                      <a:gd name="T123" fmla="*/ 0 60000 65536"/>
                                      <a:gd name="T124" fmla="*/ 0 60000 65536"/>
                                      <a:gd name="T125" fmla="*/ 0 60000 65536"/>
                                      <a:gd name="T126" fmla="*/ 0 60000 65536"/>
                                      <a:gd name="T127" fmla="*/ 0 60000 65536"/>
                                      <a:gd name="T128" fmla="*/ 0 60000 65536"/>
                                      <a:gd name="T129" fmla="*/ 0 60000 65536"/>
                                      <a:gd name="T130" fmla="*/ 0 60000 65536"/>
                                      <a:gd name="T131" fmla="*/ 0 60000 65536"/>
                                      <a:gd name="T132" fmla="*/ 0 w 203"/>
                                      <a:gd name="T133" fmla="*/ 0 h 485"/>
                                      <a:gd name="T134" fmla="*/ 203 w 203"/>
                                      <a:gd name="T135" fmla="*/ 485 h 485"/>
                                    </a:gdLst>
                                    <a:ahLst/>
                                    <a:cxnLst>
                                      <a:cxn ang="T88">
                                        <a:pos x="T0" y="T1"/>
                                      </a:cxn>
                                      <a:cxn ang="T89">
                                        <a:pos x="T2" y="T3"/>
                                      </a:cxn>
                                      <a:cxn ang="T90">
                                        <a:pos x="T4" y="T5"/>
                                      </a:cxn>
                                      <a:cxn ang="T91">
                                        <a:pos x="T6" y="T7"/>
                                      </a:cxn>
                                      <a:cxn ang="T92">
                                        <a:pos x="T8" y="T9"/>
                                      </a:cxn>
                                      <a:cxn ang="T93">
                                        <a:pos x="T10" y="T11"/>
                                      </a:cxn>
                                      <a:cxn ang="T94">
                                        <a:pos x="T12" y="T13"/>
                                      </a:cxn>
                                      <a:cxn ang="T95">
                                        <a:pos x="T14" y="T15"/>
                                      </a:cxn>
                                      <a:cxn ang="T96">
                                        <a:pos x="T16" y="T17"/>
                                      </a:cxn>
                                      <a:cxn ang="T97">
                                        <a:pos x="T18" y="T19"/>
                                      </a:cxn>
                                      <a:cxn ang="T98">
                                        <a:pos x="T20" y="T21"/>
                                      </a:cxn>
                                      <a:cxn ang="T99">
                                        <a:pos x="T22" y="T23"/>
                                      </a:cxn>
                                      <a:cxn ang="T100">
                                        <a:pos x="T24" y="T25"/>
                                      </a:cxn>
                                      <a:cxn ang="T101">
                                        <a:pos x="T26" y="T27"/>
                                      </a:cxn>
                                      <a:cxn ang="T102">
                                        <a:pos x="T28" y="T29"/>
                                      </a:cxn>
                                      <a:cxn ang="T103">
                                        <a:pos x="T30" y="T31"/>
                                      </a:cxn>
                                      <a:cxn ang="T104">
                                        <a:pos x="T32" y="T33"/>
                                      </a:cxn>
                                      <a:cxn ang="T105">
                                        <a:pos x="T34" y="T35"/>
                                      </a:cxn>
                                      <a:cxn ang="T106">
                                        <a:pos x="T36" y="T37"/>
                                      </a:cxn>
                                      <a:cxn ang="T107">
                                        <a:pos x="T38" y="T39"/>
                                      </a:cxn>
                                      <a:cxn ang="T108">
                                        <a:pos x="T40" y="T41"/>
                                      </a:cxn>
                                      <a:cxn ang="T109">
                                        <a:pos x="T42" y="T43"/>
                                      </a:cxn>
                                      <a:cxn ang="T110">
                                        <a:pos x="T44" y="T45"/>
                                      </a:cxn>
                                      <a:cxn ang="T111">
                                        <a:pos x="T46" y="T47"/>
                                      </a:cxn>
                                      <a:cxn ang="T112">
                                        <a:pos x="T48" y="T49"/>
                                      </a:cxn>
                                      <a:cxn ang="T113">
                                        <a:pos x="T50" y="T51"/>
                                      </a:cxn>
                                      <a:cxn ang="T114">
                                        <a:pos x="T52" y="T53"/>
                                      </a:cxn>
                                      <a:cxn ang="T115">
                                        <a:pos x="T54" y="T55"/>
                                      </a:cxn>
                                      <a:cxn ang="T116">
                                        <a:pos x="T56" y="T57"/>
                                      </a:cxn>
                                      <a:cxn ang="T117">
                                        <a:pos x="T58" y="T59"/>
                                      </a:cxn>
                                      <a:cxn ang="T118">
                                        <a:pos x="T60" y="T61"/>
                                      </a:cxn>
                                      <a:cxn ang="T119">
                                        <a:pos x="T62" y="T63"/>
                                      </a:cxn>
                                      <a:cxn ang="T120">
                                        <a:pos x="T64" y="T65"/>
                                      </a:cxn>
                                      <a:cxn ang="T121">
                                        <a:pos x="T66" y="T67"/>
                                      </a:cxn>
                                      <a:cxn ang="T122">
                                        <a:pos x="T68" y="T69"/>
                                      </a:cxn>
                                      <a:cxn ang="T123">
                                        <a:pos x="T70" y="T71"/>
                                      </a:cxn>
                                      <a:cxn ang="T124">
                                        <a:pos x="T72" y="T73"/>
                                      </a:cxn>
                                      <a:cxn ang="T125">
                                        <a:pos x="T74" y="T75"/>
                                      </a:cxn>
                                      <a:cxn ang="T126">
                                        <a:pos x="T76" y="T77"/>
                                      </a:cxn>
                                      <a:cxn ang="T127">
                                        <a:pos x="T78" y="T79"/>
                                      </a:cxn>
                                      <a:cxn ang="T128">
                                        <a:pos x="T80" y="T81"/>
                                      </a:cxn>
                                      <a:cxn ang="T129">
                                        <a:pos x="T82" y="T83"/>
                                      </a:cxn>
                                      <a:cxn ang="T130">
                                        <a:pos x="T84" y="T85"/>
                                      </a:cxn>
                                      <a:cxn ang="T131">
                                        <a:pos x="T86" y="T87"/>
                                      </a:cxn>
                                    </a:cxnLst>
                                    <a:rect l="T132" t="T133" r="T134" b="T135"/>
                                    <a:pathLst>
                                      <a:path w="203" h="485">
                                        <a:moveTo>
                                          <a:pt x="103" y="0"/>
                                        </a:moveTo>
                                        <a:lnTo>
                                          <a:pt x="88" y="12"/>
                                        </a:lnTo>
                                        <a:lnTo>
                                          <a:pt x="75" y="23"/>
                                        </a:lnTo>
                                        <a:lnTo>
                                          <a:pt x="61" y="36"/>
                                        </a:lnTo>
                                        <a:lnTo>
                                          <a:pt x="50" y="51"/>
                                        </a:lnTo>
                                        <a:lnTo>
                                          <a:pt x="38" y="66"/>
                                        </a:lnTo>
                                        <a:lnTo>
                                          <a:pt x="28" y="78"/>
                                        </a:lnTo>
                                        <a:lnTo>
                                          <a:pt x="25" y="84"/>
                                        </a:lnTo>
                                        <a:lnTo>
                                          <a:pt x="10" y="182"/>
                                        </a:lnTo>
                                        <a:lnTo>
                                          <a:pt x="10" y="417"/>
                                        </a:lnTo>
                                        <a:lnTo>
                                          <a:pt x="6" y="445"/>
                                        </a:lnTo>
                                        <a:lnTo>
                                          <a:pt x="0" y="459"/>
                                        </a:lnTo>
                                        <a:lnTo>
                                          <a:pt x="15" y="476"/>
                                        </a:lnTo>
                                        <a:lnTo>
                                          <a:pt x="45" y="484"/>
                                        </a:lnTo>
                                        <a:lnTo>
                                          <a:pt x="68" y="478"/>
                                        </a:lnTo>
                                        <a:lnTo>
                                          <a:pt x="62" y="423"/>
                                        </a:lnTo>
                                        <a:lnTo>
                                          <a:pt x="60" y="383"/>
                                        </a:lnTo>
                                        <a:lnTo>
                                          <a:pt x="50" y="281"/>
                                        </a:lnTo>
                                        <a:lnTo>
                                          <a:pt x="48" y="229"/>
                                        </a:lnTo>
                                        <a:lnTo>
                                          <a:pt x="48" y="219"/>
                                        </a:lnTo>
                                        <a:lnTo>
                                          <a:pt x="49" y="211"/>
                                        </a:lnTo>
                                        <a:lnTo>
                                          <a:pt x="51" y="203"/>
                                        </a:lnTo>
                                        <a:lnTo>
                                          <a:pt x="53" y="197"/>
                                        </a:lnTo>
                                        <a:lnTo>
                                          <a:pt x="57" y="193"/>
                                        </a:lnTo>
                                        <a:lnTo>
                                          <a:pt x="62" y="191"/>
                                        </a:lnTo>
                                        <a:lnTo>
                                          <a:pt x="68" y="190"/>
                                        </a:lnTo>
                                        <a:lnTo>
                                          <a:pt x="74" y="190"/>
                                        </a:lnTo>
                                        <a:lnTo>
                                          <a:pt x="79" y="192"/>
                                        </a:lnTo>
                                        <a:lnTo>
                                          <a:pt x="84" y="197"/>
                                        </a:lnTo>
                                        <a:lnTo>
                                          <a:pt x="88" y="206"/>
                                        </a:lnTo>
                                        <a:lnTo>
                                          <a:pt x="114" y="280"/>
                                        </a:lnTo>
                                        <a:lnTo>
                                          <a:pt x="127" y="315"/>
                                        </a:lnTo>
                                        <a:lnTo>
                                          <a:pt x="139" y="403"/>
                                        </a:lnTo>
                                        <a:lnTo>
                                          <a:pt x="140" y="472"/>
                                        </a:lnTo>
                                        <a:lnTo>
                                          <a:pt x="202" y="460"/>
                                        </a:lnTo>
                                        <a:lnTo>
                                          <a:pt x="193" y="440"/>
                                        </a:lnTo>
                                        <a:lnTo>
                                          <a:pt x="189" y="410"/>
                                        </a:lnTo>
                                        <a:lnTo>
                                          <a:pt x="171" y="342"/>
                                        </a:lnTo>
                                        <a:lnTo>
                                          <a:pt x="153" y="271"/>
                                        </a:lnTo>
                                        <a:lnTo>
                                          <a:pt x="136" y="207"/>
                                        </a:lnTo>
                                        <a:lnTo>
                                          <a:pt x="104" y="155"/>
                                        </a:lnTo>
                                        <a:lnTo>
                                          <a:pt x="107" y="79"/>
                                        </a:lnTo>
                                        <a:lnTo>
                                          <a:pt x="142" y="4"/>
                                        </a:lnTo>
                                        <a:lnTo>
                                          <a:pt x="103" y="0"/>
                                        </a:lnTo>
                                      </a:path>
                                    </a:pathLst>
                                  </a:custGeom>
                                  <a:solidFill>
                                    <a:srgbClr val="9F3FDF"/>
                                  </a:solidFill>
                                  <a:ln w="12700" cap="rnd">
                                    <a:noFill/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/>
                                  <a:lstStyle/>
                                  <a:p>
                                    <a:endParaRPr lang="en-CA"/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55361" name="Freeform 184"/>
                                <p:cNvSpPr>
                                  <a:spLocks/>
                                </p:cNvSpPr>
                                <p:nvPr/>
                              </p:nvSpPr>
                              <p:spPr bwMode="auto">
                                <a:xfrm>
                                  <a:off x="3223" y="2190"/>
                                  <a:ext cx="153" cy="327"/>
                                </a:xfrm>
                                <a:custGeom>
                                  <a:avLst/>
                                  <a:gdLst>
                                    <a:gd name="T0" fmla="*/ 91 w 153"/>
                                    <a:gd name="T1" fmla="*/ 0 h 327"/>
                                    <a:gd name="T2" fmla="*/ 46 w 153"/>
                                    <a:gd name="T3" fmla="*/ 0 h 327"/>
                                    <a:gd name="T4" fmla="*/ 38 w 153"/>
                                    <a:gd name="T5" fmla="*/ 10 h 327"/>
                                    <a:gd name="T6" fmla="*/ 32 w 153"/>
                                    <a:gd name="T7" fmla="*/ 17 h 327"/>
                                    <a:gd name="T8" fmla="*/ 26 w 153"/>
                                    <a:gd name="T9" fmla="*/ 27 h 327"/>
                                    <a:gd name="T10" fmla="*/ 20 w 153"/>
                                    <a:gd name="T11" fmla="*/ 39 h 327"/>
                                    <a:gd name="T12" fmla="*/ 15 w 153"/>
                                    <a:gd name="T13" fmla="*/ 50 h 327"/>
                                    <a:gd name="T14" fmla="*/ 10 w 153"/>
                                    <a:gd name="T15" fmla="*/ 61 h 327"/>
                                    <a:gd name="T16" fmla="*/ 6 w 153"/>
                                    <a:gd name="T17" fmla="*/ 72 h 327"/>
                                    <a:gd name="T18" fmla="*/ 1 w 153"/>
                                    <a:gd name="T19" fmla="*/ 83 h 327"/>
                                    <a:gd name="T20" fmla="*/ 0 w 153"/>
                                    <a:gd name="T21" fmla="*/ 93 h 327"/>
                                    <a:gd name="T22" fmla="*/ 2 w 153"/>
                                    <a:gd name="T23" fmla="*/ 152 h 327"/>
                                    <a:gd name="T24" fmla="*/ 6 w 153"/>
                                    <a:gd name="T25" fmla="*/ 163 h 327"/>
                                    <a:gd name="T26" fmla="*/ 9 w 153"/>
                                    <a:gd name="T27" fmla="*/ 172 h 327"/>
                                    <a:gd name="T28" fmla="*/ 14 w 153"/>
                                    <a:gd name="T29" fmla="*/ 181 h 327"/>
                                    <a:gd name="T30" fmla="*/ 19 w 153"/>
                                    <a:gd name="T31" fmla="*/ 189 h 327"/>
                                    <a:gd name="T32" fmla="*/ 25 w 153"/>
                                    <a:gd name="T33" fmla="*/ 197 h 327"/>
                                    <a:gd name="T34" fmla="*/ 33 w 153"/>
                                    <a:gd name="T35" fmla="*/ 203 h 327"/>
                                    <a:gd name="T36" fmla="*/ 40 w 153"/>
                                    <a:gd name="T37" fmla="*/ 209 h 327"/>
                                    <a:gd name="T38" fmla="*/ 50 w 153"/>
                                    <a:gd name="T39" fmla="*/ 214 h 327"/>
                                    <a:gd name="T40" fmla="*/ 59 w 153"/>
                                    <a:gd name="T41" fmla="*/ 218 h 327"/>
                                    <a:gd name="T42" fmla="*/ 68 w 153"/>
                                    <a:gd name="T43" fmla="*/ 222 h 327"/>
                                    <a:gd name="T44" fmla="*/ 78 w 153"/>
                                    <a:gd name="T45" fmla="*/ 227 h 327"/>
                                    <a:gd name="T46" fmla="*/ 86 w 153"/>
                                    <a:gd name="T47" fmla="*/ 230 h 327"/>
                                    <a:gd name="T48" fmla="*/ 96 w 153"/>
                                    <a:gd name="T49" fmla="*/ 234 h 327"/>
                                    <a:gd name="T50" fmla="*/ 103 w 153"/>
                                    <a:gd name="T51" fmla="*/ 237 h 327"/>
                                    <a:gd name="T52" fmla="*/ 111 w 153"/>
                                    <a:gd name="T53" fmla="*/ 242 h 327"/>
                                    <a:gd name="T54" fmla="*/ 119 w 153"/>
                                    <a:gd name="T55" fmla="*/ 248 h 327"/>
                                    <a:gd name="T56" fmla="*/ 125 w 153"/>
                                    <a:gd name="T57" fmla="*/ 255 h 327"/>
                                    <a:gd name="T58" fmla="*/ 131 w 153"/>
                                    <a:gd name="T59" fmla="*/ 263 h 327"/>
                                    <a:gd name="T60" fmla="*/ 135 w 153"/>
                                    <a:gd name="T61" fmla="*/ 271 h 327"/>
                                    <a:gd name="T62" fmla="*/ 138 w 153"/>
                                    <a:gd name="T63" fmla="*/ 280 h 327"/>
                                    <a:gd name="T64" fmla="*/ 142 w 153"/>
                                    <a:gd name="T65" fmla="*/ 290 h 327"/>
                                    <a:gd name="T66" fmla="*/ 144 w 153"/>
                                    <a:gd name="T67" fmla="*/ 300 h 327"/>
                                    <a:gd name="T68" fmla="*/ 147 w 153"/>
                                    <a:gd name="T69" fmla="*/ 310 h 327"/>
                                    <a:gd name="T70" fmla="*/ 149 w 153"/>
                                    <a:gd name="T71" fmla="*/ 323 h 327"/>
                                    <a:gd name="T72" fmla="*/ 149 w 153"/>
                                    <a:gd name="T73" fmla="*/ 326 h 327"/>
                                    <a:gd name="T74" fmla="*/ 152 w 153"/>
                                    <a:gd name="T75" fmla="*/ 301 h 327"/>
                                    <a:gd name="T76" fmla="*/ 150 w 153"/>
                                    <a:gd name="T77" fmla="*/ 283 h 327"/>
                                    <a:gd name="T78" fmla="*/ 149 w 153"/>
                                    <a:gd name="T79" fmla="*/ 271 h 327"/>
                                    <a:gd name="T80" fmla="*/ 148 w 153"/>
                                    <a:gd name="T81" fmla="*/ 261 h 327"/>
                                    <a:gd name="T82" fmla="*/ 145 w 153"/>
                                    <a:gd name="T83" fmla="*/ 250 h 327"/>
                                    <a:gd name="T84" fmla="*/ 141 w 153"/>
                                    <a:gd name="T85" fmla="*/ 242 h 327"/>
                                    <a:gd name="T86" fmla="*/ 137 w 153"/>
                                    <a:gd name="T87" fmla="*/ 235 h 327"/>
                                    <a:gd name="T88" fmla="*/ 132 w 153"/>
                                    <a:gd name="T89" fmla="*/ 228 h 327"/>
                                    <a:gd name="T90" fmla="*/ 126 w 153"/>
                                    <a:gd name="T91" fmla="*/ 220 h 327"/>
                                    <a:gd name="T92" fmla="*/ 120 w 153"/>
                                    <a:gd name="T93" fmla="*/ 214 h 327"/>
                                    <a:gd name="T94" fmla="*/ 114 w 153"/>
                                    <a:gd name="T95" fmla="*/ 206 h 327"/>
                                    <a:gd name="T96" fmla="*/ 105 w 153"/>
                                    <a:gd name="T97" fmla="*/ 199 h 327"/>
                                    <a:gd name="T98" fmla="*/ 96 w 153"/>
                                    <a:gd name="T99" fmla="*/ 190 h 327"/>
                                    <a:gd name="T100" fmla="*/ 89 w 153"/>
                                    <a:gd name="T101" fmla="*/ 182 h 327"/>
                                    <a:gd name="T102" fmla="*/ 82 w 153"/>
                                    <a:gd name="T103" fmla="*/ 173 h 327"/>
                                    <a:gd name="T104" fmla="*/ 76 w 153"/>
                                    <a:gd name="T105" fmla="*/ 164 h 327"/>
                                    <a:gd name="T106" fmla="*/ 71 w 153"/>
                                    <a:gd name="T107" fmla="*/ 156 h 327"/>
                                    <a:gd name="T108" fmla="*/ 67 w 153"/>
                                    <a:gd name="T109" fmla="*/ 148 h 327"/>
                                    <a:gd name="T110" fmla="*/ 62 w 153"/>
                                    <a:gd name="T111" fmla="*/ 138 h 327"/>
                                    <a:gd name="T112" fmla="*/ 59 w 153"/>
                                    <a:gd name="T113" fmla="*/ 127 h 327"/>
                                    <a:gd name="T114" fmla="*/ 57 w 153"/>
                                    <a:gd name="T115" fmla="*/ 121 h 327"/>
                                    <a:gd name="T116" fmla="*/ 91 w 153"/>
                                    <a:gd name="T117" fmla="*/ 0 h 327"/>
                                    <a:gd name="T118" fmla="*/ 0 60000 65536"/>
                                    <a:gd name="T119" fmla="*/ 0 60000 65536"/>
                                    <a:gd name="T120" fmla="*/ 0 60000 65536"/>
                                    <a:gd name="T121" fmla="*/ 0 60000 65536"/>
                                    <a:gd name="T122" fmla="*/ 0 60000 65536"/>
                                    <a:gd name="T123" fmla="*/ 0 60000 65536"/>
                                    <a:gd name="T124" fmla="*/ 0 60000 65536"/>
                                    <a:gd name="T125" fmla="*/ 0 60000 65536"/>
                                    <a:gd name="T126" fmla="*/ 0 60000 65536"/>
                                    <a:gd name="T127" fmla="*/ 0 60000 65536"/>
                                    <a:gd name="T128" fmla="*/ 0 60000 65536"/>
                                    <a:gd name="T129" fmla="*/ 0 60000 65536"/>
                                    <a:gd name="T130" fmla="*/ 0 60000 65536"/>
                                    <a:gd name="T131" fmla="*/ 0 60000 65536"/>
                                    <a:gd name="T132" fmla="*/ 0 60000 65536"/>
                                    <a:gd name="T133" fmla="*/ 0 60000 65536"/>
                                    <a:gd name="T134" fmla="*/ 0 60000 65536"/>
                                    <a:gd name="T135" fmla="*/ 0 60000 65536"/>
                                    <a:gd name="T136" fmla="*/ 0 60000 65536"/>
                                    <a:gd name="T137" fmla="*/ 0 60000 65536"/>
                                    <a:gd name="T138" fmla="*/ 0 60000 65536"/>
                                    <a:gd name="T139" fmla="*/ 0 60000 65536"/>
                                    <a:gd name="T140" fmla="*/ 0 60000 65536"/>
                                    <a:gd name="T141" fmla="*/ 0 60000 65536"/>
                                    <a:gd name="T142" fmla="*/ 0 60000 65536"/>
                                    <a:gd name="T143" fmla="*/ 0 60000 65536"/>
                                    <a:gd name="T144" fmla="*/ 0 60000 65536"/>
                                    <a:gd name="T145" fmla="*/ 0 60000 65536"/>
                                    <a:gd name="T146" fmla="*/ 0 60000 65536"/>
                                    <a:gd name="T147" fmla="*/ 0 60000 65536"/>
                                    <a:gd name="T148" fmla="*/ 0 60000 65536"/>
                                    <a:gd name="T149" fmla="*/ 0 60000 65536"/>
                                    <a:gd name="T150" fmla="*/ 0 60000 65536"/>
                                    <a:gd name="T151" fmla="*/ 0 60000 65536"/>
                                    <a:gd name="T152" fmla="*/ 0 60000 65536"/>
                                    <a:gd name="T153" fmla="*/ 0 60000 65536"/>
                                    <a:gd name="T154" fmla="*/ 0 60000 65536"/>
                                    <a:gd name="T155" fmla="*/ 0 60000 65536"/>
                                    <a:gd name="T156" fmla="*/ 0 60000 65536"/>
                                    <a:gd name="T157" fmla="*/ 0 60000 65536"/>
                                    <a:gd name="T158" fmla="*/ 0 60000 65536"/>
                                    <a:gd name="T159" fmla="*/ 0 60000 65536"/>
                                    <a:gd name="T160" fmla="*/ 0 60000 65536"/>
                                    <a:gd name="T161" fmla="*/ 0 60000 65536"/>
                                    <a:gd name="T162" fmla="*/ 0 60000 65536"/>
                                    <a:gd name="T163" fmla="*/ 0 60000 65536"/>
                                    <a:gd name="T164" fmla="*/ 0 60000 65536"/>
                                    <a:gd name="T165" fmla="*/ 0 60000 65536"/>
                                    <a:gd name="T166" fmla="*/ 0 60000 65536"/>
                                    <a:gd name="T167" fmla="*/ 0 60000 65536"/>
                                    <a:gd name="T168" fmla="*/ 0 60000 65536"/>
                                    <a:gd name="T169" fmla="*/ 0 60000 65536"/>
                                    <a:gd name="T170" fmla="*/ 0 60000 65536"/>
                                    <a:gd name="T171" fmla="*/ 0 60000 65536"/>
                                    <a:gd name="T172" fmla="*/ 0 60000 65536"/>
                                    <a:gd name="T173" fmla="*/ 0 60000 65536"/>
                                    <a:gd name="T174" fmla="*/ 0 60000 65536"/>
                                    <a:gd name="T175" fmla="*/ 0 60000 65536"/>
                                    <a:gd name="T176" fmla="*/ 0 60000 65536"/>
                                    <a:gd name="T177" fmla="*/ 0 w 153"/>
                                    <a:gd name="T178" fmla="*/ 0 h 327"/>
                                    <a:gd name="T179" fmla="*/ 153 w 153"/>
                                    <a:gd name="T180" fmla="*/ 327 h 327"/>
                                  </a:gdLst>
                                  <a:ahLst/>
                                  <a:cxnLst>
                                    <a:cxn ang="T118">
                                      <a:pos x="T0" y="T1"/>
                                    </a:cxn>
                                    <a:cxn ang="T119">
                                      <a:pos x="T2" y="T3"/>
                                    </a:cxn>
                                    <a:cxn ang="T120">
                                      <a:pos x="T4" y="T5"/>
                                    </a:cxn>
                                    <a:cxn ang="T121">
                                      <a:pos x="T6" y="T7"/>
                                    </a:cxn>
                                    <a:cxn ang="T122">
                                      <a:pos x="T8" y="T9"/>
                                    </a:cxn>
                                    <a:cxn ang="T123">
                                      <a:pos x="T10" y="T11"/>
                                    </a:cxn>
                                    <a:cxn ang="T124">
                                      <a:pos x="T12" y="T13"/>
                                    </a:cxn>
                                    <a:cxn ang="T125">
                                      <a:pos x="T14" y="T15"/>
                                    </a:cxn>
                                    <a:cxn ang="T126">
                                      <a:pos x="T16" y="T17"/>
                                    </a:cxn>
                                    <a:cxn ang="T127">
                                      <a:pos x="T18" y="T19"/>
                                    </a:cxn>
                                    <a:cxn ang="T128">
                                      <a:pos x="T20" y="T21"/>
                                    </a:cxn>
                                    <a:cxn ang="T129">
                                      <a:pos x="T22" y="T23"/>
                                    </a:cxn>
                                    <a:cxn ang="T130">
                                      <a:pos x="T24" y="T25"/>
                                    </a:cxn>
                                    <a:cxn ang="T131">
                                      <a:pos x="T26" y="T27"/>
                                    </a:cxn>
                                    <a:cxn ang="T132">
                                      <a:pos x="T28" y="T29"/>
                                    </a:cxn>
                                    <a:cxn ang="T133">
                                      <a:pos x="T30" y="T31"/>
                                    </a:cxn>
                                    <a:cxn ang="T134">
                                      <a:pos x="T32" y="T33"/>
                                    </a:cxn>
                                    <a:cxn ang="T135">
                                      <a:pos x="T34" y="T35"/>
                                    </a:cxn>
                                    <a:cxn ang="T136">
                                      <a:pos x="T36" y="T37"/>
                                    </a:cxn>
                                    <a:cxn ang="T137">
                                      <a:pos x="T38" y="T39"/>
                                    </a:cxn>
                                    <a:cxn ang="T138">
                                      <a:pos x="T40" y="T41"/>
                                    </a:cxn>
                                    <a:cxn ang="T139">
                                      <a:pos x="T42" y="T43"/>
                                    </a:cxn>
                                    <a:cxn ang="T140">
                                      <a:pos x="T44" y="T45"/>
                                    </a:cxn>
                                    <a:cxn ang="T141">
                                      <a:pos x="T46" y="T47"/>
                                    </a:cxn>
                                    <a:cxn ang="T142">
                                      <a:pos x="T48" y="T49"/>
                                    </a:cxn>
                                    <a:cxn ang="T143">
                                      <a:pos x="T50" y="T51"/>
                                    </a:cxn>
                                    <a:cxn ang="T144">
                                      <a:pos x="T52" y="T53"/>
                                    </a:cxn>
                                    <a:cxn ang="T145">
                                      <a:pos x="T54" y="T55"/>
                                    </a:cxn>
                                    <a:cxn ang="T146">
                                      <a:pos x="T56" y="T57"/>
                                    </a:cxn>
                                    <a:cxn ang="T147">
                                      <a:pos x="T58" y="T59"/>
                                    </a:cxn>
                                    <a:cxn ang="T148">
                                      <a:pos x="T60" y="T61"/>
                                    </a:cxn>
                                    <a:cxn ang="T149">
                                      <a:pos x="T62" y="T63"/>
                                    </a:cxn>
                                    <a:cxn ang="T150">
                                      <a:pos x="T64" y="T65"/>
                                    </a:cxn>
                                    <a:cxn ang="T151">
                                      <a:pos x="T66" y="T67"/>
                                    </a:cxn>
                                    <a:cxn ang="T152">
                                      <a:pos x="T68" y="T69"/>
                                    </a:cxn>
                                    <a:cxn ang="T153">
                                      <a:pos x="T70" y="T71"/>
                                    </a:cxn>
                                    <a:cxn ang="T154">
                                      <a:pos x="T72" y="T73"/>
                                    </a:cxn>
                                    <a:cxn ang="T155">
                                      <a:pos x="T74" y="T75"/>
                                    </a:cxn>
                                    <a:cxn ang="T156">
                                      <a:pos x="T76" y="T77"/>
                                    </a:cxn>
                                    <a:cxn ang="T157">
                                      <a:pos x="T78" y="T79"/>
                                    </a:cxn>
                                    <a:cxn ang="T158">
                                      <a:pos x="T80" y="T81"/>
                                    </a:cxn>
                                    <a:cxn ang="T159">
                                      <a:pos x="T82" y="T83"/>
                                    </a:cxn>
                                    <a:cxn ang="T160">
                                      <a:pos x="T84" y="T85"/>
                                    </a:cxn>
                                    <a:cxn ang="T161">
                                      <a:pos x="T86" y="T87"/>
                                    </a:cxn>
                                    <a:cxn ang="T162">
                                      <a:pos x="T88" y="T89"/>
                                    </a:cxn>
                                    <a:cxn ang="T163">
                                      <a:pos x="T90" y="T91"/>
                                    </a:cxn>
                                    <a:cxn ang="T164">
                                      <a:pos x="T92" y="T93"/>
                                    </a:cxn>
                                    <a:cxn ang="T165">
                                      <a:pos x="T94" y="T95"/>
                                    </a:cxn>
                                    <a:cxn ang="T166">
                                      <a:pos x="T96" y="T97"/>
                                    </a:cxn>
                                    <a:cxn ang="T167">
                                      <a:pos x="T98" y="T99"/>
                                    </a:cxn>
                                    <a:cxn ang="T168">
                                      <a:pos x="T100" y="T101"/>
                                    </a:cxn>
                                    <a:cxn ang="T169">
                                      <a:pos x="T102" y="T103"/>
                                    </a:cxn>
                                    <a:cxn ang="T170">
                                      <a:pos x="T104" y="T105"/>
                                    </a:cxn>
                                    <a:cxn ang="T171">
                                      <a:pos x="T106" y="T107"/>
                                    </a:cxn>
                                    <a:cxn ang="T172">
                                      <a:pos x="T108" y="T109"/>
                                    </a:cxn>
                                    <a:cxn ang="T173">
                                      <a:pos x="T110" y="T111"/>
                                    </a:cxn>
                                    <a:cxn ang="T174">
                                      <a:pos x="T112" y="T113"/>
                                    </a:cxn>
                                    <a:cxn ang="T175">
                                      <a:pos x="T114" y="T115"/>
                                    </a:cxn>
                                    <a:cxn ang="T176">
                                      <a:pos x="T116" y="T117"/>
                                    </a:cxn>
                                  </a:cxnLst>
                                  <a:rect l="T177" t="T178" r="T179" b="T180"/>
                                  <a:pathLst>
                                    <a:path w="153" h="327">
                                      <a:moveTo>
                                        <a:pt x="91" y="0"/>
                                      </a:moveTo>
                                      <a:lnTo>
                                        <a:pt x="46" y="0"/>
                                      </a:lnTo>
                                      <a:lnTo>
                                        <a:pt x="38" y="10"/>
                                      </a:lnTo>
                                      <a:lnTo>
                                        <a:pt x="32" y="17"/>
                                      </a:lnTo>
                                      <a:lnTo>
                                        <a:pt x="26" y="27"/>
                                      </a:lnTo>
                                      <a:lnTo>
                                        <a:pt x="20" y="39"/>
                                      </a:lnTo>
                                      <a:lnTo>
                                        <a:pt x="15" y="50"/>
                                      </a:lnTo>
                                      <a:lnTo>
                                        <a:pt x="10" y="61"/>
                                      </a:lnTo>
                                      <a:lnTo>
                                        <a:pt x="6" y="72"/>
                                      </a:lnTo>
                                      <a:lnTo>
                                        <a:pt x="1" y="83"/>
                                      </a:lnTo>
                                      <a:lnTo>
                                        <a:pt x="0" y="93"/>
                                      </a:lnTo>
                                      <a:lnTo>
                                        <a:pt x="2" y="152"/>
                                      </a:lnTo>
                                      <a:lnTo>
                                        <a:pt x="6" y="163"/>
                                      </a:lnTo>
                                      <a:lnTo>
                                        <a:pt x="9" y="172"/>
                                      </a:lnTo>
                                      <a:lnTo>
                                        <a:pt x="14" y="181"/>
                                      </a:lnTo>
                                      <a:lnTo>
                                        <a:pt x="19" y="189"/>
                                      </a:lnTo>
                                      <a:lnTo>
                                        <a:pt x="25" y="197"/>
                                      </a:lnTo>
                                      <a:lnTo>
                                        <a:pt x="33" y="203"/>
                                      </a:lnTo>
                                      <a:lnTo>
                                        <a:pt x="40" y="209"/>
                                      </a:lnTo>
                                      <a:lnTo>
                                        <a:pt x="50" y="214"/>
                                      </a:lnTo>
                                      <a:lnTo>
                                        <a:pt x="59" y="218"/>
                                      </a:lnTo>
                                      <a:lnTo>
                                        <a:pt x="68" y="222"/>
                                      </a:lnTo>
                                      <a:lnTo>
                                        <a:pt x="78" y="227"/>
                                      </a:lnTo>
                                      <a:lnTo>
                                        <a:pt x="86" y="230"/>
                                      </a:lnTo>
                                      <a:lnTo>
                                        <a:pt x="96" y="234"/>
                                      </a:lnTo>
                                      <a:lnTo>
                                        <a:pt x="103" y="237"/>
                                      </a:lnTo>
                                      <a:lnTo>
                                        <a:pt x="111" y="242"/>
                                      </a:lnTo>
                                      <a:lnTo>
                                        <a:pt x="119" y="248"/>
                                      </a:lnTo>
                                      <a:lnTo>
                                        <a:pt x="125" y="255"/>
                                      </a:lnTo>
                                      <a:lnTo>
                                        <a:pt x="131" y="263"/>
                                      </a:lnTo>
                                      <a:lnTo>
                                        <a:pt x="135" y="271"/>
                                      </a:lnTo>
                                      <a:lnTo>
                                        <a:pt x="138" y="280"/>
                                      </a:lnTo>
                                      <a:lnTo>
                                        <a:pt x="142" y="290"/>
                                      </a:lnTo>
                                      <a:lnTo>
                                        <a:pt x="144" y="300"/>
                                      </a:lnTo>
                                      <a:lnTo>
                                        <a:pt x="147" y="310"/>
                                      </a:lnTo>
                                      <a:lnTo>
                                        <a:pt x="149" y="323"/>
                                      </a:lnTo>
                                      <a:lnTo>
                                        <a:pt x="149" y="326"/>
                                      </a:lnTo>
                                      <a:lnTo>
                                        <a:pt x="152" y="301"/>
                                      </a:lnTo>
                                      <a:lnTo>
                                        <a:pt x="150" y="283"/>
                                      </a:lnTo>
                                      <a:lnTo>
                                        <a:pt x="149" y="271"/>
                                      </a:lnTo>
                                      <a:lnTo>
                                        <a:pt x="148" y="261"/>
                                      </a:lnTo>
                                      <a:lnTo>
                                        <a:pt x="145" y="250"/>
                                      </a:lnTo>
                                      <a:lnTo>
                                        <a:pt x="141" y="242"/>
                                      </a:lnTo>
                                      <a:lnTo>
                                        <a:pt x="137" y="235"/>
                                      </a:lnTo>
                                      <a:lnTo>
                                        <a:pt x="132" y="228"/>
                                      </a:lnTo>
                                      <a:lnTo>
                                        <a:pt x="126" y="220"/>
                                      </a:lnTo>
                                      <a:lnTo>
                                        <a:pt x="120" y="214"/>
                                      </a:lnTo>
                                      <a:lnTo>
                                        <a:pt x="114" y="206"/>
                                      </a:lnTo>
                                      <a:lnTo>
                                        <a:pt x="105" y="199"/>
                                      </a:lnTo>
                                      <a:lnTo>
                                        <a:pt x="96" y="190"/>
                                      </a:lnTo>
                                      <a:lnTo>
                                        <a:pt x="89" y="182"/>
                                      </a:lnTo>
                                      <a:lnTo>
                                        <a:pt x="82" y="173"/>
                                      </a:lnTo>
                                      <a:lnTo>
                                        <a:pt x="76" y="164"/>
                                      </a:lnTo>
                                      <a:lnTo>
                                        <a:pt x="71" y="156"/>
                                      </a:lnTo>
                                      <a:lnTo>
                                        <a:pt x="67" y="148"/>
                                      </a:lnTo>
                                      <a:lnTo>
                                        <a:pt x="62" y="138"/>
                                      </a:lnTo>
                                      <a:lnTo>
                                        <a:pt x="59" y="127"/>
                                      </a:lnTo>
                                      <a:lnTo>
                                        <a:pt x="57" y="121"/>
                                      </a:lnTo>
                                      <a:lnTo>
                                        <a:pt x="91" y="0"/>
                                      </a:lnTo>
                                    </a:path>
                                  </a:pathLst>
                                </a:custGeom>
                                <a:solidFill>
                                  <a:srgbClr val="5F009F"/>
                                </a:solidFill>
                                <a:ln w="12700" cap="rnd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/>
                                <a:lstStyle/>
                                <a:p>
                                  <a:endParaRPr lang="en-CA"/>
                                </a:p>
                              </p:txBody>
                            </p:sp>
                          </p:grpSp>
                          <p:grpSp>
                            <p:nvGrpSpPr>
                              <p:cNvPr id="55393" name="Group 185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166" y="2197"/>
                                <a:ext cx="181" cy="149"/>
                                <a:chOff x="3166" y="2197"/>
                                <a:chExt cx="181" cy="149"/>
                              </a:xfrm>
                            </p:grpSpPr>
                            <p:sp>
                              <p:nvSpPr>
                                <p:cNvPr id="55358" name="Freeform 186"/>
                                <p:cNvSpPr>
                                  <a:spLocks/>
                                </p:cNvSpPr>
                                <p:nvPr/>
                              </p:nvSpPr>
                              <p:spPr bwMode="auto">
                                <a:xfrm>
                                  <a:off x="3193" y="2197"/>
                                  <a:ext cx="154" cy="147"/>
                                </a:xfrm>
                                <a:custGeom>
                                  <a:avLst/>
                                  <a:gdLst>
                                    <a:gd name="T0" fmla="*/ 108 w 154"/>
                                    <a:gd name="T1" fmla="*/ 4 h 147"/>
                                    <a:gd name="T2" fmla="*/ 115 w 154"/>
                                    <a:gd name="T3" fmla="*/ 1 h 147"/>
                                    <a:gd name="T4" fmla="*/ 124 w 154"/>
                                    <a:gd name="T5" fmla="*/ 0 h 147"/>
                                    <a:gd name="T6" fmla="*/ 132 w 154"/>
                                    <a:gd name="T7" fmla="*/ 1 h 147"/>
                                    <a:gd name="T8" fmla="*/ 140 w 154"/>
                                    <a:gd name="T9" fmla="*/ 3 h 147"/>
                                    <a:gd name="T10" fmla="*/ 146 w 154"/>
                                    <a:gd name="T11" fmla="*/ 8 h 147"/>
                                    <a:gd name="T12" fmla="*/ 150 w 154"/>
                                    <a:gd name="T13" fmla="*/ 13 h 147"/>
                                    <a:gd name="T14" fmla="*/ 151 w 154"/>
                                    <a:gd name="T15" fmla="*/ 21 h 147"/>
                                    <a:gd name="T16" fmla="*/ 153 w 154"/>
                                    <a:gd name="T17" fmla="*/ 27 h 147"/>
                                    <a:gd name="T18" fmla="*/ 152 w 154"/>
                                    <a:gd name="T19" fmla="*/ 35 h 147"/>
                                    <a:gd name="T20" fmla="*/ 151 w 154"/>
                                    <a:gd name="T21" fmla="*/ 43 h 147"/>
                                    <a:gd name="T22" fmla="*/ 150 w 154"/>
                                    <a:gd name="T23" fmla="*/ 54 h 147"/>
                                    <a:gd name="T24" fmla="*/ 148 w 154"/>
                                    <a:gd name="T25" fmla="*/ 58 h 147"/>
                                    <a:gd name="T26" fmla="*/ 140 w 154"/>
                                    <a:gd name="T27" fmla="*/ 63 h 147"/>
                                    <a:gd name="T28" fmla="*/ 133 w 154"/>
                                    <a:gd name="T29" fmla="*/ 67 h 147"/>
                                    <a:gd name="T30" fmla="*/ 127 w 154"/>
                                    <a:gd name="T31" fmla="*/ 72 h 147"/>
                                    <a:gd name="T32" fmla="*/ 121 w 154"/>
                                    <a:gd name="T33" fmla="*/ 76 h 147"/>
                                    <a:gd name="T34" fmla="*/ 115 w 154"/>
                                    <a:gd name="T35" fmla="*/ 82 h 147"/>
                                    <a:gd name="T36" fmla="*/ 109 w 154"/>
                                    <a:gd name="T37" fmla="*/ 88 h 147"/>
                                    <a:gd name="T38" fmla="*/ 103 w 154"/>
                                    <a:gd name="T39" fmla="*/ 93 h 147"/>
                                    <a:gd name="T40" fmla="*/ 96 w 154"/>
                                    <a:gd name="T41" fmla="*/ 101 h 147"/>
                                    <a:gd name="T42" fmla="*/ 90 w 154"/>
                                    <a:gd name="T43" fmla="*/ 109 h 147"/>
                                    <a:gd name="T44" fmla="*/ 84 w 154"/>
                                    <a:gd name="T45" fmla="*/ 117 h 147"/>
                                    <a:gd name="T46" fmla="*/ 82 w 154"/>
                                    <a:gd name="T47" fmla="*/ 120 h 147"/>
                                    <a:gd name="T48" fmla="*/ 72 w 154"/>
                                    <a:gd name="T49" fmla="*/ 122 h 147"/>
                                    <a:gd name="T50" fmla="*/ 58 w 154"/>
                                    <a:gd name="T51" fmla="*/ 127 h 147"/>
                                    <a:gd name="T52" fmla="*/ 45 w 154"/>
                                    <a:gd name="T53" fmla="*/ 134 h 147"/>
                                    <a:gd name="T54" fmla="*/ 34 w 154"/>
                                    <a:gd name="T55" fmla="*/ 139 h 147"/>
                                    <a:gd name="T56" fmla="*/ 24 w 154"/>
                                    <a:gd name="T57" fmla="*/ 143 h 147"/>
                                    <a:gd name="T58" fmla="*/ 11 w 154"/>
                                    <a:gd name="T59" fmla="*/ 146 h 147"/>
                                    <a:gd name="T60" fmla="*/ 0 w 154"/>
                                    <a:gd name="T61" fmla="*/ 146 h 147"/>
                                    <a:gd name="T62" fmla="*/ 7 w 154"/>
                                    <a:gd name="T63" fmla="*/ 80 h 147"/>
                                    <a:gd name="T64" fmla="*/ 21 w 154"/>
                                    <a:gd name="T65" fmla="*/ 81 h 147"/>
                                    <a:gd name="T66" fmla="*/ 32 w 154"/>
                                    <a:gd name="T67" fmla="*/ 79 h 147"/>
                                    <a:gd name="T68" fmla="*/ 42 w 154"/>
                                    <a:gd name="T69" fmla="*/ 77 h 147"/>
                                    <a:gd name="T70" fmla="*/ 51 w 154"/>
                                    <a:gd name="T71" fmla="*/ 74 h 147"/>
                                    <a:gd name="T72" fmla="*/ 58 w 154"/>
                                    <a:gd name="T73" fmla="*/ 69 h 147"/>
                                    <a:gd name="T74" fmla="*/ 64 w 154"/>
                                    <a:gd name="T75" fmla="*/ 63 h 147"/>
                                    <a:gd name="T76" fmla="*/ 72 w 154"/>
                                    <a:gd name="T77" fmla="*/ 57 h 147"/>
                                    <a:gd name="T78" fmla="*/ 79 w 154"/>
                                    <a:gd name="T79" fmla="*/ 53 h 147"/>
                                    <a:gd name="T80" fmla="*/ 84 w 154"/>
                                    <a:gd name="T81" fmla="*/ 50 h 147"/>
                                    <a:gd name="T82" fmla="*/ 88 w 154"/>
                                    <a:gd name="T83" fmla="*/ 40 h 147"/>
                                    <a:gd name="T84" fmla="*/ 95 w 154"/>
                                    <a:gd name="T85" fmla="*/ 28 h 147"/>
                                    <a:gd name="T86" fmla="*/ 100 w 154"/>
                                    <a:gd name="T87" fmla="*/ 17 h 147"/>
                                    <a:gd name="T88" fmla="*/ 108 w 154"/>
                                    <a:gd name="T89" fmla="*/ 4 h 147"/>
                                    <a:gd name="T90" fmla="*/ 0 60000 65536"/>
                                    <a:gd name="T91" fmla="*/ 0 60000 65536"/>
                                    <a:gd name="T92" fmla="*/ 0 60000 65536"/>
                                    <a:gd name="T93" fmla="*/ 0 60000 65536"/>
                                    <a:gd name="T94" fmla="*/ 0 60000 65536"/>
                                    <a:gd name="T95" fmla="*/ 0 60000 65536"/>
                                    <a:gd name="T96" fmla="*/ 0 60000 65536"/>
                                    <a:gd name="T97" fmla="*/ 0 60000 65536"/>
                                    <a:gd name="T98" fmla="*/ 0 60000 65536"/>
                                    <a:gd name="T99" fmla="*/ 0 60000 65536"/>
                                    <a:gd name="T100" fmla="*/ 0 60000 65536"/>
                                    <a:gd name="T101" fmla="*/ 0 60000 65536"/>
                                    <a:gd name="T102" fmla="*/ 0 60000 65536"/>
                                    <a:gd name="T103" fmla="*/ 0 60000 65536"/>
                                    <a:gd name="T104" fmla="*/ 0 60000 65536"/>
                                    <a:gd name="T105" fmla="*/ 0 60000 65536"/>
                                    <a:gd name="T106" fmla="*/ 0 60000 65536"/>
                                    <a:gd name="T107" fmla="*/ 0 60000 65536"/>
                                    <a:gd name="T108" fmla="*/ 0 60000 65536"/>
                                    <a:gd name="T109" fmla="*/ 0 60000 65536"/>
                                    <a:gd name="T110" fmla="*/ 0 60000 65536"/>
                                    <a:gd name="T111" fmla="*/ 0 60000 65536"/>
                                    <a:gd name="T112" fmla="*/ 0 60000 65536"/>
                                    <a:gd name="T113" fmla="*/ 0 60000 65536"/>
                                    <a:gd name="T114" fmla="*/ 0 60000 65536"/>
                                    <a:gd name="T115" fmla="*/ 0 60000 65536"/>
                                    <a:gd name="T116" fmla="*/ 0 60000 65536"/>
                                    <a:gd name="T117" fmla="*/ 0 60000 65536"/>
                                    <a:gd name="T118" fmla="*/ 0 60000 65536"/>
                                    <a:gd name="T119" fmla="*/ 0 60000 65536"/>
                                    <a:gd name="T120" fmla="*/ 0 60000 65536"/>
                                    <a:gd name="T121" fmla="*/ 0 60000 65536"/>
                                    <a:gd name="T122" fmla="*/ 0 60000 65536"/>
                                    <a:gd name="T123" fmla="*/ 0 60000 65536"/>
                                    <a:gd name="T124" fmla="*/ 0 60000 65536"/>
                                    <a:gd name="T125" fmla="*/ 0 60000 65536"/>
                                    <a:gd name="T126" fmla="*/ 0 60000 65536"/>
                                    <a:gd name="T127" fmla="*/ 0 60000 65536"/>
                                    <a:gd name="T128" fmla="*/ 0 60000 65536"/>
                                    <a:gd name="T129" fmla="*/ 0 60000 65536"/>
                                    <a:gd name="T130" fmla="*/ 0 60000 65536"/>
                                    <a:gd name="T131" fmla="*/ 0 60000 65536"/>
                                    <a:gd name="T132" fmla="*/ 0 60000 65536"/>
                                    <a:gd name="T133" fmla="*/ 0 60000 65536"/>
                                    <a:gd name="T134" fmla="*/ 0 60000 65536"/>
                                    <a:gd name="T135" fmla="*/ 0 w 154"/>
                                    <a:gd name="T136" fmla="*/ 0 h 147"/>
                                    <a:gd name="T137" fmla="*/ 154 w 154"/>
                                    <a:gd name="T138" fmla="*/ 147 h 147"/>
                                  </a:gdLst>
                                  <a:ahLst/>
                                  <a:cxnLst>
                                    <a:cxn ang="T90">
                                      <a:pos x="T0" y="T1"/>
                                    </a:cxn>
                                    <a:cxn ang="T91">
                                      <a:pos x="T2" y="T3"/>
                                    </a:cxn>
                                    <a:cxn ang="T92">
                                      <a:pos x="T4" y="T5"/>
                                    </a:cxn>
                                    <a:cxn ang="T93">
                                      <a:pos x="T6" y="T7"/>
                                    </a:cxn>
                                    <a:cxn ang="T94">
                                      <a:pos x="T8" y="T9"/>
                                    </a:cxn>
                                    <a:cxn ang="T95">
                                      <a:pos x="T10" y="T11"/>
                                    </a:cxn>
                                    <a:cxn ang="T96">
                                      <a:pos x="T12" y="T13"/>
                                    </a:cxn>
                                    <a:cxn ang="T97">
                                      <a:pos x="T14" y="T15"/>
                                    </a:cxn>
                                    <a:cxn ang="T98">
                                      <a:pos x="T16" y="T17"/>
                                    </a:cxn>
                                    <a:cxn ang="T99">
                                      <a:pos x="T18" y="T19"/>
                                    </a:cxn>
                                    <a:cxn ang="T100">
                                      <a:pos x="T20" y="T21"/>
                                    </a:cxn>
                                    <a:cxn ang="T101">
                                      <a:pos x="T22" y="T23"/>
                                    </a:cxn>
                                    <a:cxn ang="T102">
                                      <a:pos x="T24" y="T25"/>
                                    </a:cxn>
                                    <a:cxn ang="T103">
                                      <a:pos x="T26" y="T27"/>
                                    </a:cxn>
                                    <a:cxn ang="T104">
                                      <a:pos x="T28" y="T29"/>
                                    </a:cxn>
                                    <a:cxn ang="T105">
                                      <a:pos x="T30" y="T31"/>
                                    </a:cxn>
                                    <a:cxn ang="T106">
                                      <a:pos x="T32" y="T33"/>
                                    </a:cxn>
                                    <a:cxn ang="T107">
                                      <a:pos x="T34" y="T35"/>
                                    </a:cxn>
                                    <a:cxn ang="T108">
                                      <a:pos x="T36" y="T37"/>
                                    </a:cxn>
                                    <a:cxn ang="T109">
                                      <a:pos x="T38" y="T39"/>
                                    </a:cxn>
                                    <a:cxn ang="T110">
                                      <a:pos x="T40" y="T41"/>
                                    </a:cxn>
                                    <a:cxn ang="T111">
                                      <a:pos x="T42" y="T43"/>
                                    </a:cxn>
                                    <a:cxn ang="T112">
                                      <a:pos x="T44" y="T45"/>
                                    </a:cxn>
                                    <a:cxn ang="T113">
                                      <a:pos x="T46" y="T47"/>
                                    </a:cxn>
                                    <a:cxn ang="T114">
                                      <a:pos x="T48" y="T49"/>
                                    </a:cxn>
                                    <a:cxn ang="T115">
                                      <a:pos x="T50" y="T51"/>
                                    </a:cxn>
                                    <a:cxn ang="T116">
                                      <a:pos x="T52" y="T53"/>
                                    </a:cxn>
                                    <a:cxn ang="T117">
                                      <a:pos x="T54" y="T55"/>
                                    </a:cxn>
                                    <a:cxn ang="T118">
                                      <a:pos x="T56" y="T57"/>
                                    </a:cxn>
                                    <a:cxn ang="T119">
                                      <a:pos x="T58" y="T59"/>
                                    </a:cxn>
                                    <a:cxn ang="T120">
                                      <a:pos x="T60" y="T61"/>
                                    </a:cxn>
                                    <a:cxn ang="T121">
                                      <a:pos x="T62" y="T63"/>
                                    </a:cxn>
                                    <a:cxn ang="T122">
                                      <a:pos x="T64" y="T65"/>
                                    </a:cxn>
                                    <a:cxn ang="T123">
                                      <a:pos x="T66" y="T67"/>
                                    </a:cxn>
                                    <a:cxn ang="T124">
                                      <a:pos x="T68" y="T69"/>
                                    </a:cxn>
                                    <a:cxn ang="T125">
                                      <a:pos x="T70" y="T71"/>
                                    </a:cxn>
                                    <a:cxn ang="T126">
                                      <a:pos x="T72" y="T73"/>
                                    </a:cxn>
                                    <a:cxn ang="T127">
                                      <a:pos x="T74" y="T75"/>
                                    </a:cxn>
                                    <a:cxn ang="T128">
                                      <a:pos x="T76" y="T77"/>
                                    </a:cxn>
                                    <a:cxn ang="T129">
                                      <a:pos x="T78" y="T79"/>
                                    </a:cxn>
                                    <a:cxn ang="T130">
                                      <a:pos x="T80" y="T81"/>
                                    </a:cxn>
                                    <a:cxn ang="T131">
                                      <a:pos x="T82" y="T83"/>
                                    </a:cxn>
                                    <a:cxn ang="T132">
                                      <a:pos x="T84" y="T85"/>
                                    </a:cxn>
                                    <a:cxn ang="T133">
                                      <a:pos x="T86" y="T87"/>
                                    </a:cxn>
                                    <a:cxn ang="T134">
                                      <a:pos x="T88" y="T89"/>
                                    </a:cxn>
                                  </a:cxnLst>
                                  <a:rect l="T135" t="T136" r="T137" b="T138"/>
                                  <a:pathLst>
                                    <a:path w="154" h="147">
                                      <a:moveTo>
                                        <a:pt x="108" y="4"/>
                                      </a:moveTo>
                                      <a:lnTo>
                                        <a:pt x="115" y="1"/>
                                      </a:lnTo>
                                      <a:lnTo>
                                        <a:pt x="124" y="0"/>
                                      </a:lnTo>
                                      <a:lnTo>
                                        <a:pt x="132" y="1"/>
                                      </a:lnTo>
                                      <a:lnTo>
                                        <a:pt x="140" y="3"/>
                                      </a:lnTo>
                                      <a:lnTo>
                                        <a:pt x="146" y="8"/>
                                      </a:lnTo>
                                      <a:lnTo>
                                        <a:pt x="150" y="13"/>
                                      </a:lnTo>
                                      <a:lnTo>
                                        <a:pt x="151" y="21"/>
                                      </a:lnTo>
                                      <a:lnTo>
                                        <a:pt x="153" y="27"/>
                                      </a:lnTo>
                                      <a:lnTo>
                                        <a:pt x="152" y="35"/>
                                      </a:lnTo>
                                      <a:lnTo>
                                        <a:pt x="151" y="43"/>
                                      </a:lnTo>
                                      <a:lnTo>
                                        <a:pt x="150" y="54"/>
                                      </a:lnTo>
                                      <a:lnTo>
                                        <a:pt x="148" y="58"/>
                                      </a:lnTo>
                                      <a:lnTo>
                                        <a:pt x="140" y="63"/>
                                      </a:lnTo>
                                      <a:lnTo>
                                        <a:pt x="133" y="67"/>
                                      </a:lnTo>
                                      <a:lnTo>
                                        <a:pt x="127" y="72"/>
                                      </a:lnTo>
                                      <a:lnTo>
                                        <a:pt x="121" y="76"/>
                                      </a:lnTo>
                                      <a:lnTo>
                                        <a:pt x="115" y="82"/>
                                      </a:lnTo>
                                      <a:lnTo>
                                        <a:pt x="109" y="88"/>
                                      </a:lnTo>
                                      <a:lnTo>
                                        <a:pt x="103" y="93"/>
                                      </a:lnTo>
                                      <a:lnTo>
                                        <a:pt x="96" y="101"/>
                                      </a:lnTo>
                                      <a:lnTo>
                                        <a:pt x="90" y="109"/>
                                      </a:lnTo>
                                      <a:lnTo>
                                        <a:pt x="84" y="117"/>
                                      </a:lnTo>
                                      <a:lnTo>
                                        <a:pt x="82" y="120"/>
                                      </a:lnTo>
                                      <a:lnTo>
                                        <a:pt x="72" y="122"/>
                                      </a:lnTo>
                                      <a:lnTo>
                                        <a:pt x="58" y="127"/>
                                      </a:lnTo>
                                      <a:lnTo>
                                        <a:pt x="45" y="134"/>
                                      </a:lnTo>
                                      <a:lnTo>
                                        <a:pt x="34" y="139"/>
                                      </a:lnTo>
                                      <a:lnTo>
                                        <a:pt x="24" y="143"/>
                                      </a:lnTo>
                                      <a:lnTo>
                                        <a:pt x="11" y="146"/>
                                      </a:lnTo>
                                      <a:lnTo>
                                        <a:pt x="0" y="146"/>
                                      </a:lnTo>
                                      <a:lnTo>
                                        <a:pt x="7" y="80"/>
                                      </a:lnTo>
                                      <a:lnTo>
                                        <a:pt x="21" y="81"/>
                                      </a:lnTo>
                                      <a:lnTo>
                                        <a:pt x="32" y="79"/>
                                      </a:lnTo>
                                      <a:lnTo>
                                        <a:pt x="42" y="77"/>
                                      </a:lnTo>
                                      <a:lnTo>
                                        <a:pt x="51" y="74"/>
                                      </a:lnTo>
                                      <a:lnTo>
                                        <a:pt x="58" y="69"/>
                                      </a:lnTo>
                                      <a:lnTo>
                                        <a:pt x="64" y="63"/>
                                      </a:lnTo>
                                      <a:lnTo>
                                        <a:pt x="72" y="57"/>
                                      </a:lnTo>
                                      <a:lnTo>
                                        <a:pt x="79" y="53"/>
                                      </a:lnTo>
                                      <a:lnTo>
                                        <a:pt x="84" y="50"/>
                                      </a:lnTo>
                                      <a:lnTo>
                                        <a:pt x="88" y="40"/>
                                      </a:lnTo>
                                      <a:lnTo>
                                        <a:pt x="95" y="28"/>
                                      </a:lnTo>
                                      <a:lnTo>
                                        <a:pt x="100" y="17"/>
                                      </a:lnTo>
                                      <a:lnTo>
                                        <a:pt x="108" y="4"/>
                                      </a:lnTo>
                                    </a:path>
                                  </a:pathLst>
                                </a:custGeom>
                                <a:solidFill>
                                  <a:srgbClr val="BF5FFF"/>
                                </a:solidFill>
                                <a:ln w="12700" cap="rnd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/>
                                <a:lstStyle/>
                                <a:p>
                                  <a:endParaRPr lang="en-CA"/>
                                </a:p>
                              </p:txBody>
                            </p:sp>
                            <p:sp>
                              <p:nvSpPr>
                                <p:cNvPr id="55359" name="Oval 187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166" y="2281"/>
                                  <a:ext cx="47" cy="65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5F009F"/>
                                </a:solidFill>
                                <a:ln w="12700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en-CA" altLang="en-US"/>
                                </a:p>
                              </p:txBody>
                            </p:sp>
                          </p:grpSp>
                        </p:grpSp>
                      </p:grpSp>
                      <p:grpSp>
                        <p:nvGrpSpPr>
                          <p:cNvPr id="55394" name="Group 18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212" y="2147"/>
                            <a:ext cx="86" cy="67"/>
                            <a:chOff x="3212" y="2147"/>
                            <a:chExt cx="86" cy="67"/>
                          </a:xfrm>
                        </p:grpSpPr>
                        <p:sp>
                          <p:nvSpPr>
                            <p:cNvPr id="55350" name="Freeform 189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3212" y="2147"/>
                              <a:ext cx="86" cy="67"/>
                            </a:xfrm>
                            <a:custGeom>
                              <a:avLst/>
                              <a:gdLst>
                                <a:gd name="T0" fmla="*/ 38 w 86"/>
                                <a:gd name="T1" fmla="*/ 18 h 67"/>
                                <a:gd name="T2" fmla="*/ 30 w 86"/>
                                <a:gd name="T3" fmla="*/ 0 h 67"/>
                                <a:gd name="T4" fmla="*/ 24 w 86"/>
                                <a:gd name="T5" fmla="*/ 0 h 67"/>
                                <a:gd name="T6" fmla="*/ 18 w 86"/>
                                <a:gd name="T7" fmla="*/ 1 h 67"/>
                                <a:gd name="T8" fmla="*/ 12 w 86"/>
                                <a:gd name="T9" fmla="*/ 3 h 67"/>
                                <a:gd name="T10" fmla="*/ 8 w 86"/>
                                <a:gd name="T11" fmla="*/ 6 h 67"/>
                                <a:gd name="T12" fmla="*/ 5 w 86"/>
                                <a:gd name="T13" fmla="*/ 12 h 67"/>
                                <a:gd name="T14" fmla="*/ 2 w 86"/>
                                <a:gd name="T15" fmla="*/ 17 h 67"/>
                                <a:gd name="T16" fmla="*/ 0 w 86"/>
                                <a:gd name="T17" fmla="*/ 24 h 67"/>
                                <a:gd name="T18" fmla="*/ 1 w 86"/>
                                <a:gd name="T19" fmla="*/ 32 h 67"/>
                                <a:gd name="T20" fmla="*/ 3 w 86"/>
                                <a:gd name="T21" fmla="*/ 39 h 67"/>
                                <a:gd name="T22" fmla="*/ 6 w 86"/>
                                <a:gd name="T23" fmla="*/ 45 h 67"/>
                                <a:gd name="T24" fmla="*/ 9 w 86"/>
                                <a:gd name="T25" fmla="*/ 50 h 67"/>
                                <a:gd name="T26" fmla="*/ 12 w 86"/>
                                <a:gd name="T27" fmla="*/ 54 h 67"/>
                                <a:gd name="T28" fmla="*/ 39 w 86"/>
                                <a:gd name="T29" fmla="*/ 41 h 67"/>
                                <a:gd name="T30" fmla="*/ 47 w 86"/>
                                <a:gd name="T31" fmla="*/ 45 h 67"/>
                                <a:gd name="T32" fmla="*/ 67 w 86"/>
                                <a:gd name="T33" fmla="*/ 66 h 67"/>
                                <a:gd name="T34" fmla="*/ 71 w 86"/>
                                <a:gd name="T35" fmla="*/ 63 h 67"/>
                                <a:gd name="T36" fmla="*/ 74 w 86"/>
                                <a:gd name="T37" fmla="*/ 61 h 67"/>
                                <a:gd name="T38" fmla="*/ 78 w 86"/>
                                <a:gd name="T39" fmla="*/ 56 h 67"/>
                                <a:gd name="T40" fmla="*/ 80 w 86"/>
                                <a:gd name="T41" fmla="*/ 52 h 67"/>
                                <a:gd name="T42" fmla="*/ 83 w 86"/>
                                <a:gd name="T43" fmla="*/ 45 h 67"/>
                                <a:gd name="T44" fmla="*/ 85 w 86"/>
                                <a:gd name="T45" fmla="*/ 38 h 67"/>
                                <a:gd name="T46" fmla="*/ 85 w 86"/>
                                <a:gd name="T47" fmla="*/ 30 h 67"/>
                                <a:gd name="T48" fmla="*/ 84 w 86"/>
                                <a:gd name="T49" fmla="*/ 23 h 67"/>
                                <a:gd name="T50" fmla="*/ 83 w 86"/>
                                <a:gd name="T51" fmla="*/ 17 h 67"/>
                                <a:gd name="T52" fmla="*/ 80 w 86"/>
                                <a:gd name="T53" fmla="*/ 12 h 67"/>
                                <a:gd name="T54" fmla="*/ 78 w 86"/>
                                <a:gd name="T55" fmla="*/ 7 h 67"/>
                                <a:gd name="T56" fmla="*/ 51 w 86"/>
                                <a:gd name="T57" fmla="*/ 19 h 67"/>
                                <a:gd name="T58" fmla="*/ 38 w 86"/>
                                <a:gd name="T59" fmla="*/ 18 h 67"/>
                                <a:gd name="T60" fmla="*/ 0 60000 65536"/>
                                <a:gd name="T61" fmla="*/ 0 60000 65536"/>
                                <a:gd name="T62" fmla="*/ 0 60000 65536"/>
                                <a:gd name="T63" fmla="*/ 0 60000 65536"/>
                                <a:gd name="T64" fmla="*/ 0 60000 65536"/>
                                <a:gd name="T65" fmla="*/ 0 60000 65536"/>
                                <a:gd name="T66" fmla="*/ 0 60000 65536"/>
                                <a:gd name="T67" fmla="*/ 0 60000 65536"/>
                                <a:gd name="T68" fmla="*/ 0 60000 65536"/>
                                <a:gd name="T69" fmla="*/ 0 60000 65536"/>
                                <a:gd name="T70" fmla="*/ 0 60000 65536"/>
                                <a:gd name="T71" fmla="*/ 0 60000 65536"/>
                                <a:gd name="T72" fmla="*/ 0 60000 65536"/>
                                <a:gd name="T73" fmla="*/ 0 60000 65536"/>
                                <a:gd name="T74" fmla="*/ 0 60000 65536"/>
                                <a:gd name="T75" fmla="*/ 0 60000 65536"/>
                                <a:gd name="T76" fmla="*/ 0 60000 65536"/>
                                <a:gd name="T77" fmla="*/ 0 60000 65536"/>
                                <a:gd name="T78" fmla="*/ 0 60000 65536"/>
                                <a:gd name="T79" fmla="*/ 0 60000 65536"/>
                                <a:gd name="T80" fmla="*/ 0 60000 65536"/>
                                <a:gd name="T81" fmla="*/ 0 60000 65536"/>
                                <a:gd name="T82" fmla="*/ 0 60000 65536"/>
                                <a:gd name="T83" fmla="*/ 0 60000 65536"/>
                                <a:gd name="T84" fmla="*/ 0 60000 65536"/>
                                <a:gd name="T85" fmla="*/ 0 60000 65536"/>
                                <a:gd name="T86" fmla="*/ 0 60000 65536"/>
                                <a:gd name="T87" fmla="*/ 0 60000 65536"/>
                                <a:gd name="T88" fmla="*/ 0 60000 65536"/>
                                <a:gd name="T89" fmla="*/ 0 60000 65536"/>
                                <a:gd name="T90" fmla="*/ 0 w 86"/>
                                <a:gd name="T91" fmla="*/ 0 h 67"/>
                                <a:gd name="T92" fmla="*/ 86 w 86"/>
                                <a:gd name="T93" fmla="*/ 67 h 67"/>
                              </a:gdLst>
                              <a:ahLst/>
                              <a:cxnLst>
                                <a:cxn ang="T60">
                                  <a:pos x="T0" y="T1"/>
                                </a:cxn>
                                <a:cxn ang="T61">
                                  <a:pos x="T2" y="T3"/>
                                </a:cxn>
                                <a:cxn ang="T62">
                                  <a:pos x="T4" y="T5"/>
                                </a:cxn>
                                <a:cxn ang="T63">
                                  <a:pos x="T6" y="T7"/>
                                </a:cxn>
                                <a:cxn ang="T64">
                                  <a:pos x="T8" y="T9"/>
                                </a:cxn>
                                <a:cxn ang="T65">
                                  <a:pos x="T10" y="T11"/>
                                </a:cxn>
                                <a:cxn ang="T66">
                                  <a:pos x="T12" y="T13"/>
                                </a:cxn>
                                <a:cxn ang="T67">
                                  <a:pos x="T14" y="T15"/>
                                </a:cxn>
                                <a:cxn ang="T68">
                                  <a:pos x="T16" y="T17"/>
                                </a:cxn>
                                <a:cxn ang="T69">
                                  <a:pos x="T18" y="T19"/>
                                </a:cxn>
                                <a:cxn ang="T70">
                                  <a:pos x="T20" y="T21"/>
                                </a:cxn>
                                <a:cxn ang="T71">
                                  <a:pos x="T22" y="T23"/>
                                </a:cxn>
                                <a:cxn ang="T72">
                                  <a:pos x="T24" y="T25"/>
                                </a:cxn>
                                <a:cxn ang="T73">
                                  <a:pos x="T26" y="T27"/>
                                </a:cxn>
                                <a:cxn ang="T74">
                                  <a:pos x="T28" y="T29"/>
                                </a:cxn>
                                <a:cxn ang="T75">
                                  <a:pos x="T30" y="T31"/>
                                </a:cxn>
                                <a:cxn ang="T76">
                                  <a:pos x="T32" y="T33"/>
                                </a:cxn>
                                <a:cxn ang="T77">
                                  <a:pos x="T34" y="T35"/>
                                </a:cxn>
                                <a:cxn ang="T78">
                                  <a:pos x="T36" y="T37"/>
                                </a:cxn>
                                <a:cxn ang="T79">
                                  <a:pos x="T38" y="T39"/>
                                </a:cxn>
                                <a:cxn ang="T80">
                                  <a:pos x="T40" y="T41"/>
                                </a:cxn>
                                <a:cxn ang="T81">
                                  <a:pos x="T42" y="T43"/>
                                </a:cxn>
                                <a:cxn ang="T82">
                                  <a:pos x="T44" y="T45"/>
                                </a:cxn>
                                <a:cxn ang="T83">
                                  <a:pos x="T46" y="T47"/>
                                </a:cxn>
                                <a:cxn ang="T84">
                                  <a:pos x="T48" y="T49"/>
                                </a:cxn>
                                <a:cxn ang="T85">
                                  <a:pos x="T50" y="T51"/>
                                </a:cxn>
                                <a:cxn ang="T86">
                                  <a:pos x="T52" y="T53"/>
                                </a:cxn>
                                <a:cxn ang="T87">
                                  <a:pos x="T54" y="T55"/>
                                </a:cxn>
                                <a:cxn ang="T88">
                                  <a:pos x="T56" y="T57"/>
                                </a:cxn>
                                <a:cxn ang="T89">
                                  <a:pos x="T58" y="T59"/>
                                </a:cxn>
                              </a:cxnLst>
                              <a:rect l="T90" t="T91" r="T92" b="T93"/>
                              <a:pathLst>
                                <a:path w="86" h="67">
                                  <a:moveTo>
                                    <a:pt x="38" y="18"/>
                                  </a:moveTo>
                                  <a:lnTo>
                                    <a:pt x="30" y="0"/>
                                  </a:lnTo>
                                  <a:lnTo>
                                    <a:pt x="24" y="0"/>
                                  </a:lnTo>
                                  <a:lnTo>
                                    <a:pt x="18" y="1"/>
                                  </a:lnTo>
                                  <a:lnTo>
                                    <a:pt x="12" y="3"/>
                                  </a:lnTo>
                                  <a:lnTo>
                                    <a:pt x="8" y="6"/>
                                  </a:lnTo>
                                  <a:lnTo>
                                    <a:pt x="5" y="12"/>
                                  </a:lnTo>
                                  <a:lnTo>
                                    <a:pt x="2" y="17"/>
                                  </a:lnTo>
                                  <a:lnTo>
                                    <a:pt x="0" y="24"/>
                                  </a:lnTo>
                                  <a:lnTo>
                                    <a:pt x="1" y="32"/>
                                  </a:lnTo>
                                  <a:lnTo>
                                    <a:pt x="3" y="39"/>
                                  </a:lnTo>
                                  <a:lnTo>
                                    <a:pt x="6" y="45"/>
                                  </a:lnTo>
                                  <a:lnTo>
                                    <a:pt x="9" y="50"/>
                                  </a:lnTo>
                                  <a:lnTo>
                                    <a:pt x="12" y="54"/>
                                  </a:lnTo>
                                  <a:lnTo>
                                    <a:pt x="39" y="41"/>
                                  </a:lnTo>
                                  <a:lnTo>
                                    <a:pt x="47" y="45"/>
                                  </a:lnTo>
                                  <a:lnTo>
                                    <a:pt x="67" y="66"/>
                                  </a:lnTo>
                                  <a:lnTo>
                                    <a:pt x="71" y="63"/>
                                  </a:lnTo>
                                  <a:lnTo>
                                    <a:pt x="74" y="61"/>
                                  </a:lnTo>
                                  <a:lnTo>
                                    <a:pt x="78" y="56"/>
                                  </a:lnTo>
                                  <a:lnTo>
                                    <a:pt x="80" y="52"/>
                                  </a:lnTo>
                                  <a:lnTo>
                                    <a:pt x="83" y="45"/>
                                  </a:lnTo>
                                  <a:lnTo>
                                    <a:pt x="85" y="38"/>
                                  </a:lnTo>
                                  <a:lnTo>
                                    <a:pt x="85" y="30"/>
                                  </a:lnTo>
                                  <a:lnTo>
                                    <a:pt x="84" y="23"/>
                                  </a:lnTo>
                                  <a:lnTo>
                                    <a:pt x="83" y="17"/>
                                  </a:lnTo>
                                  <a:lnTo>
                                    <a:pt x="80" y="12"/>
                                  </a:lnTo>
                                  <a:lnTo>
                                    <a:pt x="78" y="7"/>
                                  </a:lnTo>
                                  <a:lnTo>
                                    <a:pt x="51" y="19"/>
                                  </a:lnTo>
                                  <a:lnTo>
                                    <a:pt x="38" y="18"/>
                                  </a:lnTo>
                                </a:path>
                              </a:pathLst>
                            </a:custGeom>
                            <a:solidFill>
                              <a:srgbClr val="FFFF00"/>
                            </a:solidFill>
                            <a:ln w="12700" cap="rnd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CA"/>
                            </a:p>
                          </p:txBody>
                        </p:sp>
                        <p:sp>
                          <p:nvSpPr>
                            <p:cNvPr id="55351" name="Oval 19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38" y="2163"/>
                              <a:ext cx="29" cy="29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352" name="Oval 19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43" y="2164"/>
                              <a:ext cx="30" cy="28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  <p:sp>
                          <p:nvSpPr>
                            <p:cNvPr id="55353" name="Oval 19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240" y="2163"/>
                              <a:ext cx="30" cy="29"/>
                            </a:xfrm>
                            <a:prstGeom prst="ellipse">
                              <a:avLst/>
                            </a:prstGeom>
                            <a:solidFill>
                              <a:srgbClr val="FFFF00"/>
                            </a:solidFill>
                            <a:ln w="12700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 altLang="en-US"/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55395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32" y="2247"/>
                        <a:ext cx="164" cy="136"/>
                        <a:chOff x="3032" y="2247"/>
                        <a:chExt cx="164" cy="136"/>
                      </a:xfrm>
                    </p:grpSpPr>
                    <p:grpSp>
                      <p:nvGrpSpPr>
                        <p:cNvPr id="55396" name="Group 19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158" y="2295"/>
                          <a:ext cx="38" cy="42"/>
                          <a:chOff x="3158" y="2295"/>
                          <a:chExt cx="38" cy="42"/>
                        </a:xfrm>
                      </p:grpSpPr>
                      <p:sp>
                        <p:nvSpPr>
                          <p:cNvPr id="55344" name="Oval 19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63" y="2298"/>
                            <a:ext cx="33" cy="39"/>
                          </a:xfrm>
                          <a:prstGeom prst="ellipse">
                            <a:avLst/>
                          </a:prstGeom>
                          <a:solidFill>
                            <a:srgbClr val="00000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  <p:sp>
                        <p:nvSpPr>
                          <p:cNvPr id="55345" name="Oval 19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58" y="2295"/>
                            <a:ext cx="32" cy="39"/>
                          </a:xfrm>
                          <a:prstGeom prst="ellipse">
                            <a:avLst/>
                          </a:prstGeom>
                          <a:solidFill>
                            <a:srgbClr val="FFFFFF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CA" altLang="en-US"/>
                          </a:p>
                        </p:txBody>
                      </p:sp>
                    </p:grpSp>
                    <p:grpSp>
                      <p:nvGrpSpPr>
                        <p:cNvPr id="55401" name="Group 19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32" y="2247"/>
                          <a:ext cx="135" cy="136"/>
                          <a:chOff x="3032" y="2247"/>
                          <a:chExt cx="135" cy="136"/>
                        </a:xfrm>
                      </p:grpSpPr>
                      <p:grpSp>
                        <p:nvGrpSpPr>
                          <p:cNvPr id="55402" name="Group 19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032" y="2251"/>
                            <a:ext cx="133" cy="132"/>
                            <a:chOff x="3032" y="2251"/>
                            <a:chExt cx="133" cy="132"/>
                          </a:xfrm>
                        </p:grpSpPr>
                        <p:grpSp>
                          <p:nvGrpSpPr>
                            <p:cNvPr id="55403" name="Group 199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032" y="2251"/>
                              <a:ext cx="133" cy="132"/>
                              <a:chOff x="3032" y="2251"/>
                              <a:chExt cx="133" cy="132"/>
                            </a:xfrm>
                          </p:grpSpPr>
                          <p:sp>
                            <p:nvSpPr>
                              <p:cNvPr id="55338" name="Oval 20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80" y="2274"/>
                                <a:ext cx="85" cy="86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000000"/>
                              </a:solidFill>
                              <a:ln w="12700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CA" altLang="en-US"/>
                              </a:p>
                            </p:txBody>
                          </p:sp>
                          <p:sp>
                            <p:nvSpPr>
                              <p:cNvPr id="55339" name="Oval 201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33" y="2318"/>
                                <a:ext cx="15" cy="19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000000"/>
                              </a:solidFill>
                              <a:ln w="12700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CA" altLang="en-US"/>
                              </a:p>
                            </p:txBody>
                          </p:sp>
                          <p:sp>
                            <p:nvSpPr>
                              <p:cNvPr id="55340" name="Oval 202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59" y="2348"/>
                                <a:ext cx="15" cy="19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000000"/>
                              </a:solidFill>
                              <a:ln w="12700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CA" altLang="en-US"/>
                              </a:p>
                            </p:txBody>
                          </p:sp>
                          <p:sp>
                            <p:nvSpPr>
                              <p:cNvPr id="55341" name="Oval 203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92" y="2367"/>
                                <a:ext cx="13" cy="16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000000"/>
                              </a:solidFill>
                              <a:ln w="12700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CA" altLang="en-US"/>
                              </a:p>
                            </p:txBody>
                          </p:sp>
                          <p:sp>
                            <p:nvSpPr>
                              <p:cNvPr id="55342" name="Oval 20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32" y="2284"/>
                                <a:ext cx="13" cy="17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000000"/>
                              </a:solidFill>
                              <a:ln w="12700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CA" altLang="en-US"/>
                              </a:p>
                            </p:txBody>
                          </p:sp>
                          <p:sp>
                            <p:nvSpPr>
                              <p:cNvPr id="55343" name="Oval 205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74" y="2251"/>
                                <a:ext cx="22" cy="28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000000"/>
                              </a:solidFill>
                              <a:ln w="12700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CA" altLang="en-US"/>
                              </a:p>
                            </p:txBody>
                          </p:sp>
                        </p:grpSp>
                        <p:sp>
                          <p:nvSpPr>
                            <p:cNvPr id="55337" name="Freeform 206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3042" y="2253"/>
                              <a:ext cx="93" cy="126"/>
                            </a:xfrm>
                            <a:custGeom>
                              <a:avLst/>
                              <a:gdLst>
                                <a:gd name="T0" fmla="*/ 83 w 93"/>
                                <a:gd name="T1" fmla="*/ 20 h 126"/>
                                <a:gd name="T2" fmla="*/ 50 w 93"/>
                                <a:gd name="T3" fmla="*/ 0 h 126"/>
                                <a:gd name="T4" fmla="*/ 33 w 93"/>
                                <a:gd name="T5" fmla="*/ 27 h 126"/>
                                <a:gd name="T6" fmla="*/ 50 w 93"/>
                                <a:gd name="T7" fmla="*/ 38 h 126"/>
                                <a:gd name="T8" fmla="*/ 3 w 93"/>
                                <a:gd name="T9" fmla="*/ 29 h 126"/>
                                <a:gd name="T10" fmla="*/ 0 w 93"/>
                                <a:gd name="T11" fmla="*/ 50 h 126"/>
                                <a:gd name="T12" fmla="*/ 32 w 93"/>
                                <a:gd name="T13" fmla="*/ 58 h 126"/>
                                <a:gd name="T14" fmla="*/ 3 w 93"/>
                                <a:gd name="T15" fmla="*/ 60 h 126"/>
                                <a:gd name="T16" fmla="*/ 3 w 93"/>
                                <a:gd name="T17" fmla="*/ 85 h 126"/>
                                <a:gd name="T18" fmla="*/ 33 w 93"/>
                                <a:gd name="T19" fmla="*/ 80 h 126"/>
                                <a:gd name="T20" fmla="*/ 20 w 93"/>
                                <a:gd name="T21" fmla="*/ 93 h 126"/>
                                <a:gd name="T22" fmla="*/ 33 w 93"/>
                                <a:gd name="T23" fmla="*/ 111 h 126"/>
                                <a:gd name="T24" fmla="*/ 51 w 93"/>
                                <a:gd name="T25" fmla="*/ 100 h 126"/>
                                <a:gd name="T26" fmla="*/ 47 w 93"/>
                                <a:gd name="T27" fmla="*/ 116 h 126"/>
                                <a:gd name="T28" fmla="*/ 64 w 93"/>
                                <a:gd name="T29" fmla="*/ 125 h 126"/>
                                <a:gd name="T30" fmla="*/ 92 w 93"/>
                                <a:gd name="T31" fmla="*/ 104 h 126"/>
                                <a:gd name="T32" fmla="*/ 83 w 93"/>
                                <a:gd name="T33" fmla="*/ 20 h 126"/>
                                <a:gd name="T34" fmla="*/ 0 60000 65536"/>
                                <a:gd name="T35" fmla="*/ 0 60000 65536"/>
                                <a:gd name="T36" fmla="*/ 0 60000 65536"/>
                                <a:gd name="T37" fmla="*/ 0 60000 65536"/>
                                <a:gd name="T38" fmla="*/ 0 60000 65536"/>
                                <a:gd name="T39" fmla="*/ 0 60000 65536"/>
                                <a:gd name="T40" fmla="*/ 0 60000 65536"/>
                                <a:gd name="T41" fmla="*/ 0 60000 65536"/>
                                <a:gd name="T42" fmla="*/ 0 60000 65536"/>
                                <a:gd name="T43" fmla="*/ 0 60000 65536"/>
                                <a:gd name="T44" fmla="*/ 0 60000 65536"/>
                                <a:gd name="T45" fmla="*/ 0 60000 65536"/>
                                <a:gd name="T46" fmla="*/ 0 60000 65536"/>
                                <a:gd name="T47" fmla="*/ 0 60000 65536"/>
                                <a:gd name="T48" fmla="*/ 0 60000 65536"/>
                                <a:gd name="T49" fmla="*/ 0 60000 65536"/>
                                <a:gd name="T50" fmla="*/ 0 60000 65536"/>
                                <a:gd name="T51" fmla="*/ 0 w 93"/>
                                <a:gd name="T52" fmla="*/ 0 h 126"/>
                                <a:gd name="T53" fmla="*/ 93 w 93"/>
                                <a:gd name="T54" fmla="*/ 126 h 126"/>
                              </a:gdLst>
                              <a:ahLst/>
                              <a:cxnLst>
                                <a:cxn ang="T34">
                                  <a:pos x="T0" y="T1"/>
                                </a:cxn>
                                <a:cxn ang="T35">
                                  <a:pos x="T2" y="T3"/>
                                </a:cxn>
                                <a:cxn ang="T36">
                                  <a:pos x="T4" y="T5"/>
                                </a:cxn>
                                <a:cxn ang="T37">
                                  <a:pos x="T6" y="T7"/>
                                </a:cxn>
                                <a:cxn ang="T38">
                                  <a:pos x="T8" y="T9"/>
                                </a:cxn>
                                <a:cxn ang="T39">
                                  <a:pos x="T10" y="T11"/>
                                </a:cxn>
                                <a:cxn ang="T40">
                                  <a:pos x="T12" y="T13"/>
                                </a:cxn>
                                <a:cxn ang="T41">
                                  <a:pos x="T14" y="T15"/>
                                </a:cxn>
                                <a:cxn ang="T42">
                                  <a:pos x="T16" y="T17"/>
                                </a:cxn>
                                <a:cxn ang="T43">
                                  <a:pos x="T18" y="T19"/>
                                </a:cxn>
                                <a:cxn ang="T44">
                                  <a:pos x="T20" y="T21"/>
                                </a:cxn>
                                <a:cxn ang="T45">
                                  <a:pos x="T22" y="T23"/>
                                </a:cxn>
                                <a:cxn ang="T46">
                                  <a:pos x="T24" y="T25"/>
                                </a:cxn>
                                <a:cxn ang="T47">
                                  <a:pos x="T26" y="T27"/>
                                </a:cxn>
                                <a:cxn ang="T48">
                                  <a:pos x="T28" y="T29"/>
                                </a:cxn>
                                <a:cxn ang="T49">
                                  <a:pos x="T30" y="T31"/>
                                </a:cxn>
                                <a:cxn ang="T50">
                                  <a:pos x="T32" y="T33"/>
                                </a:cxn>
                              </a:cxnLst>
                              <a:rect l="T51" t="T52" r="T53" b="T54"/>
                              <a:pathLst>
                                <a:path w="93" h="126">
                                  <a:moveTo>
                                    <a:pt x="83" y="20"/>
                                  </a:moveTo>
                                  <a:lnTo>
                                    <a:pt x="50" y="0"/>
                                  </a:lnTo>
                                  <a:lnTo>
                                    <a:pt x="33" y="27"/>
                                  </a:lnTo>
                                  <a:lnTo>
                                    <a:pt x="50" y="38"/>
                                  </a:lnTo>
                                  <a:lnTo>
                                    <a:pt x="3" y="29"/>
                                  </a:lnTo>
                                  <a:lnTo>
                                    <a:pt x="0" y="50"/>
                                  </a:lnTo>
                                  <a:lnTo>
                                    <a:pt x="32" y="58"/>
                                  </a:lnTo>
                                  <a:lnTo>
                                    <a:pt x="3" y="60"/>
                                  </a:lnTo>
                                  <a:lnTo>
                                    <a:pt x="3" y="85"/>
                                  </a:lnTo>
                                  <a:lnTo>
                                    <a:pt x="33" y="80"/>
                                  </a:lnTo>
                                  <a:lnTo>
                                    <a:pt x="20" y="93"/>
                                  </a:lnTo>
                                  <a:lnTo>
                                    <a:pt x="33" y="111"/>
                                  </a:lnTo>
                                  <a:lnTo>
                                    <a:pt x="51" y="100"/>
                                  </a:lnTo>
                                  <a:lnTo>
                                    <a:pt x="47" y="116"/>
                                  </a:lnTo>
                                  <a:lnTo>
                                    <a:pt x="64" y="125"/>
                                  </a:lnTo>
                                  <a:lnTo>
                                    <a:pt x="92" y="104"/>
                                  </a:lnTo>
                                  <a:lnTo>
                                    <a:pt x="83" y="20"/>
                                  </a:lnTo>
                                </a:path>
                              </a:pathLst>
                            </a:custGeom>
                            <a:solidFill>
                              <a:srgbClr val="000000"/>
                            </a:solidFill>
                            <a:ln w="12700" cap="rnd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CA"/>
                            </a:p>
                          </p:txBody>
                        </p:sp>
                      </p:grpSp>
                      <p:grpSp>
                        <p:nvGrpSpPr>
                          <p:cNvPr id="55410" name="Group 20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033" y="2247"/>
                            <a:ext cx="134" cy="132"/>
                            <a:chOff x="3033" y="2247"/>
                            <a:chExt cx="134" cy="132"/>
                          </a:xfrm>
                        </p:grpSpPr>
                        <p:grpSp>
                          <p:nvGrpSpPr>
                            <p:cNvPr id="55411" name="Group 20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033" y="2247"/>
                              <a:ext cx="134" cy="132"/>
                              <a:chOff x="3033" y="2247"/>
                              <a:chExt cx="134" cy="132"/>
                            </a:xfrm>
                          </p:grpSpPr>
                          <p:sp>
                            <p:nvSpPr>
                              <p:cNvPr id="55330" name="Oval 209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81" y="2271"/>
                                <a:ext cx="86" cy="85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FFFFFF"/>
                              </a:solidFill>
                              <a:ln w="12700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CA" altLang="en-US"/>
                              </a:p>
                            </p:txBody>
                          </p:sp>
                          <p:sp>
                            <p:nvSpPr>
                              <p:cNvPr id="55331" name="Oval 21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34" y="2314"/>
                                <a:ext cx="16" cy="19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FFFFFF"/>
                              </a:solidFill>
                              <a:ln w="12700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CA" altLang="en-US"/>
                              </a:p>
                            </p:txBody>
                          </p:sp>
                          <p:sp>
                            <p:nvSpPr>
                              <p:cNvPr id="55332" name="Oval 211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60" y="2345"/>
                                <a:ext cx="15" cy="18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FFFFFF"/>
                              </a:solidFill>
                              <a:ln w="12700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CA" altLang="en-US"/>
                              </a:p>
                            </p:txBody>
                          </p:sp>
                          <p:sp>
                            <p:nvSpPr>
                              <p:cNvPr id="55333" name="Oval 212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93" y="2363"/>
                                <a:ext cx="13" cy="16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FFFFFF"/>
                              </a:solidFill>
                              <a:ln w="12700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CA" altLang="en-US"/>
                              </a:p>
                            </p:txBody>
                          </p:sp>
                          <p:sp>
                            <p:nvSpPr>
                              <p:cNvPr id="55334" name="Oval 213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33" y="2280"/>
                                <a:ext cx="14" cy="17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FFFFFF"/>
                              </a:solidFill>
                              <a:ln w="12700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CA" altLang="en-US"/>
                              </a:p>
                            </p:txBody>
                          </p:sp>
                          <p:sp>
                            <p:nvSpPr>
                              <p:cNvPr id="55335" name="Oval 21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75" y="2247"/>
                                <a:ext cx="22" cy="28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FFFFFF"/>
                              </a:solidFill>
                              <a:ln w="12700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CA" altLang="en-US"/>
                              </a:p>
                            </p:txBody>
                          </p:sp>
                        </p:grpSp>
                        <p:sp>
                          <p:nvSpPr>
                            <p:cNvPr id="55329" name="Freeform 215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3043" y="2249"/>
                              <a:ext cx="94" cy="127"/>
                            </a:xfrm>
                            <a:custGeom>
                              <a:avLst/>
                              <a:gdLst>
                                <a:gd name="T0" fmla="*/ 83 w 94"/>
                                <a:gd name="T1" fmla="*/ 21 h 127"/>
                                <a:gd name="T2" fmla="*/ 51 w 94"/>
                                <a:gd name="T3" fmla="*/ 0 h 127"/>
                                <a:gd name="T4" fmla="*/ 34 w 94"/>
                                <a:gd name="T5" fmla="*/ 27 h 127"/>
                                <a:gd name="T6" fmla="*/ 51 w 94"/>
                                <a:gd name="T7" fmla="*/ 39 h 127"/>
                                <a:gd name="T8" fmla="*/ 3 w 94"/>
                                <a:gd name="T9" fmla="*/ 29 h 127"/>
                                <a:gd name="T10" fmla="*/ 0 w 94"/>
                                <a:gd name="T11" fmla="*/ 51 h 127"/>
                                <a:gd name="T12" fmla="*/ 32 w 94"/>
                                <a:gd name="T13" fmla="*/ 58 h 127"/>
                                <a:gd name="T14" fmla="*/ 3 w 94"/>
                                <a:gd name="T15" fmla="*/ 61 h 127"/>
                                <a:gd name="T16" fmla="*/ 4 w 94"/>
                                <a:gd name="T17" fmla="*/ 86 h 127"/>
                                <a:gd name="T18" fmla="*/ 33 w 94"/>
                                <a:gd name="T19" fmla="*/ 81 h 127"/>
                                <a:gd name="T20" fmla="*/ 20 w 94"/>
                                <a:gd name="T21" fmla="*/ 93 h 127"/>
                                <a:gd name="T22" fmla="*/ 32 w 94"/>
                                <a:gd name="T23" fmla="*/ 112 h 127"/>
                                <a:gd name="T24" fmla="*/ 51 w 94"/>
                                <a:gd name="T25" fmla="*/ 101 h 127"/>
                                <a:gd name="T26" fmla="*/ 47 w 94"/>
                                <a:gd name="T27" fmla="*/ 117 h 127"/>
                                <a:gd name="T28" fmla="*/ 64 w 94"/>
                                <a:gd name="T29" fmla="*/ 126 h 127"/>
                                <a:gd name="T30" fmla="*/ 93 w 94"/>
                                <a:gd name="T31" fmla="*/ 105 h 127"/>
                                <a:gd name="T32" fmla="*/ 83 w 94"/>
                                <a:gd name="T33" fmla="*/ 21 h 127"/>
                                <a:gd name="T34" fmla="*/ 0 60000 65536"/>
                                <a:gd name="T35" fmla="*/ 0 60000 65536"/>
                                <a:gd name="T36" fmla="*/ 0 60000 65536"/>
                                <a:gd name="T37" fmla="*/ 0 60000 65536"/>
                                <a:gd name="T38" fmla="*/ 0 60000 65536"/>
                                <a:gd name="T39" fmla="*/ 0 60000 65536"/>
                                <a:gd name="T40" fmla="*/ 0 60000 65536"/>
                                <a:gd name="T41" fmla="*/ 0 60000 65536"/>
                                <a:gd name="T42" fmla="*/ 0 60000 65536"/>
                                <a:gd name="T43" fmla="*/ 0 60000 65536"/>
                                <a:gd name="T44" fmla="*/ 0 60000 65536"/>
                                <a:gd name="T45" fmla="*/ 0 60000 65536"/>
                                <a:gd name="T46" fmla="*/ 0 60000 65536"/>
                                <a:gd name="T47" fmla="*/ 0 60000 65536"/>
                                <a:gd name="T48" fmla="*/ 0 60000 65536"/>
                                <a:gd name="T49" fmla="*/ 0 60000 65536"/>
                                <a:gd name="T50" fmla="*/ 0 60000 65536"/>
                                <a:gd name="T51" fmla="*/ 0 w 94"/>
                                <a:gd name="T52" fmla="*/ 0 h 127"/>
                                <a:gd name="T53" fmla="*/ 94 w 94"/>
                                <a:gd name="T54" fmla="*/ 127 h 127"/>
                              </a:gdLst>
                              <a:ahLst/>
                              <a:cxnLst>
                                <a:cxn ang="T34">
                                  <a:pos x="T0" y="T1"/>
                                </a:cxn>
                                <a:cxn ang="T35">
                                  <a:pos x="T2" y="T3"/>
                                </a:cxn>
                                <a:cxn ang="T36">
                                  <a:pos x="T4" y="T5"/>
                                </a:cxn>
                                <a:cxn ang="T37">
                                  <a:pos x="T6" y="T7"/>
                                </a:cxn>
                                <a:cxn ang="T38">
                                  <a:pos x="T8" y="T9"/>
                                </a:cxn>
                                <a:cxn ang="T39">
                                  <a:pos x="T10" y="T11"/>
                                </a:cxn>
                                <a:cxn ang="T40">
                                  <a:pos x="T12" y="T13"/>
                                </a:cxn>
                                <a:cxn ang="T41">
                                  <a:pos x="T14" y="T15"/>
                                </a:cxn>
                                <a:cxn ang="T42">
                                  <a:pos x="T16" y="T17"/>
                                </a:cxn>
                                <a:cxn ang="T43">
                                  <a:pos x="T18" y="T19"/>
                                </a:cxn>
                                <a:cxn ang="T44">
                                  <a:pos x="T20" y="T21"/>
                                </a:cxn>
                                <a:cxn ang="T45">
                                  <a:pos x="T22" y="T23"/>
                                </a:cxn>
                                <a:cxn ang="T46">
                                  <a:pos x="T24" y="T25"/>
                                </a:cxn>
                                <a:cxn ang="T47">
                                  <a:pos x="T26" y="T27"/>
                                </a:cxn>
                                <a:cxn ang="T48">
                                  <a:pos x="T28" y="T29"/>
                                </a:cxn>
                                <a:cxn ang="T49">
                                  <a:pos x="T30" y="T31"/>
                                </a:cxn>
                                <a:cxn ang="T50">
                                  <a:pos x="T32" y="T33"/>
                                </a:cxn>
                              </a:cxnLst>
                              <a:rect l="T51" t="T52" r="T53" b="T54"/>
                              <a:pathLst>
                                <a:path w="94" h="127">
                                  <a:moveTo>
                                    <a:pt x="83" y="21"/>
                                  </a:moveTo>
                                  <a:lnTo>
                                    <a:pt x="51" y="0"/>
                                  </a:lnTo>
                                  <a:lnTo>
                                    <a:pt x="34" y="27"/>
                                  </a:lnTo>
                                  <a:lnTo>
                                    <a:pt x="51" y="39"/>
                                  </a:lnTo>
                                  <a:lnTo>
                                    <a:pt x="3" y="29"/>
                                  </a:lnTo>
                                  <a:lnTo>
                                    <a:pt x="0" y="51"/>
                                  </a:lnTo>
                                  <a:lnTo>
                                    <a:pt x="32" y="58"/>
                                  </a:lnTo>
                                  <a:lnTo>
                                    <a:pt x="3" y="61"/>
                                  </a:lnTo>
                                  <a:lnTo>
                                    <a:pt x="4" y="86"/>
                                  </a:lnTo>
                                  <a:lnTo>
                                    <a:pt x="33" y="81"/>
                                  </a:lnTo>
                                  <a:lnTo>
                                    <a:pt x="20" y="93"/>
                                  </a:lnTo>
                                  <a:lnTo>
                                    <a:pt x="32" y="112"/>
                                  </a:lnTo>
                                  <a:lnTo>
                                    <a:pt x="51" y="101"/>
                                  </a:lnTo>
                                  <a:lnTo>
                                    <a:pt x="47" y="117"/>
                                  </a:lnTo>
                                  <a:lnTo>
                                    <a:pt x="64" y="126"/>
                                  </a:lnTo>
                                  <a:lnTo>
                                    <a:pt x="93" y="105"/>
                                  </a:lnTo>
                                  <a:lnTo>
                                    <a:pt x="83" y="21"/>
                                  </a:lnTo>
                                </a:path>
                              </a:pathLst>
                            </a:custGeom>
                            <a:solidFill>
                              <a:srgbClr val="FFFFFF"/>
                            </a:solidFill>
                            <a:ln w="12700" cap="rnd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CA"/>
                            </a:p>
                          </p:txBody>
                        </p:sp>
                      </p:grpSp>
                      <p:grpSp>
                        <p:nvGrpSpPr>
                          <p:cNvPr id="55424" name="Group 21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097" y="2299"/>
                            <a:ext cx="58" cy="38"/>
                            <a:chOff x="3097" y="2299"/>
                            <a:chExt cx="58" cy="38"/>
                          </a:xfrm>
                        </p:grpSpPr>
                        <p:sp>
                          <p:nvSpPr>
                            <p:cNvPr id="55326" name="Line 217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H="1" flipV="1">
                              <a:off x="3100" y="2299"/>
                              <a:ext cx="50" cy="18"/>
                            </a:xfrm>
                            <a:prstGeom prst="line">
                              <a:avLst/>
                            </a:prstGeom>
                            <a:noFill/>
                            <a:ln w="12700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/>
                            </a:p>
                          </p:txBody>
                        </p:sp>
                        <p:sp>
                          <p:nvSpPr>
                            <p:cNvPr id="55327" name="Line 218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H="1">
                              <a:off x="3097" y="2332"/>
                              <a:ext cx="58" cy="5"/>
                            </a:xfrm>
                            <a:prstGeom prst="line">
                              <a:avLst/>
                            </a:prstGeom>
                            <a:noFill/>
                            <a:ln w="12700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CA"/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  <p:grpSp>
              <p:nvGrpSpPr>
                <p:cNvPr id="55425" name="Group 219"/>
                <p:cNvGrpSpPr>
                  <a:grpSpLocks/>
                </p:cNvGrpSpPr>
                <p:nvPr/>
              </p:nvGrpSpPr>
              <p:grpSpPr bwMode="auto">
                <a:xfrm>
                  <a:off x="2744" y="2048"/>
                  <a:ext cx="188" cy="146"/>
                  <a:chOff x="2744" y="2048"/>
                  <a:chExt cx="188" cy="146"/>
                </a:xfrm>
              </p:grpSpPr>
              <p:sp>
                <p:nvSpPr>
                  <p:cNvPr id="55309" name="Oval 220"/>
                  <p:cNvSpPr>
                    <a:spLocks noChangeArrowheads="1"/>
                  </p:cNvSpPr>
                  <p:nvPr/>
                </p:nvSpPr>
                <p:spPr bwMode="auto">
                  <a:xfrm>
                    <a:off x="2925" y="2048"/>
                    <a:ext cx="7" cy="5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310" name="Freeform 221"/>
                  <p:cNvSpPr>
                    <a:spLocks/>
                  </p:cNvSpPr>
                  <p:nvPr/>
                </p:nvSpPr>
                <p:spPr bwMode="auto">
                  <a:xfrm>
                    <a:off x="2826" y="2049"/>
                    <a:ext cx="105" cy="80"/>
                  </a:xfrm>
                  <a:custGeom>
                    <a:avLst/>
                    <a:gdLst>
                      <a:gd name="T0" fmla="*/ 96 w 105"/>
                      <a:gd name="T1" fmla="*/ 0 h 80"/>
                      <a:gd name="T2" fmla="*/ 0 w 105"/>
                      <a:gd name="T3" fmla="*/ 66 h 80"/>
                      <a:gd name="T4" fmla="*/ 11 w 105"/>
                      <a:gd name="T5" fmla="*/ 79 h 80"/>
                      <a:gd name="T6" fmla="*/ 104 w 105"/>
                      <a:gd name="T7" fmla="*/ 9 h 80"/>
                      <a:gd name="T8" fmla="*/ 96 w 105"/>
                      <a:gd name="T9" fmla="*/ 0 h 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05"/>
                      <a:gd name="T16" fmla="*/ 0 h 80"/>
                      <a:gd name="T17" fmla="*/ 105 w 105"/>
                      <a:gd name="T18" fmla="*/ 80 h 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05" h="80">
                        <a:moveTo>
                          <a:pt x="96" y="0"/>
                        </a:moveTo>
                        <a:lnTo>
                          <a:pt x="0" y="66"/>
                        </a:lnTo>
                        <a:lnTo>
                          <a:pt x="11" y="79"/>
                        </a:lnTo>
                        <a:lnTo>
                          <a:pt x="104" y="9"/>
                        </a:lnTo>
                        <a:lnTo>
                          <a:pt x="96" y="0"/>
                        </a:lnTo>
                      </a:path>
                    </a:pathLst>
                  </a:custGeom>
                  <a:solidFill>
                    <a:srgbClr val="008000"/>
                  </a:solidFill>
                  <a:ln w="12700" cap="rnd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55311" name="Freeform 222"/>
                  <p:cNvSpPr>
                    <a:spLocks/>
                  </p:cNvSpPr>
                  <p:nvPr/>
                </p:nvSpPr>
                <p:spPr bwMode="auto">
                  <a:xfrm>
                    <a:off x="2760" y="2123"/>
                    <a:ext cx="73" cy="60"/>
                  </a:xfrm>
                  <a:custGeom>
                    <a:avLst/>
                    <a:gdLst>
                      <a:gd name="T0" fmla="*/ 60 w 73"/>
                      <a:gd name="T1" fmla="*/ 0 h 60"/>
                      <a:gd name="T2" fmla="*/ 0 w 73"/>
                      <a:gd name="T3" fmla="*/ 40 h 60"/>
                      <a:gd name="T4" fmla="*/ 12 w 73"/>
                      <a:gd name="T5" fmla="*/ 59 h 60"/>
                      <a:gd name="T6" fmla="*/ 72 w 73"/>
                      <a:gd name="T7" fmla="*/ 11 h 60"/>
                      <a:gd name="T8" fmla="*/ 60 w 73"/>
                      <a:gd name="T9" fmla="*/ 0 h 6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73"/>
                      <a:gd name="T16" fmla="*/ 0 h 60"/>
                      <a:gd name="T17" fmla="*/ 73 w 73"/>
                      <a:gd name="T18" fmla="*/ 60 h 6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73" h="60">
                        <a:moveTo>
                          <a:pt x="60" y="0"/>
                        </a:moveTo>
                        <a:lnTo>
                          <a:pt x="0" y="40"/>
                        </a:lnTo>
                        <a:lnTo>
                          <a:pt x="12" y="59"/>
                        </a:lnTo>
                        <a:lnTo>
                          <a:pt x="72" y="11"/>
                        </a:lnTo>
                        <a:lnTo>
                          <a:pt x="60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55312" name="Oval 223"/>
                  <p:cNvSpPr>
                    <a:spLocks noChangeArrowheads="1"/>
                  </p:cNvSpPr>
                  <p:nvPr/>
                </p:nvSpPr>
                <p:spPr bwMode="auto">
                  <a:xfrm>
                    <a:off x="2821" y="2121"/>
                    <a:ext cx="14" cy="9"/>
                  </a:xfrm>
                  <a:prstGeom prst="ellipse">
                    <a:avLst/>
                  </a:prstGeom>
                  <a:solidFill>
                    <a:srgbClr val="0000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313" name="Oval 224"/>
                  <p:cNvSpPr>
                    <a:spLocks noChangeArrowheads="1"/>
                  </p:cNvSpPr>
                  <p:nvPr/>
                </p:nvSpPr>
                <p:spPr bwMode="auto">
                  <a:xfrm>
                    <a:off x="2744" y="2167"/>
                    <a:ext cx="24" cy="2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  <p:sp>
                <p:nvSpPr>
                  <p:cNvPr id="55314" name="Oval 225"/>
                  <p:cNvSpPr>
                    <a:spLocks noChangeArrowheads="1"/>
                  </p:cNvSpPr>
                  <p:nvPr/>
                </p:nvSpPr>
                <p:spPr bwMode="auto">
                  <a:xfrm>
                    <a:off x="2749" y="2172"/>
                    <a:ext cx="15" cy="1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CA" altLang="en-US"/>
                  </a:p>
                </p:txBody>
              </p:sp>
            </p:grpSp>
          </p:grpSp>
        </p:grpSp>
      </p:grpSp>
      <p:sp>
        <p:nvSpPr>
          <p:cNvPr id="55302" name="AutoShape 226"/>
          <p:cNvSpPr>
            <a:spLocks noChangeArrowheads="1"/>
          </p:cNvSpPr>
          <p:nvPr/>
        </p:nvSpPr>
        <p:spPr bwMode="auto">
          <a:xfrm>
            <a:off x="3892550" y="5035550"/>
            <a:ext cx="1130300" cy="520700"/>
          </a:xfrm>
          <a:prstGeom prst="rightArrow">
            <a:avLst>
              <a:gd name="adj1" fmla="val 75000"/>
              <a:gd name="adj2" fmla="val 108567"/>
            </a:avLst>
          </a:prstGeom>
          <a:solidFill>
            <a:srgbClr val="EF91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CA" altLang="en-US"/>
          </a:p>
        </p:txBody>
      </p:sp>
      <p:sp>
        <p:nvSpPr>
          <p:cNvPr id="227" name="Date Placeholder 2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F82F-EA47-46AF-8D2D-18880A676704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228" name="Slide Number Placeholder 2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505-89D5-42F7-A0D6-5699417D7DF5}" type="slidenum">
              <a:rPr lang="en-CA" smtClean="0"/>
              <a:pPr/>
              <a:t>4</a:t>
            </a:fld>
            <a:endParaRPr lang="en-CA"/>
          </a:p>
        </p:txBody>
      </p:sp>
      <p:sp>
        <p:nvSpPr>
          <p:cNvPr id="229" name="Footer Placeholder 2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 spd="med">
    <p:fade thruBlk="1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1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305800" cy="914400"/>
          </a:xfrm>
        </p:spPr>
        <p:txBody>
          <a:bodyPr/>
          <a:lstStyle/>
          <a:p>
            <a:r>
              <a:rPr lang="en-CA" sz="3400" dirty="0" smtClean="0"/>
              <a:t>5.3.4 Integrated Weight</a:t>
            </a:r>
            <a:endParaRPr lang="en-CA" dirty="0" smtClean="0"/>
          </a:p>
        </p:txBody>
      </p:sp>
      <p:sp>
        <p:nvSpPr>
          <p:cNvPr id="309252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836712"/>
            <a:ext cx="8763000" cy="1066304"/>
          </a:xfrm>
        </p:spPr>
        <p:txBody>
          <a:bodyPr/>
          <a:lstStyle/>
          <a:p>
            <a:r>
              <a:rPr lang="en-CA" sz="3000" dirty="0" smtClean="0"/>
              <a:t>In the context of a social survey where all household members are interviewed</a:t>
            </a:r>
          </a:p>
        </p:txBody>
      </p:sp>
      <p:sp>
        <p:nvSpPr>
          <p:cNvPr id="3092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4F6F38-9FD7-41BB-80CF-DF997D825D75}" type="slidenum">
              <a:rPr lang="fr-CA"/>
              <a:pPr/>
              <a:t>40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6237312"/>
            <a:ext cx="7488832" cy="48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 algn="r">
              <a:lnSpc>
                <a:spcPct val="114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fr-CA" dirty="0" smtClean="0">
                <a:solidFill>
                  <a:schemeClr val="bg1"/>
                </a:solidFill>
              </a:rPr>
              <a:t>Lemaître et Dufour (Survey </a:t>
            </a:r>
            <a:r>
              <a:rPr lang="fr-CA" dirty="0" err="1" smtClean="0">
                <a:solidFill>
                  <a:schemeClr val="bg1"/>
                </a:solidFill>
              </a:rPr>
              <a:t>Methodology</a:t>
            </a:r>
            <a:r>
              <a:rPr lang="fr-CA" dirty="0" smtClean="0">
                <a:solidFill>
                  <a:schemeClr val="bg1"/>
                </a:solidFill>
              </a:rPr>
              <a:t>, 1987)</a:t>
            </a:r>
          </a:p>
        </p:txBody>
      </p:sp>
      <p:pic>
        <p:nvPicPr>
          <p:cNvPr id="2488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4000" cy="442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696"/>
            <a:ext cx="8291512" cy="755104"/>
          </a:xfrm>
        </p:spPr>
        <p:txBody>
          <a:bodyPr/>
          <a:lstStyle/>
          <a:p>
            <a:r>
              <a:rPr lang="en-CA" sz="3400" dirty="0" smtClean="0"/>
              <a:t>5.3.4 Integrated Weight</a:t>
            </a:r>
            <a:endParaRPr lang="en-CA" dirty="0" smtClean="0"/>
          </a:p>
        </p:txBody>
      </p:sp>
      <p:sp>
        <p:nvSpPr>
          <p:cNvPr id="309252" name="Rectangle 3"/>
          <p:cNvSpPr>
            <a:spLocks noGrp="1" noChangeArrowheads="1"/>
          </p:cNvSpPr>
          <p:nvPr>
            <p:ph idx="1"/>
          </p:nvPr>
        </p:nvSpPr>
        <p:spPr>
          <a:xfrm>
            <a:off x="279400" y="1498600"/>
            <a:ext cx="8763000" cy="5105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CA" sz="3000" dirty="0" smtClean="0"/>
              <a:t>Interest in estimations at both the person and household levels (therefore need a household weight and person weight)</a:t>
            </a:r>
          </a:p>
          <a:p>
            <a:pPr lvl="1">
              <a:lnSpc>
                <a:spcPct val="150000"/>
              </a:lnSpc>
            </a:pPr>
            <a:r>
              <a:rPr lang="en-CA" sz="2600" dirty="0" smtClean="0"/>
              <a:t>Ideally one single weight serving both purposes</a:t>
            </a:r>
          </a:p>
          <a:p>
            <a:pPr lvl="1">
              <a:lnSpc>
                <a:spcPct val="150000"/>
              </a:lnSpc>
            </a:pPr>
            <a:r>
              <a:rPr lang="en-CA" sz="2600" dirty="0" smtClean="0"/>
              <a:t>That weight will also allow the production of coherent estimates</a:t>
            </a:r>
          </a:p>
        </p:txBody>
      </p:sp>
      <p:sp>
        <p:nvSpPr>
          <p:cNvPr id="3092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4F6F38-9FD7-41BB-80CF-DF997D825D75}" type="slidenum">
              <a:rPr lang="fr-CA"/>
              <a:pPr/>
              <a:t>41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692696"/>
            <a:ext cx="8075240" cy="410344"/>
          </a:xfrm>
        </p:spPr>
        <p:txBody>
          <a:bodyPr/>
          <a:lstStyle/>
          <a:p>
            <a:r>
              <a:rPr lang="en-CA" sz="3400" dirty="0" smtClean="0"/>
              <a:t>5.3.4 Integrated Weight</a:t>
            </a:r>
            <a:endParaRPr lang="en-CA" dirty="0" smtClean="0"/>
          </a:p>
        </p:txBody>
      </p:sp>
      <p:sp>
        <p:nvSpPr>
          <p:cNvPr id="309252" name="Rectangle 3"/>
          <p:cNvSpPr>
            <a:spLocks noGrp="1" noChangeArrowheads="1"/>
          </p:cNvSpPr>
          <p:nvPr>
            <p:ph idx="1"/>
          </p:nvPr>
        </p:nvSpPr>
        <p:spPr>
          <a:xfrm>
            <a:off x="279400" y="1124744"/>
            <a:ext cx="8763000" cy="5733256"/>
          </a:xfrm>
        </p:spPr>
        <p:txBody>
          <a:bodyPr/>
          <a:lstStyle/>
          <a:p>
            <a:r>
              <a:rPr lang="en-CA" sz="3000" dirty="0" smtClean="0"/>
              <a:t>Context:</a:t>
            </a:r>
          </a:p>
          <a:p>
            <a:pPr lvl="1"/>
            <a:r>
              <a:rPr lang="en-CA" sz="2600" dirty="0" smtClean="0"/>
              <a:t>After all weight adjustments (</a:t>
            </a:r>
            <a:r>
              <a:rPr lang="en-CA" sz="2600" dirty="0" err="1" smtClean="0"/>
              <a:t>nonresponse</a:t>
            </a:r>
            <a:r>
              <a:rPr lang="en-CA" sz="2600" dirty="0" smtClean="0"/>
              <a:t> and calibration), the person level weight differs from one household member to another</a:t>
            </a:r>
          </a:p>
          <a:p>
            <a:pPr lvl="1"/>
            <a:r>
              <a:rPr lang="en-CA" sz="2600" dirty="0" smtClean="0"/>
              <a:t>We are looking for a weight that will be identical among household members.</a:t>
            </a:r>
          </a:p>
          <a:p>
            <a:r>
              <a:rPr lang="en-CA" sz="3000" dirty="0" smtClean="0"/>
              <a:t>Solution:</a:t>
            </a:r>
          </a:p>
          <a:p>
            <a:pPr lvl="1"/>
            <a:r>
              <a:rPr lang="en-CA" sz="2600" dirty="0" smtClean="0"/>
              <a:t>First obtain an integrated (unique) weight before calibration by using the weight share method </a:t>
            </a:r>
            <a:r>
              <a:rPr lang="en-CA" sz="2600" b="1" dirty="0" smtClean="0"/>
              <a:t>OR</a:t>
            </a:r>
          </a:p>
          <a:p>
            <a:pPr lvl="1"/>
            <a:r>
              <a:rPr lang="en-CA" sz="2600" dirty="0" smtClean="0"/>
              <a:t>Apply a calibration method that will preserve the constraint of having identical weights among all members of a given household.</a:t>
            </a:r>
          </a:p>
        </p:txBody>
      </p:sp>
      <p:sp>
        <p:nvSpPr>
          <p:cNvPr id="3092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4F6F38-9FD7-41BB-80CF-DF997D825D75}" type="slidenum">
              <a:rPr lang="fr-CA"/>
              <a:pPr/>
              <a:t>42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5" name="Rectangle 2"/>
          <p:cNvSpPr>
            <a:spLocks noGrp="1" noChangeArrowheads="1"/>
          </p:cNvSpPr>
          <p:nvPr>
            <p:ph idx="1"/>
          </p:nvPr>
        </p:nvSpPr>
        <p:spPr>
          <a:xfrm>
            <a:off x="127000" y="333375"/>
            <a:ext cx="8820150" cy="6524625"/>
          </a:xfrm>
        </p:spPr>
        <p:txBody>
          <a:bodyPr/>
          <a:lstStyle/>
          <a:p>
            <a:pPr marL="533400" indent="-533400">
              <a:lnSpc>
                <a:spcPct val="110000"/>
              </a:lnSpc>
              <a:spcAft>
                <a:spcPct val="15000"/>
              </a:spcAft>
            </a:pPr>
            <a:r>
              <a:rPr lang="en-CA" sz="2800" u="sng" dirty="0" smtClean="0"/>
              <a:t>Household </a:t>
            </a:r>
            <a:r>
              <a:rPr lang="en-CA" sz="2800" u="sng" dirty="0" err="1" smtClean="0"/>
              <a:t>poststratification</a:t>
            </a:r>
            <a:r>
              <a:rPr lang="en-CA" sz="2800" u="sng" dirty="0" smtClean="0"/>
              <a:t> methods</a:t>
            </a:r>
            <a:endParaRPr lang="en-CA" sz="2800" dirty="0" smtClean="0"/>
          </a:p>
          <a:p>
            <a:pPr marL="533400" indent="-533400">
              <a:lnSpc>
                <a:spcPct val="110000"/>
              </a:lnSpc>
              <a:spcAft>
                <a:spcPct val="15000"/>
              </a:spcAft>
              <a:buFont typeface="Wingdings" pitchFamily="2" charset="2"/>
              <a:buNone/>
            </a:pPr>
            <a:r>
              <a:rPr lang="en-CA" sz="2800" dirty="0" smtClean="0"/>
              <a:t>1.	Calibration with control totals at the household level. </a:t>
            </a:r>
          </a:p>
          <a:p>
            <a:pPr marL="914400" lvl="1" indent="-457200">
              <a:lnSpc>
                <a:spcPct val="110000"/>
              </a:lnSpc>
              <a:spcAft>
                <a:spcPct val="15000"/>
              </a:spcAft>
            </a:pPr>
            <a:r>
              <a:rPr lang="en-CA" sz="2400" dirty="0" smtClean="0"/>
              <a:t>For example, for a </a:t>
            </a:r>
            <a:r>
              <a:rPr lang="en-CA" sz="2400" dirty="0" err="1" smtClean="0"/>
              <a:t>poststratification</a:t>
            </a:r>
            <a:r>
              <a:rPr lang="en-CA" sz="2400" dirty="0" smtClean="0"/>
              <a:t> by age/sex group, the unit is the household.  To each household, we assign the number of persons in the household who belong to each age/sex group.</a:t>
            </a:r>
          </a:p>
          <a:p>
            <a:pPr marL="914400" lvl="1" indent="-457200">
              <a:lnSpc>
                <a:spcPct val="110000"/>
              </a:lnSpc>
              <a:spcAft>
                <a:spcPct val="15000"/>
              </a:spcAft>
            </a:pPr>
            <a:r>
              <a:rPr lang="en-CA" sz="2400" dirty="0" smtClean="0"/>
              <a:t>See </a:t>
            </a:r>
            <a:r>
              <a:rPr lang="en-CA" sz="2400" dirty="0" err="1" smtClean="0"/>
              <a:t>Sautory</a:t>
            </a:r>
            <a:r>
              <a:rPr lang="en-CA" sz="2400" dirty="0" smtClean="0"/>
              <a:t>, 1993</a:t>
            </a:r>
          </a:p>
          <a:p>
            <a:pPr marL="533400" indent="-533400">
              <a:lnSpc>
                <a:spcPct val="110000"/>
              </a:lnSpc>
              <a:spcAft>
                <a:spcPct val="15000"/>
              </a:spcAft>
              <a:buFont typeface="Wingdings" pitchFamily="2" charset="2"/>
              <a:buAutoNum type="arabicPeriod" startAt="2"/>
            </a:pPr>
            <a:r>
              <a:rPr lang="en-CA" sz="2800" dirty="0" smtClean="0"/>
              <a:t>Calibration with control totals at the person level.</a:t>
            </a:r>
          </a:p>
          <a:p>
            <a:pPr marL="914400" lvl="1" indent="-457200">
              <a:lnSpc>
                <a:spcPct val="110000"/>
              </a:lnSpc>
              <a:spcAft>
                <a:spcPct val="15000"/>
              </a:spcAft>
            </a:pPr>
            <a:r>
              <a:rPr lang="en-CA" sz="2400" dirty="0" smtClean="0"/>
              <a:t>For example, for a </a:t>
            </a:r>
            <a:r>
              <a:rPr lang="en-CA" sz="2400" dirty="0" err="1" smtClean="0"/>
              <a:t>poststratification</a:t>
            </a:r>
            <a:r>
              <a:rPr lang="en-CA" sz="2400" dirty="0" smtClean="0"/>
              <a:t> by age/sex group, the unit is the person.  Each person is assigned the proportion of persons in the household who belong to each age/sex group.</a:t>
            </a:r>
          </a:p>
          <a:p>
            <a:pPr marL="914400" lvl="1" indent="-457200">
              <a:lnSpc>
                <a:spcPct val="110000"/>
              </a:lnSpc>
              <a:spcAft>
                <a:spcPct val="15000"/>
              </a:spcAft>
            </a:pPr>
            <a:r>
              <a:rPr lang="en-CA" sz="1600" dirty="0" smtClean="0"/>
              <a:t>See </a:t>
            </a:r>
            <a:r>
              <a:rPr lang="en-CA" sz="1600" dirty="0" err="1" smtClean="0"/>
              <a:t>Lemaître</a:t>
            </a:r>
            <a:r>
              <a:rPr lang="en-CA" sz="1600" dirty="0" smtClean="0"/>
              <a:t> and Dufour, 1987</a:t>
            </a:r>
          </a:p>
          <a:p>
            <a:pPr marL="533400" indent="-533400">
              <a:lnSpc>
                <a:spcPct val="110000"/>
              </a:lnSpc>
              <a:spcAft>
                <a:spcPct val="15000"/>
              </a:spcAft>
            </a:pPr>
            <a:endParaRPr lang="en-CA" sz="2400" dirty="0" smtClean="0"/>
          </a:p>
        </p:txBody>
      </p:sp>
      <p:sp>
        <p:nvSpPr>
          <p:cNvPr id="3102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E8F976-C4AB-4276-9C24-CBD9E47BED40}" type="slidenum">
              <a:rPr lang="fr-CA"/>
              <a:pPr/>
              <a:t>43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9" name="Rectangle 2"/>
          <p:cNvSpPr>
            <a:spLocks noGrp="1" noChangeArrowheads="1"/>
          </p:cNvSpPr>
          <p:nvPr>
            <p:ph idx="1"/>
          </p:nvPr>
        </p:nvSpPr>
        <p:spPr>
          <a:xfrm>
            <a:off x="611560" y="908720"/>
            <a:ext cx="7694240" cy="5720680"/>
          </a:xfrm>
        </p:spPr>
        <p:txBody>
          <a:bodyPr/>
          <a:lstStyle/>
          <a:p>
            <a:r>
              <a:rPr lang="en-CA" dirty="0" smtClean="0"/>
              <a:t>To obtain an integrated weight, we must apply the weight share method before we perform the calibration.</a:t>
            </a:r>
          </a:p>
          <a:p>
            <a:r>
              <a:rPr lang="en-CA" dirty="0" smtClean="0"/>
              <a:t>To apply such calibration methods, CALMAR2 is a software program available on the INSEE website. </a:t>
            </a:r>
          </a:p>
          <a:p>
            <a:r>
              <a:rPr lang="en-CA" dirty="0" smtClean="0"/>
              <a:t>“R” package available as well</a:t>
            </a:r>
          </a:p>
        </p:txBody>
      </p:sp>
      <p:sp>
        <p:nvSpPr>
          <p:cNvPr id="3112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FB7C69-81B5-4A86-B340-5CB45B93CE84}" type="slidenum">
              <a:rPr lang="fr-CA"/>
              <a:pPr/>
              <a:t>44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ECB0E2A-AC73-45E8-B0B6-F277D3496777}" type="slidenum">
              <a:rPr lang="fr-CA"/>
              <a:pPr/>
              <a:t>45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581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fr-CA" sz="3200" i="0" u="sng" dirty="0" smtClean="0">
              <a:solidFill>
                <a:srgbClr val="002060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fr-CA" sz="3200" i="0" u="sng" dirty="0" err="1" smtClean="0">
                <a:solidFill>
                  <a:srgbClr val="002060"/>
                </a:solidFill>
              </a:rPr>
              <a:t>Weight</a:t>
            </a:r>
            <a:r>
              <a:rPr lang="fr-CA" sz="3200" i="0" u="sng" dirty="0" smtClean="0">
                <a:solidFill>
                  <a:srgbClr val="002060"/>
                </a:solidFill>
              </a:rPr>
              <a:t> </a:t>
            </a:r>
            <a:r>
              <a:rPr lang="fr-CA" sz="3200" i="0" u="sng" dirty="0" err="1">
                <a:solidFill>
                  <a:srgbClr val="002060"/>
                </a:solidFill>
              </a:rPr>
              <a:t>share</a:t>
            </a:r>
            <a:r>
              <a:rPr lang="fr-CA" sz="3200" i="0" u="sng" dirty="0">
                <a:solidFill>
                  <a:srgbClr val="002060"/>
                </a:solidFill>
              </a:rPr>
              <a:t> </a:t>
            </a:r>
            <a:r>
              <a:rPr lang="fr-CA" sz="3200" i="0" u="sng" dirty="0" err="1" smtClean="0">
                <a:solidFill>
                  <a:srgbClr val="002060"/>
                </a:solidFill>
              </a:rPr>
              <a:t>method</a:t>
            </a:r>
            <a:endParaRPr lang="fr-CA" sz="3200" i="0" u="sng" dirty="0" smtClean="0">
              <a:solidFill>
                <a:srgbClr val="002060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fr-CA" sz="3200" i="0" dirty="0">
                <a:solidFill>
                  <a:srgbClr val="002060"/>
                </a:solidFill>
              </a:rPr>
              <a:t>Initial </a:t>
            </a:r>
            <a:r>
              <a:rPr lang="fr-CA" sz="3200" i="0" dirty="0" err="1">
                <a:solidFill>
                  <a:srgbClr val="002060"/>
                </a:solidFill>
              </a:rPr>
              <a:t>weight</a:t>
            </a:r>
            <a:r>
              <a:rPr lang="fr-CA" sz="3200" i="0" dirty="0">
                <a:solidFill>
                  <a:srgbClr val="002060"/>
                </a:solidFill>
              </a:rPr>
              <a:t> of </a:t>
            </a:r>
            <a:r>
              <a:rPr lang="fr-CA" sz="3200" i="0" dirty="0" err="1">
                <a:solidFill>
                  <a:srgbClr val="002060"/>
                </a:solidFill>
              </a:rPr>
              <a:t>person</a:t>
            </a:r>
            <a:r>
              <a:rPr lang="fr-CA" sz="3200" i="0" dirty="0">
                <a:solidFill>
                  <a:srgbClr val="002060"/>
                </a:solidFill>
              </a:rPr>
              <a:t> </a:t>
            </a:r>
            <a:r>
              <a:rPr lang="fr-CA" sz="3200" dirty="0">
                <a:solidFill>
                  <a:srgbClr val="002060"/>
                </a:solidFill>
              </a:rPr>
              <a:t>j</a:t>
            </a:r>
            <a:r>
              <a:rPr lang="fr-CA" sz="3200" i="0" dirty="0">
                <a:solidFill>
                  <a:srgbClr val="002060"/>
                </a:solidFill>
              </a:rPr>
              <a:t> of </a:t>
            </a:r>
            <a:r>
              <a:rPr lang="fr-CA" sz="3200" i="0" dirty="0" err="1">
                <a:solidFill>
                  <a:srgbClr val="002060"/>
                </a:solidFill>
              </a:rPr>
              <a:t>household</a:t>
            </a:r>
            <a:r>
              <a:rPr lang="fr-CA" sz="3200" i="0" dirty="0">
                <a:solidFill>
                  <a:srgbClr val="002060"/>
                </a:solidFill>
              </a:rPr>
              <a:t> </a:t>
            </a:r>
            <a:r>
              <a:rPr lang="fr-CA" sz="3200" dirty="0">
                <a:solidFill>
                  <a:srgbClr val="002060"/>
                </a:solidFill>
              </a:rPr>
              <a:t>i</a:t>
            </a:r>
            <a:r>
              <a:rPr lang="fr-CA" sz="3200" i="0" dirty="0">
                <a:solidFill>
                  <a:srgbClr val="002060"/>
                </a:solidFill>
              </a:rPr>
              <a:t>:</a:t>
            </a:r>
          </a:p>
          <a:p>
            <a:pPr>
              <a:spcBef>
                <a:spcPct val="20000"/>
              </a:spcBef>
            </a:pPr>
            <a:endParaRPr lang="fr-CA" sz="3000" i="0" dirty="0">
              <a:solidFill>
                <a:srgbClr val="002060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endParaRPr lang="fr-CA" sz="3000" i="0" dirty="0">
              <a:solidFill>
                <a:srgbClr val="002060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endParaRPr lang="fr-CA" sz="3000" i="0" dirty="0">
              <a:solidFill>
                <a:srgbClr val="002060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endParaRPr lang="fr-CA" sz="3000" i="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CA" sz="3000" i="0" dirty="0">
                <a:solidFill>
                  <a:srgbClr val="002060"/>
                </a:solidFill>
              </a:rPr>
              <a:t>Final </a:t>
            </a:r>
            <a:r>
              <a:rPr lang="fr-CA" sz="3000" i="0" dirty="0" err="1">
                <a:solidFill>
                  <a:srgbClr val="002060"/>
                </a:solidFill>
              </a:rPr>
              <a:t>weight</a:t>
            </a:r>
            <a:r>
              <a:rPr lang="fr-CA" sz="3000" i="0" dirty="0">
                <a:solidFill>
                  <a:srgbClr val="002060"/>
                </a:solidFill>
              </a:rPr>
              <a:t> </a:t>
            </a:r>
            <a:r>
              <a:rPr lang="fr-CA" sz="3000" dirty="0" err="1">
                <a:solidFill>
                  <a:srgbClr val="002060"/>
                </a:solidFill>
              </a:rPr>
              <a:t>w</a:t>
            </a:r>
            <a:r>
              <a:rPr lang="fr-CA" sz="3000" baseline="-20000" dirty="0" err="1">
                <a:solidFill>
                  <a:srgbClr val="002060"/>
                </a:solidFill>
              </a:rPr>
              <a:t>i</a:t>
            </a:r>
            <a:r>
              <a:rPr lang="fr-CA" sz="3000" i="0" dirty="0">
                <a:solidFill>
                  <a:srgbClr val="002060"/>
                </a:solidFill>
              </a:rPr>
              <a:t> of </a:t>
            </a:r>
            <a:r>
              <a:rPr lang="fr-CA" sz="3000" i="0" dirty="0" err="1">
                <a:solidFill>
                  <a:srgbClr val="002060"/>
                </a:solidFill>
              </a:rPr>
              <a:t>household</a:t>
            </a:r>
            <a:r>
              <a:rPr lang="fr-CA" sz="3000" i="0" dirty="0">
                <a:solidFill>
                  <a:srgbClr val="002060"/>
                </a:solidFill>
              </a:rPr>
              <a:t> </a:t>
            </a:r>
            <a:r>
              <a:rPr lang="fr-CA" sz="3000" dirty="0">
                <a:solidFill>
                  <a:srgbClr val="002060"/>
                </a:solidFill>
              </a:rPr>
              <a:t>i</a:t>
            </a:r>
            <a:r>
              <a:rPr lang="fr-CA" sz="3000" i="0" dirty="0">
                <a:solidFill>
                  <a:srgbClr val="002060"/>
                </a:solidFill>
              </a:rPr>
              <a:t>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CA" sz="3000" i="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CA" sz="3000" i="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CA" sz="3000" i="0" dirty="0" err="1" smtClean="0">
                <a:solidFill>
                  <a:srgbClr val="002060"/>
                </a:solidFill>
              </a:rPr>
              <a:t>Finally</a:t>
            </a:r>
            <a:r>
              <a:rPr lang="fr-CA" sz="3000" i="0" dirty="0">
                <a:solidFill>
                  <a:srgbClr val="002060"/>
                </a:solidFill>
              </a:rPr>
              <a:t>, </a:t>
            </a:r>
            <a:r>
              <a:rPr lang="fr-CA" sz="3000" dirty="0" err="1">
                <a:solidFill>
                  <a:srgbClr val="002060"/>
                </a:solidFill>
              </a:rPr>
              <a:t>w</a:t>
            </a:r>
            <a:r>
              <a:rPr lang="fr-CA" sz="3000" baseline="-20000" dirty="0" err="1">
                <a:solidFill>
                  <a:srgbClr val="002060"/>
                </a:solidFill>
              </a:rPr>
              <a:t>TRtj</a:t>
            </a:r>
            <a:r>
              <a:rPr lang="fr-CA" sz="3000" dirty="0">
                <a:solidFill>
                  <a:srgbClr val="002060"/>
                </a:solidFill>
              </a:rPr>
              <a:t> = </a:t>
            </a:r>
            <a:r>
              <a:rPr lang="fr-CA" sz="3000" dirty="0" err="1">
                <a:solidFill>
                  <a:srgbClr val="002060"/>
                </a:solidFill>
              </a:rPr>
              <a:t>w</a:t>
            </a:r>
            <a:r>
              <a:rPr lang="fr-CA" sz="3000" baseline="-20000" dirty="0" err="1">
                <a:solidFill>
                  <a:srgbClr val="002060"/>
                </a:solidFill>
              </a:rPr>
              <a:t>i</a:t>
            </a:r>
            <a:r>
              <a:rPr lang="fr-CA" sz="3000" i="0" dirty="0">
                <a:solidFill>
                  <a:srgbClr val="002060"/>
                </a:solidFill>
              </a:rPr>
              <a:t> for </a:t>
            </a:r>
            <a:r>
              <a:rPr lang="fr-CA" sz="3000" dirty="0">
                <a:solidFill>
                  <a:srgbClr val="002060"/>
                </a:solidFill>
              </a:rPr>
              <a:t>j </a:t>
            </a:r>
            <a:r>
              <a:rPr lang="fr-CA" sz="3000" i="0" dirty="0">
                <a:solidFill>
                  <a:srgbClr val="002060"/>
                </a:solidFill>
                <a:sym typeface="Symbol" pitchFamily="18" charset="2"/>
              </a:rPr>
              <a:t> </a:t>
            </a:r>
            <a:r>
              <a:rPr lang="fr-CA" sz="3000" dirty="0">
                <a:solidFill>
                  <a:srgbClr val="002060"/>
                </a:solidFill>
                <a:sym typeface="Symbol" pitchFamily="18" charset="2"/>
              </a:rPr>
              <a:t>i</a:t>
            </a:r>
            <a:r>
              <a:rPr lang="fr-CA" sz="3000" i="0" dirty="0">
                <a:solidFill>
                  <a:srgbClr val="002060"/>
                </a:solidFill>
                <a:sym typeface="Symbol" pitchFamily="18" charset="2"/>
              </a:rPr>
              <a:t>.  </a:t>
            </a:r>
            <a:r>
              <a:rPr lang="fr-CA" sz="3000" i="0" dirty="0" err="1">
                <a:solidFill>
                  <a:srgbClr val="002060"/>
                </a:solidFill>
                <a:sym typeface="Symbol" pitchFamily="18" charset="2"/>
              </a:rPr>
              <a:t>Each</a:t>
            </a:r>
            <a:r>
              <a:rPr lang="fr-CA" sz="3000" i="0" dirty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fr-CA" sz="3000" i="0" dirty="0" err="1">
                <a:solidFill>
                  <a:srgbClr val="002060"/>
                </a:solidFill>
                <a:sym typeface="Symbol" pitchFamily="18" charset="2"/>
              </a:rPr>
              <a:t>person</a:t>
            </a:r>
            <a:r>
              <a:rPr lang="fr-CA" sz="3000" i="0" dirty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fr-CA" sz="3000" i="0" dirty="0" err="1">
                <a:solidFill>
                  <a:srgbClr val="002060"/>
                </a:solidFill>
                <a:sym typeface="Symbol" pitchFamily="18" charset="2"/>
              </a:rPr>
              <a:t>receives</a:t>
            </a:r>
            <a:r>
              <a:rPr lang="fr-CA" sz="3000" i="0" dirty="0">
                <a:solidFill>
                  <a:srgbClr val="002060"/>
                </a:solidFill>
                <a:sym typeface="Symbol" pitchFamily="18" charset="2"/>
              </a:rPr>
              <a:t> the </a:t>
            </a:r>
            <a:r>
              <a:rPr lang="fr-CA" sz="3000" i="0" dirty="0" err="1">
                <a:solidFill>
                  <a:srgbClr val="002060"/>
                </a:solidFill>
                <a:sym typeface="Symbol" pitchFamily="18" charset="2"/>
              </a:rPr>
              <a:t>average</a:t>
            </a:r>
            <a:r>
              <a:rPr lang="fr-CA" sz="3000" i="0" dirty="0">
                <a:solidFill>
                  <a:srgbClr val="002060"/>
                </a:solidFill>
                <a:sym typeface="Symbol" pitchFamily="18" charset="2"/>
              </a:rPr>
              <a:t> of the </a:t>
            </a:r>
            <a:r>
              <a:rPr lang="fr-CA" sz="3000" i="0" dirty="0" err="1">
                <a:solidFill>
                  <a:srgbClr val="002060"/>
                </a:solidFill>
                <a:sym typeface="Symbol" pitchFamily="18" charset="2"/>
              </a:rPr>
              <a:t>weights</a:t>
            </a:r>
            <a:r>
              <a:rPr lang="fr-CA" sz="3000" i="0" dirty="0">
                <a:solidFill>
                  <a:srgbClr val="002060"/>
                </a:solidFill>
                <a:sym typeface="Symbol" pitchFamily="18" charset="2"/>
              </a:rPr>
              <a:t> of the </a:t>
            </a:r>
            <a:r>
              <a:rPr lang="fr-CA" sz="3000" i="0" dirty="0" err="1">
                <a:solidFill>
                  <a:srgbClr val="002060"/>
                </a:solidFill>
                <a:sym typeface="Symbol" pitchFamily="18" charset="2"/>
              </a:rPr>
              <a:t>household</a:t>
            </a:r>
            <a:r>
              <a:rPr lang="fr-CA" sz="3000" i="0" dirty="0">
                <a:solidFill>
                  <a:schemeClr val="bg1"/>
                </a:solidFill>
                <a:sym typeface="Symbol" pitchFamily="18" charset="2"/>
              </a:rPr>
              <a:t>. </a:t>
            </a:r>
          </a:p>
        </p:txBody>
      </p:sp>
      <p:graphicFrame>
        <p:nvGraphicFramePr>
          <p:cNvPr id="2457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173400"/>
              </p:ext>
            </p:extLst>
          </p:nvPr>
        </p:nvGraphicFramePr>
        <p:xfrm>
          <a:off x="1907704" y="2152650"/>
          <a:ext cx="3452812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4860" name="Équation" r:id="rId3" imgW="1409400" imgH="457200" progId="Equation.3">
                  <p:embed/>
                </p:oleObj>
              </mc:Choice>
              <mc:Fallback>
                <p:oleObj name="Équation" r:id="rId3" imgW="1409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152650"/>
                        <a:ext cx="3452812" cy="11207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445564"/>
              </p:ext>
            </p:extLst>
          </p:nvPr>
        </p:nvGraphicFramePr>
        <p:xfrm>
          <a:off x="6084168" y="3573016"/>
          <a:ext cx="1679575" cy="161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4861" name="Équation" r:id="rId5" imgW="685800" imgH="660240" progId="Equation.3">
                  <p:embed/>
                </p:oleObj>
              </mc:Choice>
              <mc:Fallback>
                <p:oleObj name="Équation" r:id="rId5" imgW="68580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3573016"/>
                        <a:ext cx="1679575" cy="16192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Estimation of population values</a:t>
            </a:r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785926"/>
            <a:ext cx="8398197" cy="4340237"/>
          </a:xfrm>
          <a:noFill/>
        </p:spPr>
        <p:txBody>
          <a:bodyPr/>
          <a:lstStyle/>
          <a:p>
            <a:r>
              <a:rPr lang="en-US" altLang="en-US" b="1" dirty="0" smtClean="0"/>
              <a:t>Estimation: </a:t>
            </a:r>
            <a:r>
              <a:rPr lang="en-US" altLang="en-US" sz="2800" dirty="0" smtClean="0"/>
              <a:t>Process of determining, from the sample, a likely value for a function of a variable in the population (mean, total, proportion, etc.)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Relates sample information back to the survey population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The basis of estimation procedures is the survey weight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35A0-C3F6-4DBE-BB11-C6FBD488BB0A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46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1274616"/>
      </p:ext>
    </p:extLst>
  </p:cSld>
  <p:clrMapOvr>
    <a:masterClrMapping/>
  </p:clrMapOvr>
  <p:transition spd="med">
    <p:checker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>
          <a:xfrm>
            <a:off x="528638" y="928670"/>
            <a:ext cx="8104187" cy="900130"/>
          </a:xfrm>
          <a:noFill/>
        </p:spPr>
        <p:txBody>
          <a:bodyPr/>
          <a:lstStyle/>
          <a:p>
            <a:r>
              <a:rPr lang="en-US" altLang="en-US" sz="3600" b="1" dirty="0" smtClean="0"/>
              <a:t>Estimation of population values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2332037"/>
            <a:ext cx="8398197" cy="3740169"/>
          </a:xfrm>
          <a:noFill/>
        </p:spPr>
        <p:txBody>
          <a:bodyPr/>
          <a:lstStyle/>
          <a:p>
            <a:r>
              <a:rPr lang="en-US" altLang="en-US" b="1" dirty="0" smtClean="0"/>
              <a:t>Estimate:</a:t>
            </a:r>
            <a:r>
              <a:rPr lang="en-US" altLang="en-US" dirty="0" smtClean="0"/>
              <a:t> </a:t>
            </a:r>
            <a:r>
              <a:rPr lang="en-US" altLang="en-US" sz="2800" dirty="0" smtClean="0"/>
              <a:t>the value calculated (estimated) by the estimation process</a:t>
            </a:r>
          </a:p>
          <a:p>
            <a:pPr>
              <a:buFont typeface="Monotype Sorts" pitchFamily="2" charset="2"/>
              <a:buNone/>
            </a:pPr>
            <a:endParaRPr lang="en-US" altLang="en-US" b="1" dirty="0" smtClean="0"/>
          </a:p>
          <a:p>
            <a:r>
              <a:rPr lang="en-US" altLang="en-US" b="1" dirty="0" smtClean="0"/>
              <a:t>Estimator:</a:t>
            </a:r>
            <a:r>
              <a:rPr lang="en-US" altLang="en-US" sz="2800" dirty="0" smtClean="0"/>
              <a:t> the rule (formula) utilized to obtain estimates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D01DB-AB74-4925-BBFA-6C8E4B50E3D3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47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2776589"/>
      </p:ext>
    </p:extLst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>
          <a:xfrm>
            <a:off x="528638" y="928670"/>
            <a:ext cx="8120062" cy="900130"/>
          </a:xfrm>
          <a:noFill/>
        </p:spPr>
        <p:txBody>
          <a:bodyPr/>
          <a:lstStyle/>
          <a:p>
            <a:r>
              <a:rPr lang="en-US" altLang="en-US" sz="3600" b="1" dirty="0" smtClean="0"/>
              <a:t>Estimation of population values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785926"/>
            <a:ext cx="8398197" cy="4340237"/>
          </a:xfrm>
          <a:noFill/>
        </p:spPr>
        <p:txBody>
          <a:bodyPr/>
          <a:lstStyle/>
          <a:p>
            <a:r>
              <a:rPr lang="en-US" altLang="en-US" sz="2800" dirty="0" smtClean="0"/>
              <a:t>Estimation is used to make inferences about the population based on the sample data</a:t>
            </a:r>
          </a:p>
          <a:p>
            <a:r>
              <a:rPr lang="en-US" altLang="en-US" sz="2800" dirty="0" smtClean="0"/>
              <a:t>The estimation procedure is directly related to the sample design</a:t>
            </a:r>
          </a:p>
          <a:p>
            <a:r>
              <a:rPr lang="en-US" altLang="en-US" sz="2800" dirty="0" smtClean="0"/>
              <a:t>It may also make use of other information on the sampling frame</a:t>
            </a:r>
          </a:p>
          <a:p>
            <a:r>
              <a:rPr lang="en-US" altLang="en-US" sz="2800" dirty="0" smtClean="0"/>
              <a:t>Or information external to the sampling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6CE8-CA83-43B3-8B28-2FBAA7C463D1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48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3835188"/>
      </p:ext>
    </p:extLst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Estimation of totals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z="2800" dirty="0" smtClean="0"/>
              <a:t>To estimate the </a:t>
            </a:r>
            <a:r>
              <a:rPr lang="en-US" altLang="en-US" sz="2800" b="1" dirty="0" smtClean="0"/>
              <a:t>total number of units </a:t>
            </a:r>
            <a:r>
              <a:rPr lang="en-US" altLang="en-US" sz="2800" dirty="0" smtClean="0"/>
              <a:t>in the population (or in a stratum)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dirty="0" smtClean="0"/>
              <a:t>sum the final weights of the respondent units in the sample (or stratum)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To estimate the total number of units with a specific characteristic (i.e., the size of a domain)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dirty="0" smtClean="0"/>
              <a:t>sum the final weights of the respondent units having this characteristic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6844-CE97-4740-807A-1935F51795F0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49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4751501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695"/>
            <a:ext cx="7705104" cy="648073"/>
          </a:xfrm>
        </p:spPr>
        <p:txBody>
          <a:bodyPr/>
          <a:lstStyle/>
          <a:p>
            <a:r>
              <a:rPr lang="en-CA" sz="4000" dirty="0" smtClean="0"/>
              <a:t> Weighting</a:t>
            </a:r>
            <a:endParaRPr lang="en-CA" dirty="0" smtClean="0"/>
          </a:p>
        </p:txBody>
      </p:sp>
      <p:sp>
        <p:nvSpPr>
          <p:cNvPr id="52121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280400" cy="4724400"/>
          </a:xfrm>
        </p:spPr>
        <p:txBody>
          <a:bodyPr/>
          <a:lstStyle/>
          <a:p>
            <a:pPr marL="609600" indent="-609600"/>
            <a:r>
              <a:rPr lang="en-CA" sz="3200" dirty="0" smtClean="0"/>
              <a:t>Weighting can be typically be broken down into 3 steps:</a:t>
            </a:r>
          </a:p>
          <a:p>
            <a:pPr marL="609600" indent="-609600"/>
            <a:endParaRPr lang="en-CA" dirty="0" smtClean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CA" sz="3200" dirty="0" smtClean="0"/>
              <a:t>Computing the initial weight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CA" sz="3200" dirty="0" smtClean="0"/>
              <a:t>Adjusting for Frame and sample deficiencies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CA" sz="3200" dirty="0" smtClean="0"/>
              <a:t>Calibration</a:t>
            </a:r>
          </a:p>
          <a:p>
            <a:pPr marL="0" indent="0">
              <a:buNone/>
            </a:pPr>
            <a:endParaRPr lang="en-CA" dirty="0" smtClean="0"/>
          </a:p>
        </p:txBody>
      </p:sp>
      <p:sp>
        <p:nvSpPr>
          <p:cNvPr id="261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C96D96-271A-41A8-B5A3-AB675A94B19A}" type="slidenum">
              <a:rPr lang="fr-CA"/>
              <a:pPr/>
              <a:t>5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2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521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21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21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218" grpId="0" autoUpdateAnimBg="0"/>
      <p:bldP spid="521219" grpId="0" build="p" bldLvl="2" autoUpdateAnimBg="0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Estimation of totals</a:t>
            </a:r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4513" y="1981200"/>
            <a:ext cx="8070850" cy="4114800"/>
          </a:xfrm>
          <a:noFill/>
        </p:spPr>
        <p:txBody>
          <a:bodyPr/>
          <a:lstStyle/>
          <a:p>
            <a:r>
              <a:rPr lang="en-US" altLang="en-US" sz="2800" dirty="0" smtClean="0"/>
              <a:t>To estimate the </a:t>
            </a:r>
            <a:r>
              <a:rPr lang="en-US" altLang="en-US" sz="2800" b="1" dirty="0" smtClean="0"/>
              <a:t>total value </a:t>
            </a:r>
            <a:r>
              <a:rPr lang="en-US" altLang="en-US" sz="2800" dirty="0" smtClean="0"/>
              <a:t>of a variable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dirty="0" smtClean="0"/>
              <a:t>sum the product of the value of each unit times its final weight, over all sample units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For the total value of a variable in a domain </a:t>
            </a:r>
            <a:r>
              <a:rPr lang="en-US" altLang="en-US" sz="2400" dirty="0" smtClean="0"/>
              <a:t>(i.e., for the part of the population with a given characteristic)</a:t>
            </a:r>
            <a:endParaRPr lang="en-US" altLang="en-US" sz="28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dirty="0" smtClean="0"/>
              <a:t>sum the product of the value of the variable times its final weight, over the sample units in the domain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406AC-53E1-4727-AD30-5C17A128C82D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3403032"/>
      </p:ext>
    </p:extLst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Estimation of averages</a:t>
            </a: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z="2800" dirty="0" smtClean="0"/>
              <a:t>To estimate an average value in the population, from the whole sample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dirty="0" smtClean="0"/>
              <a:t>sum the product of the value times the weight, to obtain the estimated total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dirty="0" smtClean="0"/>
              <a:t>divide by the sum of the weights</a:t>
            </a:r>
          </a:p>
          <a:p>
            <a:pPr>
              <a:buFont typeface="Courier New" pitchFamily="49" charset="0"/>
              <a:buChar char="o"/>
            </a:pPr>
            <a:endParaRPr lang="en-US" altLang="en-US" sz="2800" dirty="0" smtClean="0"/>
          </a:p>
          <a:p>
            <a:pPr>
              <a:buFont typeface="Courier New" pitchFamily="49" charset="0"/>
              <a:buChar char="o"/>
            </a:pPr>
            <a:r>
              <a:rPr lang="en-US" altLang="en-US" sz="2800" dirty="0" smtClean="0"/>
              <a:t>To do the same for a domain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dirty="0" smtClean="0"/>
              <a:t>estimate the total for the domain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dirty="0" smtClean="0"/>
              <a:t>divide by the sum of the weights of the sampled units in the domain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5D84C-ADFD-4BC1-BAD4-AD5A25F42B57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1616677"/>
      </p:ext>
    </p:extLst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Estimation of proportions</a:t>
            </a: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2143116"/>
            <a:ext cx="8398197" cy="3983047"/>
          </a:xfrm>
          <a:noFill/>
        </p:spPr>
        <p:txBody>
          <a:bodyPr/>
          <a:lstStyle/>
          <a:p>
            <a:r>
              <a:rPr lang="en-US" altLang="en-US" sz="2800" dirty="0" smtClean="0"/>
              <a:t>To estimate the proportion of units having a given characteristic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dirty="0" smtClean="0"/>
              <a:t>sum the weights of the units having that characteristic</a:t>
            </a:r>
          </a:p>
          <a:p>
            <a:pPr lvl="2"/>
            <a:r>
              <a:rPr lang="en-US" altLang="en-US" dirty="0" smtClean="0"/>
              <a:t>that is, estimate the size of the domain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dirty="0" smtClean="0"/>
              <a:t>and divide by the sum of the weights over all sample units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194B-A675-4617-9871-6AFD56CA1274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7953693"/>
      </p:ext>
    </p:extLst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Estimation</a:t>
            </a:r>
          </a:p>
        </p:txBody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z="2800" b="1" dirty="0" smtClean="0"/>
              <a:t>Self-weighting (equal probability) design</a:t>
            </a:r>
            <a:endParaRPr lang="en-US" alt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all the weights are equal</a:t>
            </a:r>
            <a:endParaRPr lang="en-US" altLang="en-US" dirty="0" smtClean="0"/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Estimates of averages and proportions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can be calculated directly from the sample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the weights need not be used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Estimation of totals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simply multiply the sample total by the common weight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1E124-9DE3-413D-89CB-6EF6BB989559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6493359"/>
      </p:ext>
    </p:extLst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Estimation: example</a:t>
            </a:r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SRS with </a:t>
            </a:r>
            <a:r>
              <a:rPr lang="en-US" altLang="en-US" b="1" smtClean="0"/>
              <a:t>N = 100</a:t>
            </a:r>
            <a:r>
              <a:rPr lang="en-US" altLang="en-US" smtClean="0"/>
              <a:t> and </a:t>
            </a:r>
            <a:r>
              <a:rPr lang="en-US" altLang="en-US" b="1" smtClean="0"/>
              <a:t>n = 25</a:t>
            </a:r>
            <a:endParaRPr lang="en-US" altLang="en-US" smtClean="0"/>
          </a:p>
          <a:p>
            <a:r>
              <a:rPr lang="en-US" altLang="en-US" b="1" smtClean="0"/>
              <a:t>p = 1/4</a:t>
            </a:r>
            <a:r>
              <a:rPr lang="en-US" altLang="en-US" smtClean="0"/>
              <a:t> </a:t>
            </a:r>
          </a:p>
          <a:p>
            <a:r>
              <a:rPr lang="en-US" altLang="en-US" b="1" smtClean="0"/>
              <a:t>w</a:t>
            </a:r>
            <a:r>
              <a:rPr lang="en-US" altLang="en-US" b="1" baseline="-25000" smtClean="0"/>
              <a:t>0</a:t>
            </a:r>
            <a:r>
              <a:rPr lang="en-US" altLang="en-US" b="1" smtClean="0"/>
              <a:t> = 4</a:t>
            </a:r>
            <a:endParaRPr lang="en-US" altLang="en-US" smtClean="0"/>
          </a:p>
          <a:p>
            <a:r>
              <a:rPr lang="en-US" altLang="en-US" smtClean="0"/>
              <a:t>Only </a:t>
            </a:r>
            <a:r>
              <a:rPr lang="en-US" altLang="en-US" b="1" smtClean="0"/>
              <a:t>20</a:t>
            </a:r>
            <a:r>
              <a:rPr lang="en-US" altLang="en-US" smtClean="0"/>
              <a:t> respond</a:t>
            </a:r>
          </a:p>
          <a:p>
            <a:r>
              <a:rPr lang="en-US" altLang="en-US" smtClean="0"/>
              <a:t>Suppose no non-response bias</a:t>
            </a:r>
          </a:p>
          <a:p>
            <a:r>
              <a:rPr lang="en-US" altLang="en-US" smtClean="0"/>
              <a:t>Adjustment is </a:t>
            </a:r>
            <a:r>
              <a:rPr lang="en-US" altLang="en-US" b="1" smtClean="0"/>
              <a:t>w</a:t>
            </a:r>
            <a:r>
              <a:rPr lang="en-US" altLang="en-US" b="1" baseline="-25000" smtClean="0"/>
              <a:t>1</a:t>
            </a:r>
            <a:r>
              <a:rPr lang="en-US" altLang="en-US" b="1" smtClean="0"/>
              <a:t> = 25/20 = 1.25</a:t>
            </a:r>
            <a:endParaRPr lang="en-US" altLang="en-US" smtClean="0"/>
          </a:p>
          <a:p>
            <a:r>
              <a:rPr lang="en-US" altLang="en-US" smtClean="0"/>
              <a:t>Final weight is </a:t>
            </a:r>
            <a:r>
              <a:rPr lang="en-US" altLang="en-US" b="1" smtClean="0"/>
              <a:t>w</a:t>
            </a:r>
            <a:r>
              <a:rPr lang="en-US" altLang="en-US" b="1" baseline="-25000" smtClean="0"/>
              <a:t>2</a:t>
            </a:r>
            <a:r>
              <a:rPr lang="en-US" altLang="en-US" b="1" smtClean="0"/>
              <a:t> = 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D072E-70FE-49D5-B80E-C20491EB13D4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1349254"/>
      </p:ext>
    </p:extLst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175" y="692150"/>
            <a:ext cx="8188325" cy="5645150"/>
          </a:xfrm>
          <a:noFill/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sz="2400" smtClean="0"/>
              <a:t>RESP   AGE   SEX     MS   .....	W</a:t>
            </a:r>
            <a:r>
              <a:rPr lang="en-US" altLang="en-US" sz="2400" baseline="-25000" smtClean="0"/>
              <a:t>0</a:t>
            </a:r>
            <a:r>
              <a:rPr lang="en-US" altLang="en-US" sz="2400" smtClean="0"/>
              <a:t>	 W</a:t>
            </a:r>
            <a:r>
              <a:rPr lang="en-US" altLang="en-US" sz="2400" baseline="-25000" smtClean="0"/>
              <a:t>1</a:t>
            </a:r>
            <a:r>
              <a:rPr lang="en-US" altLang="en-US" sz="2400" smtClean="0"/>
              <a:t>	 W</a:t>
            </a:r>
            <a:r>
              <a:rPr lang="en-US" altLang="en-US" sz="2400" baseline="-25000" smtClean="0"/>
              <a:t>f</a:t>
            </a:r>
            <a:r>
              <a:rPr lang="en-US" altLang="en-US" sz="2400" smtClean="0"/>
              <a:t>	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800" smtClean="0"/>
              <a:t>	 </a:t>
            </a:r>
            <a:r>
              <a:rPr lang="en-US" altLang="en-US" sz="1600" smtClean="0"/>
              <a:t>1          29	       1	        1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 2          32	       1	        1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 3          45	       2	        2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 4          16	       1	        2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 5          30	       2	        2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 6          38	       2	        1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 7          43	       1	        1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 8          15	       2	        1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 9          22	       1	        2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10         49	       1	        2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11         39	       2	        2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12         42	       2	        2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13         53	       2	        1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14         18	       1	        1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15         26	       2	        1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16         76	       2	        1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17         48	       1	        1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18         15	       2	        1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19         24	       2	        1	   .....	 4	 1.25 	   5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1600" smtClean="0"/>
              <a:t>	20         65	       2	        1	   .....	 4	 1.25 	   5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smtClean="0"/>
              <a:t>	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E47C-5E62-4474-8C01-889A9871E853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7906511"/>
      </p:ext>
    </p:extLst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Estimation: example</a:t>
            </a:r>
          </a:p>
        </p:txBody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z="2800" smtClean="0"/>
              <a:t>Estimated average age of men (SEX=1) in the population is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</a:t>
            </a:r>
            <a:r>
              <a:rPr lang="en-US" altLang="en-US" sz="2800" b="1" smtClean="0"/>
              <a:t>257/8 = 32.1 years</a:t>
            </a:r>
            <a:endParaRPr lang="en-US" altLang="en-US" sz="2800" smtClean="0"/>
          </a:p>
          <a:p>
            <a:r>
              <a:rPr lang="en-US" altLang="en-US" sz="2800" smtClean="0"/>
              <a:t>Estimate of proportion of single (MS=2) women (SEX=2) is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</a:t>
            </a:r>
            <a:r>
              <a:rPr lang="en-US" altLang="en-US" sz="2800" b="1" smtClean="0"/>
              <a:t>4/12 = .33</a:t>
            </a:r>
            <a:endParaRPr lang="en-US" altLang="en-US" sz="2800" smtClean="0"/>
          </a:p>
          <a:p>
            <a:r>
              <a:rPr lang="en-US" altLang="en-US" sz="2800" smtClean="0"/>
              <a:t>Estimate of total number of men is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</a:t>
            </a:r>
            <a:r>
              <a:rPr lang="en-US" altLang="en-US" sz="2800" b="1" smtClean="0"/>
              <a:t>8 * 5 = 40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BCDB0-BC1E-4D52-8E35-DDE2180C3D3C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8415692"/>
      </p:ext>
    </p:extLst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00108"/>
            <a:ext cx="9144000" cy="752492"/>
          </a:xfrm>
          <a:noFill/>
        </p:spPr>
        <p:txBody>
          <a:bodyPr/>
          <a:lstStyle/>
          <a:p>
            <a:r>
              <a:rPr lang="en-US" altLang="en-US" sz="3600" b="1" dirty="0" smtClean="0"/>
              <a:t>Unequal-probability sample design</a:t>
            </a:r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2071678"/>
            <a:ext cx="8398197" cy="4054485"/>
          </a:xfrm>
          <a:noFill/>
        </p:spPr>
        <p:txBody>
          <a:bodyPr/>
          <a:lstStyle/>
          <a:p>
            <a:r>
              <a:rPr lang="en-US" altLang="en-US" dirty="0" smtClean="0"/>
              <a:t>Sample units do not all have the same probability of inclusion in the survey (therefore survey weights are </a:t>
            </a:r>
            <a:r>
              <a:rPr lang="en-US" altLang="en-US" smtClean="0"/>
              <a:t>different)</a:t>
            </a:r>
          </a:p>
          <a:p>
            <a:endParaRPr lang="en-US" altLang="en-US" dirty="0" smtClean="0"/>
          </a:p>
          <a:p>
            <a:r>
              <a:rPr lang="en-US" altLang="en-US" sz="4000" b="1" u="sng" dirty="0" smtClean="0">
                <a:solidFill>
                  <a:srgbClr val="FF0000"/>
                </a:solidFill>
              </a:rPr>
              <a:t>Use survey weights when producing estimates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CE622-F160-4AB2-BC10-1D89DFD77B1E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1525838"/>
      </p:ext>
    </p:extLst>
  </p:cSld>
  <p:clrMapOvr>
    <a:masterClrMapping/>
  </p:clrMapOvr>
  <p:transition spd="med">
    <p:random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Estimation: example</a:t>
            </a:r>
          </a:p>
        </p:txBody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785926"/>
            <a:ext cx="8398197" cy="4340237"/>
          </a:xfrm>
          <a:noFill/>
        </p:spPr>
        <p:txBody>
          <a:bodyPr/>
          <a:lstStyle/>
          <a:p>
            <a:r>
              <a:rPr lang="en-US" altLang="en-US" b="1" dirty="0" smtClean="0"/>
              <a:t>Unequal probability design</a:t>
            </a:r>
            <a:endParaRPr lang="en-US" altLang="en-US" dirty="0" smtClean="0"/>
          </a:p>
          <a:p>
            <a:pPr>
              <a:lnSpc>
                <a:spcPct val="125000"/>
              </a:lnSpc>
            </a:pPr>
            <a:endParaRPr lang="en-US" altLang="en-US" sz="2800" dirty="0" smtClean="0"/>
          </a:p>
          <a:p>
            <a:pPr>
              <a:lnSpc>
                <a:spcPct val="125000"/>
              </a:lnSpc>
            </a:pPr>
            <a:r>
              <a:rPr lang="en-US" altLang="en-US" sz="2800" dirty="0" smtClean="0"/>
              <a:t>Two strata, SRS in each</a:t>
            </a:r>
          </a:p>
          <a:p>
            <a:pPr>
              <a:lnSpc>
                <a:spcPct val="125000"/>
              </a:lnSpc>
              <a:buFont typeface="Monotype Sorts" pitchFamily="2" charset="2"/>
              <a:buNone/>
            </a:pPr>
            <a:r>
              <a:rPr lang="en-US" altLang="en-US" sz="2800" dirty="0" smtClean="0"/>
              <a:t>		  </a:t>
            </a:r>
            <a:r>
              <a:rPr lang="en-US" altLang="en-US" sz="2800" b="1" dirty="0" smtClean="0"/>
              <a:t>N</a:t>
            </a:r>
            <a:r>
              <a:rPr lang="en-US" altLang="en-US" sz="2800" b="1" baseline="-25000" dirty="0" smtClean="0"/>
              <a:t>1</a:t>
            </a:r>
            <a:r>
              <a:rPr lang="en-US" altLang="en-US" sz="2800" b="1" dirty="0" smtClean="0"/>
              <a:t> =  42		 N</a:t>
            </a:r>
            <a:r>
              <a:rPr lang="en-US" altLang="en-US" sz="2800" b="1" baseline="-25000" dirty="0" smtClean="0"/>
              <a:t>2</a:t>
            </a:r>
            <a:r>
              <a:rPr lang="en-US" altLang="en-US" sz="2800" b="1" dirty="0" smtClean="0"/>
              <a:t>  =  36</a:t>
            </a:r>
          </a:p>
          <a:p>
            <a:pPr>
              <a:lnSpc>
                <a:spcPct val="125000"/>
              </a:lnSpc>
              <a:buFont typeface="Monotype Sorts" pitchFamily="2" charset="2"/>
              <a:buNone/>
            </a:pPr>
            <a:r>
              <a:rPr lang="en-US" altLang="en-US" sz="2800" b="1" dirty="0" smtClean="0"/>
              <a:t>		 n</a:t>
            </a:r>
            <a:r>
              <a:rPr lang="en-US" altLang="en-US" sz="2800" b="1" baseline="-25000" dirty="0" smtClean="0"/>
              <a:t>10</a:t>
            </a:r>
            <a:r>
              <a:rPr lang="en-US" altLang="en-US" sz="2800" b="1" dirty="0" smtClean="0"/>
              <a:t>  =   7		 n</a:t>
            </a:r>
            <a:r>
              <a:rPr lang="en-US" altLang="en-US" sz="2800" b="1" baseline="-25000" dirty="0" smtClean="0"/>
              <a:t>20  </a:t>
            </a:r>
            <a:r>
              <a:rPr lang="en-US" altLang="en-US" sz="2800" b="1" dirty="0" smtClean="0"/>
              <a:t>=  18</a:t>
            </a:r>
          </a:p>
          <a:p>
            <a:pPr>
              <a:lnSpc>
                <a:spcPct val="125000"/>
              </a:lnSpc>
              <a:buFont typeface="Monotype Sorts" pitchFamily="2" charset="2"/>
              <a:buNone/>
            </a:pPr>
            <a:r>
              <a:rPr lang="en-US" altLang="en-US" sz="2800" b="1" dirty="0" smtClean="0"/>
              <a:t>		 n</a:t>
            </a:r>
            <a:r>
              <a:rPr lang="en-US" altLang="en-US" sz="2800" b="1" baseline="-25000" dirty="0" smtClean="0"/>
              <a:t>1r   </a:t>
            </a:r>
            <a:r>
              <a:rPr lang="en-US" altLang="en-US" sz="2800" b="1" dirty="0" smtClean="0"/>
              <a:t>=   3		 n</a:t>
            </a:r>
            <a:r>
              <a:rPr lang="en-US" altLang="en-US" sz="2800" b="1" baseline="-25000" dirty="0" smtClean="0"/>
              <a:t>2r </a:t>
            </a:r>
            <a:r>
              <a:rPr lang="en-US" altLang="en-US" sz="2800" b="1" dirty="0" smtClean="0"/>
              <a:t> =  12</a:t>
            </a:r>
          </a:p>
          <a:p>
            <a:pPr>
              <a:buFont typeface="Monotype Sorts" pitchFamily="2" charset="2"/>
              <a:buNone/>
            </a:pPr>
            <a:endParaRPr lang="en-US" altLang="en-US" sz="2800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C215-7E96-46F8-82F7-D83976711002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1746617"/>
      </p:ext>
    </p:extLst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175" y="714355"/>
            <a:ext cx="8170863" cy="5689619"/>
          </a:xfrm>
          <a:noFill/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sz="2400" dirty="0" smtClean="0"/>
              <a:t>RESP  STR AGE      SEX  SMOKE  .....	W</a:t>
            </a:r>
            <a:r>
              <a:rPr lang="en-US" altLang="en-US" sz="2400" baseline="-25000" dirty="0" smtClean="0"/>
              <a:t>0</a:t>
            </a:r>
            <a:r>
              <a:rPr lang="en-US" altLang="en-US" sz="2400" dirty="0" smtClean="0"/>
              <a:t>	 </a:t>
            </a:r>
            <a:r>
              <a:rPr lang="en-US" altLang="en-US" sz="2400" dirty="0" err="1" smtClean="0"/>
              <a:t>W</a:t>
            </a:r>
            <a:r>
              <a:rPr lang="en-US" altLang="en-US" sz="2400" baseline="-25000" dirty="0" err="1" smtClean="0"/>
              <a:t>r</a:t>
            </a:r>
            <a:r>
              <a:rPr lang="en-US" altLang="en-US" sz="2400" dirty="0" smtClean="0"/>
              <a:t>	 </a:t>
            </a:r>
            <a:r>
              <a:rPr lang="en-US" altLang="en-US" sz="2400" dirty="0" err="1" smtClean="0"/>
              <a:t>W</a:t>
            </a:r>
            <a:r>
              <a:rPr lang="en-US" altLang="en-US" sz="2400" baseline="-25000" dirty="0" err="1" smtClean="0"/>
              <a:t>f</a:t>
            </a:r>
            <a:r>
              <a:rPr lang="en-US" altLang="en-US" sz="2400" dirty="0" smtClean="0"/>
              <a:t>	</a:t>
            </a:r>
          </a:p>
          <a:p>
            <a:pPr>
              <a:buFont typeface="Monotype Sorts" pitchFamily="2" charset="2"/>
              <a:buNone/>
            </a:pPr>
            <a:r>
              <a:rPr lang="en-US" altLang="en-US" sz="2000" dirty="0" smtClean="0"/>
              <a:t>	 </a:t>
            </a:r>
            <a:r>
              <a:rPr lang="en-US" altLang="en-US" sz="1800" dirty="0" smtClean="0"/>
              <a:t>1          1	29	       1	        S	   .....	 6	 2.33 	  14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 2          1	18	       1	        N	   .....	 6	 2.33 	  14 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 3          1	61	       1	        N	   .....	 6	 2.33 	  14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 4          2	17	       2	        S	   .....	 2	 1.50	   3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 5          2	16	       2	        S	   .....	 2	 1.50	   3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 6          2	35	       2	        N	   .....	 2	 1.50	   3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 7          2	25	       2	        S	   .....	 2	 1.50	   3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 8          2	36	       2	        S	   .....	 2	 1.50	   3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 9          2	48	       2	        N	   .....	 2	 1.50	   3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10         2	30	       2	        S	   .....	 2	 1.50	   3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11         2	22	       2	        N	   .....	 2	 1.50	   3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12         2	56	       2	        N	   .....	 2	 1.50	   3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13         2	19	       2	        S	   .....	 2	 1.50	   3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14         2	59	       2	        S	   .....	 2	 1.50 	   3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dirty="0" smtClean="0"/>
              <a:t>	15         2	42	       2	        N	   .....	 2	 1.50 	   3</a:t>
            </a:r>
          </a:p>
          <a:p>
            <a:pPr>
              <a:buFont typeface="Monotype Sorts" pitchFamily="2" charset="2"/>
              <a:buNone/>
            </a:pPr>
            <a:endParaRPr lang="en-US" altLang="en-US" sz="18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B08CE-FE59-48B3-84D7-3220433EFB1F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135892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691095"/>
            <a:ext cx="8748465" cy="793690"/>
          </a:xfrm>
        </p:spPr>
        <p:txBody>
          <a:bodyPr/>
          <a:lstStyle/>
          <a:p>
            <a:r>
              <a:rPr lang="fr-CA" dirty="0" smtClean="0"/>
              <a:t> </a:t>
            </a:r>
            <a:r>
              <a:rPr lang="fr-CA" dirty="0" err="1" smtClean="0"/>
              <a:t>Sampling</a:t>
            </a:r>
            <a:r>
              <a:rPr lang="fr-CA" dirty="0" smtClean="0"/>
              <a:t>: </a:t>
            </a:r>
            <a:r>
              <a:rPr lang="fr-CA" dirty="0" err="1" smtClean="0"/>
              <a:t>Set-up</a:t>
            </a:r>
            <a:r>
              <a:rPr lang="fr-CA" dirty="0" smtClean="0"/>
              <a:t> (</a:t>
            </a:r>
            <a:r>
              <a:rPr lang="fr-CA" dirty="0" err="1" smtClean="0"/>
              <a:t>reminder</a:t>
            </a:r>
            <a:r>
              <a:rPr lang="fr-CA" dirty="0" smtClean="0"/>
              <a:t>)</a:t>
            </a:r>
            <a:endParaRPr lang="fr-CA" dirty="0"/>
          </a:p>
        </p:txBody>
      </p:sp>
      <p:sp>
        <p:nvSpPr>
          <p:cNvPr id="189443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1556792"/>
            <a:ext cx="8641209" cy="4464596"/>
          </a:xfrm>
        </p:spPr>
        <p:txBody>
          <a:bodyPr/>
          <a:lstStyle/>
          <a:p>
            <a:pPr lvl="0"/>
            <a:r>
              <a:rPr lang="fr-CA" dirty="0" err="1" smtClean="0"/>
              <a:t>Working</a:t>
            </a:r>
            <a:r>
              <a:rPr lang="fr-CA" dirty="0" smtClean="0"/>
              <a:t> </a:t>
            </a:r>
            <a:r>
              <a:rPr lang="fr-CA" dirty="0" err="1" smtClean="0"/>
              <a:t>within</a:t>
            </a:r>
            <a:r>
              <a:rPr lang="fr-CA" dirty="0" smtClean="0"/>
              <a:t> the </a:t>
            </a:r>
            <a:r>
              <a:rPr lang="fr-CA" dirty="0" err="1" smtClean="0"/>
              <a:t>samples</a:t>
            </a:r>
            <a:r>
              <a:rPr lang="fr-CA" dirty="0" smtClean="0"/>
              <a:t> or </a:t>
            </a:r>
            <a:r>
              <a:rPr lang="fr-CA" dirty="0" err="1" smtClean="0"/>
              <a:t>equivalently</a:t>
            </a:r>
            <a:r>
              <a:rPr lang="fr-CA" dirty="0" smtClean="0"/>
              <a:t> </a:t>
            </a:r>
            <a:r>
              <a:rPr lang="fr-CA" dirty="0" err="1" smtClean="0"/>
              <a:t>with</a:t>
            </a:r>
            <a:r>
              <a:rPr lang="fr-CA" dirty="0" smtClean="0"/>
              <a:t> the </a:t>
            </a:r>
            <a:r>
              <a:rPr lang="fr-CA" dirty="0" err="1" smtClean="0"/>
              <a:t>elements</a:t>
            </a:r>
            <a:r>
              <a:rPr lang="fr-CA" dirty="0" smtClean="0"/>
              <a:t> of the </a:t>
            </a:r>
            <a:r>
              <a:rPr lang="fr-CA" dirty="0" err="1" smtClean="0"/>
              <a:t>samples</a:t>
            </a:r>
            <a:r>
              <a:rPr lang="fr-CA" dirty="0" smtClean="0"/>
              <a:t>, </a:t>
            </a:r>
            <a:r>
              <a:rPr lang="fr-CA" dirty="0" err="1" smtClean="0"/>
              <a:t>we</a:t>
            </a:r>
            <a:r>
              <a:rPr lang="fr-CA" dirty="0" smtClean="0"/>
              <a:t> </a:t>
            </a:r>
            <a:r>
              <a:rPr lang="fr-CA" dirty="0" err="1" smtClean="0"/>
              <a:t>define</a:t>
            </a:r>
            <a:r>
              <a:rPr lang="fr-CA" dirty="0" smtClean="0"/>
              <a:t> the inclusion </a:t>
            </a:r>
            <a:r>
              <a:rPr lang="fr-CA" dirty="0" err="1" smtClean="0"/>
              <a:t>probability</a:t>
            </a:r>
            <a:r>
              <a:rPr lang="fr-CA" dirty="0" smtClean="0"/>
              <a:t> of </a:t>
            </a:r>
            <a:r>
              <a:rPr lang="fr-CA" dirty="0" err="1" smtClean="0"/>
              <a:t>indivudual</a:t>
            </a:r>
            <a:r>
              <a:rPr lang="fr-CA" dirty="0" smtClean="0"/>
              <a:t> </a:t>
            </a:r>
            <a:r>
              <a:rPr lang="fr-CA" b="1" dirty="0" smtClean="0"/>
              <a:t>i</a:t>
            </a:r>
            <a:r>
              <a:rPr lang="fr-CA" dirty="0" smtClean="0"/>
              <a:t> as the </a:t>
            </a:r>
            <a:r>
              <a:rPr lang="fr-CA" dirty="0" err="1" smtClean="0"/>
              <a:t>sum</a:t>
            </a:r>
            <a:r>
              <a:rPr lang="fr-CA" dirty="0" smtClean="0"/>
              <a:t> of the </a:t>
            </a:r>
            <a:r>
              <a:rPr lang="fr-CA" dirty="0" err="1" smtClean="0"/>
              <a:t>probabilities</a:t>
            </a:r>
            <a:r>
              <a:rPr lang="fr-CA" dirty="0" smtClean="0"/>
              <a:t> of the </a:t>
            </a:r>
            <a:r>
              <a:rPr lang="fr-CA" dirty="0" err="1" smtClean="0"/>
              <a:t>samples</a:t>
            </a:r>
            <a:r>
              <a:rPr lang="fr-CA" dirty="0" smtClean="0"/>
              <a:t> to </a:t>
            </a:r>
            <a:r>
              <a:rPr lang="fr-CA" dirty="0" err="1" smtClean="0"/>
              <a:t>which</a:t>
            </a:r>
            <a:r>
              <a:rPr lang="fr-CA" dirty="0" smtClean="0"/>
              <a:t> the </a:t>
            </a:r>
            <a:r>
              <a:rPr lang="fr-CA" dirty="0" err="1" smtClean="0"/>
              <a:t>individual</a:t>
            </a:r>
            <a:r>
              <a:rPr lang="fr-CA" dirty="0" smtClean="0"/>
              <a:t> </a:t>
            </a:r>
            <a:r>
              <a:rPr lang="fr-CA" dirty="0" err="1" smtClean="0"/>
              <a:t>belong</a:t>
            </a:r>
            <a:r>
              <a:rPr lang="fr-CA" dirty="0" smtClean="0"/>
              <a:t>: </a:t>
            </a:r>
          </a:p>
          <a:p>
            <a:pPr lvl="0"/>
            <a:r>
              <a:rPr lang="fr-CA" dirty="0" smtClean="0"/>
              <a:t>For a </a:t>
            </a:r>
            <a:r>
              <a:rPr lang="fr-CA" dirty="0" err="1" smtClean="0"/>
              <a:t>given</a:t>
            </a:r>
            <a:r>
              <a:rPr lang="fr-CA" dirty="0" smtClean="0"/>
              <a:t> </a:t>
            </a:r>
            <a:r>
              <a:rPr lang="fr-CA" b="1" i="1" dirty="0" err="1" smtClean="0"/>
              <a:t>linear</a:t>
            </a:r>
            <a:r>
              <a:rPr lang="fr-CA" dirty="0" smtClean="0"/>
              <a:t> </a:t>
            </a:r>
            <a:r>
              <a:rPr lang="fr-CA" dirty="0" err="1" smtClean="0"/>
              <a:t>statistic</a:t>
            </a:r>
            <a:r>
              <a:rPr lang="fr-CA" dirty="0" smtClean="0"/>
              <a:t> (</a:t>
            </a:r>
            <a:r>
              <a:rPr lang="fr-CA" dirty="0" err="1" smtClean="0"/>
              <a:t>say</a:t>
            </a:r>
            <a:r>
              <a:rPr lang="fr-CA" dirty="0" smtClean="0"/>
              <a:t> a</a:t>
            </a:r>
            <a:r>
              <a:rPr lang="fr-CA" b="1" i="1" dirty="0" smtClean="0"/>
              <a:t> total) </a:t>
            </a:r>
            <a:r>
              <a:rPr lang="fr-CA" dirty="0" smtClean="0"/>
              <a:t>and a </a:t>
            </a:r>
            <a:r>
              <a:rPr lang="fr-CA" dirty="0" err="1" smtClean="0"/>
              <a:t>given</a:t>
            </a:r>
            <a:r>
              <a:rPr lang="fr-CA" dirty="0" smtClean="0"/>
              <a:t> variable</a:t>
            </a:r>
            <a:r>
              <a:rPr lang="fr-CA" b="1" i="1" dirty="0" smtClean="0"/>
              <a:t> y (</a:t>
            </a:r>
            <a:r>
              <a:rPr lang="fr-CA" b="1" i="1" dirty="0" err="1" smtClean="0"/>
              <a:t>say</a:t>
            </a:r>
            <a:r>
              <a:rPr lang="fr-CA" b="1" i="1" dirty="0" smtClean="0"/>
              <a:t> </a:t>
            </a:r>
            <a:r>
              <a:rPr lang="fr-CA" b="1" i="1" dirty="0" err="1" smtClean="0"/>
              <a:t>Wages</a:t>
            </a:r>
            <a:r>
              <a:rPr lang="fr-CA" b="1" i="1" dirty="0"/>
              <a:t> </a:t>
            </a:r>
            <a:r>
              <a:rPr lang="fr-CA" b="1" i="1" dirty="0" smtClean="0"/>
              <a:t>&amp; </a:t>
            </a:r>
            <a:r>
              <a:rPr lang="fr-CA" b="1" i="1" dirty="0" err="1" smtClean="0"/>
              <a:t>Salary</a:t>
            </a:r>
            <a:r>
              <a:rPr lang="fr-CA" b="1" i="1" dirty="0" smtClean="0"/>
              <a:t> ) </a:t>
            </a:r>
            <a:r>
              <a:rPr lang="fr-CA" dirty="0" err="1" smtClean="0"/>
              <a:t>we</a:t>
            </a:r>
            <a:r>
              <a:rPr lang="fr-CA" dirty="0" smtClean="0"/>
              <a:t> have :</a:t>
            </a:r>
          </a:p>
          <a:p>
            <a:pPr lvl="0"/>
            <a:r>
              <a:rPr lang="fr-CA" dirty="0" err="1" smtClean="0"/>
              <a:t>Horvitz</a:t>
            </a:r>
            <a:r>
              <a:rPr lang="fr-CA" dirty="0" smtClean="0"/>
              <a:t>-Thompson </a:t>
            </a:r>
            <a:r>
              <a:rPr lang="fr-CA" dirty="0" err="1" smtClean="0"/>
              <a:t>Estimator</a:t>
            </a:r>
            <a:endParaRPr lang="fr-CA" dirty="0" smtClean="0"/>
          </a:p>
          <a:p>
            <a:pPr lvl="0"/>
            <a:r>
              <a:rPr lang="fr-CA" dirty="0" smtClean="0"/>
              <a:t>Or                     </a:t>
            </a:r>
            <a:r>
              <a:rPr lang="fr-CA" dirty="0" err="1" smtClean="0"/>
              <a:t>with</a:t>
            </a:r>
            <a:r>
              <a:rPr lang="fr-CA" dirty="0" smtClean="0"/>
              <a:t>               </a:t>
            </a:r>
          </a:p>
          <a:p>
            <a:pPr lvl="0">
              <a:buNone/>
            </a:pPr>
            <a:endParaRPr lang="fr-CA" dirty="0" smtClean="0"/>
          </a:p>
          <a:p>
            <a:pPr lvl="0"/>
            <a:endParaRPr lang="fr-CA" dirty="0" smtClean="0"/>
          </a:p>
          <a:p>
            <a:pPr lvl="0"/>
            <a:endParaRPr lang="fr-CA" b="1" i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fr-CA" sz="2800" dirty="0"/>
          </a:p>
        </p:txBody>
      </p:sp>
      <p:graphicFrame>
        <p:nvGraphicFramePr>
          <p:cNvPr id="146434" name="Object 2"/>
          <p:cNvGraphicFramePr>
            <a:graphicFrameLocks noChangeAspect="1"/>
          </p:cNvGraphicFramePr>
          <p:nvPr/>
        </p:nvGraphicFramePr>
        <p:xfrm>
          <a:off x="3602038" y="3141663"/>
          <a:ext cx="16383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0538" name="Équation" r:id="rId4" imgW="1638000" imgH="787320" progId="Equation.3">
                  <p:embed/>
                </p:oleObj>
              </mc:Choice>
              <mc:Fallback>
                <p:oleObj name="Équation" r:id="rId4" imgW="163800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2038" y="3141663"/>
                        <a:ext cx="16383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46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0582574"/>
              </p:ext>
            </p:extLst>
          </p:nvPr>
        </p:nvGraphicFramePr>
        <p:xfrm>
          <a:off x="5652120" y="4830763"/>
          <a:ext cx="16002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0539" name="Équation" r:id="rId6" imgW="1600200" imgH="419040" progId="Equation.3">
                  <p:embed/>
                </p:oleObj>
              </mc:Choice>
              <mc:Fallback>
                <p:oleObj name="Équation" r:id="rId6" imgW="16002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4830763"/>
                        <a:ext cx="16002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466" name="Object 10"/>
          <p:cNvGraphicFramePr>
            <a:graphicFrameLocks noChangeAspect="1"/>
          </p:cNvGraphicFramePr>
          <p:nvPr/>
        </p:nvGraphicFramePr>
        <p:xfrm>
          <a:off x="1211263" y="5373688"/>
          <a:ext cx="14478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0540" name="Équation" r:id="rId8" imgW="1447560" imgH="609480" progId="Equation.3">
                  <p:embed/>
                </p:oleObj>
              </mc:Choice>
              <mc:Fallback>
                <p:oleObj name="Équation" r:id="rId8" imgW="144756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1263" y="5373688"/>
                        <a:ext cx="14478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467" name="Object 11"/>
          <p:cNvGraphicFramePr>
            <a:graphicFrameLocks noChangeAspect="1"/>
          </p:cNvGraphicFramePr>
          <p:nvPr/>
        </p:nvGraphicFramePr>
        <p:xfrm>
          <a:off x="4021138" y="5249863"/>
          <a:ext cx="9525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0541" name="Équation" r:id="rId10" imgW="952200" imgH="799920" progId="Equation.3">
                  <p:embed/>
                </p:oleObj>
              </mc:Choice>
              <mc:Fallback>
                <p:oleObj name="Équation" r:id="rId10" imgW="952200" imgH="799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1138" y="5249863"/>
                        <a:ext cx="9525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A01569-FE69-47FC-9B43-82CC24FF5B77}" type="datetime1">
              <a:rPr lang="en-CA" smtClean="0"/>
              <a:pPr>
                <a:defRPr/>
              </a:pPr>
              <a:t>26/09/2019</a:t>
            </a:fld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C6503-33B5-43D0-98D3-C89ED56D8B2F}" type="slidenum">
              <a:rPr lang="fr-CA" smtClean="0"/>
              <a:pPr>
                <a:defRPr/>
              </a:pPr>
              <a:t>6</a:t>
            </a:fld>
            <a:endParaRPr lang="fr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A" smtClean="0"/>
              <a:t>Statistics Canada • Statistique Canada</a:t>
            </a:r>
            <a:endParaRPr lang="fr-C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Estimation: example</a:t>
            </a:r>
          </a:p>
        </p:txBody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z="2800" smtClean="0"/>
              <a:t>Estimated number of smokers in population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= 14+3+3+3+3+3+3+3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= 35</a:t>
            </a:r>
          </a:p>
          <a:p>
            <a:r>
              <a:rPr lang="en-US" altLang="en-US" sz="2800" smtClean="0"/>
              <a:t>Estimated average age of smokers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= (29*14 + 17*3 + 16*3 + 25*3 + 36*3 + 30*3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    +19*3 + 59*3) / (14 +3+3+3+3+3+3+3)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= 1012 / 35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= 28.9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B697-F989-4C8C-8EDF-0019E4058A3C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3438994"/>
      </p:ext>
    </p:extLst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600" b="1" dirty="0" smtClean="0"/>
              <a:t>Estimation: example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z="2800" smtClean="0"/>
              <a:t>Estimated proportion of smokers in population</a:t>
            </a:r>
          </a:p>
          <a:p>
            <a:pPr>
              <a:buFont typeface="Monotype Sorts" pitchFamily="2" charset="2"/>
              <a:buNone/>
            </a:pPr>
            <a:r>
              <a:rPr lang="en-US" sz="2800" smtClean="0"/>
              <a:t>	= (14+3+3+3+3+3+3+3) / 78</a:t>
            </a:r>
          </a:p>
          <a:p>
            <a:pPr>
              <a:buFont typeface="Monotype Sorts" pitchFamily="2" charset="2"/>
              <a:buNone/>
            </a:pPr>
            <a:r>
              <a:rPr lang="en-US" sz="2800" smtClean="0"/>
              <a:t>	= 35 / 78</a:t>
            </a:r>
          </a:p>
          <a:p>
            <a:pPr>
              <a:buFont typeface="Monotype Sorts" pitchFamily="2" charset="2"/>
              <a:buNone/>
            </a:pPr>
            <a:r>
              <a:rPr lang="en-US" sz="2800" smtClean="0"/>
              <a:t>	= .45</a:t>
            </a:r>
          </a:p>
          <a:p>
            <a:pPr>
              <a:buFont typeface="Monotype Sorts" pitchFamily="2" charset="2"/>
              <a:buNone/>
            </a:pPr>
            <a:endParaRPr lang="en-US" sz="2800" smtClean="0"/>
          </a:p>
          <a:p>
            <a:pPr>
              <a:lnSpc>
                <a:spcPct val="50000"/>
              </a:lnSpc>
            </a:pPr>
            <a:r>
              <a:rPr lang="en-US" sz="2800" b="1" smtClean="0"/>
              <a:t>Unweighted</a:t>
            </a:r>
            <a:r>
              <a:rPr lang="en-US" sz="2800" smtClean="0"/>
              <a:t> (sample) proportion</a:t>
            </a:r>
          </a:p>
          <a:p>
            <a:pPr lvl="1">
              <a:lnSpc>
                <a:spcPct val="50000"/>
              </a:lnSpc>
              <a:spcBef>
                <a:spcPct val="10000"/>
              </a:spcBef>
              <a:buFont typeface="Monotype Sorts" pitchFamily="2" charset="2"/>
              <a:buNone/>
            </a:pPr>
            <a:r>
              <a:rPr lang="en-US" smtClean="0"/>
              <a:t>= 8 / 15						</a:t>
            </a:r>
            <a:r>
              <a:rPr lang="en-US" sz="10600" b="1" smtClean="0"/>
              <a:t>x</a:t>
            </a:r>
            <a:endParaRPr lang="en-US" smtClean="0"/>
          </a:p>
          <a:p>
            <a:pPr>
              <a:buFont typeface="Monotype Sorts" pitchFamily="2" charset="2"/>
              <a:buNone/>
            </a:pPr>
            <a:r>
              <a:rPr lang="en-US" sz="2800" smtClean="0"/>
              <a:t>    = .53</a:t>
            </a:r>
          </a:p>
        </p:txBody>
      </p:sp>
      <p:graphicFrame>
        <p:nvGraphicFramePr>
          <p:cNvPr id="56322" name="Object 4">
            <a:hlinkClick r:id="" action="ppaction://ole?verb=0"/>
          </p:cNvPr>
          <p:cNvGraphicFramePr>
            <a:graphicFrameLocks/>
          </p:cNvGraphicFramePr>
          <p:nvPr/>
        </p:nvGraphicFramePr>
        <p:xfrm>
          <a:off x="7086600" y="2613025"/>
          <a:ext cx="920750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5877" name="Clip" r:id="rId3" imgW="2247900" imgH="3306763" progId="">
                  <p:embed/>
                </p:oleObj>
              </mc:Choice>
              <mc:Fallback>
                <p:oleObj name="Clip" r:id="rId3" imgW="2247900" imgH="3306763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2613025"/>
                        <a:ext cx="920750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82D3-3709-43EA-BF1D-F336308DDC77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61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9675258"/>
      </p:ext>
    </p:extLst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600" b="1" dirty="0" smtClean="0"/>
              <a:t>Self-weighting designs</a:t>
            </a:r>
          </a:p>
        </p:txBody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714488"/>
            <a:ext cx="8398197" cy="4411675"/>
          </a:xfrm>
          <a:noFill/>
        </p:spPr>
        <p:txBody>
          <a:bodyPr/>
          <a:lstStyle/>
          <a:p>
            <a:r>
              <a:rPr lang="en-US" dirty="0" smtClean="0"/>
              <a:t>A sample design is called self-weighting if each unit in the population has the same probability of selection</a:t>
            </a:r>
          </a:p>
          <a:p>
            <a:endParaRPr lang="en-US" dirty="0" smtClean="0"/>
          </a:p>
          <a:p>
            <a:r>
              <a:rPr lang="en-US" dirty="0" smtClean="0"/>
              <a:t>Under such a design all units have the same (initial) weight</a:t>
            </a:r>
          </a:p>
          <a:p>
            <a:endParaRPr lang="en-US" dirty="0" smtClean="0"/>
          </a:p>
          <a:p>
            <a:r>
              <a:rPr lang="en-US" dirty="0" smtClean="0"/>
              <a:t>Also called an equal probability of selection method (</a:t>
            </a:r>
            <a:r>
              <a:rPr lang="en-US" dirty="0" err="1" smtClean="0"/>
              <a:t>epsem</a:t>
            </a:r>
            <a:r>
              <a:rPr lang="en-US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5F1C-5D33-4B14-9455-A11472861425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7208331"/>
      </p:ext>
    </p:extLst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600" b="1" dirty="0" smtClean="0"/>
              <a:t>Self-weighting designs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57350"/>
            <a:ext cx="7772400" cy="4646613"/>
          </a:xfrm>
          <a:noFill/>
        </p:spPr>
        <p:txBody>
          <a:bodyPr/>
          <a:lstStyle/>
          <a:p>
            <a:r>
              <a:rPr lang="en-US" b="1" dirty="0" smtClean="0"/>
              <a:t>Simple self-weighting design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units must be selected with equal probability</a:t>
            </a:r>
            <a:endParaRPr lang="en-US" dirty="0" smtClean="0"/>
          </a:p>
          <a:p>
            <a:endParaRPr lang="en-US" sz="2800" u="sng" dirty="0" smtClean="0"/>
          </a:p>
          <a:p>
            <a:r>
              <a:rPr lang="en-US" sz="2800" u="sng" dirty="0" smtClean="0"/>
              <a:t>Example</a:t>
            </a:r>
            <a:r>
              <a:rPr lang="en-US" sz="2800" dirty="0" smtClean="0"/>
              <a:t>:  Frame is list of 153,000 farms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systematic sample of 9,000 farms</a:t>
            </a:r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all have selection probability 1/17</a:t>
            </a:r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uniform weight is 17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EA3D-443B-4020-B555-AC1D2524725A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1645137"/>
      </p:ext>
    </p:extLst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600" b="1" dirty="0" smtClean="0"/>
              <a:t>Self-weighting designs</a:t>
            </a:r>
          </a:p>
        </p:txBody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41475"/>
            <a:ext cx="7772400" cy="4711700"/>
          </a:xfrm>
          <a:noFill/>
        </p:spPr>
        <p:txBody>
          <a:bodyPr/>
          <a:lstStyle/>
          <a:p>
            <a:r>
              <a:rPr lang="en-US" b="1" dirty="0" smtClean="0"/>
              <a:t>Stratified self-weighting design</a:t>
            </a: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Allocation of sample to strata must be proportional to stratum size</a:t>
            </a:r>
          </a:p>
          <a:p>
            <a:endParaRPr lang="en-US" sz="2800" u="sng" dirty="0" smtClean="0"/>
          </a:p>
          <a:p>
            <a:r>
              <a:rPr lang="en-US" sz="2800" u="sng" dirty="0" smtClean="0"/>
              <a:t>Example with two strata</a:t>
            </a:r>
            <a:endParaRPr lang="en-US" sz="28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400 men, 600 women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sample of </a:t>
            </a:r>
            <a:r>
              <a:rPr lang="en-US" sz="2400" b="1" dirty="0" smtClean="0"/>
              <a:t>n = 250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100 men, 150 women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b="1" dirty="0" smtClean="0"/>
              <a:t>p = 1/4</a:t>
            </a:r>
            <a:r>
              <a:rPr lang="en-US" sz="2400" dirty="0" smtClean="0"/>
              <a:t> for both men and women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b="1" dirty="0" smtClean="0"/>
              <a:t>w = 4</a:t>
            </a:r>
            <a:r>
              <a:rPr lang="en-US" sz="2400" dirty="0" smtClean="0"/>
              <a:t> for all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28A0-6D2F-460F-977C-54999F60E2B2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4717571"/>
      </p:ext>
    </p:extLst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600" b="1" dirty="0" smtClean="0"/>
              <a:t>Self-weighting designs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2000240"/>
            <a:ext cx="8398197" cy="4125923"/>
          </a:xfrm>
          <a:noFill/>
        </p:spPr>
        <p:txBody>
          <a:bodyPr/>
          <a:lstStyle/>
          <a:p>
            <a:r>
              <a:rPr lang="en-US" b="1" dirty="0" smtClean="0"/>
              <a:t>Multi-stage self-weighting design</a:t>
            </a:r>
            <a:endParaRPr lang="en-US" dirty="0" smtClean="0"/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Units are selected with probability proportional to their size at every stage except the last</a:t>
            </a:r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At the last stage a fixed number of units is selected from each selected penultimate-stage unit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5E85C-B961-42F8-B041-888CA509CDAF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132040"/>
      </p:ext>
    </p:extLst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600" b="1" dirty="0" smtClean="0"/>
              <a:t>Use of auxiliary information</a:t>
            </a:r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b="1" dirty="0" smtClean="0"/>
              <a:t>Ratio estimation</a:t>
            </a: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Used to incorporate external information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Design weights must be adjusted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Requires</a:t>
            </a:r>
          </a:p>
          <a:p>
            <a:pPr lvl="2"/>
            <a:r>
              <a:rPr lang="en-US" sz="2400" dirty="0" smtClean="0"/>
              <a:t>accurate external information for the same population as a whole</a:t>
            </a:r>
          </a:p>
          <a:p>
            <a:pPr lvl="2"/>
            <a:r>
              <a:rPr lang="en-US" sz="2400" dirty="0" smtClean="0"/>
              <a:t>based on the same concepts, definitions and reference periods</a:t>
            </a:r>
          </a:p>
          <a:p>
            <a:pPr lvl="2"/>
            <a:r>
              <a:rPr lang="en-US" sz="2400" dirty="0" smtClean="0"/>
              <a:t>and the same information for the sample units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6C564-604E-447D-8431-EE75A5422B1D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7334444"/>
      </p:ext>
    </p:extLst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11175" y="928670"/>
            <a:ext cx="8170863" cy="900130"/>
          </a:xfrm>
          <a:noFill/>
        </p:spPr>
        <p:txBody>
          <a:bodyPr/>
          <a:lstStyle/>
          <a:p>
            <a:r>
              <a:rPr lang="en-US" altLang="en-US" sz="3600" b="1" dirty="0" smtClean="0"/>
              <a:t>Unequal-probability sampling</a:t>
            </a:r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2071678"/>
            <a:ext cx="8398197" cy="4054485"/>
          </a:xfrm>
          <a:noFill/>
        </p:spPr>
        <p:txBody>
          <a:bodyPr/>
          <a:lstStyle/>
          <a:p>
            <a:r>
              <a:rPr lang="en-US" altLang="en-US" sz="2800" dirty="0" smtClean="0"/>
              <a:t>With SRS or other equal-probability methods, the same weight is given to every unit to ensure unbiased estimates</a:t>
            </a:r>
          </a:p>
          <a:p>
            <a:r>
              <a:rPr lang="en-US" altLang="en-US" sz="2800" dirty="0" smtClean="0"/>
              <a:t>In many cases, it is desirable to use information on size of units (for example, for the 6 farms)</a:t>
            </a:r>
          </a:p>
          <a:p>
            <a:r>
              <a:rPr lang="en-US" altLang="en-US" sz="2800" dirty="0" smtClean="0"/>
              <a:t>Because we suspect a positive correlation between size (in hectares) and certain variables (expenses in $)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7D9F-1E01-49D8-B585-C658FEC55E9D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7525399"/>
      </p:ext>
    </p:extLst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11175" y="857231"/>
            <a:ext cx="8097838" cy="938231"/>
          </a:xfrm>
          <a:noFill/>
        </p:spPr>
        <p:txBody>
          <a:bodyPr/>
          <a:lstStyle/>
          <a:p>
            <a:r>
              <a:rPr lang="en-US" altLang="en-US" sz="3600" b="1" dirty="0" smtClean="0"/>
              <a:t>Unequal-probability sampling</a:t>
            </a:r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928802"/>
            <a:ext cx="8398197" cy="4197361"/>
          </a:xfrm>
          <a:noFill/>
        </p:spPr>
        <p:txBody>
          <a:bodyPr/>
          <a:lstStyle/>
          <a:p>
            <a:r>
              <a:rPr lang="en-US" altLang="en-US" sz="2800" dirty="0" smtClean="0"/>
              <a:t>We could give each sample unit a weight inversely proportional to its size</a:t>
            </a:r>
          </a:p>
          <a:p>
            <a:r>
              <a:rPr lang="en-US" altLang="en-US" sz="2800" dirty="0" smtClean="0"/>
              <a:t>Large farms would have small weights, and </a:t>
            </a:r>
            <a:r>
              <a:rPr lang="en-US" altLang="en-US" sz="2800" i="1" dirty="0" smtClean="0"/>
              <a:t>vice versa</a:t>
            </a:r>
            <a:endParaRPr lang="en-US" altLang="en-US" sz="2800" dirty="0" smtClean="0"/>
          </a:p>
          <a:p>
            <a:r>
              <a:rPr lang="en-US" altLang="en-US" sz="2800" dirty="0" smtClean="0"/>
              <a:t>Estimates should not be too far from the true value</a:t>
            </a:r>
          </a:p>
          <a:p>
            <a:r>
              <a:rPr lang="en-US" altLang="en-US" sz="2800" dirty="0" smtClean="0"/>
              <a:t>We would have reduced the variance of the estimates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8E0C-28B3-4813-892B-45469D12EF19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963147"/>
      </p:ext>
    </p:extLst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857232"/>
            <a:ext cx="8186738" cy="971568"/>
          </a:xfrm>
          <a:noFill/>
        </p:spPr>
        <p:txBody>
          <a:bodyPr/>
          <a:lstStyle/>
          <a:p>
            <a:r>
              <a:rPr lang="en-US" altLang="en-US" sz="3600" b="1" dirty="0" smtClean="0"/>
              <a:t>Unequal-probability sampling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928802"/>
            <a:ext cx="8398197" cy="4197361"/>
          </a:xfrm>
          <a:noFill/>
        </p:spPr>
        <p:txBody>
          <a:bodyPr/>
          <a:lstStyle/>
          <a:p>
            <a:r>
              <a:rPr lang="en-US" altLang="en-US" sz="2800" b="1" dirty="0" smtClean="0"/>
              <a:t>Problem</a:t>
            </a:r>
            <a:r>
              <a:rPr lang="en-US" altLang="en-US" sz="2800" dirty="0" smtClean="0"/>
              <a:t>: the average over all possible estimates is not the true value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Estimation would be </a:t>
            </a:r>
            <a:r>
              <a:rPr lang="en-US" altLang="en-US" sz="2800" b="1" dirty="0" smtClean="0"/>
              <a:t>biased</a:t>
            </a:r>
            <a:endParaRPr lang="en-US" altLang="en-US" sz="2800" dirty="0" smtClean="0"/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Giving the same selection probability to every unit, but with size-based weights, would lead to </a:t>
            </a:r>
            <a:r>
              <a:rPr lang="en-US" altLang="en-US" sz="2800" b="1" dirty="0" smtClean="0"/>
              <a:t>over-estimation</a:t>
            </a:r>
            <a:r>
              <a:rPr lang="en-US" altLang="en-US" sz="2800" dirty="0" smtClean="0"/>
              <a:t> of the true value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89B64-556D-4CA0-8B5B-DA79D7A5A864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98655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46113"/>
            <a:ext cx="7772400" cy="838200"/>
          </a:xfrm>
        </p:spPr>
        <p:txBody>
          <a:bodyPr/>
          <a:lstStyle/>
          <a:p>
            <a:r>
              <a:rPr lang="en-CA" sz="4000" dirty="0" smtClean="0"/>
              <a:t>Initial Weight</a:t>
            </a:r>
          </a:p>
        </p:txBody>
      </p:sp>
      <p:sp>
        <p:nvSpPr>
          <p:cNvPr id="52224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22425"/>
            <a:ext cx="8283575" cy="2743200"/>
          </a:xfrm>
        </p:spPr>
        <p:txBody>
          <a:bodyPr/>
          <a:lstStyle/>
          <a:p>
            <a:r>
              <a:rPr lang="en-CA" sz="2800" dirty="0" smtClean="0"/>
              <a:t>Weighting starts with the computation of Initial weights which is most of the time the Design weight</a:t>
            </a:r>
          </a:p>
          <a:p>
            <a:r>
              <a:rPr lang="en-CA" sz="2800" dirty="0" smtClean="0"/>
              <a:t>Design weights allow us to take into account differences of units in the probability of being selected in the sample.</a:t>
            </a:r>
          </a:p>
          <a:p>
            <a:r>
              <a:rPr lang="en-CA" dirty="0" smtClean="0"/>
              <a:t>Design weight  of an element is the reciprocal of the probability of its inclusion in the sample</a:t>
            </a:r>
          </a:p>
        </p:txBody>
      </p:sp>
      <p:sp>
        <p:nvSpPr>
          <p:cNvPr id="2631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FF2523-DDEF-43A3-9283-381B17606A24}" type="slidenum">
              <a:rPr lang="fr-CA"/>
              <a:pPr/>
              <a:t>7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22257" name="Rectangle 17"/>
          <p:cNvSpPr>
            <a:spLocks noChangeArrowheads="1"/>
          </p:cNvSpPr>
          <p:nvPr/>
        </p:nvSpPr>
        <p:spPr bwMode="auto">
          <a:xfrm>
            <a:off x="611188" y="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fr-CA" sz="4400" i="0" dirty="0">
              <a:solidFill>
                <a:srgbClr val="FFFF00"/>
              </a:solidFill>
            </a:endParaRPr>
          </a:p>
        </p:txBody>
      </p:sp>
      <p:graphicFrame>
        <p:nvGraphicFramePr>
          <p:cNvPr id="1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538017"/>
              </p:ext>
            </p:extLst>
          </p:nvPr>
        </p:nvGraphicFramePr>
        <p:xfrm>
          <a:off x="3275856" y="5432440"/>
          <a:ext cx="9525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1543" name="Équation" r:id="rId3" imgW="952200" imgH="799920" progId="Equation.3">
                  <p:embed/>
                </p:oleObj>
              </mc:Choice>
              <mc:Fallback>
                <p:oleObj name="Équation" r:id="rId3" imgW="952200" imgH="799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5432440"/>
                        <a:ext cx="9525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2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52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522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2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42" grpId="0" autoUpdateAnimBg="0"/>
      <p:bldP spid="522243" grpId="0" build="p" autoUpdateAnimBg="0" advAuto="0"/>
      <p:bldP spid="522257" grpId="0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857232"/>
            <a:ext cx="8170863" cy="971568"/>
          </a:xfrm>
          <a:noFill/>
        </p:spPr>
        <p:txBody>
          <a:bodyPr/>
          <a:lstStyle/>
          <a:p>
            <a:r>
              <a:rPr lang="en-US" altLang="en-US" sz="3600" b="1" dirty="0" smtClean="0"/>
              <a:t>Farm example</a:t>
            </a:r>
          </a:p>
        </p:txBody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b="1" dirty="0" smtClean="0"/>
              <a:t>   Farm		   Hectares		Expenses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dirty="0" smtClean="0"/>
              <a:t>		1			    50		$  26,000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2			1000		  470,000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3			  125		    63,800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4			  300		  145,000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5			  500		  230,000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6			    25		    12,500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</a:t>
            </a:r>
            <a:r>
              <a:rPr lang="en-US" altLang="en-US" sz="2800" b="1" dirty="0" smtClean="0"/>
              <a:t>Total			2000		  947,300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53BF-727C-4C3D-9CED-5819E33526DC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70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3543039"/>
      </p:ext>
    </p:extLst>
  </p:cSld>
  <p:clrMapOvr>
    <a:masterClrMapping/>
  </p:clrMapOvr>
  <p:transition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28638" y="857232"/>
            <a:ext cx="8120062" cy="971568"/>
          </a:xfrm>
          <a:noFill/>
        </p:spPr>
        <p:txBody>
          <a:bodyPr/>
          <a:lstStyle/>
          <a:p>
            <a:r>
              <a:rPr lang="en-US" altLang="en-US" sz="3600" b="1" dirty="0" smtClean="0"/>
              <a:t>Farm example</a:t>
            </a:r>
          </a:p>
        </p:txBody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9925" y="1579563"/>
            <a:ext cx="7772400" cy="4706937"/>
          </a:xfrm>
          <a:noFill/>
        </p:spPr>
        <p:txBody>
          <a:bodyPr/>
          <a:lstStyle/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smtClean="0"/>
              <a:t>SRS with </a:t>
            </a:r>
            <a:r>
              <a:rPr lang="en-US" altLang="en-US" sz="2800" b="1" smtClean="0"/>
              <a:t>n = 1 </a:t>
            </a:r>
            <a:r>
              <a:rPr lang="en-US" altLang="en-US" sz="2800" smtClean="0"/>
              <a:t>and equal weights (= 6)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b="1" smtClean="0"/>
              <a:t>   Farm		   Hectares	      Est. expenses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smtClean="0"/>
              <a:t>		1			    50		$   156,000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2			1000		  2,820,000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3			  125		     382,800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4			  300		     870,000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5			  500		  1,380,000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6			    25		       75,000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</a:t>
            </a:r>
            <a:r>
              <a:rPr lang="en-US" altLang="en-US" sz="2800" b="1" smtClean="0"/>
              <a:t>Average				     947,300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899-E8B3-4C5E-9BDD-A08D13B8AC9C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71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6160754"/>
      </p:ext>
    </p:extLst>
  </p:cSld>
  <p:clrMapOvr>
    <a:masterClrMapping/>
  </p:clrMapOvr>
  <p:transition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857232"/>
            <a:ext cx="8170863" cy="971568"/>
          </a:xfrm>
          <a:noFill/>
        </p:spPr>
        <p:txBody>
          <a:bodyPr/>
          <a:lstStyle/>
          <a:p>
            <a:r>
              <a:rPr lang="en-US" altLang="en-US" sz="3600" b="1" dirty="0" smtClean="0"/>
              <a:t>Farm example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600" y="1541463"/>
            <a:ext cx="7772400" cy="4760912"/>
          </a:xfrm>
          <a:noFill/>
        </p:spPr>
        <p:txBody>
          <a:bodyPr/>
          <a:lstStyle/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smtClean="0"/>
              <a:t>SRS, but with weight proportional to 1/size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b="1" smtClean="0"/>
              <a:t> Farm		   Hectares	      Est. expenses 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smtClean="0"/>
              <a:t>		1			    50		$1,040,000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2			1000		     940,000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3			  125		   1,020,800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4			  300		     966,667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5			  500		     920,000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6			    25		  1,000,000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</a:t>
            </a:r>
            <a:r>
              <a:rPr lang="en-US" altLang="en-US" sz="2800" b="1" smtClean="0"/>
              <a:t>Average				     981,245</a:t>
            </a:r>
          </a:p>
          <a:p>
            <a:pPr>
              <a:buFont typeface="Monotype Sorts" pitchFamily="2" charset="2"/>
              <a:buNone/>
            </a:pPr>
            <a:endParaRPr lang="en-US" altLang="en-US" sz="2800" b="1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11D4E-1D89-427F-8D90-CCE2AC74BB55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72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268192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4703"/>
            <a:ext cx="8569200" cy="864097"/>
          </a:xfrm>
        </p:spPr>
        <p:txBody>
          <a:bodyPr/>
          <a:lstStyle/>
          <a:p>
            <a:r>
              <a:rPr lang="en-CA" sz="4000" dirty="0" smtClean="0"/>
              <a:t> </a:t>
            </a:r>
            <a:r>
              <a:rPr lang="en-CA" dirty="0" smtClean="0"/>
              <a:t>Types and causes of nonresponse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5105400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40000"/>
              </a:spcBef>
              <a:buNone/>
            </a:pPr>
            <a:r>
              <a:rPr lang="en-CA" dirty="0" smtClean="0"/>
              <a:t> </a:t>
            </a:r>
            <a:r>
              <a:rPr lang="en-CA" sz="3600" dirty="0" smtClean="0"/>
              <a:t>Types of nonresponse:</a:t>
            </a:r>
          </a:p>
          <a:p>
            <a:pPr lvl="1">
              <a:lnSpc>
                <a:spcPct val="150000"/>
              </a:lnSpc>
              <a:spcBef>
                <a:spcPct val="40000"/>
              </a:spcBef>
            </a:pPr>
            <a:r>
              <a:rPr lang="en-CA" sz="3600" dirty="0" smtClean="0"/>
              <a:t>Item nonresponse</a:t>
            </a:r>
          </a:p>
          <a:p>
            <a:pPr lvl="1">
              <a:lnSpc>
                <a:spcPct val="150000"/>
              </a:lnSpc>
              <a:spcBef>
                <a:spcPct val="40000"/>
              </a:spcBef>
            </a:pPr>
            <a:r>
              <a:rPr lang="en-CA" sz="3600" dirty="0" smtClean="0"/>
              <a:t>Partial nonresponse</a:t>
            </a:r>
          </a:p>
          <a:p>
            <a:pPr lvl="1">
              <a:lnSpc>
                <a:spcPct val="150000"/>
              </a:lnSpc>
              <a:spcBef>
                <a:spcPct val="40000"/>
              </a:spcBef>
            </a:pPr>
            <a:r>
              <a:rPr lang="en-CA" sz="3600" dirty="0" smtClean="0"/>
              <a:t>Total (or unit) </a:t>
            </a:r>
            <a:r>
              <a:rPr lang="en-CA" sz="3600" dirty="0" smtClean="0"/>
              <a:t>nonresponse</a:t>
            </a:r>
            <a:endParaRPr lang="en-CA" sz="3600" dirty="0"/>
          </a:p>
          <a:p>
            <a:pPr marL="57150" indent="0">
              <a:lnSpc>
                <a:spcPct val="150000"/>
              </a:lnSpc>
              <a:spcBef>
                <a:spcPct val="40000"/>
              </a:spcBef>
              <a:buNone/>
            </a:pPr>
            <a:endParaRPr lang="en-CA" sz="3600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B9D851-1500-4F76-AC5D-56B6621643F0}" type="slidenum">
              <a:rPr lang="fr-CA"/>
              <a:pPr/>
              <a:t>8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9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908050"/>
            <a:ext cx="8283575" cy="5287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CA" sz="3600" smtClean="0"/>
              <a:t>Item and Partial nonresponse</a:t>
            </a:r>
          </a:p>
          <a:p>
            <a:pPr lvl="1">
              <a:lnSpc>
                <a:spcPct val="90000"/>
              </a:lnSpc>
            </a:pPr>
            <a:r>
              <a:rPr lang="en-CA" sz="3200" smtClean="0"/>
              <a:t>For a given unit, some, but not all, measured variables are missing</a:t>
            </a:r>
          </a:p>
          <a:p>
            <a:pPr lvl="1">
              <a:lnSpc>
                <a:spcPct val="90000"/>
              </a:lnSpc>
            </a:pPr>
            <a:r>
              <a:rPr lang="en-CA" sz="3200" smtClean="0"/>
              <a:t>Partial </a:t>
            </a:r>
            <a:r>
              <a:rPr lang="en-CA" sz="3200" smtClean="0">
                <a:sym typeface="Symbol" pitchFamily="18" charset="2"/>
              </a:rPr>
              <a:t></a:t>
            </a:r>
            <a:r>
              <a:rPr lang="en-CA" sz="3200" smtClean="0"/>
              <a:t> block of variables, full module</a:t>
            </a:r>
          </a:p>
          <a:p>
            <a:pPr lvl="1">
              <a:lnSpc>
                <a:spcPct val="90000"/>
              </a:lnSpc>
            </a:pPr>
            <a:r>
              <a:rPr lang="en-CA" sz="3200" smtClean="0"/>
              <a:t>Possible causes:</a:t>
            </a:r>
          </a:p>
          <a:p>
            <a:pPr lvl="2">
              <a:lnSpc>
                <a:spcPct val="90000"/>
              </a:lnSpc>
            </a:pPr>
            <a:r>
              <a:rPr lang="en-CA" sz="2800" smtClean="0"/>
              <a:t>Don’t know</a:t>
            </a:r>
          </a:p>
          <a:p>
            <a:pPr lvl="2">
              <a:lnSpc>
                <a:spcPct val="90000"/>
              </a:lnSpc>
            </a:pPr>
            <a:r>
              <a:rPr lang="en-CA" sz="2800" smtClean="0"/>
              <a:t>Refusal</a:t>
            </a:r>
          </a:p>
          <a:p>
            <a:pPr lvl="2">
              <a:lnSpc>
                <a:spcPct val="90000"/>
              </a:lnSpc>
            </a:pPr>
            <a:r>
              <a:rPr lang="en-CA" sz="2800" smtClean="0"/>
              <a:t>Information not available</a:t>
            </a:r>
          </a:p>
          <a:p>
            <a:pPr lvl="2">
              <a:lnSpc>
                <a:spcPct val="90000"/>
              </a:lnSpc>
            </a:pPr>
            <a:r>
              <a:rPr lang="en-CA" sz="2800" smtClean="0"/>
              <a:t>Question skipped by the interviewer</a:t>
            </a:r>
          </a:p>
          <a:p>
            <a:pPr lvl="2">
              <a:lnSpc>
                <a:spcPct val="90000"/>
              </a:lnSpc>
            </a:pPr>
            <a:r>
              <a:rPr lang="en-CA" sz="2800" smtClean="0"/>
              <a:t>Bad programming (in the case of a CAI)</a:t>
            </a:r>
          </a:p>
        </p:txBody>
      </p:sp>
      <p:sp>
        <p:nvSpPr>
          <p:cNvPr id="2549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4E7A4D-282B-4619-AC7A-543573C5A0D9}" type="slidenum">
              <a:rPr lang="fr-CA"/>
              <a:pPr/>
              <a:t>9</a:t>
            </a:fld>
            <a:endParaRPr lang="fr-CA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DISS-DIFF-Eng Template</Template>
  <TotalTime>5933</TotalTime>
  <Words>2945</Words>
  <Application>Microsoft Office PowerPoint</Application>
  <PresentationFormat>On-screen Show (4:3)</PresentationFormat>
  <Paragraphs>623</Paragraphs>
  <Slides>72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72</vt:i4>
      </vt:variant>
    </vt:vector>
  </HeadingPairs>
  <TitlesOfParts>
    <vt:vector size="86" baseType="lpstr">
      <vt:lpstr>Arial</vt:lpstr>
      <vt:lpstr>Arial Black</vt:lpstr>
      <vt:lpstr>Book Antiqua</vt:lpstr>
      <vt:lpstr>Courier New</vt:lpstr>
      <vt:lpstr>Monotype Sorts</vt:lpstr>
      <vt:lpstr>Symbol</vt:lpstr>
      <vt:lpstr>Times New Roman</vt:lpstr>
      <vt:lpstr>Wingdings</vt:lpstr>
      <vt:lpstr>WP Greek Century</vt:lpstr>
      <vt:lpstr>Default Design</vt:lpstr>
      <vt:lpstr>Clip</vt:lpstr>
      <vt:lpstr>Équation</vt:lpstr>
      <vt:lpstr>Equation</vt:lpstr>
      <vt:lpstr>MS Org Chart</vt:lpstr>
      <vt:lpstr>PowerPoint Presentation</vt:lpstr>
      <vt:lpstr>PowerPoint Presentation</vt:lpstr>
      <vt:lpstr>PowerPoint Presentation</vt:lpstr>
      <vt:lpstr>PowerPoint Presentation</vt:lpstr>
      <vt:lpstr> Weighting</vt:lpstr>
      <vt:lpstr> Sampling: Set-up (reminder)</vt:lpstr>
      <vt:lpstr>Initial Weight</vt:lpstr>
      <vt:lpstr> Types and causes of nonresponse</vt:lpstr>
      <vt:lpstr>PowerPoint Presentation</vt:lpstr>
      <vt:lpstr> Types and causes of nonresponse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Response Homogeneity Groups </vt:lpstr>
      <vt:lpstr>PowerPoint Presentation</vt:lpstr>
      <vt:lpstr>Method 1:  Logistic Regression</vt:lpstr>
      <vt:lpstr>PowerPoint Presentation</vt:lpstr>
      <vt:lpstr>PowerPoint Presentation</vt:lpstr>
      <vt:lpstr>Method 2:  Segmentation Model</vt:lpstr>
      <vt:lpstr>PowerPoint Presentation</vt:lpstr>
      <vt:lpstr>PowerPoint Presentation</vt:lpstr>
      <vt:lpstr>PowerPoint Presentation</vt:lpstr>
      <vt:lpstr> Method 3:  Score Method (Eltinge-Yansaneh method)</vt:lpstr>
      <vt:lpstr>Additional Constraints</vt:lpstr>
      <vt:lpstr>PowerPoint Presentation</vt:lpstr>
      <vt:lpstr>5.3 Calibration </vt:lpstr>
      <vt:lpstr>PowerPoint Presentation</vt:lpstr>
      <vt:lpstr>PowerPoint Presentation</vt:lpstr>
      <vt:lpstr>Poststratification </vt:lpstr>
      <vt:lpstr>Poststratification</vt:lpstr>
      <vt:lpstr>PowerPoint Presentation</vt:lpstr>
      <vt:lpstr>5.3.4 Integrated Weight</vt:lpstr>
      <vt:lpstr>5.3.4 Integrated Weight</vt:lpstr>
      <vt:lpstr>5.3.4 Integrated Weight</vt:lpstr>
      <vt:lpstr>PowerPoint Presentation</vt:lpstr>
      <vt:lpstr>PowerPoint Presentation</vt:lpstr>
      <vt:lpstr>PowerPoint Presentation</vt:lpstr>
      <vt:lpstr>Estimation of population values</vt:lpstr>
      <vt:lpstr>Estimation of population values</vt:lpstr>
      <vt:lpstr>Estimation of population values</vt:lpstr>
      <vt:lpstr>Estimation of totals</vt:lpstr>
      <vt:lpstr>Estimation of totals</vt:lpstr>
      <vt:lpstr>Estimation of averages</vt:lpstr>
      <vt:lpstr>Estimation of proportions</vt:lpstr>
      <vt:lpstr>Estimation</vt:lpstr>
      <vt:lpstr>Estimation: example</vt:lpstr>
      <vt:lpstr>PowerPoint Presentation</vt:lpstr>
      <vt:lpstr>Estimation: example</vt:lpstr>
      <vt:lpstr>Unequal-probability sample design</vt:lpstr>
      <vt:lpstr>Estimation: example</vt:lpstr>
      <vt:lpstr>PowerPoint Presentation</vt:lpstr>
      <vt:lpstr>Estimation: example</vt:lpstr>
      <vt:lpstr>Estimation: example</vt:lpstr>
      <vt:lpstr>Self-weighting designs</vt:lpstr>
      <vt:lpstr>Self-weighting designs</vt:lpstr>
      <vt:lpstr>Self-weighting designs</vt:lpstr>
      <vt:lpstr>Self-weighting designs</vt:lpstr>
      <vt:lpstr>Use of auxiliary information</vt:lpstr>
      <vt:lpstr>Unequal-probability sampling</vt:lpstr>
      <vt:lpstr>Unequal-probability sampling</vt:lpstr>
      <vt:lpstr>Unequal-probability sampling</vt:lpstr>
      <vt:lpstr>Farm example</vt:lpstr>
      <vt:lpstr>Farm example</vt:lpstr>
      <vt:lpstr>Farm example</vt:lpstr>
    </vt:vector>
  </TitlesOfParts>
  <Company>STC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Jocelyn, Wisner - HSMD/DMEM</cp:lastModifiedBy>
  <cp:revision>162</cp:revision>
  <cp:lastPrinted>2019-09-28T18:36:22Z</cp:lastPrinted>
  <dcterms:created xsi:type="dcterms:W3CDTF">2008-07-17T14:58:13Z</dcterms:created>
  <dcterms:modified xsi:type="dcterms:W3CDTF">2019-09-28T18:36:28Z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1390663330</vt:i4>
  </property>
  <property fmtid="{D5CDD505-2E9C-101B-9397-08002B2CF9AE}" pid="3" name="_NewReviewCycle">
    <vt:lpwstr/>
  </property>
  <property fmtid="{D5CDD505-2E9C-101B-9397-08002B2CF9AE}" pid="4" name="_EmailSubject">
    <vt:lpwstr>Présentations Bélize</vt:lpwstr>
  </property>
  <property fmtid="{D5CDD505-2E9C-101B-9397-08002B2CF9AE}" pid="5" name="_AuthorEmail">
    <vt:lpwstr>wisner.jocelyn@canada.ca</vt:lpwstr>
  </property>
  <property fmtid="{D5CDD505-2E9C-101B-9397-08002B2CF9AE}" pid="6" name="_AuthorEmailDisplayName">
    <vt:lpwstr>Jocelyn, Wisner (STATCAN)</vt:lpwstr>
  </property>
  <property fmtid="{D5CDD505-2E9C-101B-9397-08002B2CF9AE}" pid="7" name="_PreviousAdHocReviewCycleID">
    <vt:i4>1087690211</vt:i4>
  </property>
</Properties>
</file>